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Helvetica Neue" panose="02000503000000020004" pitchFamily="2" charset="0"/>
      <p:regular r:id="rId34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  <p:embeddedFont>
      <p:font typeface="Ubuntu Light" panose="020F030202020403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54AACA-29D3-4FC9-A940-A5A7D355EB02}">
  <a:tblStyle styleId="{B654AACA-29D3-4FC9-A940-A5A7D355EB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48"/>
  </p:normalViewPr>
  <p:slideViewPr>
    <p:cSldViewPr snapToGrid="0" snapToObjects="1">
      <p:cViewPr varScale="1">
        <p:scale>
          <a:sx n="169" d="100"/>
          <a:sy n="169" d="100"/>
        </p:scale>
        <p:origin x="3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02a8cf9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402a8cf9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824e5422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11824e5422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SLIDES_API158228625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SLIDES_API158228625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SLIDES_API1582286256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ef15d4774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10ef15d4774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0ef15d4774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10ef15d4774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91f62ba1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1091f62ba1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091f62ba1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1091f62ba1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1824e54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11824e54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0ef15d477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0ef15d477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1824e54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11824e54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ef15d4774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10ef15d4774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ef15d4774_1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10ef15d4774_1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1647d9e9a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11647d9e9a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f9e370441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f9e370441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0f0a90fa6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10f0a90fa6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be082cf558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be082cf558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647d9e9a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11647d9e9a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d6ed55ae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d6ed55ae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ed6ed55ae9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397e491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f397e491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647d9e9a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11647d9e9a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82ff127a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1182ff127a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397e491bf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f397e491bf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9e370441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f9e370441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5800" y="1428751"/>
            <a:ext cx="7543800" cy="194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ria"/>
              <a:buNone/>
              <a:defRPr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20"/>
            <a:ext cx="18287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-5400000">
            <a:off x="7882821" y="2990850"/>
            <a:ext cx="177546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40" cy="29718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301752" y="4572000"/>
            <a:ext cx="7772400" cy="45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20"/>
            <a:ext cx="18287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40" cy="29718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 rot="-5400000">
            <a:off x="7882821" y="2990850"/>
            <a:ext cx="177546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2466975" y="-809625"/>
            <a:ext cx="3600450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20"/>
            <a:ext cx="18287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 rot="-5400000">
            <a:off x="7882821" y="2990850"/>
            <a:ext cx="177546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40" cy="29718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 rot="5400000">
            <a:off x="5311378" y="1524001"/>
            <a:ext cx="438864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20"/>
            <a:ext cx="18287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 rot="-5400000">
            <a:off x="7882821" y="2990850"/>
            <a:ext cx="177546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40" cy="29718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20"/>
            <a:ext cx="18287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 rot="-5400000">
            <a:off x="7882821" y="2990850"/>
            <a:ext cx="177546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40" cy="29718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2" y="0"/>
            <a:ext cx="9144000" cy="1214020"/>
          </a:xfrm>
          <a:prstGeom prst="rect">
            <a:avLst/>
          </a:prstGeom>
          <a:solidFill>
            <a:srgbClr val="032741"/>
          </a:solidFill>
          <a:ln w="127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1"/>
            <a:ext cx="9144000" cy="106297"/>
          </a:xfrm>
          <a:prstGeom prst="rect">
            <a:avLst/>
          </a:prstGeom>
          <a:solidFill>
            <a:srgbClr val="1BA2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1" y="4321549"/>
            <a:ext cx="9144000" cy="827834"/>
          </a:xfrm>
          <a:prstGeom prst="rect">
            <a:avLst/>
          </a:prstGeom>
          <a:solidFill>
            <a:srgbClr val="0327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2" y="1577667"/>
            <a:ext cx="9143999" cy="12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400" b="0" i="0" u="none" strike="noStrike" cap="none">
                <a:solidFill>
                  <a:srgbClr val="2571B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4" descr="innovate.tif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98999" y="151801"/>
            <a:ext cx="4103650" cy="98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 descr="OLC.tif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06" y="4328326"/>
            <a:ext cx="3502797" cy="77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 descr="merlot.tif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433" y="4425462"/>
            <a:ext cx="2971566" cy="678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22314" y="4114800"/>
            <a:ext cx="7659687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722314" y="2889647"/>
            <a:ext cx="6135687" cy="122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20"/>
            <a:ext cx="18287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 rot="-5400000">
            <a:off x="7882821" y="2990850"/>
            <a:ext cx="177546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40" cy="29718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57200" y="1152144"/>
            <a:ext cx="3657600" cy="344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419600" y="1152144"/>
            <a:ext cx="3657600" cy="344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20"/>
            <a:ext cx="18287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 rot="-5400000">
            <a:off x="7882821" y="2990850"/>
            <a:ext cx="177546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40" cy="29718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365760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4419600" y="1151335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4"/>
          </p:nvPr>
        </p:nvSpPr>
        <p:spPr>
          <a:xfrm>
            <a:off x="4419600" y="1631156"/>
            <a:ext cx="365760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20"/>
            <a:ext cx="18287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 rot="-5400000">
            <a:off x="7882821" y="2990850"/>
            <a:ext cx="177546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40" cy="29718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20"/>
            <a:ext cx="18287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 rot="-5400000">
            <a:off x="7882821" y="2990850"/>
            <a:ext cx="177546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40" cy="29718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20"/>
            <a:ext cx="18287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 rot="-5400000">
            <a:off x="7882821" y="2990850"/>
            <a:ext cx="177546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40" cy="29718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304800" y="4572000"/>
            <a:ext cx="777240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20"/>
            <a:ext cx="18287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 rot="-5400000">
            <a:off x="7882821" y="2990850"/>
            <a:ext cx="177546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40" cy="29718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2"/>
          </p:nvPr>
        </p:nvSpPr>
        <p:spPr>
          <a:xfrm>
            <a:off x="304800" y="285750"/>
            <a:ext cx="7772400" cy="370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8458200" y="4114800"/>
            <a:ext cx="685800" cy="5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>
            <a:spLocks noGrp="1"/>
          </p:cNvSpPr>
          <p:nvPr>
            <p:ph type="sldNum" idx="12"/>
          </p:nvPr>
        </p:nvSpPr>
        <p:spPr>
          <a:xfrm>
            <a:off x="8531788" y="4236720"/>
            <a:ext cx="548640" cy="29718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 rot="-5400000">
            <a:off x="7882821" y="2990850"/>
            <a:ext cx="177546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 rot="-5400000">
            <a:off x="7856152" y="1188720"/>
            <a:ext cx="18287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nw8cr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evin.hulen@unf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.do/features-google-slides?payload=eyJwcmVzZW50YXRpb25JZCI6IjFocTY1WUlfV3A0c0k5OEM4bE5yOTAwemdvWWFRTTJIQ2JoWVlqX3FmMkRBIiwic2xpZGVJZCI6IlNMSURFU19BUEkxNTgyMjg2MjU2XzAifQ%3D%3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hyperlink" Target="https://app.sli.do/event/eX3R7ePXbQTBAV6vXSkwN9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f.edu/online/online-Programs.html" TargetMode="Externa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cx29sw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f.edu/online/online-Program-Development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nw8crtr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rill.com/view/title/61900?language=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2932050" y="3639697"/>
            <a:ext cx="25779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PRESENTATION URL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hlink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tinyurl.com/ynw8crtr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0" y="344775"/>
            <a:ext cx="84420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1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NeverEnding Story…</a:t>
            </a:r>
            <a:endParaRPr sz="31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Continuous Improvements to Online Programs</a:t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020600" y="2222725"/>
            <a:ext cx="64008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KEVIN HULEN</a:t>
            </a:r>
            <a:endParaRPr b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Assistant Director, Quality and Assessment</a:t>
            </a:r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University of North Florida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UNF Online</a:t>
            </a:r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kevin.hulen@unf.edu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/>
          <p:nvPr/>
        </p:nvSpPr>
        <p:spPr>
          <a:xfrm>
            <a:off x="3675687" y="3194647"/>
            <a:ext cx="1327800" cy="11481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5" name="Google Shape;185;p23"/>
          <p:cNvCxnSpPr/>
          <p:nvPr/>
        </p:nvCxnSpPr>
        <p:spPr>
          <a:xfrm rot="-559107">
            <a:off x="1505156" y="3065474"/>
            <a:ext cx="5715727" cy="0"/>
          </a:xfrm>
          <a:prstGeom prst="straightConnector1">
            <a:avLst/>
          </a:prstGeom>
          <a:noFill/>
          <a:ln w="2286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23"/>
          <p:cNvCxnSpPr/>
          <p:nvPr/>
        </p:nvCxnSpPr>
        <p:spPr>
          <a:xfrm rot="10800000">
            <a:off x="1534497" y="3027307"/>
            <a:ext cx="132900" cy="595500"/>
          </a:xfrm>
          <a:prstGeom prst="straightConnector1">
            <a:avLst/>
          </a:prstGeom>
          <a:noFill/>
          <a:ln w="2286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23"/>
          <p:cNvCxnSpPr/>
          <p:nvPr/>
        </p:nvCxnSpPr>
        <p:spPr>
          <a:xfrm rot="10800000">
            <a:off x="7061401" y="2378594"/>
            <a:ext cx="0" cy="355695"/>
          </a:xfrm>
          <a:prstGeom prst="straightConnector1">
            <a:avLst/>
          </a:prstGeom>
          <a:noFill/>
          <a:ln w="2286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8" name="Google Shape;188;p23"/>
          <p:cNvSpPr txBox="1"/>
          <p:nvPr/>
        </p:nvSpPr>
        <p:spPr>
          <a:xfrm>
            <a:off x="-17800" y="608601"/>
            <a:ext cx="84768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Balance Of Variability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284650" y="1990250"/>
            <a:ext cx="2645375" cy="1108200"/>
          </a:xfrm>
          <a:prstGeom prst="flowChartManualOpe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3"/>
          <p:cNvSpPr txBox="1"/>
          <p:nvPr/>
        </p:nvSpPr>
        <p:spPr>
          <a:xfrm>
            <a:off x="544950" y="1997276"/>
            <a:ext cx="2112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Institutional-level quality assurance standards and instructional-design practices to develop and continuously improve online programs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6267425" y="1678500"/>
            <a:ext cx="1658700" cy="779400"/>
          </a:xfrm>
          <a:prstGeom prst="cube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3"/>
          <p:cNvSpPr txBox="1"/>
          <p:nvPr/>
        </p:nvSpPr>
        <p:spPr>
          <a:xfrm>
            <a:off x="6245190" y="1873848"/>
            <a:ext cx="15117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Department maintains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aspects of quality within online programs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4" descr="logo-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353" y="277325"/>
            <a:ext cx="1337875" cy="58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 descr="title-id"/>
          <p:cNvSpPr txBox="1"/>
          <p:nvPr/>
        </p:nvSpPr>
        <p:spPr>
          <a:xfrm>
            <a:off x="152375" y="939350"/>
            <a:ext cx="83340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Group Activity 1:</a:t>
            </a:r>
            <a:r>
              <a:rPr lang="en-US" sz="2000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Identify sources of variability in course design and delivery within online programs at your institution.</a:t>
            </a:r>
            <a:endParaRPr sz="2000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4" descr="title-id"/>
          <p:cNvSpPr txBox="1"/>
          <p:nvPr/>
        </p:nvSpPr>
        <p:spPr>
          <a:xfrm>
            <a:off x="857250" y="2521425"/>
            <a:ext cx="1897800" cy="13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at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slido.com</a:t>
            </a:r>
            <a:endParaRPr sz="2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#299759</a:t>
            </a:r>
            <a:endParaRPr sz="2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1" name="Google Shape;20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0000" y="2562237"/>
            <a:ext cx="1313026" cy="131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/>
        </p:nvSpPr>
        <p:spPr>
          <a:xfrm>
            <a:off x="-17800" y="1"/>
            <a:ext cx="8476800" cy="56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SOURCES OF VARIABILITY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7" name="Google Shape;207;p25"/>
          <p:cNvGraphicFramePr/>
          <p:nvPr/>
        </p:nvGraphicFramePr>
        <p:xfrm>
          <a:off x="49078" y="615166"/>
          <a:ext cx="8359000" cy="4302360"/>
        </p:xfrm>
        <a:graphic>
          <a:graphicData uri="http://schemas.openxmlformats.org/drawingml/2006/table">
            <a:tbl>
              <a:tblPr>
                <a:noFill/>
                <a:tableStyleId>{B654AACA-29D3-4FC9-A940-A5A7D355EB02}</a:tableStyleId>
              </a:tblPr>
              <a:tblGrid>
                <a:gridCol w="331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Sources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b">
                    <a:lnT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Variability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b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b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Partner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b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Institutional ITS services and support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default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Learning Management System (i.e., Canvas)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default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Course Design and Review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medium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course template and course reviews based on QM rubric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 (cost, assignments, materials, media)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medium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OER, librarians, studio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Technology (purposeful and useable)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medium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LTI’s, 3rd-party, LMS support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Accessibility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medium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training and support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Instructors (SME’s, full-time, adjuncts)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medium-high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training, support, refresh, ongoing communication, new instructors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feasibility, eligibility, affordability, enrollment, success, labor market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8" name="Google Shape;20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0475" y="2068680"/>
            <a:ext cx="474725" cy="30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0475" y="3908127"/>
            <a:ext cx="474725" cy="30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1213" y="1575715"/>
            <a:ext cx="773249" cy="23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/>
        </p:nvSpPr>
        <p:spPr>
          <a:xfrm>
            <a:off x="-17800" y="1"/>
            <a:ext cx="8476800" cy="56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QUALITY ASSURANCE MECHANISMS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0" y="565800"/>
            <a:ext cx="8459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UNF implements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assurance mechanisms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mitigate variability in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design and delivery within online programs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extended periods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7" name="Google Shape;217;p26"/>
          <p:cNvCxnSpPr/>
          <p:nvPr/>
        </p:nvCxnSpPr>
        <p:spPr>
          <a:xfrm>
            <a:off x="598375" y="1429625"/>
            <a:ext cx="0" cy="3569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18" name="Google Shape;2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834" y="1498500"/>
            <a:ext cx="761725" cy="72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 txBox="1"/>
          <p:nvPr/>
        </p:nvSpPr>
        <p:spPr>
          <a:xfrm>
            <a:off x="1944750" y="1643775"/>
            <a:ext cx="5728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development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282475" y="1729575"/>
            <a:ext cx="631800" cy="259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8-weeks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1944750" y="2363425"/>
            <a:ext cx="516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course development and review resulting in the 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Florida High-Quality (HQ) designation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(based on QM rubric)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3810" y="2367783"/>
            <a:ext cx="761724" cy="66840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 txBox="1"/>
          <p:nvPr/>
        </p:nvSpPr>
        <p:spPr>
          <a:xfrm>
            <a:off x="217525" y="2572236"/>
            <a:ext cx="761700" cy="259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12-months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3822" y="3183822"/>
            <a:ext cx="761699" cy="88981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6"/>
          <p:cNvSpPr txBox="1"/>
          <p:nvPr/>
        </p:nvSpPr>
        <p:spPr>
          <a:xfrm>
            <a:off x="1944750" y="3413177"/>
            <a:ext cx="5985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QM Certification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en-US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eligible online programs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217525" y="3498977"/>
            <a:ext cx="761700" cy="259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3-years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3829" y="4224540"/>
            <a:ext cx="671825" cy="65318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6"/>
          <p:cNvSpPr txBox="1"/>
          <p:nvPr/>
        </p:nvSpPr>
        <p:spPr>
          <a:xfrm>
            <a:off x="1944750" y="4335588"/>
            <a:ext cx="6256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Continuous improvements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through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audits and ongoing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217525" y="4361442"/>
            <a:ext cx="761700" cy="259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ongoing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/>
        </p:nvSpPr>
        <p:spPr>
          <a:xfrm>
            <a:off x="-17800" y="1"/>
            <a:ext cx="8476800" cy="56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ADDITIONAL EXPLORATION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27" descr="ARPC_IntraProgramCom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350" y="1299250"/>
            <a:ext cx="6629400" cy="369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7"/>
          <p:cNvSpPr txBox="1"/>
          <p:nvPr/>
        </p:nvSpPr>
        <p:spPr>
          <a:xfrm>
            <a:off x="114100" y="668336"/>
            <a:ext cx="806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assignment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richness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diversity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within online programs.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/>
          <p:nvPr/>
        </p:nvSpPr>
        <p:spPr>
          <a:xfrm>
            <a:off x="6017900" y="4062500"/>
            <a:ext cx="1927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28" descr="ARPC_InterProgramCom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900" y="647900"/>
            <a:ext cx="6407400" cy="44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8"/>
          <p:cNvSpPr txBox="1"/>
          <p:nvPr/>
        </p:nvSpPr>
        <p:spPr>
          <a:xfrm>
            <a:off x="92550" y="97436"/>
            <a:ext cx="806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Comparisons across multiple online programs.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/>
          <p:nvPr/>
        </p:nvSpPr>
        <p:spPr>
          <a:xfrm>
            <a:off x="-17800" y="1"/>
            <a:ext cx="8476800" cy="56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9"/>
          <p:cNvSpPr txBox="1"/>
          <p:nvPr/>
        </p:nvSpPr>
        <p:spPr>
          <a:xfrm>
            <a:off x="0" y="565800"/>
            <a:ext cx="5992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Quality Assurance Framework for Online Programs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More than a sum of individual course challenges, an online program requires a comprehensive approach to maintaining design-centric quality assurance practices.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975" y="642000"/>
            <a:ext cx="2214825" cy="197907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9"/>
          <p:cNvSpPr txBox="1"/>
          <p:nvPr/>
        </p:nvSpPr>
        <p:spPr>
          <a:xfrm>
            <a:off x="76200" y="2379475"/>
            <a:ext cx="419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Program-Specific Quality Assurance Cycle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9"/>
          <p:cNvSpPr txBox="1"/>
          <p:nvPr/>
        </p:nvSpPr>
        <p:spPr>
          <a:xfrm>
            <a:off x="381000" y="1842600"/>
            <a:ext cx="5659500" cy="3897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“Quality assurance of online programs is not a one-and-done event.”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9"/>
          <p:cNvSpPr/>
          <p:nvPr/>
        </p:nvSpPr>
        <p:spPr>
          <a:xfrm>
            <a:off x="208475" y="2835125"/>
            <a:ext cx="7837800" cy="804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1: Program Design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courses receive the Florida High-Quality (HQ) designation based on the QM Rubric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instructors complete UNF Teaching Online Foundation Course (TOL)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9"/>
          <p:cNvSpPr/>
          <p:nvPr/>
        </p:nvSpPr>
        <p:spPr>
          <a:xfrm>
            <a:off x="175050" y="3742400"/>
            <a:ext cx="3456900" cy="132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2: Program Delivery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ongoing communication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training and LMS support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Marketing and enrollment support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quality course design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9"/>
          <p:cNvSpPr/>
          <p:nvPr/>
        </p:nvSpPr>
        <p:spPr>
          <a:xfrm>
            <a:off x="3793850" y="3742400"/>
            <a:ext cx="4252500" cy="1320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3: Program Refresh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the immediate and future needs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Opportunity for QM Certification and continuous improvements to course design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/>
          <p:nvPr/>
        </p:nvSpPr>
        <p:spPr>
          <a:xfrm>
            <a:off x="2020375" y="2413775"/>
            <a:ext cx="3631800" cy="9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JAMBOARD URL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hlink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tinyurl.com/ycx29swa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0" descr="title-id"/>
          <p:cNvSpPr txBox="1"/>
          <p:nvPr/>
        </p:nvSpPr>
        <p:spPr>
          <a:xfrm>
            <a:off x="103075" y="970475"/>
            <a:ext cx="8274900" cy="13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Group Activity 2:</a:t>
            </a:r>
            <a:r>
              <a:rPr lang="en-US" sz="2000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rPr>
              <a:t> Identify factors that impact quality of course design and delivery within online programs at your institution.</a:t>
            </a:r>
            <a:endParaRPr sz="2000">
              <a:solidFill>
                <a:srgbClr val="5B5B5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2" name="Google Shape;26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350" y="277325"/>
            <a:ext cx="1752025" cy="751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/>
          <p:nvPr/>
        </p:nvSpPr>
        <p:spPr>
          <a:xfrm>
            <a:off x="-17800" y="1"/>
            <a:ext cx="8476800" cy="56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5015" y="642000"/>
            <a:ext cx="1871212" cy="186298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1"/>
          <p:cNvSpPr txBox="1"/>
          <p:nvPr/>
        </p:nvSpPr>
        <p:spPr>
          <a:xfrm>
            <a:off x="0" y="565800"/>
            <a:ext cx="6220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Online Program Quality Plan (OPQP)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Develop a program-specific blueprint that provides program stakeholders with clear and concise instructions to guide design, development, and continuous improvements to online programs.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1"/>
          <p:cNvSpPr txBox="1"/>
          <p:nvPr/>
        </p:nvSpPr>
        <p:spPr>
          <a:xfrm>
            <a:off x="381000" y="1842600"/>
            <a:ext cx="5659500" cy="3897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“An OPQP is the picture on a puzzle box that helps us build the puzzle.”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1"/>
          <p:cNvSpPr txBox="1"/>
          <p:nvPr/>
        </p:nvSpPr>
        <p:spPr>
          <a:xfrm>
            <a:off x="76200" y="2512800"/>
            <a:ext cx="1871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Five Core Tenets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1"/>
          <p:cNvSpPr/>
          <p:nvPr/>
        </p:nvSpPr>
        <p:spPr>
          <a:xfrm>
            <a:off x="175050" y="3056600"/>
            <a:ext cx="1600200" cy="1828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 clear and concise guidelines for implementing high-quality course design.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1"/>
          <p:cNvSpPr/>
          <p:nvPr/>
        </p:nvSpPr>
        <p:spPr>
          <a:xfrm>
            <a:off x="1746592" y="3056600"/>
            <a:ext cx="1603200" cy="1828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content that aligns with program goals and course objectives, and meets access and affordability criteria.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1"/>
          <p:cNvSpPr/>
          <p:nvPr/>
        </p:nvSpPr>
        <p:spPr>
          <a:xfrm>
            <a:off x="3321133" y="3076250"/>
            <a:ext cx="1600200" cy="1828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technology that is purposeful and tactical and can be applied consistently across all coursework.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1"/>
          <p:cNvSpPr/>
          <p:nvPr/>
        </p:nvSpPr>
        <p:spPr>
          <a:xfrm>
            <a:off x="4892675" y="3090950"/>
            <a:ext cx="1600200" cy="1828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Accessibility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alternative means of access to course materials in formats that meet the needs of diverse learners.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1"/>
          <p:cNvSpPr/>
          <p:nvPr/>
        </p:nvSpPr>
        <p:spPr>
          <a:xfrm>
            <a:off x="6464217" y="3090950"/>
            <a:ext cx="1600200" cy="1828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support for whatever training and resources are needed.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 txBox="1"/>
          <p:nvPr/>
        </p:nvSpPr>
        <p:spPr>
          <a:xfrm>
            <a:off x="-17800" y="1"/>
            <a:ext cx="8476800" cy="56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2"/>
          <p:cNvSpPr txBox="1"/>
          <p:nvPr/>
        </p:nvSpPr>
        <p:spPr>
          <a:xfrm>
            <a:off x="0" y="565800"/>
            <a:ext cx="6142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Collaboration Between Key Program Stakeholders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Involving program stakeholders in all aspects of decision-making contributes to a clearer perspective of program scope and more concise expectations for meeting quality assurance.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0825" y="642000"/>
            <a:ext cx="1831974" cy="168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2"/>
          <p:cNvSpPr txBox="1"/>
          <p:nvPr/>
        </p:nvSpPr>
        <p:spPr>
          <a:xfrm>
            <a:off x="76200" y="2462950"/>
            <a:ext cx="75642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Timelines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Approval of program-specific communication timeline and course development/review schedule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 program stakeholders in UNF’s community of practice on sustainable instructional design teamwork (i.e., Canvas support and instructional design team)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Development Schedules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scheduled based on number of program courses and the availability of instructors to participate in the process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2"/>
          <p:cNvSpPr txBox="1"/>
          <p:nvPr/>
        </p:nvSpPr>
        <p:spPr>
          <a:xfrm>
            <a:off x="381000" y="1842600"/>
            <a:ext cx="5659500" cy="3897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get started, programs view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UNF's Online Program Development Process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493" y="3152000"/>
            <a:ext cx="1425507" cy="19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8875" y="3168700"/>
            <a:ext cx="7022700" cy="18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Helvetica Neue"/>
                <a:ea typeface="Helvetica Neue"/>
                <a:cs typeface="Helvetica Neue"/>
                <a:sym typeface="Helvetica Neue"/>
              </a:rPr>
              <a:t>The NeverEnding Story…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As the demand for online programs in higher education continues to increase, online program leaders need </a:t>
            </a:r>
            <a:r>
              <a:rPr lang="en-US" sz="1600" b="1">
                <a:latin typeface="Helvetica Neue"/>
                <a:ea typeface="Helvetica Neue"/>
                <a:cs typeface="Helvetica Neue"/>
                <a:sym typeface="Helvetica Neue"/>
              </a:rPr>
              <a:t>quality assurance mechanisms</a:t>
            </a:r>
            <a:endParaRPr sz="16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to support online course design and delivery for </a:t>
            </a:r>
            <a:r>
              <a:rPr lang="en-US" sz="1600" b="1">
                <a:latin typeface="Helvetica Neue"/>
                <a:ea typeface="Helvetica Neue"/>
                <a:cs typeface="Helvetica Neue"/>
                <a:sym typeface="Helvetica Neue"/>
              </a:rPr>
              <a:t>extended periods</a:t>
            </a: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t="49989"/>
          <a:stretch/>
        </p:blipFill>
        <p:spPr>
          <a:xfrm>
            <a:off x="8883" y="0"/>
            <a:ext cx="8448129" cy="316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400" y="1360050"/>
            <a:ext cx="3281691" cy="27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3"/>
          <p:cNvSpPr txBox="1"/>
          <p:nvPr/>
        </p:nvSpPr>
        <p:spPr>
          <a:xfrm>
            <a:off x="0" y="0"/>
            <a:ext cx="8450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UNF Online tracks online program implementation through program-specific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timelines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development schedules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ensure administrative and faculty efforts are arranged consistently across all online programs.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2574" y="1360049"/>
            <a:ext cx="4716251" cy="2786101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3" name="Google Shape;29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7175" y="4399824"/>
            <a:ext cx="2091401" cy="53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4996" y="4275121"/>
            <a:ext cx="1303525" cy="7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 txBox="1"/>
          <p:nvPr/>
        </p:nvSpPr>
        <p:spPr>
          <a:xfrm>
            <a:off x="-17800" y="1"/>
            <a:ext cx="8476800" cy="56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LESSONS LEARNED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4"/>
          <p:cNvSpPr txBox="1"/>
          <p:nvPr/>
        </p:nvSpPr>
        <p:spPr>
          <a:xfrm>
            <a:off x="2000750" y="847175"/>
            <a:ext cx="5992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Keep an eye on program course design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Continuously meeting QM standards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Accurately represents online program template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Does not present new course design or technology issues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350" y="982363"/>
            <a:ext cx="1420449" cy="9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4"/>
          <p:cNvSpPr txBox="1"/>
          <p:nvPr/>
        </p:nvSpPr>
        <p:spPr>
          <a:xfrm>
            <a:off x="2000750" y="2288125"/>
            <a:ext cx="5992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Identify new online instructors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Orientation to the online program quality plan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Training on quality course design standards (e.g., QM)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Sharing of best practices among instructors and admin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487" y="2423325"/>
            <a:ext cx="1094175" cy="9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4"/>
          <p:cNvSpPr txBox="1"/>
          <p:nvPr/>
        </p:nvSpPr>
        <p:spPr>
          <a:xfrm>
            <a:off x="1929675" y="3655200"/>
            <a:ext cx="59928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Plan for program refresh within 5 years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Ongoing communication with program stakeholders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aware of immediate or future needs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Identify new courses early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Encourage QM certification of all coursework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050" y="3895388"/>
            <a:ext cx="1037050" cy="100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5800"/>
            <a:ext cx="4834299" cy="4508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35"/>
          <p:cNvCxnSpPr/>
          <p:nvPr/>
        </p:nvCxnSpPr>
        <p:spPr>
          <a:xfrm>
            <a:off x="2903670" y="1245030"/>
            <a:ext cx="198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2" name="Google Shape;312;p35"/>
          <p:cNvSpPr txBox="1"/>
          <p:nvPr/>
        </p:nvSpPr>
        <p:spPr>
          <a:xfrm>
            <a:off x="4869251" y="1050843"/>
            <a:ext cx="3342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ONLINE PROGRAMS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RN to BSN Bridge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DNP: Doctor of Nursing Practice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DCN: Doctor of Clinical Nutrition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MSN: Master of Science in Nutrition and Dietetics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MSASL: Master of Science in ASL/English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EMHA: Executive Masters in Health Administration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5"/>
          <p:cNvSpPr txBox="1"/>
          <p:nvPr/>
        </p:nvSpPr>
        <p:spPr>
          <a:xfrm>
            <a:off x="-17800" y="1"/>
            <a:ext cx="8476800" cy="56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NeverEnding Story…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1050" y="2806400"/>
            <a:ext cx="2214825" cy="197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 txBox="1"/>
          <p:nvPr/>
        </p:nvSpPr>
        <p:spPr>
          <a:xfrm>
            <a:off x="0" y="0"/>
            <a:ext cx="8466000" cy="3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THANKS FOR ATTENDING</a:t>
            </a:r>
            <a:endParaRPr sz="3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 URL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hlink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tinyurl.com/ynw8crtr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6"/>
          <p:cNvSpPr txBox="1"/>
          <p:nvPr/>
        </p:nvSpPr>
        <p:spPr>
          <a:xfrm>
            <a:off x="226200" y="4080550"/>
            <a:ext cx="8188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*Presentation based on a recent publication: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Hulen, K.</a:t>
            </a:r>
            <a:r>
              <a:rPr lang="en-US" sz="1100">
                <a:solidFill>
                  <a:schemeClr val="dk1"/>
                </a:solidFill>
              </a:rPr>
              <a:t> (2022).</a:t>
            </a:r>
            <a:r>
              <a:rPr lang="en-US" sz="1100" b="1">
                <a:solidFill>
                  <a:schemeClr val="dk1"/>
                </a:solidFill>
              </a:rPr>
              <a:t> </a:t>
            </a:r>
            <a:r>
              <a:rPr lang="en-US" sz="1100">
                <a:solidFill>
                  <a:schemeClr val="dk1"/>
                </a:solidFill>
              </a:rPr>
              <a:t>Quality Assurance Drives Continuous Improvements to Online Programs. In S. Kumar &amp; P. Arnold (Eds.), 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Quality in Online Programs: Approaches and Practices in Higher Education</a:t>
            </a:r>
            <a:r>
              <a:rPr lang="en-US" sz="1100">
                <a:solidFill>
                  <a:schemeClr val="dk1"/>
                </a:solidFill>
              </a:rPr>
              <a:t>. The Netherlands: Brill.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875" y="1023025"/>
            <a:ext cx="2058825" cy="154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9525" y="2890025"/>
            <a:ext cx="2058825" cy="213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>
            <a:spLocks noGrp="1"/>
          </p:cNvSpPr>
          <p:nvPr>
            <p:ph type="ctrTitle" idx="4294967295"/>
          </p:nvPr>
        </p:nvSpPr>
        <p:spPr>
          <a:xfrm>
            <a:off x="0" y="0"/>
            <a:ext cx="84558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mbria"/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</a:t>
            </a:r>
            <a:r>
              <a:rPr lang="en-US" sz="2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quality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why does it matter?</a:t>
            </a:r>
            <a:endParaRPr sz="240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3292925" y="1287188"/>
            <a:ext cx="3930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Ubuntu Light"/>
                <a:ea typeface="Ubuntu Light"/>
                <a:cs typeface="Ubuntu Light"/>
                <a:sym typeface="Ubuntu Light"/>
              </a:rPr>
              <a:t>“Quality means doing it right when no one is looking.”</a:t>
            </a:r>
            <a:endParaRPr sz="2000">
              <a:latin typeface="Ubuntu Light"/>
              <a:ea typeface="Ubuntu Light"/>
              <a:cs typeface="Ubuntu Light"/>
              <a:sym typeface="Ubuntu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Ubuntu Light"/>
                <a:ea typeface="Ubuntu Light"/>
                <a:cs typeface="Ubuntu Light"/>
                <a:sym typeface="Ubuntu Light"/>
              </a:rPr>
              <a:t>-Henry Ford</a:t>
            </a:r>
            <a:endParaRPr>
              <a:latin typeface="Ubuntu Light"/>
              <a:ea typeface="Ubuntu Light"/>
              <a:cs typeface="Ubuntu Light"/>
              <a:sym typeface="Ubuntu Light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7075" y="3097700"/>
            <a:ext cx="3151201" cy="160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/>
          <p:nvPr/>
        </p:nvSpPr>
        <p:spPr>
          <a:xfrm rot="5400000">
            <a:off x="-239775" y="437375"/>
            <a:ext cx="2517600" cy="2038200"/>
          </a:xfrm>
          <a:prstGeom prst="triangle">
            <a:avLst>
              <a:gd name="adj" fmla="val 50000"/>
            </a:avLst>
          </a:prstGeom>
          <a:solidFill>
            <a:srgbClr val="1F49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7"/>
          <p:cNvSpPr/>
          <p:nvPr/>
        </p:nvSpPr>
        <p:spPr>
          <a:xfrm rot="5400000">
            <a:off x="-239775" y="2713206"/>
            <a:ext cx="2517600" cy="2038200"/>
          </a:xfrm>
          <a:prstGeom prst="triangle">
            <a:avLst>
              <a:gd name="adj" fmla="val 50000"/>
            </a:avLst>
          </a:prstGeom>
          <a:solidFill>
            <a:srgbClr val="4A7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883975" y="2240151"/>
            <a:ext cx="1503900" cy="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600"/>
              </a:spcAft>
              <a:buNone/>
            </a:pPr>
            <a:r>
              <a:rPr lang="en-US" sz="2800" b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28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2569975" y="703700"/>
            <a:ext cx="5656500" cy="3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UNF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 and Goals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Variability and Quality Assurance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➔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Lessons Learned and Moving Forward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3045217" y="1656392"/>
            <a:ext cx="5163300" cy="539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E9E9E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>Group Activity:</a:t>
            </a:r>
            <a:r>
              <a:rPr lang="en-US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> Identify sources of variability in course design and delivery within online programs at your institution.</a:t>
            </a:r>
            <a:endParaRPr>
              <a:solidFill>
                <a:srgbClr val="5B5B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3045217" y="3222005"/>
            <a:ext cx="5163300" cy="324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E9E9E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>Group Activity:</a:t>
            </a:r>
            <a:r>
              <a:rPr lang="en-US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rPr>
              <a:t> Construct an Online Program Quality Plan (OPQP).</a:t>
            </a:r>
            <a:endParaRPr>
              <a:solidFill>
                <a:srgbClr val="5B5B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3966450" y="4375500"/>
            <a:ext cx="4176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“What one has not drawn, one has not seen.”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Julius V. Sachs, German Biologist, late-1800’s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125" y="718200"/>
            <a:ext cx="2091512" cy="845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135" y="1586848"/>
            <a:ext cx="2923541" cy="218044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" name="Google Shape;135;p18"/>
          <p:cNvSpPr txBox="1"/>
          <p:nvPr/>
        </p:nvSpPr>
        <p:spPr>
          <a:xfrm>
            <a:off x="-17800" y="1"/>
            <a:ext cx="8476800" cy="56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ABOUT UNF</a:t>
            </a:r>
            <a:endParaRPr sz="30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4080750" y="996550"/>
            <a:ext cx="2737500" cy="2394600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Located in </a:t>
            </a: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Jacksonville, Florida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17,043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Students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1,043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Faculty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1,250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Staff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~500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Online Courses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Online Programs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Instructional Designers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Centralized DL Administration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*data shown as of April 2022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1140950" y="4127825"/>
            <a:ext cx="2871000" cy="746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60-70%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online courses delivered by certified online faculty</a:t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4429250" y="4127825"/>
            <a:ext cx="3384300" cy="746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10-14%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online courses certified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Florida Quality Course Design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/>
        </p:nvSpPr>
        <p:spPr>
          <a:xfrm>
            <a:off x="289475" y="2978425"/>
            <a:ext cx="3078300" cy="19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UNF Online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Compliance and stewardship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student support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program support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Facilitation and best practices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QM implementation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3820375" y="2978425"/>
            <a:ext cx="45018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Center for Instruction and Research Technology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Canvas support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creation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support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Equipment checkout and online tools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Instructional design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 online certification for faculty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design based on QM rubric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413925" y="4330583"/>
            <a:ext cx="2685000" cy="2256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6054" y="133600"/>
            <a:ext cx="2027739" cy="82429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/>
          <p:nvPr/>
        </p:nvSpPr>
        <p:spPr>
          <a:xfrm>
            <a:off x="533775" y="2007600"/>
            <a:ext cx="6792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units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within Academic and Student Affairs, partner to manage and support quality assurance of coursework within online programs: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4374855" y="4384567"/>
            <a:ext cx="3345600" cy="4530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" name="Google Shape;149;p19"/>
          <p:cNvCxnSpPr>
            <a:stCxn id="145" idx="3"/>
            <a:endCxn id="148" idx="1"/>
          </p:cNvCxnSpPr>
          <p:nvPr/>
        </p:nvCxnSpPr>
        <p:spPr>
          <a:xfrm>
            <a:off x="3098925" y="4443383"/>
            <a:ext cx="1275900" cy="167700"/>
          </a:xfrm>
          <a:prstGeom prst="bentConnector3">
            <a:avLst>
              <a:gd name="adj1" fmla="val 50001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Google Shape;150;p19"/>
          <p:cNvSpPr txBox="1"/>
          <p:nvPr/>
        </p:nvSpPr>
        <p:spPr>
          <a:xfrm>
            <a:off x="1416625" y="1298300"/>
            <a:ext cx="465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Centralized DL Administration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163" y="4046308"/>
            <a:ext cx="8062666" cy="984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20"/>
          <p:cNvGrpSpPr/>
          <p:nvPr/>
        </p:nvGrpSpPr>
        <p:grpSpPr>
          <a:xfrm>
            <a:off x="476901" y="2605339"/>
            <a:ext cx="7537189" cy="1109705"/>
            <a:chOff x="452001" y="2360750"/>
            <a:chExt cx="7537189" cy="1109705"/>
          </a:xfrm>
        </p:grpSpPr>
        <p:sp>
          <p:nvSpPr>
            <p:cNvPr id="157" name="Google Shape;157;p20"/>
            <p:cNvSpPr/>
            <p:nvPr/>
          </p:nvSpPr>
          <p:spPr>
            <a:xfrm>
              <a:off x="6515590" y="2360755"/>
              <a:ext cx="1473600" cy="1109700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QM Coordinator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452001" y="2360750"/>
              <a:ext cx="2042100" cy="1109700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QM-Certified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Calibri"/>
                  <a:ea typeface="Calibri"/>
                  <a:cs typeface="Calibri"/>
                  <a:sym typeface="Calibri"/>
                </a:rPr>
                <a:t>Faculty</a:t>
              </a: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 Peer Reviewers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latin typeface="Calibri"/>
                  <a:ea typeface="Calibri"/>
                  <a:cs typeface="Calibri"/>
                  <a:sym typeface="Calibri"/>
                </a:rPr>
                <a:t>17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2583397" y="2360755"/>
              <a:ext cx="1876800" cy="1109700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QM-Certified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Calibri"/>
                  <a:ea typeface="Calibri"/>
                  <a:cs typeface="Calibri"/>
                  <a:sym typeface="Calibri"/>
                </a:rPr>
                <a:t>Staff </a:t>
              </a: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Peer Reviewers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4549494" y="2360755"/>
              <a:ext cx="1876800" cy="1109700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QM-Certified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Calibri"/>
                  <a:ea typeface="Calibri"/>
                  <a:cs typeface="Calibri"/>
                  <a:sym typeface="Calibri"/>
                </a:rPr>
                <a:t>Master</a:t>
              </a: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 Reviewers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20"/>
          <p:cNvSpPr txBox="1"/>
          <p:nvPr/>
        </p:nvSpPr>
        <p:spPr>
          <a:xfrm>
            <a:off x="-17800" y="1"/>
            <a:ext cx="8476800" cy="56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QM IMPLEMENTATION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(by the numbers)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" name="Google Shape;162;p20"/>
          <p:cNvGrpSpPr/>
          <p:nvPr/>
        </p:nvGrpSpPr>
        <p:grpSpPr>
          <a:xfrm>
            <a:off x="413146" y="899925"/>
            <a:ext cx="7664699" cy="1374150"/>
            <a:chOff x="857901" y="899925"/>
            <a:chExt cx="7664699" cy="1374150"/>
          </a:xfrm>
        </p:grpSpPr>
        <p:sp>
          <p:nvSpPr>
            <p:cNvPr id="163" name="Google Shape;163;p20"/>
            <p:cNvSpPr/>
            <p:nvPr/>
          </p:nvSpPr>
          <p:spPr>
            <a:xfrm>
              <a:off x="4475894" y="902775"/>
              <a:ext cx="1437600" cy="1371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QM-Managed Reviews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latin typeface="Calibri"/>
                  <a:ea typeface="Calibri"/>
                  <a:cs typeface="Calibri"/>
                  <a:sym typeface="Calibri"/>
                </a:rPr>
                <a:t>65</a:t>
              </a:r>
              <a:endParaRPr sz="3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2014-present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6084800" y="902775"/>
              <a:ext cx="2437800" cy="1371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Online Programs with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100% QM-Certified Courses</a:t>
              </a: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latin typeface="Calibri"/>
                  <a:ea typeface="Calibri"/>
                  <a:cs typeface="Calibri"/>
                  <a:sym typeface="Calibri"/>
                </a:rPr>
                <a:t>4.5</a:t>
              </a:r>
              <a:endParaRPr sz="3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2018-present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857901" y="902775"/>
              <a:ext cx="1837800" cy="1371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Internal QM Reviews (CRMS, myCR)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latin typeface="Calibri"/>
                  <a:ea typeface="Calibri"/>
                  <a:cs typeface="Calibri"/>
                  <a:sym typeface="Calibri"/>
                </a:rPr>
                <a:t>300+</a:t>
              </a:r>
              <a:endParaRPr sz="3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2014-present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2866997" y="899925"/>
              <a:ext cx="1437600" cy="1371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Unique Faculty Members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latin typeface="Calibri"/>
                  <a:ea typeface="Calibri"/>
                  <a:cs typeface="Calibri"/>
                  <a:sym typeface="Calibri"/>
                </a:rPr>
                <a:t>172</a:t>
              </a:r>
              <a:endParaRPr sz="30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2014-present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/>
        </p:nvSpPr>
        <p:spPr>
          <a:xfrm>
            <a:off x="-17800" y="1"/>
            <a:ext cx="8476800" cy="56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617000" y="1136925"/>
            <a:ext cx="72072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★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Instructional design teams face increasing challenges to maintaining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of services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while being able to rapidly scale up to meet institutional goals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★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Balancing time and effort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towards the development of new online programs against the need for ongoing maintenance and continuous improvement of existing online programs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★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design quality standards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updated and consistently maintained throughout the lifetime of online programs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/>
        </p:nvSpPr>
        <p:spPr>
          <a:xfrm>
            <a:off x="-17800" y="1"/>
            <a:ext cx="8476800" cy="56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ADMINISTRATIVE GOALS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617000" y="1139925"/>
            <a:ext cx="6894684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robust faculty support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guidance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sustainable instructional design practices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ongoing collaboration and communication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between key program stakeholders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streamlined and customizable approach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developing and implementing quality course design within online programs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students with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high-quality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online learning experiences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555075" y="2218940"/>
            <a:ext cx="6814800" cy="1626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jacency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1299</Words>
  <Application>Microsoft Macintosh PowerPoint</Application>
  <PresentationFormat>On-screen Show (16:9)</PresentationFormat>
  <Paragraphs>241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Open Sans</vt:lpstr>
      <vt:lpstr>Arial</vt:lpstr>
      <vt:lpstr>Ubuntu Light</vt:lpstr>
      <vt:lpstr>Cambria</vt:lpstr>
      <vt:lpstr>Helvetica Neue</vt:lpstr>
      <vt:lpstr>Roboto</vt:lpstr>
      <vt:lpstr>Adjacency</vt:lpstr>
      <vt:lpstr>PowerPoint Presentation</vt:lpstr>
      <vt:lpstr>PowerPoint Presentation</vt:lpstr>
      <vt:lpstr>What is quality and why does it matter?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Hulen, Kevin</cp:lastModifiedBy>
  <cp:revision>1</cp:revision>
  <dcterms:modified xsi:type="dcterms:W3CDTF">2022-04-11T16:01:13Z</dcterms:modified>
</cp:coreProperties>
</file>