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2" r:id="rId5"/>
    <p:sldMasterId id="2147483662" r:id="rId6"/>
  </p:sldMasterIdLst>
  <p:notesMasterIdLst>
    <p:notesMasterId r:id="rId25"/>
  </p:notesMasterIdLst>
  <p:sldIdLst>
    <p:sldId id="258" r:id="rId7"/>
    <p:sldId id="279" r:id="rId8"/>
    <p:sldId id="264" r:id="rId9"/>
    <p:sldId id="263" r:id="rId10"/>
    <p:sldId id="265" r:id="rId11"/>
    <p:sldId id="266" r:id="rId12"/>
    <p:sldId id="267" r:id="rId13"/>
    <p:sldId id="268" r:id="rId14"/>
    <p:sldId id="269" r:id="rId15"/>
    <p:sldId id="280" r:id="rId16"/>
    <p:sldId id="270" r:id="rId17"/>
    <p:sldId id="281" r:id="rId18"/>
    <p:sldId id="271" r:id="rId19"/>
    <p:sldId id="272" r:id="rId20"/>
    <p:sldId id="282" r:id="rId21"/>
    <p:sldId id="276" r:id="rId22"/>
    <p:sldId id="277" r:id="rId23"/>
    <p:sldId id="278" r:id="rId24"/>
  </p:sldIdLst>
  <p:sldSz cx="9144000" cy="5143500" type="screen16x9"/>
  <p:notesSz cx="6858000" cy="9144000"/>
  <p:embeddedFontLst>
    <p:embeddedFont>
      <p:font typeface="Corbel" panose="020B050302020402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Trebuchet MS" panose="020B0703020202090204" pitchFamily="34" charset="0"/>
      <p:regular r:id="rId34"/>
      <p:bold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sLwV95NRLEAciFyvbFJht5X6o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p:restoredTop sz="94726"/>
  </p:normalViewPr>
  <p:slideViewPr>
    <p:cSldViewPr snapToGrid="0">
      <p:cViewPr varScale="1">
        <p:scale>
          <a:sx n="160" d="100"/>
          <a:sy n="160" d="100"/>
        </p:scale>
        <p:origin x="2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9.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826A3-A345-4784-B5B7-1A7D401297B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6042F4-5EE7-44EE-A5BB-96504D52EA5F}">
      <dgm:prSet custT="1"/>
      <dgm:spPr/>
      <dgm:t>
        <a:bodyPr/>
        <a:lstStyle/>
        <a:p>
          <a:r>
            <a:rPr lang="en-US" sz="2400" b="0" i="0" baseline="0" dirty="0"/>
            <a:t>Accounting Course: Students are non-accounting majors and lack motivation for studying accounting. </a:t>
          </a:r>
          <a:endParaRPr lang="en-US" sz="2400" dirty="0"/>
        </a:p>
      </dgm:t>
    </dgm:pt>
    <dgm:pt modelId="{691F53D1-FB62-4F00-8235-FA32F9334784}" type="parTrans" cxnId="{831B55AE-8515-4071-9EF3-7371C8412A39}">
      <dgm:prSet/>
      <dgm:spPr/>
      <dgm:t>
        <a:bodyPr/>
        <a:lstStyle/>
        <a:p>
          <a:endParaRPr lang="en-US"/>
        </a:p>
      </dgm:t>
    </dgm:pt>
    <dgm:pt modelId="{70F7F2DC-69E4-4013-9B90-A32CFE1C91BF}" type="sibTrans" cxnId="{831B55AE-8515-4071-9EF3-7371C8412A39}">
      <dgm:prSet/>
      <dgm:spPr/>
      <dgm:t>
        <a:bodyPr/>
        <a:lstStyle/>
        <a:p>
          <a:endParaRPr lang="en-US"/>
        </a:p>
      </dgm:t>
    </dgm:pt>
    <dgm:pt modelId="{F474B3FC-5AEE-4786-804C-AA32E41071AE}">
      <dgm:prSet custT="1"/>
      <dgm:spPr/>
      <dgm:t>
        <a:bodyPr/>
        <a:lstStyle/>
        <a:p>
          <a:r>
            <a:rPr lang="en-US" sz="2400" b="0" i="0" baseline="0"/>
            <a:t>Math Course: Students lack motivation in learning and feel disconnected with abstract math content in first year college math.</a:t>
          </a:r>
          <a:endParaRPr lang="en-US" sz="2400" dirty="0"/>
        </a:p>
      </dgm:t>
    </dgm:pt>
    <dgm:pt modelId="{AFE92FAE-97AF-4DA7-9D29-76023617F5A7}" type="parTrans" cxnId="{E72809E3-2AFE-42AE-B9A6-E7931A0AF938}">
      <dgm:prSet/>
      <dgm:spPr/>
      <dgm:t>
        <a:bodyPr/>
        <a:lstStyle/>
        <a:p>
          <a:endParaRPr lang="en-US"/>
        </a:p>
      </dgm:t>
    </dgm:pt>
    <dgm:pt modelId="{CB51B691-73BF-46CA-8FC6-B6F8A5741039}" type="sibTrans" cxnId="{E72809E3-2AFE-42AE-B9A6-E7931A0AF938}">
      <dgm:prSet/>
      <dgm:spPr/>
      <dgm:t>
        <a:bodyPr/>
        <a:lstStyle/>
        <a:p>
          <a:endParaRPr lang="en-US"/>
        </a:p>
      </dgm:t>
    </dgm:pt>
    <dgm:pt modelId="{5BFBC2A5-69CF-480B-8C00-B97B6E6758D7}">
      <dgm:prSet custT="1"/>
      <dgm:spPr/>
      <dgm:t>
        <a:bodyPr/>
        <a:lstStyle/>
        <a:p>
          <a:r>
            <a:rPr lang="en-US" sz="2400" b="0" i="0" baseline="0" dirty="0"/>
            <a:t>Engineering Course: Senior engineering students lack full access to construction sites, to get hands-on experience and understanding the fundamentals of construction site structures. </a:t>
          </a:r>
          <a:endParaRPr lang="en-US" sz="2400" dirty="0"/>
        </a:p>
      </dgm:t>
    </dgm:pt>
    <dgm:pt modelId="{273FDF1B-D130-4F59-AC4A-6D695664BA02}" type="parTrans" cxnId="{683671B6-11D2-4D92-949E-7B8DE0F13982}">
      <dgm:prSet/>
      <dgm:spPr/>
      <dgm:t>
        <a:bodyPr/>
        <a:lstStyle/>
        <a:p>
          <a:endParaRPr lang="en-US"/>
        </a:p>
      </dgm:t>
    </dgm:pt>
    <dgm:pt modelId="{222D03B2-618A-4EA7-B1EC-512834D82C68}" type="sibTrans" cxnId="{683671B6-11D2-4D92-949E-7B8DE0F13982}">
      <dgm:prSet/>
      <dgm:spPr/>
      <dgm:t>
        <a:bodyPr/>
        <a:lstStyle/>
        <a:p>
          <a:endParaRPr lang="en-US"/>
        </a:p>
      </dgm:t>
    </dgm:pt>
    <dgm:pt modelId="{02AAB541-2247-4AE1-9BDA-16A3C683015B}" type="pres">
      <dgm:prSet presAssocID="{D86826A3-A345-4784-B5B7-1A7D401297BA}" presName="root" presStyleCnt="0">
        <dgm:presLayoutVars>
          <dgm:dir/>
          <dgm:resizeHandles val="exact"/>
        </dgm:presLayoutVars>
      </dgm:prSet>
      <dgm:spPr/>
    </dgm:pt>
    <dgm:pt modelId="{252EEF76-0102-44E1-89A5-D0763B980DFA}" type="pres">
      <dgm:prSet presAssocID="{B06042F4-5EE7-44EE-A5BB-96504D52EA5F}" presName="compNode" presStyleCnt="0"/>
      <dgm:spPr/>
    </dgm:pt>
    <dgm:pt modelId="{C9267058-9DC5-4078-9312-4875A1D40228}" type="pres">
      <dgm:prSet presAssocID="{B06042F4-5EE7-44EE-A5BB-96504D52EA5F}" presName="bgRect" presStyleLbl="bgShp" presStyleIdx="0" presStyleCnt="3"/>
      <dgm:spPr/>
    </dgm:pt>
    <dgm:pt modelId="{A63B3E05-49C1-4569-B7E1-4739EBB9BAFB}" type="pres">
      <dgm:prSet presAssocID="{B06042F4-5EE7-44EE-A5BB-96504D52EA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3AB8FBC-37B0-4199-AC07-D22C0D053C73}" type="pres">
      <dgm:prSet presAssocID="{B06042F4-5EE7-44EE-A5BB-96504D52EA5F}" presName="spaceRect" presStyleCnt="0"/>
      <dgm:spPr/>
    </dgm:pt>
    <dgm:pt modelId="{71D3ACCE-EB5A-4259-A55B-35BA920E07BD}" type="pres">
      <dgm:prSet presAssocID="{B06042F4-5EE7-44EE-A5BB-96504D52EA5F}" presName="parTx" presStyleLbl="revTx" presStyleIdx="0" presStyleCnt="3">
        <dgm:presLayoutVars>
          <dgm:chMax val="0"/>
          <dgm:chPref val="0"/>
        </dgm:presLayoutVars>
      </dgm:prSet>
      <dgm:spPr/>
    </dgm:pt>
    <dgm:pt modelId="{88EC2002-5E41-4325-8284-8249B35AC191}" type="pres">
      <dgm:prSet presAssocID="{70F7F2DC-69E4-4013-9B90-A32CFE1C91BF}" presName="sibTrans" presStyleCnt="0"/>
      <dgm:spPr/>
    </dgm:pt>
    <dgm:pt modelId="{0FF6EA68-EE74-4AB1-8094-FD172CC14CFA}" type="pres">
      <dgm:prSet presAssocID="{F474B3FC-5AEE-4786-804C-AA32E41071AE}" presName="compNode" presStyleCnt="0"/>
      <dgm:spPr/>
    </dgm:pt>
    <dgm:pt modelId="{F5B03C0F-0E6E-4158-9DCB-1AA85CF08DE2}" type="pres">
      <dgm:prSet presAssocID="{F474B3FC-5AEE-4786-804C-AA32E41071AE}" presName="bgRect" presStyleLbl="bgShp" presStyleIdx="1" presStyleCnt="3"/>
      <dgm:spPr/>
    </dgm:pt>
    <dgm:pt modelId="{B1CA5D0E-FE45-43CA-978C-A5E21CFCCEEC}" type="pres">
      <dgm:prSet presAssocID="{F474B3FC-5AEE-4786-804C-AA32E41071A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1E598A8-2F4A-4788-BC2B-D110993EABA8}" type="pres">
      <dgm:prSet presAssocID="{F474B3FC-5AEE-4786-804C-AA32E41071AE}" presName="spaceRect" presStyleCnt="0"/>
      <dgm:spPr/>
    </dgm:pt>
    <dgm:pt modelId="{384A435C-2EEE-4573-8514-9931FEBE915F}" type="pres">
      <dgm:prSet presAssocID="{F474B3FC-5AEE-4786-804C-AA32E41071AE}" presName="parTx" presStyleLbl="revTx" presStyleIdx="1" presStyleCnt="3">
        <dgm:presLayoutVars>
          <dgm:chMax val="0"/>
          <dgm:chPref val="0"/>
        </dgm:presLayoutVars>
      </dgm:prSet>
      <dgm:spPr/>
    </dgm:pt>
    <dgm:pt modelId="{609585EF-C8F4-4C5B-8221-1D36CFD21B80}" type="pres">
      <dgm:prSet presAssocID="{CB51B691-73BF-46CA-8FC6-B6F8A5741039}" presName="sibTrans" presStyleCnt="0"/>
      <dgm:spPr/>
    </dgm:pt>
    <dgm:pt modelId="{226B5943-99C1-4B50-808B-71EB5EF76D9B}" type="pres">
      <dgm:prSet presAssocID="{5BFBC2A5-69CF-480B-8C00-B97B6E6758D7}" presName="compNode" presStyleCnt="0"/>
      <dgm:spPr/>
    </dgm:pt>
    <dgm:pt modelId="{ED1D1672-8547-4365-8BDE-B48025E8A84A}" type="pres">
      <dgm:prSet presAssocID="{5BFBC2A5-69CF-480B-8C00-B97B6E6758D7}" presName="bgRect" presStyleLbl="bgShp" presStyleIdx="2" presStyleCnt="3"/>
      <dgm:spPr/>
    </dgm:pt>
    <dgm:pt modelId="{ACE9FBCF-F5E2-428D-A1B8-8EBE0BE7DC77}" type="pres">
      <dgm:prSet presAssocID="{5BFBC2A5-69CF-480B-8C00-B97B6E6758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dge scene"/>
        </a:ext>
      </dgm:extLst>
    </dgm:pt>
    <dgm:pt modelId="{D79026DB-6554-4AE2-8D31-84BC5DA6E2EC}" type="pres">
      <dgm:prSet presAssocID="{5BFBC2A5-69CF-480B-8C00-B97B6E6758D7}" presName="spaceRect" presStyleCnt="0"/>
      <dgm:spPr/>
    </dgm:pt>
    <dgm:pt modelId="{C1363460-1101-43AB-86AC-6D6218D2462A}" type="pres">
      <dgm:prSet presAssocID="{5BFBC2A5-69CF-480B-8C00-B97B6E6758D7}" presName="parTx" presStyleLbl="revTx" presStyleIdx="2" presStyleCnt="3" custLinFactNeighborY="-4042">
        <dgm:presLayoutVars>
          <dgm:chMax val="0"/>
          <dgm:chPref val="0"/>
        </dgm:presLayoutVars>
      </dgm:prSet>
      <dgm:spPr/>
    </dgm:pt>
  </dgm:ptLst>
  <dgm:cxnLst>
    <dgm:cxn modelId="{8CE56A07-769B-4C73-8E9C-FE6F73D099CA}" type="presOf" srcId="{F474B3FC-5AEE-4786-804C-AA32E41071AE}" destId="{384A435C-2EEE-4573-8514-9931FEBE915F}" srcOrd="0" destOrd="0" presId="urn:microsoft.com/office/officeart/2018/2/layout/IconVerticalSolidList"/>
    <dgm:cxn modelId="{FF0BB360-2B2F-4D99-B295-122E5F6F365E}" type="presOf" srcId="{5BFBC2A5-69CF-480B-8C00-B97B6E6758D7}" destId="{C1363460-1101-43AB-86AC-6D6218D2462A}" srcOrd="0" destOrd="0" presId="urn:microsoft.com/office/officeart/2018/2/layout/IconVerticalSolidList"/>
    <dgm:cxn modelId="{A8816B97-262A-4513-9275-2EE228DC784F}" type="presOf" srcId="{D86826A3-A345-4784-B5B7-1A7D401297BA}" destId="{02AAB541-2247-4AE1-9BDA-16A3C683015B}" srcOrd="0" destOrd="0" presId="urn:microsoft.com/office/officeart/2018/2/layout/IconVerticalSolidList"/>
    <dgm:cxn modelId="{831B55AE-8515-4071-9EF3-7371C8412A39}" srcId="{D86826A3-A345-4784-B5B7-1A7D401297BA}" destId="{B06042F4-5EE7-44EE-A5BB-96504D52EA5F}" srcOrd="0" destOrd="0" parTransId="{691F53D1-FB62-4F00-8235-FA32F9334784}" sibTransId="{70F7F2DC-69E4-4013-9B90-A32CFE1C91BF}"/>
    <dgm:cxn modelId="{551D5CB0-E8FC-432D-9D80-FFA652E3B19C}" type="presOf" srcId="{B06042F4-5EE7-44EE-A5BB-96504D52EA5F}" destId="{71D3ACCE-EB5A-4259-A55B-35BA920E07BD}" srcOrd="0" destOrd="0" presId="urn:microsoft.com/office/officeart/2018/2/layout/IconVerticalSolidList"/>
    <dgm:cxn modelId="{683671B6-11D2-4D92-949E-7B8DE0F13982}" srcId="{D86826A3-A345-4784-B5B7-1A7D401297BA}" destId="{5BFBC2A5-69CF-480B-8C00-B97B6E6758D7}" srcOrd="2" destOrd="0" parTransId="{273FDF1B-D130-4F59-AC4A-6D695664BA02}" sibTransId="{222D03B2-618A-4EA7-B1EC-512834D82C68}"/>
    <dgm:cxn modelId="{E72809E3-2AFE-42AE-B9A6-E7931A0AF938}" srcId="{D86826A3-A345-4784-B5B7-1A7D401297BA}" destId="{F474B3FC-5AEE-4786-804C-AA32E41071AE}" srcOrd="1" destOrd="0" parTransId="{AFE92FAE-97AF-4DA7-9D29-76023617F5A7}" sibTransId="{CB51B691-73BF-46CA-8FC6-B6F8A5741039}"/>
    <dgm:cxn modelId="{168CF707-4CCE-4EFA-8643-90F163AA15C8}" type="presParOf" srcId="{02AAB541-2247-4AE1-9BDA-16A3C683015B}" destId="{252EEF76-0102-44E1-89A5-D0763B980DFA}" srcOrd="0" destOrd="0" presId="urn:microsoft.com/office/officeart/2018/2/layout/IconVerticalSolidList"/>
    <dgm:cxn modelId="{5365D81B-F6DE-4245-A8ED-19BA47555DB6}" type="presParOf" srcId="{252EEF76-0102-44E1-89A5-D0763B980DFA}" destId="{C9267058-9DC5-4078-9312-4875A1D40228}" srcOrd="0" destOrd="0" presId="urn:microsoft.com/office/officeart/2018/2/layout/IconVerticalSolidList"/>
    <dgm:cxn modelId="{DED02D7C-E2AA-4CD9-8D19-AD882C38F711}" type="presParOf" srcId="{252EEF76-0102-44E1-89A5-D0763B980DFA}" destId="{A63B3E05-49C1-4569-B7E1-4739EBB9BAFB}" srcOrd="1" destOrd="0" presId="urn:microsoft.com/office/officeart/2018/2/layout/IconVerticalSolidList"/>
    <dgm:cxn modelId="{D59A0C6B-66C6-4E16-A40E-EEC3439D8097}" type="presParOf" srcId="{252EEF76-0102-44E1-89A5-D0763B980DFA}" destId="{73AB8FBC-37B0-4199-AC07-D22C0D053C73}" srcOrd="2" destOrd="0" presId="urn:microsoft.com/office/officeart/2018/2/layout/IconVerticalSolidList"/>
    <dgm:cxn modelId="{76C3D14B-F4AF-4199-A7BA-4CA3ECF7740C}" type="presParOf" srcId="{252EEF76-0102-44E1-89A5-D0763B980DFA}" destId="{71D3ACCE-EB5A-4259-A55B-35BA920E07BD}" srcOrd="3" destOrd="0" presId="urn:microsoft.com/office/officeart/2018/2/layout/IconVerticalSolidList"/>
    <dgm:cxn modelId="{1B944512-E677-4F94-ACC3-6E70F6E3F675}" type="presParOf" srcId="{02AAB541-2247-4AE1-9BDA-16A3C683015B}" destId="{88EC2002-5E41-4325-8284-8249B35AC191}" srcOrd="1" destOrd="0" presId="urn:microsoft.com/office/officeart/2018/2/layout/IconVerticalSolidList"/>
    <dgm:cxn modelId="{9EB3F139-A3CD-47C9-BF72-8F192CE8A1C7}" type="presParOf" srcId="{02AAB541-2247-4AE1-9BDA-16A3C683015B}" destId="{0FF6EA68-EE74-4AB1-8094-FD172CC14CFA}" srcOrd="2" destOrd="0" presId="urn:microsoft.com/office/officeart/2018/2/layout/IconVerticalSolidList"/>
    <dgm:cxn modelId="{AD961977-D3FC-4C8C-973E-B645206780F0}" type="presParOf" srcId="{0FF6EA68-EE74-4AB1-8094-FD172CC14CFA}" destId="{F5B03C0F-0E6E-4158-9DCB-1AA85CF08DE2}" srcOrd="0" destOrd="0" presId="urn:microsoft.com/office/officeart/2018/2/layout/IconVerticalSolidList"/>
    <dgm:cxn modelId="{1F39F645-7A41-4718-983F-923FE3288841}" type="presParOf" srcId="{0FF6EA68-EE74-4AB1-8094-FD172CC14CFA}" destId="{B1CA5D0E-FE45-43CA-978C-A5E21CFCCEEC}" srcOrd="1" destOrd="0" presId="urn:microsoft.com/office/officeart/2018/2/layout/IconVerticalSolidList"/>
    <dgm:cxn modelId="{B9321522-ED0F-4B6B-8307-C55777AE9207}" type="presParOf" srcId="{0FF6EA68-EE74-4AB1-8094-FD172CC14CFA}" destId="{11E598A8-2F4A-4788-BC2B-D110993EABA8}" srcOrd="2" destOrd="0" presId="urn:microsoft.com/office/officeart/2018/2/layout/IconVerticalSolidList"/>
    <dgm:cxn modelId="{79BAFA4D-ECBE-4852-8B96-4FA676977E8C}" type="presParOf" srcId="{0FF6EA68-EE74-4AB1-8094-FD172CC14CFA}" destId="{384A435C-2EEE-4573-8514-9931FEBE915F}" srcOrd="3" destOrd="0" presId="urn:microsoft.com/office/officeart/2018/2/layout/IconVerticalSolidList"/>
    <dgm:cxn modelId="{5219D0FD-0AD1-4F00-9FB6-83CCD8C86D8C}" type="presParOf" srcId="{02AAB541-2247-4AE1-9BDA-16A3C683015B}" destId="{609585EF-C8F4-4C5B-8221-1D36CFD21B80}" srcOrd="3" destOrd="0" presId="urn:microsoft.com/office/officeart/2018/2/layout/IconVerticalSolidList"/>
    <dgm:cxn modelId="{ECDBB2DE-0354-40FF-BFF9-72C546F637F4}" type="presParOf" srcId="{02AAB541-2247-4AE1-9BDA-16A3C683015B}" destId="{226B5943-99C1-4B50-808B-71EB5EF76D9B}" srcOrd="4" destOrd="0" presId="urn:microsoft.com/office/officeart/2018/2/layout/IconVerticalSolidList"/>
    <dgm:cxn modelId="{90BC6E1C-FB00-4F4E-A008-3B8E327780CF}" type="presParOf" srcId="{226B5943-99C1-4B50-808B-71EB5EF76D9B}" destId="{ED1D1672-8547-4365-8BDE-B48025E8A84A}" srcOrd="0" destOrd="0" presId="urn:microsoft.com/office/officeart/2018/2/layout/IconVerticalSolidList"/>
    <dgm:cxn modelId="{390C019C-D886-4A58-B603-A99FF05AD624}" type="presParOf" srcId="{226B5943-99C1-4B50-808B-71EB5EF76D9B}" destId="{ACE9FBCF-F5E2-428D-A1B8-8EBE0BE7DC77}" srcOrd="1" destOrd="0" presId="urn:microsoft.com/office/officeart/2018/2/layout/IconVerticalSolidList"/>
    <dgm:cxn modelId="{86992F58-E29A-4D5D-8151-CB581810F99D}" type="presParOf" srcId="{226B5943-99C1-4B50-808B-71EB5EF76D9B}" destId="{D79026DB-6554-4AE2-8D31-84BC5DA6E2EC}" srcOrd="2" destOrd="0" presId="urn:microsoft.com/office/officeart/2018/2/layout/IconVerticalSolidList"/>
    <dgm:cxn modelId="{BBB57A5A-742F-4B3D-8BA8-CDC9A96439F7}" type="presParOf" srcId="{226B5943-99C1-4B50-808B-71EB5EF76D9B}" destId="{C1363460-1101-43AB-86AC-6D6218D246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67058-9DC5-4078-9312-4875A1D40228}">
      <dsp:nvSpPr>
        <dsp:cNvPr id="0" name=""/>
        <dsp:cNvSpPr/>
      </dsp:nvSpPr>
      <dsp:spPr>
        <a:xfrm>
          <a:off x="0" y="2849"/>
          <a:ext cx="8745467" cy="12979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B3E05-49C1-4569-B7E1-4739EBB9BAFB}">
      <dsp:nvSpPr>
        <dsp:cNvPr id="0" name=""/>
        <dsp:cNvSpPr/>
      </dsp:nvSpPr>
      <dsp:spPr>
        <a:xfrm>
          <a:off x="392621" y="294881"/>
          <a:ext cx="714554" cy="7138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D3ACCE-EB5A-4259-A55B-35BA920E07BD}">
      <dsp:nvSpPr>
        <dsp:cNvPr id="0" name=""/>
        <dsp:cNvSpPr/>
      </dsp:nvSpPr>
      <dsp:spPr>
        <a:xfrm>
          <a:off x="1499796" y="2849"/>
          <a:ext cx="7066583" cy="129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498" tIns="137498" rIns="137498" bIns="137498"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Accounting Course: Students are non-accounting majors and lack motivation for studying accounting. </a:t>
          </a:r>
          <a:endParaRPr lang="en-US" sz="2400" kern="1200" dirty="0"/>
        </a:p>
      </dsp:txBody>
      <dsp:txXfrm>
        <a:off x="1499796" y="2849"/>
        <a:ext cx="7066583" cy="1299189"/>
      </dsp:txXfrm>
    </dsp:sp>
    <dsp:sp modelId="{F5B03C0F-0E6E-4158-9DCB-1AA85CF08DE2}">
      <dsp:nvSpPr>
        <dsp:cNvPr id="0" name=""/>
        <dsp:cNvSpPr/>
      </dsp:nvSpPr>
      <dsp:spPr>
        <a:xfrm>
          <a:off x="0" y="1568539"/>
          <a:ext cx="8745467" cy="12979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A5D0E-FE45-43CA-978C-A5E21CFCCEEC}">
      <dsp:nvSpPr>
        <dsp:cNvPr id="0" name=""/>
        <dsp:cNvSpPr/>
      </dsp:nvSpPr>
      <dsp:spPr>
        <a:xfrm>
          <a:off x="392621" y="1860571"/>
          <a:ext cx="714554" cy="7138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4A435C-2EEE-4573-8514-9931FEBE915F}">
      <dsp:nvSpPr>
        <dsp:cNvPr id="0" name=""/>
        <dsp:cNvSpPr/>
      </dsp:nvSpPr>
      <dsp:spPr>
        <a:xfrm>
          <a:off x="1499796" y="1568539"/>
          <a:ext cx="7066583" cy="129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498" tIns="137498" rIns="137498" bIns="137498" numCol="1" spcCol="1270" anchor="ctr" anchorCtr="0">
          <a:noAutofit/>
        </a:bodyPr>
        <a:lstStyle/>
        <a:p>
          <a:pPr marL="0" lvl="0" indent="0" algn="l" defTabSz="1066800">
            <a:lnSpc>
              <a:spcPct val="90000"/>
            </a:lnSpc>
            <a:spcBef>
              <a:spcPct val="0"/>
            </a:spcBef>
            <a:spcAft>
              <a:spcPct val="35000"/>
            </a:spcAft>
            <a:buNone/>
          </a:pPr>
          <a:r>
            <a:rPr lang="en-US" sz="2400" b="0" i="0" kern="1200" baseline="0"/>
            <a:t>Math Course: Students lack motivation in learning and feel disconnected with abstract math content in first year college math.</a:t>
          </a:r>
          <a:endParaRPr lang="en-US" sz="2400" kern="1200" dirty="0"/>
        </a:p>
      </dsp:txBody>
      <dsp:txXfrm>
        <a:off x="1499796" y="1568539"/>
        <a:ext cx="7066583" cy="1299189"/>
      </dsp:txXfrm>
    </dsp:sp>
    <dsp:sp modelId="{ED1D1672-8547-4365-8BDE-B48025E8A84A}">
      <dsp:nvSpPr>
        <dsp:cNvPr id="0" name=""/>
        <dsp:cNvSpPr/>
      </dsp:nvSpPr>
      <dsp:spPr>
        <a:xfrm>
          <a:off x="0" y="3134229"/>
          <a:ext cx="8745467" cy="12979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9FBCF-F5E2-428D-A1B8-8EBE0BE7DC77}">
      <dsp:nvSpPr>
        <dsp:cNvPr id="0" name=""/>
        <dsp:cNvSpPr/>
      </dsp:nvSpPr>
      <dsp:spPr>
        <a:xfrm>
          <a:off x="393004" y="3426261"/>
          <a:ext cx="714554" cy="7138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363460-1101-43AB-86AC-6D6218D2462A}">
      <dsp:nvSpPr>
        <dsp:cNvPr id="0" name=""/>
        <dsp:cNvSpPr/>
      </dsp:nvSpPr>
      <dsp:spPr>
        <a:xfrm>
          <a:off x="1500563" y="3081715"/>
          <a:ext cx="7066583" cy="129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498" tIns="137498" rIns="137498" bIns="137498"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Engineering Course: Senior engineering students lack full access to construction sites, to get hands-on experience and understanding the fundamentals of construction site structures. </a:t>
          </a:r>
          <a:endParaRPr lang="en-US" sz="2400" kern="1200" dirty="0"/>
        </a:p>
      </dsp:txBody>
      <dsp:txXfrm>
        <a:off x="1500563" y="3081715"/>
        <a:ext cx="7066583" cy="12991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enjoy hiking, exploring nature (Alaska aurora northern light; Morane Lake, In Banff, Canada, Oregon Coast, Oregon Pumpkin field). I also enjoy gardening, reading, learning new languages. </a:t>
            </a:r>
          </a:p>
        </p:txBody>
      </p:sp>
      <p:sp>
        <p:nvSpPr>
          <p:cNvPr id="4" name="Slide Number Placeholder 3"/>
          <p:cNvSpPr>
            <a:spLocks noGrp="1"/>
          </p:cNvSpPr>
          <p:nvPr>
            <p:ph type="sldNum" sz="quarter" idx="5"/>
          </p:nvPr>
        </p:nvSpPr>
        <p:spPr/>
        <p:txBody>
          <a:bodyPr/>
          <a:lstStyle/>
          <a:p>
            <a:fld id="{3C533741-7239-5346-BBEB-823CF55AE48D}" type="slidenum">
              <a:rPr lang="en-US" smtClean="0"/>
              <a:t>2</a:t>
            </a:fld>
            <a:endParaRPr lang="en-US"/>
          </a:p>
        </p:txBody>
      </p:sp>
    </p:spTree>
    <p:extLst>
      <p:ext uri="{BB962C8B-B14F-4D97-AF65-F5344CB8AC3E}">
        <p14:creationId xmlns:p14="http://schemas.microsoft.com/office/powerpoint/2010/main" val="151212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M Regional Title Slide" type="title">
  <p:cSld name="TITLE">
    <p:spTree>
      <p:nvGrpSpPr>
        <p:cNvPr id="1" name="Shape 10"/>
        <p:cNvGrpSpPr/>
        <p:nvPr/>
      </p:nvGrpSpPr>
      <p:grpSpPr>
        <a:xfrm>
          <a:off x="0" y="0"/>
          <a:ext cx="0" cy="0"/>
          <a:chOff x="0" y="0"/>
          <a:chExt cx="0" cy="0"/>
        </a:xfrm>
      </p:grpSpPr>
      <p:sp>
        <p:nvSpPr>
          <p:cNvPr id="11" name="Google Shape;11;p6"/>
          <p:cNvSpPr txBox="1">
            <a:spLocks noGrp="1"/>
          </p:cNvSpPr>
          <p:nvPr>
            <p:ph type="ctrTitle"/>
          </p:nvPr>
        </p:nvSpPr>
        <p:spPr>
          <a:xfrm>
            <a:off x="685800" y="2073846"/>
            <a:ext cx="7772400" cy="910807"/>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accent1"/>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2pPr>
            <a:lvl3pPr marR="0" lvl="2"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3pPr>
            <a:lvl4pPr marR="0" lvl="3"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4pPr>
            <a:lvl5pPr marR="0" lvl="4"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5pPr>
            <a:lvl6pPr marR="0" lvl="5"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6pPr>
            <a:lvl7pPr marR="0" lvl="6"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7pPr>
            <a:lvl8pPr marR="0" lvl="7"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8pPr>
            <a:lvl9pPr marR="0" lvl="8" algn="ctr" rtl="0">
              <a:spcBef>
                <a:spcPts val="0"/>
              </a:spcBef>
              <a:spcAft>
                <a:spcPts val="0"/>
              </a:spcAft>
              <a:buSzPts val="1400"/>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6"/>
          <p:cNvSpPr txBox="1">
            <a:spLocks noGrp="1"/>
          </p:cNvSpPr>
          <p:nvPr>
            <p:ph type="subTitle" idx="1"/>
          </p:nvPr>
        </p:nvSpPr>
        <p:spPr>
          <a:xfrm>
            <a:off x="1371600" y="3131855"/>
            <a:ext cx="6400800" cy="631104"/>
          </a:xfrm>
          <a:prstGeom prst="rect">
            <a:avLst/>
          </a:prstGeom>
          <a:noFill/>
          <a:ln>
            <a:noFill/>
          </a:ln>
        </p:spPr>
        <p:txBody>
          <a:bodyPr spcFirstLastPara="1" wrap="square" lIns="91425" tIns="45700" rIns="91425" bIns="45700" anchor="t" anchorCtr="0">
            <a:noAutofit/>
          </a:bodyPr>
          <a:lstStyle>
            <a:lvl1pPr marR="0" lvl="0" algn="ctr" rtl="0">
              <a:spcBef>
                <a:spcPts val="600"/>
              </a:spcBef>
              <a:spcAft>
                <a:spcPts val="0"/>
              </a:spcAft>
              <a:buClr>
                <a:schemeClr val="accent5"/>
              </a:buClr>
              <a:buSzPts val="3000"/>
              <a:buFont typeface="Arial"/>
              <a:buNone/>
              <a:defRPr sz="3000" b="0" i="0" u="none" strike="noStrike" cap="none">
                <a:solidFill>
                  <a:schemeClr val="accent5"/>
                </a:solidFill>
                <a:latin typeface="Trebuchet MS"/>
                <a:ea typeface="Trebuchet MS"/>
                <a:cs typeface="Trebuchet MS"/>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 Caption">
  <p:cSld name="Image + Caption">
    <p:spTree>
      <p:nvGrpSpPr>
        <p:cNvPr id="1" name="Shape 65"/>
        <p:cNvGrpSpPr/>
        <p:nvPr/>
      </p:nvGrpSpPr>
      <p:grpSpPr>
        <a:xfrm>
          <a:off x="0" y="0"/>
          <a:ext cx="0" cy="0"/>
          <a:chOff x="0" y="0"/>
          <a:chExt cx="0" cy="0"/>
        </a:xfrm>
      </p:grpSpPr>
      <p:sp>
        <p:nvSpPr>
          <p:cNvPr id="66" name="Google Shape;66;p20"/>
          <p:cNvSpPr/>
          <p:nvPr/>
        </p:nvSpPr>
        <p:spPr>
          <a:xfrm>
            <a:off x="0" y="3776380"/>
            <a:ext cx="9144000" cy="895694"/>
          </a:xfrm>
          <a:prstGeom prst="rect">
            <a:avLst/>
          </a:prstGeom>
          <a:solidFill>
            <a:schemeClr val="lt2"/>
          </a:solidFill>
          <a:ln>
            <a:noFill/>
          </a:ln>
          <a:effectLst>
            <a:outerShdw blurRad="50800" dist="38100" dir="16200000"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67" name="Google Shape;67;p20"/>
          <p:cNvSpPr txBox="1">
            <a:spLocks noGrp="1"/>
          </p:cNvSpPr>
          <p:nvPr>
            <p:ph type="subTitle" idx="1"/>
          </p:nvPr>
        </p:nvSpPr>
        <p:spPr>
          <a:xfrm>
            <a:off x="1377244" y="4040970"/>
            <a:ext cx="6395156" cy="519741"/>
          </a:xfrm>
          <a:prstGeom prst="rect">
            <a:avLst/>
          </a:prstGeom>
          <a:noFill/>
          <a:ln>
            <a:noFill/>
          </a:ln>
        </p:spPr>
        <p:txBody>
          <a:bodyPr spcFirstLastPara="1" wrap="square" lIns="91425" tIns="45700" rIns="91425" bIns="45700" anchor="t" anchorCtr="0">
            <a:noAutofit/>
          </a:bodyPr>
          <a:lstStyle>
            <a:lvl1pPr marR="0" lvl="0" algn="ctr" rtl="0">
              <a:spcBef>
                <a:spcPts val="400"/>
              </a:spcBef>
              <a:spcAft>
                <a:spcPts val="0"/>
              </a:spcAft>
              <a:buClr>
                <a:schemeClr val="accent1"/>
              </a:buClr>
              <a:buSzPts val="2000"/>
              <a:buFont typeface="Arial"/>
              <a:buNone/>
              <a:defRPr sz="2000" b="0" i="0" u="none" strike="noStrike" cap="none">
                <a:solidFill>
                  <a:schemeClr val="accent1"/>
                </a:solidFill>
                <a:latin typeface="Trebuchet MS"/>
                <a:ea typeface="Trebuchet MS"/>
                <a:cs typeface="Trebuchet MS"/>
                <a:sym typeface="Trebuchet M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
        <p:nvSpPr>
          <p:cNvPr id="68" name="Google Shape;68;p20"/>
          <p:cNvSpPr>
            <a:spLocks noGrp="1"/>
          </p:cNvSpPr>
          <p:nvPr>
            <p:ph type="pic" idx="2"/>
          </p:nvPr>
        </p:nvSpPr>
        <p:spPr>
          <a:xfrm>
            <a:off x="1298575" y="134938"/>
            <a:ext cx="6473825" cy="3500437"/>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M Regional Title with images">
  <p:cSld name="QM Regional Title with images">
    <p:spTree>
      <p:nvGrpSpPr>
        <p:cNvPr id="1" name="Shape 14"/>
        <p:cNvGrpSpPr/>
        <p:nvPr/>
      </p:nvGrpSpPr>
      <p:grpSpPr>
        <a:xfrm>
          <a:off x="0" y="0"/>
          <a:ext cx="0" cy="0"/>
          <a:chOff x="0" y="0"/>
          <a:chExt cx="0" cy="0"/>
        </a:xfrm>
      </p:grpSpPr>
      <p:sp>
        <p:nvSpPr>
          <p:cNvPr id="15" name="Google Shape;15;p12"/>
          <p:cNvSpPr>
            <a:spLocks noGrp="1"/>
          </p:cNvSpPr>
          <p:nvPr>
            <p:ph type="pic" idx="2"/>
          </p:nvPr>
        </p:nvSpPr>
        <p:spPr>
          <a:xfrm>
            <a:off x="3645208" y="1832578"/>
            <a:ext cx="2028763" cy="1851944"/>
          </a:xfrm>
          <a:prstGeom prst="rect">
            <a:avLst/>
          </a:prstGeom>
          <a:noFill/>
          <a:ln>
            <a:noFill/>
          </a:ln>
        </p:spPr>
      </p:sp>
      <p:sp>
        <p:nvSpPr>
          <p:cNvPr id="16" name="Google Shape;16;p12"/>
          <p:cNvSpPr>
            <a:spLocks noGrp="1"/>
          </p:cNvSpPr>
          <p:nvPr>
            <p:ph type="pic" idx="3"/>
          </p:nvPr>
        </p:nvSpPr>
        <p:spPr>
          <a:xfrm>
            <a:off x="752523" y="1832578"/>
            <a:ext cx="2028763" cy="1851944"/>
          </a:xfrm>
          <a:prstGeom prst="rect">
            <a:avLst/>
          </a:prstGeom>
          <a:noFill/>
          <a:ln>
            <a:noFill/>
          </a:ln>
        </p:spPr>
      </p:sp>
      <p:sp>
        <p:nvSpPr>
          <p:cNvPr id="17" name="Google Shape;17;p12"/>
          <p:cNvSpPr>
            <a:spLocks noGrp="1"/>
          </p:cNvSpPr>
          <p:nvPr>
            <p:ph type="pic" idx="4"/>
          </p:nvPr>
        </p:nvSpPr>
        <p:spPr>
          <a:xfrm>
            <a:off x="6455580" y="1832578"/>
            <a:ext cx="2028763" cy="1851944"/>
          </a:xfrm>
          <a:prstGeom prst="rect">
            <a:avLst/>
          </a:prstGeom>
          <a:noFill/>
          <a:ln>
            <a:noFill/>
          </a:ln>
        </p:spPr>
      </p:sp>
      <p:sp>
        <p:nvSpPr>
          <p:cNvPr id="18" name="Google Shape;18;p12"/>
          <p:cNvSpPr txBox="1">
            <a:spLocks noGrp="1"/>
          </p:cNvSpPr>
          <p:nvPr>
            <p:ph type="body" idx="1"/>
          </p:nvPr>
        </p:nvSpPr>
        <p:spPr>
          <a:xfrm>
            <a:off x="75247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9" name="Google Shape;19;p12"/>
          <p:cNvSpPr txBox="1">
            <a:spLocks noGrp="1"/>
          </p:cNvSpPr>
          <p:nvPr>
            <p:ph type="body" idx="5"/>
          </p:nvPr>
        </p:nvSpPr>
        <p:spPr>
          <a:xfrm>
            <a:off x="363791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2"/>
          <p:cNvSpPr txBox="1">
            <a:spLocks noGrp="1"/>
          </p:cNvSpPr>
          <p:nvPr>
            <p:ph type="body" idx="6"/>
          </p:nvPr>
        </p:nvSpPr>
        <p:spPr>
          <a:xfrm>
            <a:off x="6462395" y="3800475"/>
            <a:ext cx="2028825" cy="609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9"/>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o"/>
              <a:defRPr/>
            </a:lvl3pPr>
            <a:lvl4pPr marL="1828800" lvl="3" indent="-331469" algn="l">
              <a:spcBef>
                <a:spcPts val="360"/>
              </a:spcBef>
              <a:spcAft>
                <a:spcPts val="0"/>
              </a:spcAft>
              <a:buClr>
                <a:schemeClr val="dk1"/>
              </a:buClr>
              <a:buSzPts val="1620"/>
              <a:buChar char="•"/>
              <a:defRPr/>
            </a:lvl4pPr>
            <a:lvl5pPr marL="2286000" lvl="4" indent="-320039" algn="l">
              <a:spcBef>
                <a:spcPts val="360"/>
              </a:spcBef>
              <a:spcAft>
                <a:spcPts val="0"/>
              </a:spcAft>
              <a:buClr>
                <a:schemeClr val="dk1"/>
              </a:buClr>
              <a:buSzPts val="1440"/>
              <a:buChar char="o"/>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section Title slide">
  <p:cSld name="Subsection Title slide">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457200" y="7905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13"/>
          <p:cNvSpPr txBox="1">
            <a:spLocks noGrp="1"/>
          </p:cNvSpPr>
          <p:nvPr>
            <p:ph type="subTitle" idx="1"/>
          </p:nvPr>
        </p:nvSpPr>
        <p:spPr>
          <a:xfrm>
            <a:off x="1371600" y="1938055"/>
            <a:ext cx="6400800" cy="631104"/>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Clr>
                <a:schemeClr val="dk1"/>
              </a:buClr>
              <a:buSzPts val="3000"/>
              <a:buNone/>
              <a:defRPr sz="3000">
                <a:solidFill>
                  <a:schemeClr val="dk1"/>
                </a:solidFill>
                <a:latin typeface="Lato"/>
                <a:ea typeface="Lato"/>
                <a:cs typeface="Lato"/>
                <a:sym typeface="Lato"/>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1800"/>
              <a:buNone/>
              <a:defRPr>
                <a:solidFill>
                  <a:srgbClr val="888888"/>
                </a:solidFill>
              </a:defRPr>
            </a:lvl4pPr>
            <a:lvl5pPr lvl="4" algn="ctr">
              <a:spcBef>
                <a:spcPts val="400"/>
              </a:spcBef>
              <a:spcAft>
                <a:spcPts val="0"/>
              </a:spcAft>
              <a:buClr>
                <a:srgbClr val="888888"/>
              </a:buClr>
              <a:buSzPts val="16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with description">
  <p:cSld name="Image with description">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14"/>
          <p:cNvSpPr txBox="1">
            <a:spLocks noGrp="1"/>
          </p:cNvSpPr>
          <p:nvPr>
            <p:ph type="body" idx="1"/>
          </p:nvPr>
        </p:nvSpPr>
        <p:spPr>
          <a:xfrm>
            <a:off x="4539049" y="1063626"/>
            <a:ext cx="4147751" cy="326732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14"/>
          <p:cNvSpPr>
            <a:spLocks noGrp="1"/>
          </p:cNvSpPr>
          <p:nvPr>
            <p:ph type="pic" idx="2"/>
          </p:nvPr>
        </p:nvSpPr>
        <p:spPr>
          <a:xfrm>
            <a:off x="457200" y="1063625"/>
            <a:ext cx="3785286" cy="320357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440"/>
              <a:buNone/>
              <a:defRPr sz="1600" b="1"/>
            </a:lvl4pPr>
            <a:lvl5pPr marL="2286000" lvl="4" indent="-228600" algn="l">
              <a:spcBef>
                <a:spcPts val="320"/>
              </a:spcBef>
              <a:spcAft>
                <a:spcPts val="0"/>
              </a:spcAft>
              <a:buClr>
                <a:schemeClr val="dk1"/>
              </a:buClr>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5"/>
          <p:cNvSpPr txBox="1">
            <a:spLocks noGrp="1"/>
          </p:cNvSpPr>
          <p:nvPr>
            <p:ph type="body" idx="2"/>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440"/>
              <a:buNone/>
              <a:defRPr sz="1600" b="1"/>
            </a:lvl4pPr>
            <a:lvl5pPr marL="2286000" lvl="4" indent="-228600" algn="l">
              <a:spcBef>
                <a:spcPts val="320"/>
              </a:spcBef>
              <a:spcAft>
                <a:spcPts val="0"/>
              </a:spcAft>
              <a:buClr>
                <a:schemeClr val="dk1"/>
              </a:buClr>
              <a:buSzPts val="128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15"/>
          <p:cNvSpPr txBox="1">
            <a:spLocks noGrp="1"/>
          </p:cNvSpPr>
          <p:nvPr>
            <p:ph type="body" idx="3"/>
          </p:nvPr>
        </p:nvSpPr>
        <p:spPr>
          <a:xfrm>
            <a:off x="455613"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None/>
              <a:defRPr sz="20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15"/>
          <p:cNvSpPr txBox="1">
            <a:spLocks noGrp="1"/>
          </p:cNvSpPr>
          <p:nvPr>
            <p:ph type="body" idx="4"/>
          </p:nvPr>
        </p:nvSpPr>
        <p:spPr>
          <a:xfrm>
            <a:off x="4653145"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None/>
              <a:defRPr sz="20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with bulleted list">
  <p:cSld name="Image with bulleted lis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457200" y="1063626"/>
            <a:ext cx="4040188" cy="3267328"/>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o"/>
              <a:defRPr sz="1800"/>
            </a:lvl3pPr>
            <a:lvl4pPr marL="1828800" lvl="3" indent="-320039" algn="l">
              <a:spcBef>
                <a:spcPts val="320"/>
              </a:spcBef>
              <a:spcAft>
                <a:spcPts val="0"/>
              </a:spcAft>
              <a:buClr>
                <a:schemeClr val="dk1"/>
              </a:buClr>
              <a:buSzPts val="1440"/>
              <a:buChar char="•"/>
              <a:defRPr sz="1600"/>
            </a:lvl4pPr>
            <a:lvl5pPr marL="2286000" lvl="4" indent="-309879" algn="l">
              <a:spcBef>
                <a:spcPts val="320"/>
              </a:spcBef>
              <a:spcAft>
                <a:spcPts val="0"/>
              </a:spcAft>
              <a:buClr>
                <a:schemeClr val="dk1"/>
              </a:buClr>
              <a:buSzPts val="1280"/>
              <a:buChar char="o"/>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16"/>
          <p:cNvSpPr>
            <a:spLocks noGrp="1"/>
          </p:cNvSpPr>
          <p:nvPr>
            <p:ph type="pic" idx="2"/>
          </p:nvPr>
        </p:nvSpPr>
        <p:spPr>
          <a:xfrm>
            <a:off x="4605338" y="1063625"/>
            <a:ext cx="4081462" cy="326707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3575050" y="204788"/>
            <a:ext cx="5111750" cy="4102499"/>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chemeClr val="dk1"/>
              </a:buClr>
              <a:buSzPts val="3200"/>
              <a:buNone/>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o"/>
              <a:defRPr sz="2400"/>
            </a:lvl3pPr>
            <a:lvl4pPr marL="1828800" lvl="3" indent="-342900" algn="l">
              <a:spcBef>
                <a:spcPts val="400"/>
              </a:spcBef>
              <a:spcAft>
                <a:spcPts val="0"/>
              </a:spcAft>
              <a:buClr>
                <a:schemeClr val="dk1"/>
              </a:buClr>
              <a:buSzPts val="1800"/>
              <a:buChar char="•"/>
              <a:defRPr sz="2000"/>
            </a:lvl4pPr>
            <a:lvl5pPr marL="2286000" lvl="4" indent="-330200" algn="l">
              <a:spcBef>
                <a:spcPts val="400"/>
              </a:spcBef>
              <a:spcAft>
                <a:spcPts val="0"/>
              </a:spcAft>
              <a:buClr>
                <a:schemeClr val="dk1"/>
              </a:buClr>
              <a:buSzPts val="1600"/>
              <a:buChar char="o"/>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1" name="Google Shape;51;p17"/>
          <p:cNvSpPr txBox="1">
            <a:spLocks noGrp="1"/>
          </p:cNvSpPr>
          <p:nvPr>
            <p:ph type="body" idx="2"/>
          </p:nvPr>
        </p:nvSpPr>
        <p:spPr>
          <a:xfrm>
            <a:off x="457201" y="1076326"/>
            <a:ext cx="3008313" cy="3230961"/>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810"/>
              <a:buNone/>
              <a:defRPr sz="900"/>
            </a:lvl4pPr>
            <a:lvl5pPr marL="2286000" lvl="4" indent="-228600" algn="l">
              <a:spcBef>
                <a:spcPts val="180"/>
              </a:spcBef>
              <a:spcAft>
                <a:spcPts val="0"/>
              </a:spcAft>
              <a:buClr>
                <a:schemeClr val="dk1"/>
              </a:buClr>
              <a:buSzPts val="72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1792288" y="3490004"/>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8"/>
          <p:cNvSpPr>
            <a:spLocks noGrp="1"/>
          </p:cNvSpPr>
          <p:nvPr>
            <p:ph type="pic" idx="2"/>
          </p:nvPr>
        </p:nvSpPr>
        <p:spPr>
          <a:xfrm>
            <a:off x="1792288" y="349135"/>
            <a:ext cx="5486400" cy="3086100"/>
          </a:xfrm>
          <a:prstGeom prst="rect">
            <a:avLst/>
          </a:prstGeom>
          <a:noFill/>
          <a:ln>
            <a:noFill/>
          </a:ln>
        </p:spPr>
      </p:sp>
      <p:sp>
        <p:nvSpPr>
          <p:cNvPr id="55" name="Google Shape;55;p18"/>
          <p:cNvSpPr txBox="1">
            <a:spLocks noGrp="1"/>
          </p:cNvSpPr>
          <p:nvPr>
            <p:ph type="body" idx="1"/>
          </p:nvPr>
        </p:nvSpPr>
        <p:spPr>
          <a:xfrm>
            <a:off x="1792288" y="3915057"/>
            <a:ext cx="5486400" cy="32911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810"/>
              <a:buNone/>
              <a:defRPr sz="900"/>
            </a:lvl4pPr>
            <a:lvl5pPr marL="2286000" lvl="4" indent="-228600" algn="l">
              <a:spcBef>
                <a:spcPts val="180"/>
              </a:spcBef>
              <a:spcAft>
                <a:spcPts val="0"/>
              </a:spcAft>
              <a:buClr>
                <a:schemeClr val="dk1"/>
              </a:buClr>
              <a:buSzPts val="72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5"/>
          <p:cNvSpPr/>
          <p:nvPr/>
        </p:nvSpPr>
        <p:spPr>
          <a:xfrm>
            <a:off x="0" y="4628628"/>
            <a:ext cx="9144000" cy="514872"/>
          </a:xfrm>
          <a:prstGeom prst="rect">
            <a:avLst/>
          </a:prstGeom>
          <a:solidFill>
            <a:schemeClr val="accent1"/>
          </a:solidFill>
          <a:ln>
            <a:noFill/>
          </a:ln>
          <a:effectLst>
            <a:outerShdw blurRad="50800" dist="38100" dir="16200000"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pic>
        <p:nvPicPr>
          <p:cNvPr id="7" name="Google Shape;7;p5"/>
          <p:cNvPicPr preferRelativeResize="0"/>
          <p:nvPr/>
        </p:nvPicPr>
        <p:blipFill rotWithShape="1">
          <a:blip r:embed="rId4">
            <a:alphaModFix/>
          </a:blip>
          <a:srcRect/>
          <a:stretch/>
        </p:blipFill>
        <p:spPr>
          <a:xfrm>
            <a:off x="323731" y="292719"/>
            <a:ext cx="2103880" cy="1183433"/>
          </a:xfrm>
          <a:prstGeom prst="rect">
            <a:avLst/>
          </a:prstGeom>
          <a:noFill/>
          <a:ln>
            <a:noFill/>
          </a:ln>
          <a:effectLst>
            <a:outerShdw blurRad="82550" dist="76200" dir="2700000" sx="99000" sy="99000" algn="tl" rotWithShape="0">
              <a:srgbClr val="000000">
                <a:alpha val="20000"/>
              </a:srgbClr>
            </a:outerShdw>
          </a:effectLst>
        </p:spPr>
      </p:pic>
      <p:sp>
        <p:nvSpPr>
          <p:cNvPr id="8" name="Google Shape;8;p5"/>
          <p:cNvSpPr txBox="1"/>
          <p:nvPr/>
        </p:nvSpPr>
        <p:spPr>
          <a:xfrm>
            <a:off x="7596524"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lt2"/>
                </a:solidFill>
                <a:latin typeface="Calibri"/>
                <a:ea typeface="Calibri"/>
                <a:cs typeface="Calibri"/>
                <a:sym typeface="Calibri"/>
              </a:rPr>
              <a:t>©2025 Quality Matters</a:t>
            </a:r>
            <a:endParaRPr dirty="0"/>
          </a:p>
        </p:txBody>
      </p:sp>
      <p:sp>
        <p:nvSpPr>
          <p:cNvPr id="9" name="Google Shape;9;p5"/>
          <p:cNvSpPr txBox="1"/>
          <p:nvPr/>
        </p:nvSpPr>
        <p:spPr>
          <a:xfrm>
            <a:off x="110425" y="4760975"/>
            <a:ext cx="57551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lt1"/>
                </a:solidFill>
                <a:latin typeface="Calibri"/>
                <a:ea typeface="Calibri"/>
                <a:cs typeface="Calibri"/>
                <a:sym typeface="Calibri"/>
              </a:rPr>
              <a:t>Join the community of people that believes quality matters | </a:t>
            </a:r>
            <a:r>
              <a:rPr lang="en-US" sz="1000" b="0" i="0" u="none" strike="noStrike" cap="none">
                <a:solidFill>
                  <a:schemeClr val="lt1"/>
                </a:solidFill>
                <a:latin typeface="Calibri"/>
                <a:ea typeface="Calibri"/>
                <a:cs typeface="Calibri"/>
                <a:sym typeface="Calibri"/>
              </a:rPr>
              <a:t>qualitymatters.org/events</a:t>
            </a:r>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8"/>
          <p:cNvSpPr/>
          <p:nvPr/>
        </p:nvSpPr>
        <p:spPr>
          <a:xfrm>
            <a:off x="0" y="4425950"/>
            <a:ext cx="9144000" cy="717550"/>
          </a:xfrm>
          <a:prstGeom prst="rect">
            <a:avLst/>
          </a:prstGeom>
          <a:solidFill>
            <a:schemeClr val="lt2"/>
          </a:solidFill>
          <a:ln>
            <a:noFill/>
          </a:ln>
          <a:effectLst>
            <a:outerShdw blurRad="50800" dist="38100" dir="16200000"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Trebuchet MS"/>
              <a:ea typeface="Trebuchet MS"/>
              <a:cs typeface="Trebuchet MS"/>
              <a:sym typeface="Trebuchet MS"/>
            </a:endParaRPr>
          </a:p>
        </p:txBody>
      </p:sp>
      <p:sp>
        <p:nvSpPr>
          <p:cNvPr id="23" name="Google Shape;23;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accent2"/>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accent2"/>
                </a:solidFill>
                <a:latin typeface="Calibri"/>
                <a:ea typeface="Calibri"/>
                <a:cs typeface="Calibri"/>
                <a:sym typeface="Calibri"/>
              </a:defRPr>
            </a:lvl9pPr>
          </a:lstStyle>
          <a:p>
            <a:endParaRPr/>
          </a:p>
        </p:txBody>
      </p:sp>
      <p:sp>
        <p:nvSpPr>
          <p:cNvPr id="24" name="Google Shape;24;p8"/>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42900" algn="l" rtl="0">
              <a:spcBef>
                <a:spcPts val="40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30200" algn="l" rtl="0">
              <a:spcBef>
                <a:spcPts val="400"/>
              </a:spcBef>
              <a:spcAft>
                <a:spcPts val="0"/>
              </a:spcAft>
              <a:buClr>
                <a:schemeClr val="dk1"/>
              </a:buClr>
              <a:buSzPts val="160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25" name="Google Shape;25;p8"/>
          <p:cNvPicPr preferRelativeResize="0"/>
          <p:nvPr/>
        </p:nvPicPr>
        <p:blipFill rotWithShape="1">
          <a:blip r:embed="rId9">
            <a:alphaModFix/>
          </a:blip>
          <a:srcRect/>
          <a:stretch/>
        </p:blipFill>
        <p:spPr>
          <a:xfrm>
            <a:off x="167149" y="4512545"/>
            <a:ext cx="1002616" cy="563972"/>
          </a:xfrm>
          <a:prstGeom prst="rect">
            <a:avLst/>
          </a:prstGeom>
          <a:noFill/>
          <a:ln>
            <a:noFill/>
          </a:ln>
          <a:effectLst>
            <a:outerShdw blurRad="63500" dist="50800" dir="2700000" sx="94000" sy="94000" algn="tl" rotWithShape="0">
              <a:srgbClr val="000000">
                <a:alpha val="29803"/>
              </a:srgbClr>
            </a:outerShdw>
          </a:effectLst>
        </p:spPr>
      </p:pic>
      <p:sp>
        <p:nvSpPr>
          <p:cNvPr id="26" name="Google Shape;26;p8"/>
          <p:cNvSpPr txBox="1"/>
          <p:nvPr/>
        </p:nvSpPr>
        <p:spPr>
          <a:xfrm>
            <a:off x="7604879"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accent2"/>
                </a:solidFill>
                <a:latin typeface="Calibri"/>
                <a:ea typeface="Calibri"/>
                <a:cs typeface="Calibri"/>
                <a:sym typeface="Calibri"/>
              </a:rPr>
              <a:t>©2025 Quality Matters.</a:t>
            </a:r>
            <a:endParaRPr dirty="0"/>
          </a:p>
        </p:txBody>
      </p:sp>
      <p:sp>
        <p:nvSpPr>
          <p:cNvPr id="27" name="Google Shape;27;p8"/>
          <p:cNvSpPr txBox="1"/>
          <p:nvPr/>
        </p:nvSpPr>
        <p:spPr>
          <a:xfrm>
            <a:off x="1179597" y="4542041"/>
            <a:ext cx="5840461" cy="469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200"/>
              <a:buFont typeface="Calibri"/>
              <a:buNone/>
            </a:pPr>
            <a:r>
              <a:rPr lang="en-US" sz="1200" b="0" i="0" u="none" strike="noStrike" cap="none" dirty="0">
                <a:solidFill>
                  <a:schemeClr val="accent1"/>
                </a:solidFill>
                <a:latin typeface="Calibri"/>
                <a:ea typeface="Calibri"/>
                <a:cs typeface="Calibri"/>
                <a:sym typeface="Calibri"/>
              </a:rPr>
              <a:t>Impact Through Quality Connections</a:t>
            </a:r>
          </a:p>
          <a:p>
            <a:pPr marL="0" marR="0" lvl="0" indent="0" algn="l" rtl="0">
              <a:lnSpc>
                <a:spcPct val="100000"/>
              </a:lnSpc>
              <a:spcBef>
                <a:spcPts val="300"/>
              </a:spcBef>
              <a:spcAft>
                <a:spcPts val="0"/>
              </a:spcAft>
              <a:buClr>
                <a:schemeClr val="accent1"/>
              </a:buClr>
              <a:buSzPts val="1000"/>
              <a:buFont typeface="Calibri"/>
              <a:buNone/>
            </a:pPr>
            <a:r>
              <a:rPr lang="en-US" sz="1000" b="0" i="0" u="none" strike="noStrike" cap="none" dirty="0">
                <a:solidFill>
                  <a:schemeClr val="accent1"/>
                </a:solidFill>
                <a:latin typeface="Calibri"/>
                <a:ea typeface="Calibri"/>
                <a:cs typeface="Calibri"/>
                <a:sym typeface="Calibri"/>
              </a:rPr>
              <a:t>November 3 – 5, 2025 | Tucson, Arizona</a:t>
            </a:r>
            <a:endParaRPr dirty="0"/>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9"/>
          <p:cNvSpPr txBox="1"/>
          <p:nvPr/>
        </p:nvSpPr>
        <p:spPr>
          <a:xfrm>
            <a:off x="7604879" y="4874410"/>
            <a:ext cx="1450975" cy="215444"/>
          </a:xfrm>
          <a:prstGeom prst="rect">
            <a:avLst/>
          </a:prstGeom>
          <a:noFill/>
          <a:ln>
            <a:noFill/>
          </a:ln>
        </p:spPr>
        <p:txBody>
          <a:bodyPr spcFirstLastPara="1" wrap="square" lIns="91425" tIns="45700" rIns="0" bIns="45700" anchor="t" anchorCtr="0">
            <a:spAutoFit/>
          </a:bodyPr>
          <a:lstStyle/>
          <a:p>
            <a:pPr marL="0" marR="0" lvl="0" indent="0" algn="r" rtl="0">
              <a:spcBef>
                <a:spcPts val="0"/>
              </a:spcBef>
              <a:spcAft>
                <a:spcPts val="0"/>
              </a:spcAft>
              <a:buNone/>
            </a:pPr>
            <a:r>
              <a:rPr lang="en-US" sz="800" b="0" i="0" u="none" strike="noStrike" cap="none" dirty="0">
                <a:solidFill>
                  <a:schemeClr val="accent2"/>
                </a:solidFill>
                <a:latin typeface="Calibri"/>
                <a:ea typeface="Calibri"/>
                <a:cs typeface="Calibri"/>
                <a:sym typeface="Calibri"/>
              </a:rPr>
              <a:t>©2025 Quality Matters.</a:t>
            </a:r>
            <a:endParaRPr dirty="0"/>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457200" y="746436"/>
            <a:ext cx="8229600" cy="857250"/>
          </a:xfrm>
          <a:prstGeom prst="rect">
            <a:avLst/>
          </a:prstGeom>
          <a:noFill/>
          <a:ln>
            <a:noFill/>
          </a:ln>
        </p:spPr>
        <p:txBody>
          <a:bodyPr spcFirstLastPara="1" wrap="square" lIns="91425" tIns="45700" rIns="91425" bIns="45700" anchor="ctr" anchorCtr="0">
            <a:noAutofit/>
          </a:bodyPr>
          <a:lstStyle/>
          <a:p>
            <a:pPr lvl="0"/>
            <a:r>
              <a:rPr lang="en-US" b="1" dirty="0">
                <a:solidFill>
                  <a:schemeClr val="tx1"/>
                </a:solidFill>
              </a:rPr>
              <a:t>Engaged Learning Design for Motivation, Comprehension and Application</a:t>
            </a:r>
            <a:endParaRPr dirty="0">
              <a:solidFill>
                <a:schemeClr val="tx1"/>
              </a:solidFill>
            </a:endParaRPr>
          </a:p>
        </p:txBody>
      </p:sp>
      <p:pic>
        <p:nvPicPr>
          <p:cNvPr id="2" name="Picture 1" descr="A blue and green background with white dots&#10;&#10;AI-generated content may be incorrect.">
            <a:extLst>
              <a:ext uri="{FF2B5EF4-FFF2-40B4-BE49-F238E27FC236}">
                <a16:creationId xmlns:a16="http://schemas.microsoft.com/office/drawing/2014/main" id="{DB92CF8E-CA26-2231-E230-0FC7B69B6CFF}"/>
              </a:ext>
            </a:extLst>
          </p:cNvPr>
          <p:cNvPicPr>
            <a:picLocks noChangeAspect="1"/>
          </p:cNvPicPr>
          <p:nvPr/>
        </p:nvPicPr>
        <p:blipFill>
          <a:blip r:embed="rId3">
            <a:alphaModFix amt="32000"/>
          </a:blip>
          <a:srcRect r="-1" b="24980"/>
          <a:stretch>
            <a:fillRect/>
          </a:stretch>
        </p:blipFill>
        <p:spPr>
          <a:xfrm flipV="1">
            <a:off x="0" y="-107840"/>
            <a:ext cx="9141714" cy="4504904"/>
          </a:xfrm>
          <a:prstGeom prst="rect">
            <a:avLst/>
          </a:prstGeom>
          <a:noFill/>
        </p:spPr>
      </p:pic>
      <p:sp>
        <p:nvSpPr>
          <p:cNvPr id="4" name="Subtitle 2">
            <a:extLst>
              <a:ext uri="{FF2B5EF4-FFF2-40B4-BE49-F238E27FC236}">
                <a16:creationId xmlns:a16="http://schemas.microsoft.com/office/drawing/2014/main" id="{71085B28-0F74-A5AD-5B00-8F91ED9BC6C7}"/>
              </a:ext>
            </a:extLst>
          </p:cNvPr>
          <p:cNvSpPr txBox="1">
            <a:spLocks/>
          </p:cNvSpPr>
          <p:nvPr/>
        </p:nvSpPr>
        <p:spPr>
          <a:xfrm>
            <a:off x="1865674" y="2645728"/>
            <a:ext cx="5214938" cy="5529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360"/>
              </a:spcBef>
              <a:spcAft>
                <a:spcPts val="0"/>
              </a:spcAft>
              <a:buClr>
                <a:schemeClr val="dk1"/>
              </a:buClr>
              <a:buSzPts val="18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31469" algn="l" rtl="0">
              <a:lnSpc>
                <a:spcPct val="100000"/>
              </a:lnSpc>
              <a:spcBef>
                <a:spcPts val="360"/>
              </a:spcBef>
              <a:spcAft>
                <a:spcPts val="0"/>
              </a:spcAft>
              <a:buClr>
                <a:schemeClr val="dk1"/>
              </a:buClr>
              <a:buSzPts val="162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20039" algn="l" rtl="0">
              <a:lnSpc>
                <a:spcPct val="100000"/>
              </a:lnSpc>
              <a:spcBef>
                <a:spcPts val="360"/>
              </a:spcBef>
              <a:spcAft>
                <a:spcPts val="0"/>
              </a:spcAft>
              <a:buClr>
                <a:schemeClr val="dk1"/>
              </a:buClr>
              <a:buSzPts val="144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9pPr>
          </a:lstStyle>
          <a:p>
            <a:pPr algn="ctr">
              <a:lnSpc>
                <a:spcPct val="120000"/>
              </a:lnSpc>
            </a:pPr>
            <a:r>
              <a:rPr lang="en-US" sz="1600" dirty="0"/>
              <a:t>Tianhong Shi (</a:t>
            </a:r>
            <a:r>
              <a:rPr lang="en-US" sz="1600" dirty="0" err="1"/>
              <a:t>Ph.D</a:t>
            </a:r>
            <a:r>
              <a:rPr lang="en-US" sz="1600" dirty="0"/>
              <a:t>)</a:t>
            </a:r>
          </a:p>
          <a:p>
            <a:pPr algn="ctr">
              <a:lnSpc>
                <a:spcPct val="120000"/>
              </a:lnSpc>
            </a:pPr>
            <a:r>
              <a:rPr lang="en-US" sz="1600" dirty="0"/>
              <a:t>Senior Instructional Designer</a:t>
            </a:r>
          </a:p>
          <a:p>
            <a:pPr algn="ctr">
              <a:lnSpc>
                <a:spcPct val="120000"/>
              </a:lnSpc>
            </a:pPr>
            <a:r>
              <a:rPr lang="en-US" sz="1600" dirty="0"/>
              <a:t>Oregon State University </a:t>
            </a:r>
            <a:r>
              <a:rPr lang="en-US" sz="1600" dirty="0" err="1"/>
              <a:t>Ecampus</a:t>
            </a:r>
            <a:endParaRPr lang="en-US" sz="1600" dirty="0"/>
          </a:p>
          <a:p>
            <a:pPr algn="ctr">
              <a:lnSpc>
                <a:spcPct val="120000"/>
              </a:lnSpc>
            </a:pPr>
            <a:r>
              <a:rPr lang="en-US" sz="1600" dirty="0" err="1"/>
              <a:t>Tianhong.shi@oregonstate.edu</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07769-336C-6E78-1546-F10E37852D08}"/>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ED37BA5B-2BB5-CDC2-8EA4-8FDF274AEAFF}"/>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793064AA-4466-BE0D-7CCF-EA23808922FC}"/>
              </a:ext>
            </a:extLst>
          </p:cNvPr>
          <p:cNvSpPr>
            <a:spLocks noGrp="1"/>
          </p:cNvSpPr>
          <p:nvPr>
            <p:ph type="ctrTitle"/>
          </p:nvPr>
        </p:nvSpPr>
        <p:spPr>
          <a:xfrm>
            <a:off x="1592713" y="57381"/>
            <a:ext cx="5006626" cy="1008459"/>
          </a:xfrm>
        </p:spPr>
        <p:txBody>
          <a:bodyPr spcFirstLastPara="1" vert="horz" wrap="square" lIns="82296" tIns="82296" rIns="82296" bIns="68580" rtlCol="0" anchor="b" anchorCtr="0">
            <a:normAutofit/>
          </a:bodyPr>
          <a:lstStyle/>
          <a:p>
            <a:r>
              <a:rPr lang="en-US" sz="2400" dirty="0"/>
              <a:t>Design case 2</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7" name="Rectangle 6">
            <a:extLst>
              <a:ext uri="{FF2B5EF4-FFF2-40B4-BE49-F238E27FC236}">
                <a16:creationId xmlns:a16="http://schemas.microsoft.com/office/drawing/2014/main" id="{D3B079E5-D028-AB88-A087-8AE02385AF14}"/>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6" name="Rectangle 5" descr="Books">
            <a:extLst>
              <a:ext uri="{FF2B5EF4-FFF2-40B4-BE49-F238E27FC236}">
                <a16:creationId xmlns:a16="http://schemas.microsoft.com/office/drawing/2014/main" id="{741BBE64-2D5B-FCE1-39A6-A4ABB47EDC04}"/>
              </a:ext>
            </a:extLst>
          </p:cNvPr>
          <p:cNvSpPr/>
          <p:nvPr/>
        </p:nvSpPr>
        <p:spPr>
          <a:xfrm>
            <a:off x="336429" y="685722"/>
            <a:ext cx="712345" cy="71164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sz="1050"/>
          </a:p>
        </p:txBody>
      </p:sp>
      <p:grpSp>
        <p:nvGrpSpPr>
          <p:cNvPr id="9" name="Group 8">
            <a:extLst>
              <a:ext uri="{FF2B5EF4-FFF2-40B4-BE49-F238E27FC236}">
                <a16:creationId xmlns:a16="http://schemas.microsoft.com/office/drawing/2014/main" id="{8654563C-48E3-AF04-4D48-66E21B8DF4CB}"/>
              </a:ext>
            </a:extLst>
          </p:cNvPr>
          <p:cNvGrpSpPr/>
          <p:nvPr/>
        </p:nvGrpSpPr>
        <p:grpSpPr>
          <a:xfrm>
            <a:off x="1048773" y="360561"/>
            <a:ext cx="8094084" cy="1329204"/>
            <a:chOff x="1513051" y="2048687"/>
            <a:chExt cx="9936347" cy="1772272"/>
          </a:xfrm>
        </p:grpSpPr>
        <p:sp>
          <p:nvSpPr>
            <p:cNvPr id="10" name="Rectangle 9">
              <a:extLst>
                <a:ext uri="{FF2B5EF4-FFF2-40B4-BE49-F238E27FC236}">
                  <a16:creationId xmlns:a16="http://schemas.microsoft.com/office/drawing/2014/main" id="{038B8507-FF2E-B65A-BEBC-6E6B8FBA34D1}"/>
                </a:ext>
              </a:extLst>
            </p:cNvPr>
            <p:cNvSpPr/>
            <p:nvPr/>
          </p:nvSpPr>
          <p:spPr>
            <a:xfrm>
              <a:off x="1993545" y="2094063"/>
              <a:ext cx="9455853" cy="1726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11" name="TextBox 10">
              <a:extLst>
                <a:ext uri="{FF2B5EF4-FFF2-40B4-BE49-F238E27FC236}">
                  <a16:creationId xmlns:a16="http://schemas.microsoft.com/office/drawing/2014/main" id="{026D403A-3038-4BE1-8D98-E9ECA9B25796}"/>
                </a:ext>
              </a:extLst>
            </p:cNvPr>
            <p:cNvSpPr txBox="1"/>
            <p:nvPr/>
          </p:nvSpPr>
          <p:spPr>
            <a:xfrm>
              <a:off x="1513051" y="2048687"/>
              <a:ext cx="9628396" cy="17268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072" tIns="137072" rIns="137072" bIns="137072" numCol="1" spcCol="1270" anchor="ctr" anchorCtr="0">
              <a:noAutofit/>
            </a:bodyPr>
            <a:lstStyle/>
            <a:p>
              <a:pPr defTabSz="800100">
                <a:lnSpc>
                  <a:spcPct val="90000"/>
                </a:lnSpc>
                <a:spcBef>
                  <a:spcPct val="0"/>
                </a:spcBef>
                <a:spcAft>
                  <a:spcPct val="35000"/>
                </a:spcAft>
              </a:pPr>
              <a:r>
                <a:rPr lang="en-US" sz="1800" kern="1200" dirty="0"/>
                <a:t>Math Course: Students lack motivation in learning and feel disconnected with abstract math content in first year college math.</a:t>
              </a:r>
            </a:p>
          </p:txBody>
        </p:sp>
      </p:grpSp>
      <p:sp>
        <p:nvSpPr>
          <p:cNvPr id="13" name="Rectangle 2">
            <a:extLst>
              <a:ext uri="{FF2B5EF4-FFF2-40B4-BE49-F238E27FC236}">
                <a16:creationId xmlns:a16="http://schemas.microsoft.com/office/drawing/2014/main" id="{5C0AFE78-E554-7F77-F0E3-CD59FA0FC099}"/>
              </a:ext>
            </a:extLst>
          </p:cNvPr>
          <p:cNvSpPr>
            <a:spLocks noChangeArrowheads="1"/>
          </p:cNvSpPr>
          <p:nvPr/>
        </p:nvSpPr>
        <p:spPr bwMode="auto">
          <a:xfrm>
            <a:off x="399834" y="1632007"/>
            <a:ext cx="8658620" cy="27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0" numCol="1" anchor="ctr" anchorCtr="0" compatLnSpc="1">
            <a:prstTxWarp prst="textNoShape">
              <a:avLst/>
            </a:prstTxWarp>
            <a:spAutoFit/>
          </a:bodyPr>
          <a:lstStyle/>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Engaged Learning principle: Facilitating relationships, including substantive interactions with faculty/staff members and peers and development of diverse networks. </a:t>
            </a:r>
            <a:endParaRPr lang="en-US" altLang="en-US" sz="1800" dirty="0"/>
          </a:p>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Engaged Learning principle: Offering feedback on both students’ work-in-progress and final products. </a:t>
            </a:r>
            <a:endParaRPr lang="en-US" altLang="en-US" sz="1800" dirty="0"/>
          </a:p>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Engaged learning principle: Fostering reflection on learning and self. </a:t>
            </a:r>
            <a:endParaRPr lang="en-US" altLang="en-US" sz="1800" dirty="0"/>
          </a:p>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Engaged learning principle: promoting integration and transfer of knowledge. </a:t>
            </a:r>
            <a:endParaRPr lang="en-US" altLang="en-US" sz="1800" dirty="0"/>
          </a:p>
          <a:p>
            <a:pPr defTabSz="685800" eaLnBrk="0" fontAlgn="base" hangingPunct="0">
              <a:spcBef>
                <a:spcPct val="0"/>
              </a:spcBef>
              <a:spcAft>
                <a:spcPct val="0"/>
              </a:spcAft>
              <a:buClrTx/>
            </a:pPr>
            <a:r>
              <a:rPr lang="en-US" altLang="en-US" sz="900" dirty="0">
                <a:latin typeface="Arial" panose="020B0604020202020204" pitchFamily="34" charset="0"/>
                <a:cs typeface="Arial" panose="020B0604020202020204" pitchFamily="34" charset="0"/>
              </a:rPr>
              <a:t> </a:t>
            </a:r>
            <a:endParaRPr lang="en-US" altLang="en-US" sz="600" dirty="0">
              <a:solidFill>
                <a:schemeClr val="tx1"/>
              </a:solidFill>
            </a:endParaRPr>
          </a:p>
          <a:p>
            <a:pPr defTabSz="685800" eaLnBrk="0" fontAlgn="base" hangingPunct="0">
              <a:spcBef>
                <a:spcPct val="0"/>
              </a:spcBef>
              <a:spcAft>
                <a:spcPct val="0"/>
              </a:spcAft>
              <a:buClrTx/>
            </a:pPr>
            <a:br>
              <a:rPr lang="en-US" altLang="en-US" sz="1350" dirty="0">
                <a:solidFill>
                  <a:schemeClr val="tx1"/>
                </a:solidFill>
                <a:latin typeface="Arial" panose="020B0604020202020204" pitchFamily="34" charset="0"/>
              </a:rPr>
            </a:br>
            <a:br>
              <a:rPr lang="en-US" altLang="en-US" sz="1350" dirty="0">
                <a:solidFill>
                  <a:schemeClr val="tx1"/>
                </a:solidFill>
                <a:latin typeface="Arial" panose="020B0604020202020204" pitchFamily="34" charset="0"/>
              </a:rPr>
            </a:br>
            <a:endParaRPr lang="en-US" altLang="en-US" sz="1350" dirty="0">
              <a:solidFill>
                <a:schemeClr val="tx1"/>
              </a:solidFill>
              <a:latin typeface="Arial" panose="020B0604020202020204" pitchFamily="34" charset="0"/>
            </a:endParaRPr>
          </a:p>
        </p:txBody>
      </p:sp>
    </p:spTree>
    <p:extLst>
      <p:ext uri="{BB962C8B-B14F-4D97-AF65-F5344CB8AC3E}">
        <p14:creationId xmlns:p14="http://schemas.microsoft.com/office/powerpoint/2010/main" val="200971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8970D-9E0A-0026-58E2-6E7147845CEF}"/>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220B26A6-85DA-DCCE-5A41-52E7D1B5E09C}"/>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600FB596-7639-6B9B-78BB-D97F883590F7}"/>
              </a:ext>
            </a:extLst>
          </p:cNvPr>
          <p:cNvSpPr>
            <a:spLocks noGrp="1"/>
          </p:cNvSpPr>
          <p:nvPr>
            <p:ph type="ctrTitle"/>
          </p:nvPr>
        </p:nvSpPr>
        <p:spPr>
          <a:xfrm>
            <a:off x="1592713" y="57381"/>
            <a:ext cx="5006626" cy="1008459"/>
          </a:xfrm>
        </p:spPr>
        <p:txBody>
          <a:bodyPr spcFirstLastPara="1" vert="horz" wrap="square" lIns="82296" tIns="82296" rIns="82296" bIns="68580" rtlCol="0" anchor="b" anchorCtr="0">
            <a:normAutofit/>
          </a:bodyPr>
          <a:lstStyle/>
          <a:p>
            <a:r>
              <a:rPr lang="en-US" sz="2400" dirty="0"/>
              <a:t>Design case 2</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7" name="Rectangle 6">
            <a:extLst>
              <a:ext uri="{FF2B5EF4-FFF2-40B4-BE49-F238E27FC236}">
                <a16:creationId xmlns:a16="http://schemas.microsoft.com/office/drawing/2014/main" id="{265FADDC-8A1D-E825-CE1B-E531365AF369}"/>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13" name="Rectangle 2">
            <a:extLst>
              <a:ext uri="{FF2B5EF4-FFF2-40B4-BE49-F238E27FC236}">
                <a16:creationId xmlns:a16="http://schemas.microsoft.com/office/drawing/2014/main" id="{0EE5D288-0C66-962F-80C4-6B7DEAB21511}"/>
              </a:ext>
            </a:extLst>
          </p:cNvPr>
          <p:cNvSpPr>
            <a:spLocks noChangeArrowheads="1"/>
          </p:cNvSpPr>
          <p:nvPr/>
        </p:nvSpPr>
        <p:spPr bwMode="auto">
          <a:xfrm>
            <a:off x="399834" y="608997"/>
            <a:ext cx="8658620" cy="463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0" numCol="1" anchor="ctr" anchorCtr="0" compatLnSpc="1">
            <a:prstTxWarp prst="textNoShape">
              <a:avLst/>
            </a:prstTxWarp>
            <a:spAutoFit/>
          </a:bodyPr>
          <a:lstStyle/>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Design Solutions: The strategies used to build an inclusive and trusting learning community in MTH 112Z included the following: </a:t>
            </a:r>
            <a:endParaRPr lang="en-US" altLang="en-US" sz="1800" dirty="0"/>
          </a:p>
          <a:p>
            <a:pPr defTabSz="685800" eaLnBrk="0" fontAlgn="base" hangingPunct="0">
              <a:spcBef>
                <a:spcPct val="0"/>
              </a:spcBef>
              <a:spcAft>
                <a:spcPct val="0"/>
              </a:spcAft>
              <a:buClrTx/>
              <a:buFontTx/>
              <a:buAutoNum type="arabicPeriod"/>
            </a:pPr>
            <a:r>
              <a:rPr lang="en-US" altLang="en-US" sz="1800" dirty="0">
                <a:latin typeface="Arial" panose="020B0604020202020204" pitchFamily="34" charset="0"/>
                <a:cs typeface="Arial" panose="020B0604020202020204" pitchFamily="34" charset="0"/>
              </a:rPr>
              <a:t>In Start Here Module, the instructor made a video covering Artificial Intelligence (AI), academic integrity, honesty, and diversity, to explicitly explain the expectations for this course regarding academic integrity and why it is so. </a:t>
            </a:r>
          </a:p>
          <a:p>
            <a:pPr defTabSz="685800" eaLnBrk="0" fontAlgn="base" hangingPunct="0">
              <a:spcBef>
                <a:spcPct val="0"/>
              </a:spcBef>
              <a:spcAft>
                <a:spcPct val="0"/>
              </a:spcAft>
              <a:buClrTx/>
              <a:buFontTx/>
              <a:buAutoNum type="arabicPeriod" startAt="2"/>
            </a:pPr>
            <a:r>
              <a:rPr lang="en-US" altLang="en-US" sz="1800" dirty="0">
                <a:latin typeface="Arial" panose="020B0604020202020204" pitchFamily="34" charset="0"/>
                <a:cs typeface="Arial" panose="020B0604020202020204" pitchFamily="34" charset="0"/>
              </a:rPr>
              <a:t>Also in Start Here Module, the instructor built a "Name Tents 112Z" discussion board for students to introduce themselves, setting an example by introducing the instructor himself first.</a:t>
            </a:r>
          </a:p>
          <a:p>
            <a:pPr defTabSz="685800" eaLnBrk="0" fontAlgn="base" hangingPunct="0">
              <a:spcBef>
                <a:spcPct val="0"/>
              </a:spcBef>
              <a:spcAft>
                <a:spcPct val="0"/>
              </a:spcAft>
              <a:buClrTx/>
              <a:buFontTx/>
              <a:buAutoNum type="arabicPeriod" startAt="3"/>
            </a:pPr>
            <a:r>
              <a:rPr lang="en-US" altLang="en-US" sz="1800" dirty="0">
                <a:latin typeface="Arial" panose="020B0604020202020204" pitchFamily="34" charset="0"/>
                <a:cs typeface="Arial" panose="020B0604020202020204" pitchFamily="34" charset="0"/>
              </a:rPr>
              <a:t>There is a Diversity Forum where students can post comments that they would want the instructor to know about themselves to make learning more inclusive. </a:t>
            </a:r>
          </a:p>
          <a:p>
            <a:pPr defTabSz="685800" eaLnBrk="0" fontAlgn="base" hangingPunct="0">
              <a:spcBef>
                <a:spcPct val="0"/>
              </a:spcBef>
              <a:spcAft>
                <a:spcPct val="0"/>
              </a:spcAft>
              <a:buClrTx/>
              <a:buFontTx/>
              <a:buAutoNum type="arabicPeriod" startAt="4"/>
            </a:pPr>
            <a:r>
              <a:rPr lang="en-US" altLang="en-US" sz="1800" dirty="0">
                <a:latin typeface="Arial" panose="020B0604020202020204" pitchFamily="34" charset="0"/>
                <a:cs typeface="Arial" panose="020B0604020202020204" pitchFamily="34" charset="0"/>
              </a:rPr>
              <a:t>Short fun animation videos for each module to connect and motivate students to the challenging content.</a:t>
            </a:r>
          </a:p>
          <a:p>
            <a:pPr defTabSz="685800" eaLnBrk="0" fontAlgn="base" hangingPunct="0">
              <a:spcBef>
                <a:spcPct val="0"/>
              </a:spcBef>
              <a:spcAft>
                <a:spcPct val="0"/>
              </a:spcAft>
              <a:buClrTx/>
              <a:buFontTx/>
              <a:buAutoNum type="arabicPeriod" startAt="5"/>
            </a:pPr>
            <a:r>
              <a:rPr lang="en-US" altLang="en-US" sz="1800" dirty="0">
                <a:latin typeface="Arial" panose="020B0604020202020204" pitchFamily="34" charset="0"/>
                <a:cs typeface="Arial" panose="020B0604020202020204" pitchFamily="34" charset="0"/>
              </a:rPr>
              <a:t>Each unit has a “Just For Fun” discussion forum to bring students’ attention to learning and promote motivation.</a:t>
            </a:r>
            <a:endParaRPr lang="en-US" altLang="en-US" sz="1800" dirty="0"/>
          </a:p>
          <a:p>
            <a:pPr defTabSz="685800" eaLnBrk="0" fontAlgn="base" hangingPunct="0">
              <a:spcBef>
                <a:spcPct val="0"/>
              </a:spcBef>
              <a:spcAft>
                <a:spcPct val="0"/>
              </a:spcAft>
              <a:buClrTx/>
            </a:pPr>
            <a:r>
              <a:rPr lang="en-US" altLang="en-US" sz="900" dirty="0">
                <a:latin typeface="Arial" panose="020B0604020202020204" pitchFamily="34" charset="0"/>
                <a:cs typeface="Arial" panose="020B0604020202020204" pitchFamily="34" charset="0"/>
              </a:rPr>
              <a:t> </a:t>
            </a:r>
            <a:endParaRPr lang="en-US" altLang="en-US" sz="600" dirty="0">
              <a:solidFill>
                <a:schemeClr val="tx1"/>
              </a:solidFill>
            </a:endParaRPr>
          </a:p>
          <a:p>
            <a:pPr defTabSz="685800" eaLnBrk="0" fontAlgn="base" hangingPunct="0">
              <a:spcBef>
                <a:spcPct val="0"/>
              </a:spcBef>
              <a:spcAft>
                <a:spcPct val="0"/>
              </a:spcAft>
              <a:buClrTx/>
            </a:pPr>
            <a:br>
              <a:rPr lang="en-US" altLang="en-US" sz="1350" dirty="0">
                <a:solidFill>
                  <a:schemeClr val="tx1"/>
                </a:solidFill>
                <a:latin typeface="Arial" panose="020B0604020202020204" pitchFamily="34" charset="0"/>
              </a:rPr>
            </a:br>
            <a:br>
              <a:rPr lang="en-US" altLang="en-US" sz="1350" dirty="0">
                <a:solidFill>
                  <a:schemeClr val="tx1"/>
                </a:solidFill>
                <a:latin typeface="Arial" panose="020B0604020202020204" pitchFamily="34" charset="0"/>
              </a:rPr>
            </a:br>
            <a:endParaRPr lang="en-US" altLang="en-US" sz="1350" dirty="0">
              <a:solidFill>
                <a:schemeClr val="tx1"/>
              </a:solidFill>
              <a:latin typeface="Arial" panose="020B0604020202020204" pitchFamily="34" charset="0"/>
            </a:endParaRPr>
          </a:p>
        </p:txBody>
      </p:sp>
    </p:spTree>
    <p:extLst>
      <p:ext uri="{BB962C8B-B14F-4D97-AF65-F5344CB8AC3E}">
        <p14:creationId xmlns:p14="http://schemas.microsoft.com/office/powerpoint/2010/main" val="214536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D1318-8C86-206E-CBE2-7E9C3B3F6CEA}"/>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FF4C8B35-A4F4-AFB2-0901-E3F9A69978E3}"/>
              </a:ext>
            </a:extLst>
          </p:cNvPr>
          <p:cNvPicPr>
            <a:picLocks noChangeAspect="1"/>
          </p:cNvPicPr>
          <p:nvPr/>
        </p:nvPicPr>
        <p:blipFill>
          <a:blip r:embed="rId2"/>
          <a:srcRect r="-1" b="24980"/>
          <a:stretch>
            <a:fillRect/>
          </a:stretch>
        </p:blipFill>
        <p:spPr>
          <a:xfrm>
            <a:off x="2286" y="4053"/>
            <a:ext cx="9141714" cy="5143493"/>
          </a:xfrm>
          <a:prstGeom prst="rect">
            <a:avLst/>
          </a:prstGeom>
        </p:spPr>
      </p:pic>
      <p:sp>
        <p:nvSpPr>
          <p:cNvPr id="7" name="Rectangle 6">
            <a:extLst>
              <a:ext uri="{FF2B5EF4-FFF2-40B4-BE49-F238E27FC236}">
                <a16:creationId xmlns:a16="http://schemas.microsoft.com/office/drawing/2014/main" id="{16912311-B849-2501-98E3-CACD590D1BB0}"/>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4" name="Title 3">
            <a:extLst>
              <a:ext uri="{FF2B5EF4-FFF2-40B4-BE49-F238E27FC236}">
                <a16:creationId xmlns:a16="http://schemas.microsoft.com/office/drawing/2014/main" id="{91BBF42E-FBC9-3445-0BCA-06EE97E5AE81}"/>
              </a:ext>
            </a:extLst>
          </p:cNvPr>
          <p:cNvSpPr>
            <a:spLocks noGrp="1"/>
          </p:cNvSpPr>
          <p:nvPr>
            <p:ph type="ctrTitle"/>
          </p:nvPr>
        </p:nvSpPr>
        <p:spPr>
          <a:xfrm>
            <a:off x="507602" y="70221"/>
            <a:ext cx="8676238" cy="910807"/>
          </a:xfrm>
        </p:spPr>
        <p:txBody>
          <a:bodyPr/>
          <a:lstStyle/>
          <a:p>
            <a:r>
              <a:rPr lang="en-US" sz="3600" dirty="0">
                <a:solidFill>
                  <a:schemeClr val="tx1"/>
                </a:solidFill>
              </a:rPr>
              <a:t>Animation Stories in Math Course 112Z</a:t>
            </a:r>
            <a:br>
              <a:rPr lang="en-US" sz="3600" dirty="0"/>
            </a:br>
            <a:br>
              <a:rPr lang="en-US" dirty="0"/>
            </a:br>
            <a:endParaRPr lang="en-US" dirty="0"/>
          </a:p>
        </p:txBody>
      </p:sp>
      <p:sp>
        <p:nvSpPr>
          <p:cNvPr id="8" name="Title 1">
            <a:extLst>
              <a:ext uri="{FF2B5EF4-FFF2-40B4-BE49-F238E27FC236}">
                <a16:creationId xmlns:a16="http://schemas.microsoft.com/office/drawing/2014/main" id="{99C292D3-8D9A-38A6-8734-9297E7715A32}"/>
              </a:ext>
            </a:extLst>
          </p:cNvPr>
          <p:cNvSpPr txBox="1">
            <a:spLocks/>
          </p:cNvSpPr>
          <p:nvPr/>
        </p:nvSpPr>
        <p:spPr>
          <a:xfrm>
            <a:off x="1968031" y="3333890"/>
            <a:ext cx="2436019" cy="557732"/>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lang="en-US" dirty="0"/>
          </a:p>
        </p:txBody>
      </p:sp>
      <p:sp>
        <p:nvSpPr>
          <p:cNvPr id="2" name="Title 1">
            <a:extLst>
              <a:ext uri="{FF2B5EF4-FFF2-40B4-BE49-F238E27FC236}">
                <a16:creationId xmlns:a16="http://schemas.microsoft.com/office/drawing/2014/main" id="{C92260E0-0374-88DE-5455-5EC32D56B298}"/>
              </a:ext>
            </a:extLst>
          </p:cNvPr>
          <p:cNvSpPr txBox="1">
            <a:spLocks/>
          </p:cNvSpPr>
          <p:nvPr/>
        </p:nvSpPr>
        <p:spPr>
          <a:xfrm>
            <a:off x="3061170" y="27758"/>
            <a:ext cx="7091890" cy="557732"/>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lang="en-US" dirty="0"/>
          </a:p>
        </p:txBody>
      </p:sp>
      <p:pic>
        <p:nvPicPr>
          <p:cNvPr id="3" name="Picture 2">
            <a:extLst>
              <a:ext uri="{FF2B5EF4-FFF2-40B4-BE49-F238E27FC236}">
                <a16:creationId xmlns:a16="http://schemas.microsoft.com/office/drawing/2014/main" id="{0FAACBA9-6BCA-D770-EDAC-5E8B36D99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2" y="1247642"/>
            <a:ext cx="82296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1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DBC3-1C89-7072-6C2C-4A4DB0A93D41}"/>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4B05078B-7A64-6DF4-BC94-6D7C9916772D}"/>
              </a:ext>
            </a:extLst>
          </p:cNvPr>
          <p:cNvPicPr>
            <a:picLocks noChangeAspect="1"/>
          </p:cNvPicPr>
          <p:nvPr/>
        </p:nvPicPr>
        <p:blipFill>
          <a:blip r:embed="rId2"/>
          <a:srcRect r="-1" b="24980"/>
          <a:stretch>
            <a:fillRect/>
          </a:stretch>
        </p:blipFill>
        <p:spPr>
          <a:xfrm>
            <a:off x="2286" y="10723"/>
            <a:ext cx="9141714" cy="5143493"/>
          </a:xfrm>
          <a:prstGeom prst="rect">
            <a:avLst/>
          </a:prstGeom>
        </p:spPr>
      </p:pic>
      <p:sp>
        <p:nvSpPr>
          <p:cNvPr id="2" name="Title 1">
            <a:extLst>
              <a:ext uri="{FF2B5EF4-FFF2-40B4-BE49-F238E27FC236}">
                <a16:creationId xmlns:a16="http://schemas.microsoft.com/office/drawing/2014/main" id="{8C915151-FAF1-0EA7-A62C-1872A30862BF}"/>
              </a:ext>
            </a:extLst>
          </p:cNvPr>
          <p:cNvSpPr>
            <a:spLocks noGrp="1"/>
          </p:cNvSpPr>
          <p:nvPr>
            <p:ph type="ctrTitle"/>
          </p:nvPr>
        </p:nvSpPr>
        <p:spPr>
          <a:xfrm>
            <a:off x="1592713" y="57381"/>
            <a:ext cx="5006626" cy="1008459"/>
          </a:xfrm>
        </p:spPr>
        <p:txBody>
          <a:bodyPr spcFirstLastPara="1" vert="horz" wrap="square" lIns="82296" tIns="82296" rIns="82296" bIns="68580" rtlCol="0" anchor="b" anchorCtr="0">
            <a:normAutofit/>
          </a:bodyPr>
          <a:lstStyle/>
          <a:p>
            <a:r>
              <a:rPr lang="en-US" sz="2400" dirty="0"/>
              <a:t>Design case 3</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7" name="Rectangle 6">
            <a:extLst>
              <a:ext uri="{FF2B5EF4-FFF2-40B4-BE49-F238E27FC236}">
                <a16:creationId xmlns:a16="http://schemas.microsoft.com/office/drawing/2014/main" id="{EBDED2F4-AA05-1AE6-9975-71C169FC62B3}"/>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3" name="Rounded Rectangle 2">
            <a:extLst>
              <a:ext uri="{FF2B5EF4-FFF2-40B4-BE49-F238E27FC236}">
                <a16:creationId xmlns:a16="http://schemas.microsoft.com/office/drawing/2014/main" id="{BB72B2D7-5F22-B00A-8352-5F89EFCB6381}"/>
              </a:ext>
            </a:extLst>
          </p:cNvPr>
          <p:cNvSpPr/>
          <p:nvPr/>
        </p:nvSpPr>
        <p:spPr>
          <a:xfrm>
            <a:off x="199267" y="617553"/>
            <a:ext cx="8745467"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050"/>
          </a:p>
        </p:txBody>
      </p:sp>
      <p:grpSp>
        <p:nvGrpSpPr>
          <p:cNvPr id="4" name="Group 3">
            <a:extLst>
              <a:ext uri="{FF2B5EF4-FFF2-40B4-BE49-F238E27FC236}">
                <a16:creationId xmlns:a16="http://schemas.microsoft.com/office/drawing/2014/main" id="{6AAC9A0D-E3F5-D7D8-E17F-5EEB203533A4}"/>
              </a:ext>
            </a:extLst>
          </p:cNvPr>
          <p:cNvGrpSpPr/>
          <p:nvPr/>
        </p:nvGrpSpPr>
        <p:grpSpPr>
          <a:xfrm>
            <a:off x="1544508" y="635415"/>
            <a:ext cx="7091890" cy="1295172"/>
            <a:chOff x="1993545" y="4114716"/>
            <a:chExt cx="9455853" cy="1726896"/>
          </a:xfrm>
        </p:grpSpPr>
        <p:sp>
          <p:nvSpPr>
            <p:cNvPr id="5" name="Rectangle 4">
              <a:extLst>
                <a:ext uri="{FF2B5EF4-FFF2-40B4-BE49-F238E27FC236}">
                  <a16:creationId xmlns:a16="http://schemas.microsoft.com/office/drawing/2014/main" id="{666C21F0-E5A6-04B1-697A-C7118F8BF62A}"/>
                </a:ext>
              </a:extLst>
            </p:cNvPr>
            <p:cNvSpPr/>
            <p:nvPr/>
          </p:nvSpPr>
          <p:spPr>
            <a:xfrm>
              <a:off x="1993545" y="4114716"/>
              <a:ext cx="9455853" cy="1726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6" name="TextBox 5">
              <a:extLst>
                <a:ext uri="{FF2B5EF4-FFF2-40B4-BE49-F238E27FC236}">
                  <a16:creationId xmlns:a16="http://schemas.microsoft.com/office/drawing/2014/main" id="{1821E366-4375-8B76-0BF7-0E9457EA8351}"/>
                </a:ext>
              </a:extLst>
            </p:cNvPr>
            <p:cNvSpPr txBox="1"/>
            <p:nvPr/>
          </p:nvSpPr>
          <p:spPr>
            <a:xfrm>
              <a:off x="1993545" y="4114716"/>
              <a:ext cx="9455853" cy="17268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072" tIns="137072" rIns="137072" bIns="137072" numCol="1" spcCol="1270" anchor="ctr" anchorCtr="0">
              <a:noAutofit/>
            </a:bodyPr>
            <a:lstStyle/>
            <a:p>
              <a:pPr defTabSz="800100">
                <a:lnSpc>
                  <a:spcPct val="90000"/>
                </a:lnSpc>
                <a:spcBef>
                  <a:spcPct val="0"/>
                </a:spcBef>
                <a:spcAft>
                  <a:spcPct val="35000"/>
                </a:spcAft>
              </a:pPr>
              <a:r>
                <a:rPr lang="en-US" sz="1800" kern="1200" dirty="0"/>
                <a:t>Engineering Course: Senior engineering students lack full access to construction sites, to get hands-on experience and understanding the fundamentals of construction site structures. </a:t>
              </a:r>
            </a:p>
          </p:txBody>
        </p:sp>
      </p:grpSp>
      <p:sp>
        <p:nvSpPr>
          <p:cNvPr id="8" name="Rectangle 7" descr="Bridge scene">
            <a:extLst>
              <a:ext uri="{FF2B5EF4-FFF2-40B4-BE49-F238E27FC236}">
                <a16:creationId xmlns:a16="http://schemas.microsoft.com/office/drawing/2014/main" id="{02A0E855-330A-C0D6-6E01-2A03C2465981}"/>
              </a:ext>
            </a:extLst>
          </p:cNvPr>
          <p:cNvSpPr/>
          <p:nvPr/>
        </p:nvSpPr>
        <p:spPr>
          <a:xfrm>
            <a:off x="440756" y="846659"/>
            <a:ext cx="712345" cy="71164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sz="1050"/>
          </a:p>
        </p:txBody>
      </p:sp>
      <p:sp>
        <p:nvSpPr>
          <p:cNvPr id="9" name="Rectangle 1">
            <a:extLst>
              <a:ext uri="{FF2B5EF4-FFF2-40B4-BE49-F238E27FC236}">
                <a16:creationId xmlns:a16="http://schemas.microsoft.com/office/drawing/2014/main" id="{19716BB0-46D7-DF67-BF29-993D0708A963}"/>
              </a:ext>
            </a:extLst>
          </p:cNvPr>
          <p:cNvSpPr>
            <a:spLocks noChangeArrowheads="1"/>
          </p:cNvSpPr>
          <p:nvPr/>
        </p:nvSpPr>
        <p:spPr bwMode="auto">
          <a:xfrm>
            <a:off x="289321" y="2469178"/>
            <a:ext cx="8572502"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Engaged Learning Principle: Framing connections to broader contexts, including practice in real-world applications of students’ developing knowledge and skills </a:t>
            </a:r>
            <a:endParaRPr lang="en-US" altLang="en-US" sz="1800" dirty="0">
              <a:solidFill>
                <a:schemeClr val="tx1"/>
              </a:solidFill>
            </a:endParaRPr>
          </a:p>
          <a:p>
            <a:pPr defTabSz="685800" eaLnBrk="0" fontAlgn="base" hangingPunct="0">
              <a:spcBef>
                <a:spcPct val="0"/>
              </a:spcBef>
              <a:spcAft>
                <a:spcPct val="0"/>
              </a:spcAft>
              <a:buClrTx/>
            </a:pPr>
            <a:br>
              <a:rPr lang="en-US" altLang="en-US" sz="1800" dirty="0">
                <a:solidFill>
                  <a:schemeClr val="tx1"/>
                </a:solidFill>
                <a:latin typeface="Arial" panose="020B0604020202020204" pitchFamily="34" charset="0"/>
              </a:rPr>
            </a:br>
            <a:br>
              <a:rPr lang="en-US" altLang="en-US" sz="1800" dirty="0">
                <a:solidFill>
                  <a:schemeClr val="tx1"/>
                </a:solidFill>
                <a:latin typeface="Arial" panose="020B0604020202020204" pitchFamily="34" charset="0"/>
              </a:rPr>
            </a:b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404300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74902-3DC0-49A6-F22D-68BD3639C04F}"/>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240A4982-BBEF-1B11-062A-BDF69716DBFD}"/>
              </a:ext>
            </a:extLst>
          </p:cNvPr>
          <p:cNvPicPr>
            <a:picLocks noChangeAspect="1"/>
          </p:cNvPicPr>
          <p:nvPr/>
        </p:nvPicPr>
        <p:blipFill>
          <a:blip r:embed="rId2"/>
          <a:srcRect r="-1" b="24980"/>
          <a:stretch>
            <a:fillRect/>
          </a:stretch>
        </p:blipFill>
        <p:spPr>
          <a:xfrm>
            <a:off x="2286" y="10723"/>
            <a:ext cx="9141714" cy="5143493"/>
          </a:xfrm>
          <a:prstGeom prst="rect">
            <a:avLst/>
          </a:prstGeom>
        </p:spPr>
      </p:pic>
      <p:sp>
        <p:nvSpPr>
          <p:cNvPr id="2" name="Title 1">
            <a:extLst>
              <a:ext uri="{FF2B5EF4-FFF2-40B4-BE49-F238E27FC236}">
                <a16:creationId xmlns:a16="http://schemas.microsoft.com/office/drawing/2014/main" id="{7AB79F17-E7B7-F43B-9FE8-EB65EBC725A1}"/>
              </a:ext>
            </a:extLst>
          </p:cNvPr>
          <p:cNvSpPr>
            <a:spLocks noGrp="1"/>
          </p:cNvSpPr>
          <p:nvPr>
            <p:ph type="ctrTitle"/>
          </p:nvPr>
        </p:nvSpPr>
        <p:spPr>
          <a:xfrm>
            <a:off x="1592713" y="57381"/>
            <a:ext cx="5006626" cy="1008459"/>
          </a:xfrm>
        </p:spPr>
        <p:txBody>
          <a:bodyPr spcFirstLastPara="1" vert="horz" wrap="square" lIns="82296" tIns="82296" rIns="82296" bIns="68580" rtlCol="0" anchor="b" anchorCtr="0">
            <a:normAutofit/>
          </a:bodyPr>
          <a:lstStyle/>
          <a:p>
            <a:r>
              <a:rPr lang="en-US" sz="2400" dirty="0"/>
              <a:t>Design case 3</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7" name="Rectangle 6">
            <a:extLst>
              <a:ext uri="{FF2B5EF4-FFF2-40B4-BE49-F238E27FC236}">
                <a16:creationId xmlns:a16="http://schemas.microsoft.com/office/drawing/2014/main" id="{BBE0AA4D-CABD-0909-03EB-63E1C9A2C71B}"/>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3" name="Rounded Rectangle 2">
            <a:extLst>
              <a:ext uri="{FF2B5EF4-FFF2-40B4-BE49-F238E27FC236}">
                <a16:creationId xmlns:a16="http://schemas.microsoft.com/office/drawing/2014/main" id="{275B4109-001C-EF50-45DB-DA08ACAF6DA3}"/>
              </a:ext>
            </a:extLst>
          </p:cNvPr>
          <p:cNvSpPr/>
          <p:nvPr/>
        </p:nvSpPr>
        <p:spPr>
          <a:xfrm>
            <a:off x="199267" y="617553"/>
            <a:ext cx="8745467"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sz="1050"/>
          </a:p>
        </p:txBody>
      </p:sp>
      <p:grpSp>
        <p:nvGrpSpPr>
          <p:cNvPr id="4" name="Group 3">
            <a:extLst>
              <a:ext uri="{FF2B5EF4-FFF2-40B4-BE49-F238E27FC236}">
                <a16:creationId xmlns:a16="http://schemas.microsoft.com/office/drawing/2014/main" id="{9B9CDD3F-71E9-4EE7-C3DD-701234C4F370}"/>
              </a:ext>
            </a:extLst>
          </p:cNvPr>
          <p:cNvGrpSpPr/>
          <p:nvPr/>
        </p:nvGrpSpPr>
        <p:grpSpPr>
          <a:xfrm>
            <a:off x="1544508" y="635415"/>
            <a:ext cx="7091890" cy="1295172"/>
            <a:chOff x="1993545" y="4114716"/>
            <a:chExt cx="9455853" cy="1726896"/>
          </a:xfrm>
        </p:grpSpPr>
        <p:sp>
          <p:nvSpPr>
            <p:cNvPr id="5" name="Rectangle 4">
              <a:extLst>
                <a:ext uri="{FF2B5EF4-FFF2-40B4-BE49-F238E27FC236}">
                  <a16:creationId xmlns:a16="http://schemas.microsoft.com/office/drawing/2014/main" id="{E4C18F17-354B-D363-C553-D9E19368569A}"/>
                </a:ext>
              </a:extLst>
            </p:cNvPr>
            <p:cNvSpPr/>
            <p:nvPr/>
          </p:nvSpPr>
          <p:spPr>
            <a:xfrm>
              <a:off x="1993545" y="4114716"/>
              <a:ext cx="9455853" cy="1726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6" name="TextBox 5">
              <a:extLst>
                <a:ext uri="{FF2B5EF4-FFF2-40B4-BE49-F238E27FC236}">
                  <a16:creationId xmlns:a16="http://schemas.microsoft.com/office/drawing/2014/main" id="{07C0FF05-64C0-3248-C4D3-55451A7640F6}"/>
                </a:ext>
              </a:extLst>
            </p:cNvPr>
            <p:cNvSpPr txBox="1"/>
            <p:nvPr/>
          </p:nvSpPr>
          <p:spPr>
            <a:xfrm>
              <a:off x="1993545" y="4114716"/>
              <a:ext cx="9455853" cy="17268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072" tIns="137072" rIns="137072" bIns="137072" numCol="1" spcCol="1270" anchor="ctr" anchorCtr="0">
              <a:noAutofit/>
            </a:bodyPr>
            <a:lstStyle/>
            <a:p>
              <a:pPr defTabSz="800100">
                <a:lnSpc>
                  <a:spcPct val="90000"/>
                </a:lnSpc>
                <a:spcBef>
                  <a:spcPct val="0"/>
                </a:spcBef>
                <a:spcAft>
                  <a:spcPct val="35000"/>
                </a:spcAft>
              </a:pPr>
              <a:r>
                <a:rPr lang="en-US" sz="1800" kern="1200" dirty="0"/>
                <a:t>Engineering Course: Senior engineering students lack full access to construction sites, to get hands-on experience and understanding the fundamentals of construction site structures. </a:t>
              </a:r>
            </a:p>
          </p:txBody>
        </p:sp>
      </p:grpSp>
      <p:sp>
        <p:nvSpPr>
          <p:cNvPr id="8" name="Rectangle 7" descr="Bridge scene">
            <a:extLst>
              <a:ext uri="{FF2B5EF4-FFF2-40B4-BE49-F238E27FC236}">
                <a16:creationId xmlns:a16="http://schemas.microsoft.com/office/drawing/2014/main" id="{861F8B16-53D1-F4E8-826D-8866F8FEC847}"/>
              </a:ext>
            </a:extLst>
          </p:cNvPr>
          <p:cNvSpPr/>
          <p:nvPr/>
        </p:nvSpPr>
        <p:spPr>
          <a:xfrm>
            <a:off x="440756" y="846659"/>
            <a:ext cx="712345" cy="71164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sz="1050"/>
          </a:p>
        </p:txBody>
      </p:sp>
      <p:sp>
        <p:nvSpPr>
          <p:cNvPr id="10" name="Rectangle 1">
            <a:extLst>
              <a:ext uri="{FF2B5EF4-FFF2-40B4-BE49-F238E27FC236}">
                <a16:creationId xmlns:a16="http://schemas.microsoft.com/office/drawing/2014/main" id="{894817F6-3860-296A-D95A-62A2CE4B6621}"/>
              </a:ext>
            </a:extLst>
          </p:cNvPr>
          <p:cNvSpPr>
            <a:spLocks noChangeArrowheads="1"/>
          </p:cNvSpPr>
          <p:nvPr/>
        </p:nvSpPr>
        <p:spPr bwMode="auto">
          <a:xfrm>
            <a:off x="333854" y="2080294"/>
            <a:ext cx="8476060" cy="283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r>
              <a:rPr lang="en-US" altLang="en-US" sz="1800">
                <a:latin typeface="Arial" panose="020B0604020202020204" pitchFamily="34" charset="0"/>
                <a:cs typeface="Arial" panose="020B0604020202020204" pitchFamily="34" charset="0"/>
              </a:rPr>
              <a:t>Design Solution: the instructor and instructional designer collaborated with media team to design interactive simulation called Clickable Structure to help students understand the most difficult concepts in the course: elements of structures and how various pieces relate to each other. The Clickable Structure simulation enables students to see layer by layer and each group of structures according to their functions, and the corresponding equations needed for calculations of weight bearing etc. </a:t>
            </a:r>
            <a:endParaRPr lang="en-US" altLang="en-US" sz="1800">
              <a:solidFill>
                <a:schemeClr val="tx1"/>
              </a:solidFill>
            </a:endParaRPr>
          </a:p>
          <a:p>
            <a:pPr defTabSz="685800" eaLnBrk="0" fontAlgn="base" hangingPunct="0">
              <a:spcBef>
                <a:spcPct val="0"/>
              </a:spcBef>
              <a:spcAft>
                <a:spcPct val="0"/>
              </a:spcAft>
              <a:buClrTx/>
            </a:pPr>
            <a:br>
              <a:rPr lang="en-US" altLang="en-US" sz="1800">
                <a:solidFill>
                  <a:schemeClr val="tx1"/>
                </a:solidFill>
                <a:latin typeface="Arial" panose="020B0604020202020204" pitchFamily="34" charset="0"/>
              </a:rPr>
            </a:br>
            <a:br>
              <a:rPr lang="en-US" altLang="en-US" sz="1800">
                <a:solidFill>
                  <a:schemeClr val="tx1"/>
                </a:solidFill>
                <a:latin typeface="Arial" panose="020B0604020202020204" pitchFamily="34" charset="0"/>
              </a:rPr>
            </a:br>
            <a:endParaRPr lang="en-US"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410780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D39C0-CCA4-CC50-BEA4-9B08A6EF934F}"/>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C105E67B-5DE6-E81F-DA30-E3A6271613AA}"/>
              </a:ext>
            </a:extLst>
          </p:cNvPr>
          <p:cNvPicPr>
            <a:picLocks noChangeAspect="1"/>
          </p:cNvPicPr>
          <p:nvPr/>
        </p:nvPicPr>
        <p:blipFill>
          <a:blip r:embed="rId2"/>
          <a:srcRect r="-1" b="24980"/>
          <a:stretch>
            <a:fillRect/>
          </a:stretch>
        </p:blipFill>
        <p:spPr>
          <a:xfrm>
            <a:off x="2286" y="4742"/>
            <a:ext cx="9141714" cy="5143493"/>
          </a:xfrm>
          <a:prstGeom prst="rect">
            <a:avLst/>
          </a:prstGeom>
        </p:spPr>
      </p:pic>
      <p:sp>
        <p:nvSpPr>
          <p:cNvPr id="7" name="Rectangle 6">
            <a:extLst>
              <a:ext uri="{FF2B5EF4-FFF2-40B4-BE49-F238E27FC236}">
                <a16:creationId xmlns:a16="http://schemas.microsoft.com/office/drawing/2014/main" id="{E2FB0E71-684B-5C41-6962-82FCCA60C3B5}"/>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4" name="Title 3">
            <a:extLst>
              <a:ext uri="{FF2B5EF4-FFF2-40B4-BE49-F238E27FC236}">
                <a16:creationId xmlns:a16="http://schemas.microsoft.com/office/drawing/2014/main" id="{FC3551CB-BFE6-0304-81DF-99BB70945C32}"/>
              </a:ext>
            </a:extLst>
          </p:cNvPr>
          <p:cNvSpPr>
            <a:spLocks noGrp="1"/>
          </p:cNvSpPr>
          <p:nvPr>
            <p:ph type="ctrTitle"/>
          </p:nvPr>
        </p:nvSpPr>
        <p:spPr>
          <a:xfrm>
            <a:off x="854124" y="70221"/>
            <a:ext cx="7435751" cy="910807"/>
          </a:xfrm>
        </p:spPr>
        <p:txBody>
          <a:bodyPr/>
          <a:lstStyle/>
          <a:p>
            <a:r>
              <a:rPr lang="en-US" sz="2800" dirty="0">
                <a:solidFill>
                  <a:schemeClr val="tx1"/>
                </a:solidFill>
              </a:rPr>
              <a:t>Clickable Structure Activity for CE 427 Temporary Structures</a:t>
            </a:r>
            <a:br>
              <a:rPr lang="en-US" sz="3600" dirty="0"/>
            </a:br>
            <a:br>
              <a:rPr lang="en-US" dirty="0"/>
            </a:br>
            <a:endParaRPr lang="en-US" dirty="0"/>
          </a:p>
        </p:txBody>
      </p:sp>
      <p:sp>
        <p:nvSpPr>
          <p:cNvPr id="8" name="Title 1">
            <a:extLst>
              <a:ext uri="{FF2B5EF4-FFF2-40B4-BE49-F238E27FC236}">
                <a16:creationId xmlns:a16="http://schemas.microsoft.com/office/drawing/2014/main" id="{8C5DAE74-FE4B-E059-DDEC-47157AEB6F44}"/>
              </a:ext>
            </a:extLst>
          </p:cNvPr>
          <p:cNvSpPr txBox="1">
            <a:spLocks/>
          </p:cNvSpPr>
          <p:nvPr/>
        </p:nvSpPr>
        <p:spPr>
          <a:xfrm>
            <a:off x="1968031" y="3333890"/>
            <a:ext cx="2436019" cy="557732"/>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lang="en-US" dirty="0"/>
          </a:p>
        </p:txBody>
      </p:sp>
      <p:sp>
        <p:nvSpPr>
          <p:cNvPr id="2" name="Title 1">
            <a:extLst>
              <a:ext uri="{FF2B5EF4-FFF2-40B4-BE49-F238E27FC236}">
                <a16:creationId xmlns:a16="http://schemas.microsoft.com/office/drawing/2014/main" id="{A00B98D2-035C-9E9E-D549-372FE7BFA5BD}"/>
              </a:ext>
            </a:extLst>
          </p:cNvPr>
          <p:cNvSpPr txBox="1">
            <a:spLocks/>
          </p:cNvSpPr>
          <p:nvPr/>
        </p:nvSpPr>
        <p:spPr>
          <a:xfrm>
            <a:off x="3061170" y="27758"/>
            <a:ext cx="7091890" cy="557732"/>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lang="en-US" dirty="0"/>
          </a:p>
        </p:txBody>
      </p:sp>
      <p:pic>
        <p:nvPicPr>
          <p:cNvPr id="5" name="Picture 2">
            <a:extLst>
              <a:ext uri="{FF2B5EF4-FFF2-40B4-BE49-F238E27FC236}">
                <a16:creationId xmlns:a16="http://schemas.microsoft.com/office/drawing/2014/main" id="{FE312CA4-C990-7E12-8DFF-13D475E73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 y="958690"/>
            <a:ext cx="8079582" cy="418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3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6E776-C4BC-6B69-0E10-773794B241D0}"/>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138816A5-E6E3-94A8-E449-4E712916D2DF}"/>
              </a:ext>
            </a:extLst>
          </p:cNvPr>
          <p:cNvPicPr>
            <a:picLocks noChangeAspect="1"/>
          </p:cNvPicPr>
          <p:nvPr/>
        </p:nvPicPr>
        <p:blipFill>
          <a:blip r:embed="rId2"/>
          <a:srcRect r="-1" b="24980"/>
          <a:stretch>
            <a:fillRect/>
          </a:stretch>
        </p:blipFill>
        <p:spPr>
          <a:xfrm>
            <a:off x="-6662" y="7"/>
            <a:ext cx="9141714" cy="5143493"/>
          </a:xfrm>
          <a:prstGeom prst="rect">
            <a:avLst/>
          </a:prstGeom>
        </p:spPr>
      </p:pic>
      <p:sp>
        <p:nvSpPr>
          <p:cNvPr id="2" name="Title 1">
            <a:extLst>
              <a:ext uri="{FF2B5EF4-FFF2-40B4-BE49-F238E27FC236}">
                <a16:creationId xmlns:a16="http://schemas.microsoft.com/office/drawing/2014/main" id="{9008A8C3-1106-3A4A-B56C-395D926FB65B}"/>
              </a:ext>
            </a:extLst>
          </p:cNvPr>
          <p:cNvSpPr>
            <a:spLocks noGrp="1"/>
          </p:cNvSpPr>
          <p:nvPr>
            <p:ph type="ctrTitle"/>
          </p:nvPr>
        </p:nvSpPr>
        <p:spPr>
          <a:xfrm>
            <a:off x="1588963" y="-383760"/>
            <a:ext cx="5006626" cy="1008459"/>
          </a:xfrm>
        </p:spPr>
        <p:txBody>
          <a:bodyPr spcFirstLastPara="1" vert="horz" wrap="square" lIns="82296" tIns="82296" rIns="82296" bIns="68580" rtlCol="0" anchor="b" anchorCtr="0">
            <a:normAutofit/>
          </a:bodyPr>
          <a:lstStyle/>
          <a:p>
            <a:r>
              <a:rPr lang="en-US" sz="2400" dirty="0">
                <a:solidFill>
                  <a:schemeClr val="tx1">
                    <a:lumMod val="75000"/>
                    <a:lumOff val="25000"/>
                  </a:schemeClr>
                </a:solidFill>
              </a:rPr>
              <a:t>Hands-On Application</a:t>
            </a:r>
            <a:endParaRPr lang="en-US" sz="2250" dirty="0">
              <a:solidFill>
                <a:schemeClr val="tx1">
                  <a:lumMod val="75000"/>
                  <a:lumOff val="25000"/>
                </a:schemeClr>
              </a:solidFill>
            </a:endParaRPr>
          </a:p>
        </p:txBody>
      </p:sp>
      <p:sp>
        <p:nvSpPr>
          <p:cNvPr id="7" name="Rectangle 6">
            <a:extLst>
              <a:ext uri="{FF2B5EF4-FFF2-40B4-BE49-F238E27FC236}">
                <a16:creationId xmlns:a16="http://schemas.microsoft.com/office/drawing/2014/main" id="{BBE7B657-C335-969C-B3EF-5D8FFB112982}"/>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3" name="Rounded Rectangle 2">
            <a:extLst>
              <a:ext uri="{FF2B5EF4-FFF2-40B4-BE49-F238E27FC236}">
                <a16:creationId xmlns:a16="http://schemas.microsoft.com/office/drawing/2014/main" id="{2A7EC58F-6A9E-2AE4-C92A-47BBB75069D2}"/>
              </a:ext>
            </a:extLst>
          </p:cNvPr>
          <p:cNvSpPr/>
          <p:nvPr/>
        </p:nvSpPr>
        <p:spPr>
          <a:xfrm>
            <a:off x="654775" y="617490"/>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Your design challenge? </a:t>
            </a:r>
          </a:p>
        </p:txBody>
      </p:sp>
      <p:sp>
        <p:nvSpPr>
          <p:cNvPr id="10" name="Rounded Rectangle 9">
            <a:extLst>
              <a:ext uri="{FF2B5EF4-FFF2-40B4-BE49-F238E27FC236}">
                <a16:creationId xmlns:a16="http://schemas.microsoft.com/office/drawing/2014/main" id="{0D26AC10-2712-9CE2-3B14-BF2B29F0C07A}"/>
              </a:ext>
            </a:extLst>
          </p:cNvPr>
          <p:cNvSpPr/>
          <p:nvPr/>
        </p:nvSpPr>
        <p:spPr>
          <a:xfrm>
            <a:off x="654775" y="2153231"/>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Engaged Learning Principle(s)?</a:t>
            </a:r>
          </a:p>
        </p:txBody>
      </p:sp>
      <p:sp>
        <p:nvSpPr>
          <p:cNvPr id="11" name="Rounded Rectangle 10">
            <a:extLst>
              <a:ext uri="{FF2B5EF4-FFF2-40B4-BE49-F238E27FC236}">
                <a16:creationId xmlns:a16="http://schemas.microsoft.com/office/drawing/2014/main" id="{D1BEB9A2-88BB-63EF-7339-E9E0991463FE}"/>
              </a:ext>
            </a:extLst>
          </p:cNvPr>
          <p:cNvSpPr/>
          <p:nvPr/>
        </p:nvSpPr>
        <p:spPr>
          <a:xfrm>
            <a:off x="654775" y="3571013"/>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Design Solution? </a:t>
            </a:r>
          </a:p>
        </p:txBody>
      </p:sp>
    </p:spTree>
    <p:extLst>
      <p:ext uri="{BB962C8B-B14F-4D97-AF65-F5344CB8AC3E}">
        <p14:creationId xmlns:p14="http://schemas.microsoft.com/office/powerpoint/2010/main" val="1989771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3E9DA-128E-38C8-FE8C-9ABEF9220E93}"/>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5090F3EE-BAAE-E7C7-DD33-D15BE7944A01}"/>
              </a:ext>
            </a:extLst>
          </p:cNvPr>
          <p:cNvPicPr>
            <a:picLocks noChangeAspect="1"/>
          </p:cNvPicPr>
          <p:nvPr/>
        </p:nvPicPr>
        <p:blipFill>
          <a:blip r:embed="rId2"/>
          <a:srcRect r="-1" b="24980"/>
          <a:stretch>
            <a:fillRect/>
          </a:stretch>
        </p:blipFill>
        <p:spPr>
          <a:xfrm>
            <a:off x="-6662" y="7"/>
            <a:ext cx="9141714" cy="5143493"/>
          </a:xfrm>
          <a:prstGeom prst="rect">
            <a:avLst/>
          </a:prstGeom>
        </p:spPr>
      </p:pic>
      <p:sp>
        <p:nvSpPr>
          <p:cNvPr id="2" name="Title 1">
            <a:extLst>
              <a:ext uri="{FF2B5EF4-FFF2-40B4-BE49-F238E27FC236}">
                <a16:creationId xmlns:a16="http://schemas.microsoft.com/office/drawing/2014/main" id="{C37D8CF4-7E82-D573-A292-1DF0F36D56B9}"/>
              </a:ext>
            </a:extLst>
          </p:cNvPr>
          <p:cNvSpPr>
            <a:spLocks noGrp="1"/>
          </p:cNvSpPr>
          <p:nvPr>
            <p:ph type="ctrTitle"/>
          </p:nvPr>
        </p:nvSpPr>
        <p:spPr>
          <a:xfrm>
            <a:off x="1588963" y="-383760"/>
            <a:ext cx="6158435" cy="1008459"/>
          </a:xfrm>
        </p:spPr>
        <p:txBody>
          <a:bodyPr spcFirstLastPara="1" vert="horz" wrap="square" lIns="82296" tIns="82296" rIns="82296" bIns="68580" rtlCol="0" anchor="b" anchorCtr="0">
            <a:normAutofit/>
          </a:bodyPr>
          <a:lstStyle/>
          <a:p>
            <a:r>
              <a:rPr lang="en-US" sz="2400" dirty="0">
                <a:solidFill>
                  <a:schemeClr val="tx1">
                    <a:lumMod val="75000"/>
                    <a:lumOff val="25000"/>
                  </a:schemeClr>
                </a:solidFill>
              </a:rPr>
              <a:t>Sharing Your Design Solutions</a:t>
            </a:r>
            <a:endParaRPr lang="en-US" sz="2250" dirty="0">
              <a:solidFill>
                <a:schemeClr val="tx1">
                  <a:lumMod val="75000"/>
                  <a:lumOff val="25000"/>
                </a:schemeClr>
              </a:solidFill>
            </a:endParaRPr>
          </a:p>
        </p:txBody>
      </p:sp>
      <p:sp>
        <p:nvSpPr>
          <p:cNvPr id="7" name="Rectangle 6">
            <a:extLst>
              <a:ext uri="{FF2B5EF4-FFF2-40B4-BE49-F238E27FC236}">
                <a16:creationId xmlns:a16="http://schemas.microsoft.com/office/drawing/2014/main" id="{47D9276A-F106-C280-75E2-5E61FC5A9088}"/>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3" name="Rounded Rectangle 2">
            <a:extLst>
              <a:ext uri="{FF2B5EF4-FFF2-40B4-BE49-F238E27FC236}">
                <a16:creationId xmlns:a16="http://schemas.microsoft.com/office/drawing/2014/main" id="{E019CB62-9A18-4F1E-B6EC-9E72E2BD7709}"/>
              </a:ext>
            </a:extLst>
          </p:cNvPr>
          <p:cNvSpPr/>
          <p:nvPr/>
        </p:nvSpPr>
        <p:spPr>
          <a:xfrm>
            <a:off x="654775" y="617490"/>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Your design challenge? </a:t>
            </a:r>
          </a:p>
        </p:txBody>
      </p:sp>
      <p:sp>
        <p:nvSpPr>
          <p:cNvPr id="10" name="Rounded Rectangle 9">
            <a:extLst>
              <a:ext uri="{FF2B5EF4-FFF2-40B4-BE49-F238E27FC236}">
                <a16:creationId xmlns:a16="http://schemas.microsoft.com/office/drawing/2014/main" id="{94B98867-D3D8-7EE2-3678-0A47A7B0FD40}"/>
              </a:ext>
            </a:extLst>
          </p:cNvPr>
          <p:cNvSpPr/>
          <p:nvPr/>
        </p:nvSpPr>
        <p:spPr>
          <a:xfrm>
            <a:off x="654775" y="2153231"/>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Engaged Learning Principle(s)?</a:t>
            </a:r>
          </a:p>
        </p:txBody>
      </p:sp>
      <p:sp>
        <p:nvSpPr>
          <p:cNvPr id="11" name="Rounded Rectangle 10">
            <a:extLst>
              <a:ext uri="{FF2B5EF4-FFF2-40B4-BE49-F238E27FC236}">
                <a16:creationId xmlns:a16="http://schemas.microsoft.com/office/drawing/2014/main" id="{358F848C-23FB-F9A0-1FC4-79AFE4AF364A}"/>
              </a:ext>
            </a:extLst>
          </p:cNvPr>
          <p:cNvSpPr/>
          <p:nvPr/>
        </p:nvSpPr>
        <p:spPr>
          <a:xfrm>
            <a:off x="654775" y="3571013"/>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Design Solution? </a:t>
            </a:r>
          </a:p>
        </p:txBody>
      </p:sp>
    </p:spTree>
    <p:extLst>
      <p:ext uri="{BB962C8B-B14F-4D97-AF65-F5344CB8AC3E}">
        <p14:creationId xmlns:p14="http://schemas.microsoft.com/office/powerpoint/2010/main" val="426387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A1FD9-46A8-2678-238F-61E082ACC4EA}"/>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086A66AC-7BC0-CA2C-854C-6782F41A5164}"/>
              </a:ext>
            </a:extLst>
          </p:cNvPr>
          <p:cNvPicPr>
            <a:picLocks noChangeAspect="1"/>
          </p:cNvPicPr>
          <p:nvPr/>
        </p:nvPicPr>
        <p:blipFill>
          <a:blip r:embed="rId2"/>
          <a:srcRect r="-1" b="24980"/>
          <a:stretch>
            <a:fillRect/>
          </a:stretch>
        </p:blipFill>
        <p:spPr>
          <a:xfrm>
            <a:off x="-6662" y="7"/>
            <a:ext cx="9141714" cy="5143493"/>
          </a:xfrm>
          <a:prstGeom prst="rect">
            <a:avLst/>
          </a:prstGeom>
        </p:spPr>
      </p:pic>
      <p:sp>
        <p:nvSpPr>
          <p:cNvPr id="2" name="Title 1">
            <a:extLst>
              <a:ext uri="{FF2B5EF4-FFF2-40B4-BE49-F238E27FC236}">
                <a16:creationId xmlns:a16="http://schemas.microsoft.com/office/drawing/2014/main" id="{A803CEBB-6A7E-D335-7DE4-91D8BCFD464E}"/>
              </a:ext>
            </a:extLst>
          </p:cNvPr>
          <p:cNvSpPr>
            <a:spLocks noGrp="1"/>
          </p:cNvSpPr>
          <p:nvPr>
            <p:ph type="ctrTitle"/>
          </p:nvPr>
        </p:nvSpPr>
        <p:spPr>
          <a:xfrm>
            <a:off x="1588963" y="-383760"/>
            <a:ext cx="6158435" cy="1008459"/>
          </a:xfrm>
        </p:spPr>
        <p:txBody>
          <a:bodyPr spcFirstLastPara="1" vert="horz" wrap="square" lIns="82296" tIns="82296" rIns="82296" bIns="68580" rtlCol="0" anchor="b" anchorCtr="0">
            <a:normAutofit/>
          </a:bodyPr>
          <a:lstStyle/>
          <a:p>
            <a:r>
              <a:rPr lang="en-US" sz="2400" dirty="0">
                <a:solidFill>
                  <a:schemeClr val="tx1">
                    <a:lumMod val="75000"/>
                    <a:lumOff val="25000"/>
                  </a:schemeClr>
                </a:solidFill>
              </a:rPr>
              <a:t>Sharing Your Takeaways</a:t>
            </a:r>
            <a:endParaRPr lang="en-US" sz="2250" dirty="0">
              <a:solidFill>
                <a:schemeClr val="tx1">
                  <a:lumMod val="75000"/>
                  <a:lumOff val="25000"/>
                </a:schemeClr>
              </a:solidFill>
            </a:endParaRPr>
          </a:p>
        </p:txBody>
      </p:sp>
      <p:sp>
        <p:nvSpPr>
          <p:cNvPr id="7" name="Rectangle 6">
            <a:extLst>
              <a:ext uri="{FF2B5EF4-FFF2-40B4-BE49-F238E27FC236}">
                <a16:creationId xmlns:a16="http://schemas.microsoft.com/office/drawing/2014/main" id="{06B53EE1-B23E-B0F9-99FF-87CE1B8F8FCB}"/>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3" name="Rounded Rectangle 2">
            <a:extLst>
              <a:ext uri="{FF2B5EF4-FFF2-40B4-BE49-F238E27FC236}">
                <a16:creationId xmlns:a16="http://schemas.microsoft.com/office/drawing/2014/main" id="{F57F3473-941B-F6F1-98D2-88B07E573DBD}"/>
              </a:ext>
            </a:extLst>
          </p:cNvPr>
          <p:cNvSpPr/>
          <p:nvPr/>
        </p:nvSpPr>
        <p:spPr>
          <a:xfrm>
            <a:off x="654775" y="617490"/>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Something new that interests me: </a:t>
            </a:r>
          </a:p>
        </p:txBody>
      </p:sp>
      <p:sp>
        <p:nvSpPr>
          <p:cNvPr id="10" name="Rounded Rectangle 9">
            <a:extLst>
              <a:ext uri="{FF2B5EF4-FFF2-40B4-BE49-F238E27FC236}">
                <a16:creationId xmlns:a16="http://schemas.microsoft.com/office/drawing/2014/main" id="{AA7FD43E-4F1E-E998-C171-3968DDACAB64}"/>
              </a:ext>
            </a:extLst>
          </p:cNvPr>
          <p:cNvSpPr/>
          <p:nvPr/>
        </p:nvSpPr>
        <p:spPr>
          <a:xfrm>
            <a:off x="654775" y="2153231"/>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Something I want to follow up and learn more about: </a:t>
            </a:r>
          </a:p>
        </p:txBody>
      </p:sp>
      <p:sp>
        <p:nvSpPr>
          <p:cNvPr id="11" name="Rounded Rectangle 10">
            <a:extLst>
              <a:ext uri="{FF2B5EF4-FFF2-40B4-BE49-F238E27FC236}">
                <a16:creationId xmlns:a16="http://schemas.microsoft.com/office/drawing/2014/main" id="{265FDFE0-93A2-B371-F5E7-7CE8CE1B6DD9}"/>
              </a:ext>
            </a:extLst>
          </p:cNvPr>
          <p:cNvSpPr/>
          <p:nvPr/>
        </p:nvSpPr>
        <p:spPr>
          <a:xfrm>
            <a:off x="654775" y="3571013"/>
            <a:ext cx="7818842" cy="1293908"/>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r>
              <a:rPr lang="en-US" sz="1050" dirty="0"/>
              <a:t>Something I want to apply in my teaching immediately: </a:t>
            </a:r>
          </a:p>
        </p:txBody>
      </p:sp>
    </p:spTree>
    <p:extLst>
      <p:ext uri="{BB962C8B-B14F-4D97-AF65-F5344CB8AC3E}">
        <p14:creationId xmlns:p14="http://schemas.microsoft.com/office/powerpoint/2010/main" val="389224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A72EB-6260-827C-1F43-6DEDE939277B}"/>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C97012CD-9BA8-7FB4-8639-1351D881CC43}"/>
              </a:ext>
            </a:extLst>
          </p:cNvPr>
          <p:cNvPicPr>
            <a:picLocks noChangeAspect="1"/>
          </p:cNvPicPr>
          <p:nvPr/>
        </p:nvPicPr>
        <p:blipFill>
          <a:blip r:embed="rId3"/>
          <a:srcRect r="-1" b="24980"/>
          <a:stretch>
            <a:fillRect/>
          </a:stretch>
        </p:blipFill>
        <p:spPr>
          <a:xfrm>
            <a:off x="2286" y="0"/>
            <a:ext cx="9141714" cy="5143493"/>
          </a:xfrm>
          <a:prstGeom prst="rect">
            <a:avLst/>
          </a:prstGeom>
        </p:spPr>
      </p:pic>
      <p:sp>
        <p:nvSpPr>
          <p:cNvPr id="2" name="Title 1">
            <a:extLst>
              <a:ext uri="{FF2B5EF4-FFF2-40B4-BE49-F238E27FC236}">
                <a16:creationId xmlns:a16="http://schemas.microsoft.com/office/drawing/2014/main" id="{B4544CD4-FE5B-6449-9D67-E34B5D186FFC}"/>
              </a:ext>
            </a:extLst>
          </p:cNvPr>
          <p:cNvSpPr>
            <a:spLocks noGrp="1"/>
          </p:cNvSpPr>
          <p:nvPr>
            <p:ph type="ctrTitle"/>
          </p:nvPr>
        </p:nvSpPr>
        <p:spPr>
          <a:xfrm>
            <a:off x="-313476" y="3759084"/>
            <a:ext cx="5857875" cy="1133425"/>
          </a:xfrm>
        </p:spPr>
        <p:txBody>
          <a:bodyPr anchor="b">
            <a:normAutofit/>
          </a:bodyPr>
          <a:lstStyle/>
          <a:p>
            <a:pPr algn="ctr">
              <a:lnSpc>
                <a:spcPct val="110000"/>
              </a:lnSpc>
            </a:pPr>
            <a:r>
              <a:rPr lang="en-US" sz="4200" dirty="0"/>
              <a:t>About Tianhong</a:t>
            </a:r>
          </a:p>
        </p:txBody>
      </p:sp>
      <p:sp>
        <p:nvSpPr>
          <p:cNvPr id="5" name="Subtitle 4">
            <a:extLst>
              <a:ext uri="{FF2B5EF4-FFF2-40B4-BE49-F238E27FC236}">
                <a16:creationId xmlns:a16="http://schemas.microsoft.com/office/drawing/2014/main" id="{956E3194-ACBD-1DC8-7545-0CE5F2E6F0B8}"/>
              </a:ext>
            </a:extLst>
          </p:cNvPr>
          <p:cNvSpPr>
            <a:spLocks noGrp="1"/>
          </p:cNvSpPr>
          <p:nvPr>
            <p:ph type="subTitle" idx="1"/>
          </p:nvPr>
        </p:nvSpPr>
        <p:spPr>
          <a:xfrm>
            <a:off x="1103382" y="1133425"/>
            <a:ext cx="5289088" cy="3184973"/>
          </a:xfrm>
        </p:spPr>
        <p:txBody>
          <a:bodyPr>
            <a:normAutofit/>
          </a:bodyPr>
          <a:lstStyle/>
          <a:p>
            <a:r>
              <a:rPr lang="en-US" dirty="0"/>
              <a:t>Hiking</a:t>
            </a:r>
          </a:p>
          <a:p>
            <a:r>
              <a:rPr lang="en-US" dirty="0"/>
              <a:t>Gardening</a:t>
            </a:r>
          </a:p>
          <a:p>
            <a:r>
              <a:rPr lang="en-US" dirty="0"/>
              <a:t>Reading</a:t>
            </a:r>
          </a:p>
          <a:p>
            <a:r>
              <a:rPr lang="en-US" dirty="0"/>
              <a:t>Singing</a:t>
            </a:r>
          </a:p>
          <a:p>
            <a:endParaRPr lang="en-US" dirty="0"/>
          </a:p>
        </p:txBody>
      </p:sp>
      <p:pic>
        <p:nvPicPr>
          <p:cNvPr id="7" name="Picture 6" descr="A person standing in the snow&#10;&#10;AI-generated content may be incorrect.">
            <a:extLst>
              <a:ext uri="{FF2B5EF4-FFF2-40B4-BE49-F238E27FC236}">
                <a16:creationId xmlns:a16="http://schemas.microsoft.com/office/drawing/2014/main" id="{6AF67CA2-E77D-697B-3B69-E93119D56095}"/>
              </a:ext>
            </a:extLst>
          </p:cNvPr>
          <p:cNvPicPr>
            <a:picLocks noChangeAspect="1"/>
          </p:cNvPicPr>
          <p:nvPr/>
        </p:nvPicPr>
        <p:blipFill>
          <a:blip r:embed="rId4"/>
          <a:stretch>
            <a:fillRect/>
          </a:stretch>
        </p:blipFill>
        <p:spPr>
          <a:xfrm>
            <a:off x="11983" y="-7422"/>
            <a:ext cx="1724025" cy="3810000"/>
          </a:xfrm>
          <a:prstGeom prst="rect">
            <a:avLst/>
          </a:prstGeom>
        </p:spPr>
      </p:pic>
      <p:pic>
        <p:nvPicPr>
          <p:cNvPr id="9" name="Picture 8" descr="A person standing on a beach with her arms up&#10;&#10;AI-generated content may be incorrect.">
            <a:extLst>
              <a:ext uri="{FF2B5EF4-FFF2-40B4-BE49-F238E27FC236}">
                <a16:creationId xmlns:a16="http://schemas.microsoft.com/office/drawing/2014/main" id="{55F9BA34-EA64-B970-9AA7-A7BC8ED53EFE}"/>
              </a:ext>
            </a:extLst>
          </p:cNvPr>
          <p:cNvPicPr>
            <a:picLocks noChangeAspect="1"/>
          </p:cNvPicPr>
          <p:nvPr/>
        </p:nvPicPr>
        <p:blipFill>
          <a:blip r:embed="rId5"/>
          <a:stretch>
            <a:fillRect/>
          </a:stretch>
        </p:blipFill>
        <p:spPr>
          <a:xfrm>
            <a:off x="3753827" y="-7399"/>
            <a:ext cx="2876585" cy="3833012"/>
          </a:xfrm>
          <a:prstGeom prst="rect">
            <a:avLst/>
          </a:prstGeom>
        </p:spPr>
      </p:pic>
      <p:pic>
        <p:nvPicPr>
          <p:cNvPr id="12" name="Picture 11" descr="A person standing in front of a lake&#10;&#10;AI-generated content may be incorrect.">
            <a:extLst>
              <a:ext uri="{FF2B5EF4-FFF2-40B4-BE49-F238E27FC236}">
                <a16:creationId xmlns:a16="http://schemas.microsoft.com/office/drawing/2014/main" id="{4728741F-AE73-68A4-61BE-F45940025B9B}"/>
              </a:ext>
            </a:extLst>
          </p:cNvPr>
          <p:cNvPicPr>
            <a:picLocks noChangeAspect="1"/>
          </p:cNvPicPr>
          <p:nvPr/>
        </p:nvPicPr>
        <p:blipFill>
          <a:blip r:embed="rId6"/>
          <a:stretch>
            <a:fillRect/>
          </a:stretch>
        </p:blipFill>
        <p:spPr>
          <a:xfrm>
            <a:off x="1722278" y="-7414"/>
            <a:ext cx="2858611" cy="3809993"/>
          </a:xfrm>
          <a:prstGeom prst="rect">
            <a:avLst/>
          </a:prstGeom>
        </p:spPr>
      </p:pic>
      <p:pic>
        <p:nvPicPr>
          <p:cNvPr id="16" name="Picture 15" descr="A person and a dog in a pumpkin patch&#10;&#10;AI-generated content may be incorrect.">
            <a:extLst>
              <a:ext uri="{FF2B5EF4-FFF2-40B4-BE49-F238E27FC236}">
                <a16:creationId xmlns:a16="http://schemas.microsoft.com/office/drawing/2014/main" id="{55512CB0-9C0A-47F1-0BE2-B4865AC9EF02}"/>
              </a:ext>
            </a:extLst>
          </p:cNvPr>
          <p:cNvPicPr>
            <a:picLocks noChangeAspect="1"/>
          </p:cNvPicPr>
          <p:nvPr/>
        </p:nvPicPr>
        <p:blipFill>
          <a:blip r:embed="rId7"/>
          <a:stretch>
            <a:fillRect/>
          </a:stretch>
        </p:blipFill>
        <p:spPr>
          <a:xfrm>
            <a:off x="6147262" y="2571746"/>
            <a:ext cx="3428990" cy="2571743"/>
          </a:xfrm>
          <a:prstGeom prst="rect">
            <a:avLst/>
          </a:prstGeom>
        </p:spPr>
      </p:pic>
    </p:spTree>
    <p:extLst>
      <p:ext uri="{BB962C8B-B14F-4D97-AF65-F5344CB8AC3E}">
        <p14:creationId xmlns:p14="http://schemas.microsoft.com/office/powerpoint/2010/main" val="314007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3432-83E6-78A4-1F0B-B36A66977AE6}"/>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5B6DB99B-5D60-D167-EF5F-77B31EF7C31F}"/>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DD20B046-5EE1-877E-1F5F-B4C75153E10D}"/>
              </a:ext>
            </a:extLst>
          </p:cNvPr>
          <p:cNvSpPr>
            <a:spLocks noGrp="1"/>
          </p:cNvSpPr>
          <p:nvPr>
            <p:ph type="ctrTitle"/>
          </p:nvPr>
        </p:nvSpPr>
        <p:spPr>
          <a:xfrm>
            <a:off x="1424896" y="67630"/>
            <a:ext cx="6293975" cy="1008459"/>
          </a:xfrm>
        </p:spPr>
        <p:txBody>
          <a:bodyPr spcFirstLastPara="1" vert="horz" wrap="square" lIns="82296" tIns="82296" rIns="82296" bIns="68580" rtlCol="0" anchor="b" anchorCtr="0">
            <a:normAutofit/>
          </a:bodyPr>
          <a:lstStyle/>
          <a:p>
            <a:r>
              <a:rPr lang="en-US" sz="2250" dirty="0">
                <a:solidFill>
                  <a:schemeClr val="tx1">
                    <a:lumMod val="75000"/>
                    <a:lumOff val="25000"/>
                  </a:schemeClr>
                </a:solidFill>
              </a:rPr>
              <a:t>Road Map</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3" name="Subtitle 2">
            <a:extLst>
              <a:ext uri="{FF2B5EF4-FFF2-40B4-BE49-F238E27FC236}">
                <a16:creationId xmlns:a16="http://schemas.microsoft.com/office/drawing/2014/main" id="{180884BC-5059-4EC6-EA9E-997F33A16548}"/>
              </a:ext>
            </a:extLst>
          </p:cNvPr>
          <p:cNvSpPr>
            <a:spLocks noGrp="1"/>
          </p:cNvSpPr>
          <p:nvPr>
            <p:ph type="subTitle" idx="1"/>
          </p:nvPr>
        </p:nvSpPr>
        <p:spPr>
          <a:xfrm>
            <a:off x="1409845" y="808054"/>
            <a:ext cx="6293975" cy="4110414"/>
          </a:xfrm>
        </p:spPr>
        <p:txBody>
          <a:bodyPr spcFirstLastPara="1" vert="horz" wrap="square" lIns="82296" tIns="82296" rIns="82296" bIns="68580" rtlCol="0" anchor="t" anchorCtr="0">
            <a:normAutofit/>
          </a:bodyPr>
          <a:lstStyle/>
          <a:p>
            <a:pPr indent="-257175" algn="l">
              <a:buFont typeface="Corbel" panose="020B0503020204020204" pitchFamily="34" charset="0"/>
              <a:buAutoNum type="arabicPeriod"/>
            </a:pPr>
            <a:r>
              <a:rPr lang="en-US" dirty="0">
                <a:solidFill>
                  <a:schemeClr val="tx1">
                    <a:lumMod val="75000"/>
                    <a:lumOff val="25000"/>
                  </a:schemeClr>
                </a:solidFill>
              </a:rPr>
              <a:t>QM Standard #5</a:t>
            </a:r>
          </a:p>
          <a:p>
            <a:pPr indent="-257175" algn="l">
              <a:buFont typeface="Corbel" panose="020B0503020204020204" pitchFamily="34" charset="0"/>
              <a:buAutoNum type="arabicPeriod"/>
            </a:pPr>
            <a:r>
              <a:rPr lang="en-US" dirty="0">
                <a:solidFill>
                  <a:schemeClr val="tx1">
                    <a:lumMod val="75000"/>
                    <a:lumOff val="25000"/>
                  </a:schemeClr>
                </a:solidFill>
              </a:rPr>
              <a:t>Engaged Learning Principles</a:t>
            </a:r>
          </a:p>
          <a:p>
            <a:pPr indent="-257175" algn="l">
              <a:buFont typeface="Corbel" panose="020B0503020204020204" pitchFamily="34" charset="0"/>
              <a:buAutoNum type="arabicPeriod"/>
            </a:pPr>
            <a:r>
              <a:rPr lang="en-US" dirty="0">
                <a:solidFill>
                  <a:schemeClr val="tx1">
                    <a:lumMod val="75000"/>
                    <a:lumOff val="25000"/>
                  </a:schemeClr>
                </a:solidFill>
              </a:rPr>
              <a:t>Showcase #1</a:t>
            </a:r>
          </a:p>
          <a:p>
            <a:pPr indent="-257175" algn="l">
              <a:buFont typeface="Corbel" panose="020B0503020204020204" pitchFamily="34" charset="0"/>
              <a:buAutoNum type="arabicPeriod"/>
            </a:pPr>
            <a:r>
              <a:rPr lang="en-US" dirty="0">
                <a:solidFill>
                  <a:schemeClr val="tx1">
                    <a:lumMod val="75000"/>
                    <a:lumOff val="25000"/>
                  </a:schemeClr>
                </a:solidFill>
              </a:rPr>
              <a:t>Showcase #2</a:t>
            </a:r>
          </a:p>
          <a:p>
            <a:pPr indent="-257175" algn="l">
              <a:buFont typeface="Corbel" panose="020B0503020204020204" pitchFamily="34" charset="0"/>
              <a:buAutoNum type="arabicPeriod"/>
            </a:pPr>
            <a:r>
              <a:rPr lang="en-US" dirty="0">
                <a:solidFill>
                  <a:schemeClr val="tx1">
                    <a:lumMod val="75000"/>
                    <a:lumOff val="25000"/>
                  </a:schemeClr>
                </a:solidFill>
              </a:rPr>
              <a:t>Showcase #3</a:t>
            </a:r>
          </a:p>
          <a:p>
            <a:pPr indent="-257175" algn="l">
              <a:buFont typeface="Corbel" panose="020B0503020204020204" pitchFamily="34" charset="0"/>
              <a:buAutoNum type="arabicPeriod"/>
            </a:pPr>
            <a:r>
              <a:rPr lang="en-US" dirty="0">
                <a:solidFill>
                  <a:schemeClr val="tx1">
                    <a:lumMod val="75000"/>
                    <a:lumOff val="25000"/>
                  </a:schemeClr>
                </a:solidFill>
              </a:rPr>
              <a:t>Hands-On Application</a:t>
            </a:r>
          </a:p>
          <a:p>
            <a:pPr indent="-257175" algn="l">
              <a:buFont typeface="Corbel" panose="020B0503020204020204" pitchFamily="34" charset="0"/>
              <a:buAutoNum type="arabicPeriod"/>
            </a:pPr>
            <a:r>
              <a:rPr lang="en-US" dirty="0">
                <a:solidFill>
                  <a:schemeClr val="tx1">
                    <a:lumMod val="75000"/>
                    <a:lumOff val="25000"/>
                  </a:schemeClr>
                </a:solidFill>
              </a:rPr>
              <a:t>Q&amp;A</a:t>
            </a:r>
          </a:p>
          <a:p>
            <a:endParaRPr lang="en-US" sz="975" dirty="0">
              <a:solidFill>
                <a:schemeClr val="tx1">
                  <a:lumMod val="75000"/>
                  <a:lumOff val="25000"/>
                </a:schemeClr>
              </a:solidFill>
            </a:endParaRPr>
          </a:p>
        </p:txBody>
      </p:sp>
    </p:spTree>
    <p:extLst>
      <p:ext uri="{BB962C8B-B14F-4D97-AF65-F5344CB8AC3E}">
        <p14:creationId xmlns:p14="http://schemas.microsoft.com/office/powerpoint/2010/main" val="280282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BD735-4D25-ACAB-45C6-7E4568FE329A}"/>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861CB54C-B022-AB74-AD10-1FFCC278F957}"/>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36508920-A0C8-BB29-332A-D484E0680FA7}"/>
              </a:ext>
            </a:extLst>
          </p:cNvPr>
          <p:cNvSpPr>
            <a:spLocks noGrp="1"/>
          </p:cNvSpPr>
          <p:nvPr>
            <p:ph type="ctrTitle"/>
          </p:nvPr>
        </p:nvSpPr>
        <p:spPr>
          <a:xfrm>
            <a:off x="1424896" y="67630"/>
            <a:ext cx="6293975" cy="1008459"/>
          </a:xfrm>
        </p:spPr>
        <p:txBody>
          <a:bodyPr spcFirstLastPara="1" vert="horz" wrap="square" lIns="82296" tIns="82296" rIns="82296" bIns="68580" rtlCol="0" anchor="b" anchorCtr="0">
            <a:normAutofit/>
          </a:bodyPr>
          <a:lstStyle/>
          <a:p>
            <a:r>
              <a:rPr lang="en-US" sz="2400" dirty="0"/>
              <a:t>QM Standard #5</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3" name="Subtitle 2">
            <a:extLst>
              <a:ext uri="{FF2B5EF4-FFF2-40B4-BE49-F238E27FC236}">
                <a16:creationId xmlns:a16="http://schemas.microsoft.com/office/drawing/2014/main" id="{4927F259-348E-945F-70A3-C6ABDADAEC1F}"/>
              </a:ext>
            </a:extLst>
          </p:cNvPr>
          <p:cNvSpPr>
            <a:spLocks noGrp="1"/>
          </p:cNvSpPr>
          <p:nvPr>
            <p:ph type="subTitle" idx="1"/>
          </p:nvPr>
        </p:nvSpPr>
        <p:spPr>
          <a:xfrm>
            <a:off x="1409845" y="808054"/>
            <a:ext cx="6293975" cy="4110414"/>
          </a:xfrm>
        </p:spPr>
        <p:txBody>
          <a:bodyPr spcFirstLastPara="1" vert="horz" wrap="square" lIns="82296" tIns="82296" rIns="82296" bIns="68580" rtlCol="0" anchor="t" anchorCtr="0">
            <a:normAutofit fontScale="85000" lnSpcReduction="20000"/>
          </a:bodyPr>
          <a:lstStyle/>
          <a:p>
            <a:r>
              <a:rPr lang="en-US" dirty="0"/>
              <a:t>5.1: The learning activities help learners achieve the stated objectives.</a:t>
            </a:r>
          </a:p>
          <a:p>
            <a:r>
              <a:rPr lang="en-US" dirty="0"/>
              <a:t>5.2: Learning activities provide opportunities for interactions that support active learning.</a:t>
            </a:r>
          </a:p>
          <a:p>
            <a:r>
              <a:rPr lang="en-US" dirty="0"/>
              <a:t>5.3: The instructor’s plan for regular interaction with learners in substantive ways during the course is clearly</a:t>
            </a:r>
          </a:p>
          <a:p>
            <a:r>
              <a:rPr lang="en-US" dirty="0"/>
              <a:t>stated.</a:t>
            </a:r>
          </a:p>
          <a:p>
            <a:r>
              <a:rPr lang="en-US" dirty="0"/>
              <a:t>5.4: The requirements for learner interaction are clearly stated.</a:t>
            </a:r>
          </a:p>
          <a:p>
            <a:endParaRPr lang="en-US" sz="975" dirty="0">
              <a:solidFill>
                <a:schemeClr val="tx1">
                  <a:lumMod val="75000"/>
                  <a:lumOff val="25000"/>
                </a:schemeClr>
              </a:solidFill>
            </a:endParaRPr>
          </a:p>
        </p:txBody>
      </p:sp>
    </p:spTree>
    <p:extLst>
      <p:ext uri="{BB962C8B-B14F-4D97-AF65-F5344CB8AC3E}">
        <p14:creationId xmlns:p14="http://schemas.microsoft.com/office/powerpoint/2010/main" val="343631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55646-C8EB-64B8-FC2B-397C3C6DD698}"/>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BCDBEA4E-BF43-3C7F-9F33-F710B6CE2D86}"/>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9FFA9478-FA98-C110-9545-4C553E04FDEE}"/>
              </a:ext>
            </a:extLst>
          </p:cNvPr>
          <p:cNvSpPr>
            <a:spLocks noGrp="1"/>
          </p:cNvSpPr>
          <p:nvPr>
            <p:ph type="ctrTitle"/>
          </p:nvPr>
        </p:nvSpPr>
        <p:spPr>
          <a:xfrm>
            <a:off x="815785" y="87800"/>
            <a:ext cx="7717961" cy="1008459"/>
          </a:xfrm>
        </p:spPr>
        <p:txBody>
          <a:bodyPr spcFirstLastPara="1" vert="horz" wrap="square" lIns="82296" tIns="82296" rIns="82296" bIns="68580" rtlCol="0" anchor="b" anchorCtr="0">
            <a:normAutofit/>
          </a:bodyPr>
          <a:lstStyle/>
          <a:p>
            <a:r>
              <a:rPr lang="en-US" sz="2400" dirty="0"/>
              <a:t>QM Standard #5 in Online Learning Design</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4" name="Rounded Rectangle 3">
            <a:extLst>
              <a:ext uri="{FF2B5EF4-FFF2-40B4-BE49-F238E27FC236}">
                <a16:creationId xmlns:a16="http://schemas.microsoft.com/office/drawing/2014/main" id="{B4E29A3B-C02C-0609-CBD0-88EFF3A3F383}"/>
              </a:ext>
            </a:extLst>
          </p:cNvPr>
          <p:cNvSpPr/>
          <p:nvPr/>
        </p:nvSpPr>
        <p:spPr>
          <a:xfrm>
            <a:off x="1283494" y="1886816"/>
            <a:ext cx="1849784" cy="11746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050"/>
          </a:p>
        </p:txBody>
      </p:sp>
      <p:grpSp>
        <p:nvGrpSpPr>
          <p:cNvPr id="5" name="Group 4">
            <a:extLst>
              <a:ext uri="{FF2B5EF4-FFF2-40B4-BE49-F238E27FC236}">
                <a16:creationId xmlns:a16="http://schemas.microsoft.com/office/drawing/2014/main" id="{80FC6139-E80C-ADF4-8F53-D7A219E7F509}"/>
              </a:ext>
            </a:extLst>
          </p:cNvPr>
          <p:cNvGrpSpPr/>
          <p:nvPr/>
        </p:nvGrpSpPr>
        <p:grpSpPr>
          <a:xfrm>
            <a:off x="1489026" y="2082071"/>
            <a:ext cx="1849784" cy="1174613"/>
            <a:chOff x="274042" y="991904"/>
            <a:chExt cx="2466379" cy="1566151"/>
          </a:xfrm>
        </p:grpSpPr>
        <p:sp>
          <p:nvSpPr>
            <p:cNvPr id="14" name="Rounded Rectangle 13">
              <a:extLst>
                <a:ext uri="{FF2B5EF4-FFF2-40B4-BE49-F238E27FC236}">
                  <a16:creationId xmlns:a16="http://schemas.microsoft.com/office/drawing/2014/main" id="{DDF6E147-9A25-E020-82C6-4890627328B0}"/>
                </a:ext>
              </a:extLst>
            </p:cNvPr>
            <p:cNvSpPr/>
            <p:nvPr/>
          </p:nvSpPr>
          <p:spPr>
            <a:xfrm>
              <a:off x="274042" y="991904"/>
              <a:ext cx="2466379" cy="15661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15" name="Rounded Rectangle 5">
              <a:extLst>
                <a:ext uri="{FF2B5EF4-FFF2-40B4-BE49-F238E27FC236}">
                  <a16:creationId xmlns:a16="http://schemas.microsoft.com/office/drawing/2014/main" id="{98D113EC-5800-AFE7-07E2-D51906A639F9}"/>
                </a:ext>
              </a:extLst>
            </p:cNvPr>
            <p:cNvSpPr txBox="1"/>
            <p:nvPr/>
          </p:nvSpPr>
          <p:spPr>
            <a:xfrm>
              <a:off x="319913" y="1037775"/>
              <a:ext cx="2374637" cy="14744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1425" kern="1200"/>
                <a:t>Learner-Content interactions</a:t>
              </a:r>
            </a:p>
          </p:txBody>
        </p:sp>
      </p:grpSp>
      <p:sp>
        <p:nvSpPr>
          <p:cNvPr id="6" name="Rounded Rectangle 5">
            <a:extLst>
              <a:ext uri="{FF2B5EF4-FFF2-40B4-BE49-F238E27FC236}">
                <a16:creationId xmlns:a16="http://schemas.microsoft.com/office/drawing/2014/main" id="{BDF9838C-73C2-1042-B658-BFC85184E3B3}"/>
              </a:ext>
            </a:extLst>
          </p:cNvPr>
          <p:cNvSpPr/>
          <p:nvPr/>
        </p:nvSpPr>
        <p:spPr>
          <a:xfrm>
            <a:off x="3544342" y="1886816"/>
            <a:ext cx="1849784" cy="11746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050"/>
          </a:p>
        </p:txBody>
      </p:sp>
      <p:grpSp>
        <p:nvGrpSpPr>
          <p:cNvPr id="7" name="Group 6">
            <a:extLst>
              <a:ext uri="{FF2B5EF4-FFF2-40B4-BE49-F238E27FC236}">
                <a16:creationId xmlns:a16="http://schemas.microsoft.com/office/drawing/2014/main" id="{347C50CC-26F0-4016-9462-C3BA5E4DD95E}"/>
              </a:ext>
            </a:extLst>
          </p:cNvPr>
          <p:cNvGrpSpPr/>
          <p:nvPr/>
        </p:nvGrpSpPr>
        <p:grpSpPr>
          <a:xfrm>
            <a:off x="3749874" y="2082071"/>
            <a:ext cx="1849784" cy="1174613"/>
            <a:chOff x="3288506" y="991904"/>
            <a:chExt cx="2466379" cy="1566151"/>
          </a:xfrm>
        </p:grpSpPr>
        <p:sp>
          <p:nvSpPr>
            <p:cNvPr id="12" name="Rounded Rectangle 11">
              <a:extLst>
                <a:ext uri="{FF2B5EF4-FFF2-40B4-BE49-F238E27FC236}">
                  <a16:creationId xmlns:a16="http://schemas.microsoft.com/office/drawing/2014/main" id="{8C5741B4-5244-7D43-251B-425C6A62ACFE}"/>
                </a:ext>
              </a:extLst>
            </p:cNvPr>
            <p:cNvSpPr/>
            <p:nvPr/>
          </p:nvSpPr>
          <p:spPr>
            <a:xfrm>
              <a:off x="3288506" y="991904"/>
              <a:ext cx="2466379" cy="15661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13" name="Rounded Rectangle 8">
              <a:extLst>
                <a:ext uri="{FF2B5EF4-FFF2-40B4-BE49-F238E27FC236}">
                  <a16:creationId xmlns:a16="http://schemas.microsoft.com/office/drawing/2014/main" id="{82741DB9-2EB9-6023-F598-029370294431}"/>
                </a:ext>
              </a:extLst>
            </p:cNvPr>
            <p:cNvSpPr txBox="1"/>
            <p:nvPr/>
          </p:nvSpPr>
          <p:spPr>
            <a:xfrm>
              <a:off x="3334377" y="1037775"/>
              <a:ext cx="2374637" cy="14744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1425" kern="1200"/>
                <a:t>Learner-Instructor Interactions</a:t>
              </a:r>
            </a:p>
          </p:txBody>
        </p:sp>
      </p:grpSp>
      <p:sp>
        <p:nvSpPr>
          <p:cNvPr id="8" name="Rounded Rectangle 7">
            <a:extLst>
              <a:ext uri="{FF2B5EF4-FFF2-40B4-BE49-F238E27FC236}">
                <a16:creationId xmlns:a16="http://schemas.microsoft.com/office/drawing/2014/main" id="{B5E9183C-F097-8CB8-3B6D-84D5A05E5E84}"/>
              </a:ext>
            </a:extLst>
          </p:cNvPr>
          <p:cNvSpPr/>
          <p:nvPr/>
        </p:nvSpPr>
        <p:spPr>
          <a:xfrm>
            <a:off x="5805190" y="1886816"/>
            <a:ext cx="1849784" cy="11746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050"/>
          </a:p>
        </p:txBody>
      </p:sp>
      <p:grpSp>
        <p:nvGrpSpPr>
          <p:cNvPr id="9" name="Group 8">
            <a:extLst>
              <a:ext uri="{FF2B5EF4-FFF2-40B4-BE49-F238E27FC236}">
                <a16:creationId xmlns:a16="http://schemas.microsoft.com/office/drawing/2014/main" id="{63BB1792-6340-D2B2-963B-9134B463D338}"/>
              </a:ext>
            </a:extLst>
          </p:cNvPr>
          <p:cNvGrpSpPr/>
          <p:nvPr/>
        </p:nvGrpSpPr>
        <p:grpSpPr>
          <a:xfrm>
            <a:off x="6010722" y="2082071"/>
            <a:ext cx="1849784" cy="1174613"/>
            <a:chOff x="6302970" y="991904"/>
            <a:chExt cx="2466379" cy="1566151"/>
          </a:xfrm>
        </p:grpSpPr>
        <p:sp>
          <p:nvSpPr>
            <p:cNvPr id="10" name="Rounded Rectangle 9">
              <a:extLst>
                <a:ext uri="{FF2B5EF4-FFF2-40B4-BE49-F238E27FC236}">
                  <a16:creationId xmlns:a16="http://schemas.microsoft.com/office/drawing/2014/main" id="{92DB2866-4E66-B181-DD71-96C9C03D608A}"/>
                </a:ext>
              </a:extLst>
            </p:cNvPr>
            <p:cNvSpPr/>
            <p:nvPr/>
          </p:nvSpPr>
          <p:spPr>
            <a:xfrm>
              <a:off x="6302970" y="991904"/>
              <a:ext cx="2466379" cy="156615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11" name="Rounded Rectangle 11">
              <a:extLst>
                <a:ext uri="{FF2B5EF4-FFF2-40B4-BE49-F238E27FC236}">
                  <a16:creationId xmlns:a16="http://schemas.microsoft.com/office/drawing/2014/main" id="{FBE9A7BD-C0CB-6C07-64B2-457E424E013F}"/>
                </a:ext>
              </a:extLst>
            </p:cNvPr>
            <p:cNvSpPr txBox="1"/>
            <p:nvPr/>
          </p:nvSpPr>
          <p:spPr>
            <a:xfrm>
              <a:off x="6348841" y="1037775"/>
              <a:ext cx="2374637" cy="14744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1425" kern="1200"/>
                <a:t>Learner-Learner Interactions</a:t>
              </a:r>
            </a:p>
          </p:txBody>
        </p:sp>
      </p:grpSp>
    </p:spTree>
    <p:extLst>
      <p:ext uri="{BB962C8B-B14F-4D97-AF65-F5344CB8AC3E}">
        <p14:creationId xmlns:p14="http://schemas.microsoft.com/office/powerpoint/2010/main" val="269311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41F9-F01C-D3BB-D1C8-D6604626EDC9}"/>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6A342C5C-632A-6D91-6D12-CDF8B1BE585A}"/>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CC839CE0-BD37-92F7-F67C-6D64D3076DD8}"/>
              </a:ext>
            </a:extLst>
          </p:cNvPr>
          <p:cNvSpPr>
            <a:spLocks noGrp="1"/>
          </p:cNvSpPr>
          <p:nvPr>
            <p:ph type="ctrTitle"/>
          </p:nvPr>
        </p:nvSpPr>
        <p:spPr>
          <a:xfrm>
            <a:off x="1039168" y="87800"/>
            <a:ext cx="7494578" cy="1008459"/>
          </a:xfrm>
        </p:spPr>
        <p:txBody>
          <a:bodyPr spcFirstLastPara="1" vert="horz" wrap="square" lIns="82296" tIns="82296" rIns="82296" bIns="68580" rtlCol="0" anchor="b" anchorCtr="0">
            <a:normAutofit/>
          </a:bodyPr>
          <a:lstStyle/>
          <a:p>
            <a:r>
              <a:rPr lang="en-US" sz="2400" dirty="0"/>
              <a:t>Engaged Learning Principles</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3" name="Rectangle 2">
            <a:extLst>
              <a:ext uri="{FF2B5EF4-FFF2-40B4-BE49-F238E27FC236}">
                <a16:creationId xmlns:a16="http://schemas.microsoft.com/office/drawing/2014/main" id="{78D4FBFE-702A-0B84-4FB0-C52889091AF2}"/>
              </a:ext>
            </a:extLst>
          </p:cNvPr>
          <p:cNvSpPr>
            <a:spLocks noChangeArrowheads="1"/>
          </p:cNvSpPr>
          <p:nvPr/>
        </p:nvSpPr>
        <p:spPr bwMode="auto">
          <a:xfrm>
            <a:off x="1127322" y="456375"/>
            <a:ext cx="7927381" cy="45906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82296" tIns="82296" rIns="82296" bIns="68580" numCol="1" rtlCol="0" anchorCtr="0" compatLnSpc="1">
            <a:prstTxWarp prst="textNoShape">
              <a:avLst/>
            </a:prstTxWarp>
            <a:normAutofit/>
          </a:bodyPr>
          <a:lstStyle/>
          <a:p>
            <a:pPr fontAlgn="base">
              <a:lnSpc>
                <a:spcPct val="130000"/>
              </a:lnSpc>
              <a:spcBef>
                <a:spcPts val="698"/>
              </a:spcBef>
              <a:spcAft>
                <a:spcPct val="0"/>
              </a:spcAft>
              <a:buClrTx/>
            </a:pPr>
            <a:endParaRPr lang="en-US" altLang="en-US" sz="750" spc="113" dirty="0">
              <a:solidFill>
                <a:schemeClr val="tx1">
                  <a:lumMod val="75000"/>
                  <a:lumOff val="25000"/>
                </a:schemeClr>
              </a:solidFill>
            </a:endParaRPr>
          </a:p>
          <a:p>
            <a:pPr fontAlgn="base">
              <a:lnSpc>
                <a:spcPct val="130000"/>
              </a:lnSpc>
              <a:spcBef>
                <a:spcPts val="698"/>
              </a:spcBef>
              <a:spcAft>
                <a:spcPct val="0"/>
              </a:spcAft>
              <a:buClrTx/>
              <a:buFont typeface="Corbel" panose="020B0503020204020204" pitchFamily="34" charset="0"/>
              <a:buChar char="•"/>
            </a:pPr>
            <a:r>
              <a:rPr lang="en-US" altLang="en-US" sz="1500" spc="113" dirty="0">
                <a:solidFill>
                  <a:schemeClr val="tx1">
                    <a:lumMod val="75000"/>
                    <a:lumOff val="25000"/>
                  </a:schemeClr>
                </a:solidFill>
              </a:rPr>
              <a:t>Acknowledging and building on students’ prior knowledge and experiences.</a:t>
            </a:r>
          </a:p>
          <a:p>
            <a:pPr fontAlgn="base">
              <a:lnSpc>
                <a:spcPct val="130000"/>
              </a:lnSpc>
              <a:spcBef>
                <a:spcPts val="698"/>
              </a:spcBef>
              <a:spcAft>
                <a:spcPct val="0"/>
              </a:spcAft>
              <a:buClrTx/>
              <a:buFont typeface="Corbel" panose="020B0503020204020204" pitchFamily="34" charset="0"/>
              <a:buChar char="•"/>
            </a:pPr>
            <a:r>
              <a:rPr lang="en-US" altLang="en-US" sz="1500" spc="113" dirty="0">
                <a:solidFill>
                  <a:schemeClr val="tx1">
                    <a:lumMod val="75000"/>
                    <a:lumOff val="25000"/>
                  </a:schemeClr>
                </a:solidFill>
              </a:rPr>
              <a:t>Facilitating relationships, including substantive interactions with faculty/staff members and peers and development of diverse networks.</a:t>
            </a:r>
          </a:p>
          <a:p>
            <a:pPr fontAlgn="base">
              <a:lnSpc>
                <a:spcPct val="130000"/>
              </a:lnSpc>
              <a:spcBef>
                <a:spcPts val="698"/>
              </a:spcBef>
              <a:spcAft>
                <a:spcPct val="0"/>
              </a:spcAft>
              <a:buClrTx/>
              <a:buFont typeface="Corbel" panose="020B0503020204020204" pitchFamily="34" charset="0"/>
              <a:buChar char="•"/>
            </a:pPr>
            <a:r>
              <a:rPr lang="en-US" altLang="en-US" sz="1500" spc="113" dirty="0">
                <a:solidFill>
                  <a:schemeClr val="tx1">
                    <a:lumMod val="75000"/>
                    <a:lumOff val="25000"/>
                  </a:schemeClr>
                </a:solidFill>
              </a:rPr>
              <a:t>Offering feedback on both students’ work-in-progress and final products. </a:t>
            </a:r>
          </a:p>
          <a:p>
            <a:pPr fontAlgn="base">
              <a:lnSpc>
                <a:spcPct val="130000"/>
              </a:lnSpc>
              <a:spcBef>
                <a:spcPts val="698"/>
              </a:spcBef>
              <a:spcAft>
                <a:spcPct val="0"/>
              </a:spcAft>
              <a:buClrTx/>
              <a:buFont typeface="Corbel" panose="020B0503020204020204" pitchFamily="34" charset="0"/>
              <a:buChar char="•"/>
            </a:pPr>
            <a:r>
              <a:rPr lang="en-US" altLang="en-US" sz="1500" spc="113" dirty="0">
                <a:solidFill>
                  <a:schemeClr val="tx1">
                    <a:lumMod val="75000"/>
                    <a:lumOff val="25000"/>
                  </a:schemeClr>
                </a:solidFill>
              </a:rPr>
              <a:t> Fostering reflection on learning and self. </a:t>
            </a:r>
          </a:p>
          <a:p>
            <a:pPr fontAlgn="base">
              <a:lnSpc>
                <a:spcPct val="130000"/>
              </a:lnSpc>
              <a:spcBef>
                <a:spcPts val="698"/>
              </a:spcBef>
              <a:spcAft>
                <a:spcPct val="0"/>
              </a:spcAft>
              <a:buClrTx/>
              <a:buFont typeface="Corbel" panose="020B0503020204020204" pitchFamily="34" charset="0"/>
              <a:buChar char="•"/>
            </a:pPr>
            <a:r>
              <a:rPr lang="en-US" altLang="en-US" sz="1500" spc="113" dirty="0">
                <a:solidFill>
                  <a:schemeClr val="tx1">
                    <a:lumMod val="75000"/>
                    <a:lumOff val="25000"/>
                  </a:schemeClr>
                </a:solidFill>
              </a:rPr>
              <a:t>promoting integration and transfer of knowledge. </a:t>
            </a:r>
          </a:p>
          <a:p>
            <a:pPr fontAlgn="base">
              <a:lnSpc>
                <a:spcPct val="130000"/>
              </a:lnSpc>
              <a:spcBef>
                <a:spcPts val="698"/>
              </a:spcBef>
              <a:spcAft>
                <a:spcPct val="0"/>
              </a:spcAft>
              <a:buClrTx/>
              <a:buFont typeface="Corbel" panose="020B0503020204020204" pitchFamily="34" charset="0"/>
              <a:buChar char="•"/>
            </a:pPr>
            <a:r>
              <a:rPr lang="en-US" altLang="en-US" sz="1500" spc="113" dirty="0">
                <a:solidFill>
                  <a:schemeClr val="tx1">
                    <a:lumMod val="75000"/>
                    <a:lumOff val="25000"/>
                  </a:schemeClr>
                </a:solidFill>
              </a:rPr>
              <a:t>Framing connections to broader contexts, including practice in real-world applications of students’ developing knowledge and skills.</a:t>
            </a:r>
          </a:p>
          <a:p>
            <a:pPr fontAlgn="base">
              <a:lnSpc>
                <a:spcPct val="130000"/>
              </a:lnSpc>
              <a:spcBef>
                <a:spcPts val="698"/>
              </a:spcBef>
              <a:spcAft>
                <a:spcPct val="0"/>
              </a:spcAft>
              <a:buClrTx/>
            </a:pPr>
            <a:endParaRPr lang="en-US" altLang="en-US" sz="750" spc="113" dirty="0">
              <a:solidFill>
                <a:schemeClr val="tx1">
                  <a:lumMod val="75000"/>
                  <a:lumOff val="25000"/>
                </a:schemeClr>
              </a:solidFill>
            </a:endParaRPr>
          </a:p>
        </p:txBody>
      </p:sp>
      <p:pic>
        <p:nvPicPr>
          <p:cNvPr id="16" name="Graphic 15" descr="Head with Gears">
            <a:extLst>
              <a:ext uri="{FF2B5EF4-FFF2-40B4-BE49-F238E27FC236}">
                <a16:creationId xmlns:a16="http://schemas.microsoft.com/office/drawing/2014/main" id="{5C490CFC-75CB-CBA3-28FA-D23DD73FD6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5" y="0"/>
            <a:ext cx="1246125" cy="1246125"/>
          </a:xfrm>
          <a:prstGeom prst="rect">
            <a:avLst/>
          </a:prstGeom>
        </p:spPr>
      </p:pic>
    </p:spTree>
    <p:extLst>
      <p:ext uri="{BB962C8B-B14F-4D97-AF65-F5344CB8AC3E}">
        <p14:creationId xmlns:p14="http://schemas.microsoft.com/office/powerpoint/2010/main" val="244689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53FAD-C984-4A54-DD81-0F441C518080}"/>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32F6FEB6-681E-1540-3629-B79333398110}"/>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F8466002-BD09-E424-3E29-D98B7072D055}"/>
              </a:ext>
            </a:extLst>
          </p:cNvPr>
          <p:cNvSpPr>
            <a:spLocks noGrp="1"/>
          </p:cNvSpPr>
          <p:nvPr>
            <p:ph type="ctrTitle"/>
          </p:nvPr>
        </p:nvSpPr>
        <p:spPr>
          <a:xfrm>
            <a:off x="1039168" y="87800"/>
            <a:ext cx="7494578" cy="1008459"/>
          </a:xfrm>
        </p:spPr>
        <p:txBody>
          <a:bodyPr spcFirstLastPara="1" vert="horz" wrap="square" lIns="82296" tIns="82296" rIns="82296" bIns="68580" rtlCol="0" anchor="b" anchorCtr="0">
            <a:normAutofit/>
          </a:bodyPr>
          <a:lstStyle/>
          <a:p>
            <a:r>
              <a:rPr lang="en-US" sz="2400" dirty="0"/>
              <a:t>Design Challenges</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graphicFrame>
        <p:nvGraphicFramePr>
          <p:cNvPr id="6" name="Rectangle 1">
            <a:extLst>
              <a:ext uri="{FF2B5EF4-FFF2-40B4-BE49-F238E27FC236}">
                <a16:creationId xmlns:a16="http://schemas.microsoft.com/office/drawing/2014/main" id="{470A6C96-43B8-84A7-23B2-F6A2848A718A}"/>
              </a:ext>
            </a:extLst>
          </p:cNvPr>
          <p:cNvGraphicFramePr>
            <a:graphicFrameLocks/>
          </p:cNvGraphicFramePr>
          <p:nvPr/>
        </p:nvGraphicFramePr>
        <p:xfrm>
          <a:off x="223512" y="707232"/>
          <a:ext cx="8745467" cy="4436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90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2422-4CF3-93CB-27E2-D809135D60C4}"/>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CA8CC758-9390-AC27-CC5E-CC8F5A6A451B}"/>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2" name="Title 1">
            <a:extLst>
              <a:ext uri="{FF2B5EF4-FFF2-40B4-BE49-F238E27FC236}">
                <a16:creationId xmlns:a16="http://schemas.microsoft.com/office/drawing/2014/main" id="{498A1B69-0D98-BF0C-48E1-3E2E0D495C20}"/>
              </a:ext>
            </a:extLst>
          </p:cNvPr>
          <p:cNvSpPr>
            <a:spLocks noGrp="1"/>
          </p:cNvSpPr>
          <p:nvPr>
            <p:ph type="ctrTitle"/>
          </p:nvPr>
        </p:nvSpPr>
        <p:spPr>
          <a:xfrm>
            <a:off x="1592713" y="57381"/>
            <a:ext cx="5006626" cy="1008459"/>
          </a:xfrm>
        </p:spPr>
        <p:txBody>
          <a:bodyPr spcFirstLastPara="1" vert="horz" wrap="square" lIns="82296" tIns="82296" rIns="82296" bIns="68580" rtlCol="0" anchor="b" anchorCtr="0">
            <a:normAutofit/>
          </a:bodyPr>
          <a:lstStyle/>
          <a:p>
            <a:r>
              <a:rPr lang="en-US" sz="2400" dirty="0"/>
              <a:t>Design case 1</a:t>
            </a:r>
            <a:br>
              <a:rPr lang="en-US" sz="2250" dirty="0">
                <a:solidFill>
                  <a:schemeClr val="tx1">
                    <a:lumMod val="75000"/>
                    <a:lumOff val="25000"/>
                  </a:schemeClr>
                </a:solidFill>
              </a:rPr>
            </a:br>
            <a:endParaRPr lang="en-US" sz="2250" dirty="0">
              <a:solidFill>
                <a:schemeClr val="tx1">
                  <a:lumMod val="75000"/>
                  <a:lumOff val="25000"/>
                </a:schemeClr>
              </a:solidFill>
            </a:endParaRPr>
          </a:p>
        </p:txBody>
      </p:sp>
      <p:sp>
        <p:nvSpPr>
          <p:cNvPr id="3" name="Rectangle 1">
            <a:extLst>
              <a:ext uri="{FF2B5EF4-FFF2-40B4-BE49-F238E27FC236}">
                <a16:creationId xmlns:a16="http://schemas.microsoft.com/office/drawing/2014/main" id="{B74E6064-28C3-8D24-C99E-315B51BD653B}"/>
              </a:ext>
            </a:extLst>
          </p:cNvPr>
          <p:cNvSpPr>
            <a:spLocks noChangeArrowheads="1"/>
          </p:cNvSpPr>
          <p:nvPr/>
        </p:nvSpPr>
        <p:spPr bwMode="auto">
          <a:xfrm>
            <a:off x="476981" y="1271835"/>
            <a:ext cx="7494577"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Engaged learning Principle: Acknowledging and building on students’ prior knowledge and experiences</a:t>
            </a:r>
          </a:p>
          <a:p>
            <a:pPr defTabSz="685800" eaLnBrk="0" fontAlgn="base" hangingPunct="0">
              <a:spcBef>
                <a:spcPct val="0"/>
              </a:spcBef>
              <a:spcAft>
                <a:spcPct val="0"/>
              </a:spcAft>
              <a:buClrTx/>
            </a:pPr>
            <a:endParaRPr lang="en-US" altLang="en-US" sz="1800" dirty="0"/>
          </a:p>
          <a:p>
            <a:pPr defTabSz="685800" eaLnBrk="0" fontAlgn="base" hangingPunct="0">
              <a:spcBef>
                <a:spcPct val="0"/>
              </a:spcBef>
              <a:spcAft>
                <a:spcPct val="0"/>
              </a:spcAft>
              <a:buClrTx/>
            </a:pPr>
            <a:r>
              <a:rPr lang="en-US" altLang="en-US" sz="1800" dirty="0">
                <a:latin typeface="Arial" panose="020B0604020202020204" pitchFamily="34" charset="0"/>
                <a:cs typeface="Arial" panose="020B0604020202020204" pitchFamily="34" charset="0"/>
              </a:rPr>
              <a:t>Design Solution: </a:t>
            </a:r>
          </a:p>
          <a:p>
            <a:pPr marL="257175" indent="-257175" defTabSz="685800" eaLnBrk="0" fontAlgn="base" hangingPunct="0">
              <a:spcBef>
                <a:spcPct val="0"/>
              </a:spcBef>
              <a:spcAft>
                <a:spcPct val="0"/>
              </a:spcAft>
              <a:buClrTx/>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Mock-up student-run company and assign students to work with accounting related to students activities such as buying and selling textbook and offering tutoring services to making learning materials relevant and meaningful to students;   </a:t>
            </a:r>
          </a:p>
          <a:p>
            <a:pPr marL="257175" indent="-257175" defTabSz="685800" eaLnBrk="0" fontAlgn="base" hangingPunct="0">
              <a:spcBef>
                <a:spcPct val="0"/>
              </a:spcBef>
              <a:spcAft>
                <a:spcPct val="0"/>
              </a:spcAft>
              <a:buClrTx/>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Create an online monopoly simulation game modified with Oregon State University themes to further engage students in accounting practices. </a:t>
            </a:r>
            <a:endParaRPr lang="en-US" altLang="en-US" sz="1800" dirty="0">
              <a:solidFill>
                <a:schemeClr val="tx1"/>
              </a:solidFill>
            </a:endParaRPr>
          </a:p>
          <a:p>
            <a:pPr defTabSz="685800" eaLnBrk="0" fontAlgn="base" hangingPunct="0">
              <a:spcBef>
                <a:spcPct val="0"/>
              </a:spcBef>
              <a:spcAft>
                <a:spcPct val="0"/>
              </a:spcAft>
              <a:buClrTx/>
            </a:pPr>
            <a:br>
              <a:rPr lang="en-US" altLang="en-US" sz="1350" dirty="0">
                <a:solidFill>
                  <a:schemeClr val="tx1"/>
                </a:solidFill>
                <a:latin typeface="Arial" panose="020B0604020202020204" pitchFamily="34" charset="0"/>
              </a:rPr>
            </a:br>
            <a:br>
              <a:rPr lang="en-US" altLang="en-US" sz="1350" dirty="0">
                <a:solidFill>
                  <a:schemeClr val="tx1"/>
                </a:solidFill>
                <a:latin typeface="Arial" panose="020B0604020202020204" pitchFamily="34" charset="0"/>
              </a:rPr>
            </a:br>
            <a:endParaRPr lang="en-US" altLang="en-US" sz="1350" dirty="0">
              <a:solidFill>
                <a:schemeClr val="tx1"/>
              </a:solidFill>
              <a:latin typeface="Arial" panose="020B0604020202020204" pitchFamily="34" charset="0"/>
            </a:endParaRPr>
          </a:p>
        </p:txBody>
      </p:sp>
      <p:sp>
        <p:nvSpPr>
          <p:cNvPr id="4" name="Rectangle 3" descr="Classroom">
            <a:extLst>
              <a:ext uri="{FF2B5EF4-FFF2-40B4-BE49-F238E27FC236}">
                <a16:creationId xmlns:a16="http://schemas.microsoft.com/office/drawing/2014/main" id="{3FAB712E-B6A4-1962-7026-7AD5817763D8}"/>
              </a:ext>
            </a:extLst>
          </p:cNvPr>
          <p:cNvSpPr/>
          <p:nvPr/>
        </p:nvSpPr>
        <p:spPr>
          <a:xfrm>
            <a:off x="440756" y="627964"/>
            <a:ext cx="712345" cy="71164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1050"/>
          </a:p>
        </p:txBody>
      </p:sp>
      <p:grpSp>
        <p:nvGrpSpPr>
          <p:cNvPr id="5" name="Group 4">
            <a:extLst>
              <a:ext uri="{FF2B5EF4-FFF2-40B4-BE49-F238E27FC236}">
                <a16:creationId xmlns:a16="http://schemas.microsoft.com/office/drawing/2014/main" id="{280B15DB-1096-134B-520E-55291C1F7345}"/>
              </a:ext>
            </a:extLst>
          </p:cNvPr>
          <p:cNvGrpSpPr/>
          <p:nvPr/>
        </p:nvGrpSpPr>
        <p:grpSpPr>
          <a:xfrm>
            <a:off x="1544508" y="336835"/>
            <a:ext cx="7091890" cy="1295172"/>
            <a:chOff x="1993545" y="3609"/>
            <a:chExt cx="9455853" cy="1726896"/>
          </a:xfrm>
        </p:grpSpPr>
        <p:sp>
          <p:nvSpPr>
            <p:cNvPr id="7" name="Rectangle 6">
              <a:extLst>
                <a:ext uri="{FF2B5EF4-FFF2-40B4-BE49-F238E27FC236}">
                  <a16:creationId xmlns:a16="http://schemas.microsoft.com/office/drawing/2014/main" id="{014AE39D-D67D-3335-57FC-D4A16F58FB55}"/>
                </a:ext>
              </a:extLst>
            </p:cNvPr>
            <p:cNvSpPr/>
            <p:nvPr/>
          </p:nvSpPr>
          <p:spPr>
            <a:xfrm>
              <a:off x="1993545" y="3609"/>
              <a:ext cx="9455853" cy="17268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8" name="TextBox 7">
              <a:extLst>
                <a:ext uri="{FF2B5EF4-FFF2-40B4-BE49-F238E27FC236}">
                  <a16:creationId xmlns:a16="http://schemas.microsoft.com/office/drawing/2014/main" id="{68BD5728-6C11-3044-6709-04E69BF92641}"/>
                </a:ext>
              </a:extLst>
            </p:cNvPr>
            <p:cNvSpPr txBox="1"/>
            <p:nvPr/>
          </p:nvSpPr>
          <p:spPr>
            <a:xfrm>
              <a:off x="1993545" y="3609"/>
              <a:ext cx="9455853" cy="17268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072" tIns="137072" rIns="137072" bIns="137072" numCol="1" spcCol="1270" anchor="ctr" anchorCtr="0">
              <a:noAutofit/>
            </a:bodyPr>
            <a:lstStyle/>
            <a:p>
              <a:pPr defTabSz="800100">
                <a:lnSpc>
                  <a:spcPct val="90000"/>
                </a:lnSpc>
                <a:spcBef>
                  <a:spcPct val="0"/>
                </a:spcBef>
                <a:spcAft>
                  <a:spcPct val="35000"/>
                </a:spcAft>
              </a:pPr>
              <a:r>
                <a:rPr lang="en-US" sz="1800" kern="1200" dirty="0"/>
                <a:t>Accounting Course: Students are non-accounting majors and lack motivation for studying accounting. </a:t>
              </a:r>
            </a:p>
          </p:txBody>
        </p:sp>
      </p:grpSp>
    </p:spTree>
    <p:extLst>
      <p:ext uri="{BB962C8B-B14F-4D97-AF65-F5344CB8AC3E}">
        <p14:creationId xmlns:p14="http://schemas.microsoft.com/office/powerpoint/2010/main" val="293742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FCC3E-C921-0C5D-689A-E18E80BBD279}"/>
            </a:ext>
          </a:extLst>
        </p:cNvPr>
        <p:cNvGrpSpPr/>
        <p:nvPr/>
      </p:nvGrpSpPr>
      <p:grpSpPr>
        <a:xfrm>
          <a:off x="0" y="0"/>
          <a:ext cx="0" cy="0"/>
          <a:chOff x="0" y="0"/>
          <a:chExt cx="0" cy="0"/>
        </a:xfrm>
      </p:grpSpPr>
      <p:pic>
        <p:nvPicPr>
          <p:cNvPr id="21" name="Picture 20" descr="A blue and green background with white dots&#10;&#10;AI-generated content may be incorrect.">
            <a:extLst>
              <a:ext uri="{FF2B5EF4-FFF2-40B4-BE49-F238E27FC236}">
                <a16:creationId xmlns:a16="http://schemas.microsoft.com/office/drawing/2014/main" id="{0C0445D6-1911-9497-6E3A-F55CDD35D6A7}"/>
              </a:ext>
            </a:extLst>
          </p:cNvPr>
          <p:cNvPicPr>
            <a:picLocks noChangeAspect="1"/>
          </p:cNvPicPr>
          <p:nvPr/>
        </p:nvPicPr>
        <p:blipFill>
          <a:blip r:embed="rId2"/>
          <a:srcRect r="-1" b="24980"/>
          <a:stretch>
            <a:fillRect/>
          </a:stretch>
        </p:blipFill>
        <p:spPr>
          <a:xfrm>
            <a:off x="1143" y="7"/>
            <a:ext cx="9141714" cy="5143493"/>
          </a:xfrm>
          <a:prstGeom prst="rect">
            <a:avLst/>
          </a:prstGeom>
        </p:spPr>
      </p:pic>
      <p:sp>
        <p:nvSpPr>
          <p:cNvPr id="7" name="Rectangle 6">
            <a:extLst>
              <a:ext uri="{FF2B5EF4-FFF2-40B4-BE49-F238E27FC236}">
                <a16:creationId xmlns:a16="http://schemas.microsoft.com/office/drawing/2014/main" id="{67F37D2D-2A6C-795C-3199-140C74B742A7}"/>
              </a:ext>
            </a:extLst>
          </p:cNvPr>
          <p:cNvSpPr/>
          <p:nvPr/>
        </p:nvSpPr>
        <p:spPr>
          <a:xfrm>
            <a:off x="1544508" y="336835"/>
            <a:ext cx="7091890" cy="12951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050"/>
          </a:p>
        </p:txBody>
      </p:sp>
      <p:sp>
        <p:nvSpPr>
          <p:cNvPr id="4" name="Title 3">
            <a:extLst>
              <a:ext uri="{FF2B5EF4-FFF2-40B4-BE49-F238E27FC236}">
                <a16:creationId xmlns:a16="http://schemas.microsoft.com/office/drawing/2014/main" id="{C05BD808-1C8F-56D3-B070-5DCC55E2A489}"/>
              </a:ext>
            </a:extLst>
          </p:cNvPr>
          <p:cNvSpPr>
            <a:spLocks noGrp="1"/>
          </p:cNvSpPr>
          <p:nvPr>
            <p:ph type="ctrTitle"/>
          </p:nvPr>
        </p:nvSpPr>
        <p:spPr>
          <a:xfrm>
            <a:off x="0" y="796474"/>
            <a:ext cx="3447661" cy="910807"/>
          </a:xfrm>
        </p:spPr>
        <p:txBody>
          <a:bodyPr/>
          <a:lstStyle/>
          <a:p>
            <a:r>
              <a:rPr lang="en-US" sz="4000" dirty="0"/>
              <a:t>Online OSU-Themed Monopoly Game for Accounting </a:t>
            </a:r>
            <a:br>
              <a:rPr lang="en-US" sz="4000" dirty="0"/>
            </a:br>
            <a:r>
              <a:rPr lang="en-US" sz="4000" dirty="0"/>
              <a:t>Course</a:t>
            </a:r>
            <a:br>
              <a:rPr lang="en-US" sz="4000" dirty="0"/>
            </a:br>
            <a:endParaRPr lang="en-US" sz="4000" dirty="0"/>
          </a:p>
        </p:txBody>
      </p:sp>
      <p:pic>
        <p:nvPicPr>
          <p:cNvPr id="5" name="Picture 2">
            <a:extLst>
              <a:ext uri="{FF2B5EF4-FFF2-40B4-BE49-F238E27FC236}">
                <a16:creationId xmlns:a16="http://schemas.microsoft.com/office/drawing/2014/main" id="{B513AE96-9F71-6595-155B-10013FF0DF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5201" y="0"/>
            <a:ext cx="4892127" cy="510927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B9DD31D-F721-605C-4BA7-DDFBA73BE25D}"/>
              </a:ext>
            </a:extLst>
          </p:cNvPr>
          <p:cNvSpPr txBox="1">
            <a:spLocks/>
          </p:cNvSpPr>
          <p:nvPr/>
        </p:nvSpPr>
        <p:spPr>
          <a:xfrm>
            <a:off x="1968031" y="3333890"/>
            <a:ext cx="2436019" cy="557732"/>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lang="en-US" dirty="0"/>
          </a:p>
        </p:txBody>
      </p:sp>
    </p:spTree>
    <p:extLst>
      <p:ext uri="{BB962C8B-B14F-4D97-AF65-F5344CB8AC3E}">
        <p14:creationId xmlns:p14="http://schemas.microsoft.com/office/powerpoint/2010/main" val="3100830545"/>
      </p:ext>
    </p:extLst>
  </p:cSld>
  <p:clrMapOvr>
    <a:masterClrMapping/>
  </p:clrMapOvr>
</p:sld>
</file>

<file path=ppt/theme/theme1.xml><?xml version="1.0" encoding="utf-8"?>
<a:theme xmlns:a="http://schemas.openxmlformats.org/drawingml/2006/main" name="QM Regional Title Master">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M Regional Content Slides">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omo/Blank">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F5126DB53BE64AAC73341F994710F2" ma:contentTypeVersion="10" ma:contentTypeDescription="Create a new document." ma:contentTypeScope="" ma:versionID="0d90717b5c6ce2e035d6098957f30f11">
  <xsd:schema xmlns:xsd="http://www.w3.org/2001/XMLSchema" xmlns:xs="http://www.w3.org/2001/XMLSchema" xmlns:p="http://schemas.microsoft.com/office/2006/metadata/properties" xmlns:ns2="156b3359-92b5-42b7-a569-a7ad4674a465" xmlns:ns3="a8edadc8-2168-44e4-b33d-09f35ba847d8" targetNamespace="http://schemas.microsoft.com/office/2006/metadata/properties" ma:root="true" ma:fieldsID="471366ce2b83a092734ec81cd42c40fd" ns2:_="" ns3:_="">
    <xsd:import namespace="156b3359-92b5-42b7-a569-a7ad4674a465"/>
    <xsd:import namespace="a8edadc8-2168-44e4-b33d-09f35ba847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b3359-92b5-42b7-a569-a7ad4674a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930ecc-5423-478f-8a84-2d686b55749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edadc8-2168-44e4-b33d-09f35ba847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752145-e459-4a75-a132-4498a6d6f9b5}" ma:internalName="TaxCatchAll" ma:showField="CatchAllData" ma:web="a8edadc8-2168-44e4-b33d-09f35ba847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8edadc8-2168-44e4-b33d-09f35ba847d8" xsi:nil="true"/>
    <lcf76f155ced4ddcb4097134ff3c332f xmlns="156b3359-92b5-42b7-a569-a7ad4674a46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54DDC3-746F-445E-857F-63F7D45D1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b3359-92b5-42b7-a569-a7ad4674a465"/>
    <ds:schemaRef ds:uri="a8edadc8-2168-44e4-b33d-09f35ba847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313BE9-C07C-4710-AC80-1693DDE3874C}">
  <ds:schemaRefs>
    <ds:schemaRef ds:uri="http://schemas.microsoft.com/office/2006/metadata/properties"/>
    <ds:schemaRef ds:uri="http://schemas.microsoft.com/office/infopath/2007/PartnerControls"/>
    <ds:schemaRef ds:uri="a8edadc8-2168-44e4-b33d-09f35ba847d8"/>
    <ds:schemaRef ds:uri="156b3359-92b5-42b7-a569-a7ad4674a465"/>
  </ds:schemaRefs>
</ds:datastoreItem>
</file>

<file path=customXml/itemProps3.xml><?xml version="1.0" encoding="utf-8"?>
<ds:datastoreItem xmlns:ds="http://schemas.openxmlformats.org/officeDocument/2006/customXml" ds:itemID="{8AEC0D14-2C4C-4640-B217-C5B0A4A1B4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TotalTime>
  <Words>915</Words>
  <Application>Microsoft Macintosh PowerPoint</Application>
  <PresentationFormat>On-screen Show (16:9)</PresentationFormat>
  <Paragraphs>90</Paragraphs>
  <Slides>18</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Lato</vt:lpstr>
      <vt:lpstr>Trebuchet MS</vt:lpstr>
      <vt:lpstr>Calibri</vt:lpstr>
      <vt:lpstr>Corbel</vt:lpstr>
      <vt:lpstr>QM Regional Title Master</vt:lpstr>
      <vt:lpstr>QM Regional Content Slides</vt:lpstr>
      <vt:lpstr>Promo/Blank</vt:lpstr>
      <vt:lpstr>Engaged Learning Design for Motivation, Comprehension and Application</vt:lpstr>
      <vt:lpstr>About Tianhong</vt:lpstr>
      <vt:lpstr>Road Map </vt:lpstr>
      <vt:lpstr>QM Standard #5 </vt:lpstr>
      <vt:lpstr>QM Standard #5 in Online Learning Design </vt:lpstr>
      <vt:lpstr>Engaged Learning Principles </vt:lpstr>
      <vt:lpstr>Design Challenges </vt:lpstr>
      <vt:lpstr>Design case 1 </vt:lpstr>
      <vt:lpstr>Online OSU-Themed Monopoly Game for Accounting  Course </vt:lpstr>
      <vt:lpstr>Design case 2 </vt:lpstr>
      <vt:lpstr>Design case 2 </vt:lpstr>
      <vt:lpstr>Animation Stories in Math Course 112Z  </vt:lpstr>
      <vt:lpstr>Design case 3 </vt:lpstr>
      <vt:lpstr>Design case 3 </vt:lpstr>
      <vt:lpstr>Clickable Structure Activity for CE 427 Temporary Structures  </vt:lpstr>
      <vt:lpstr>Hands-On Application</vt:lpstr>
      <vt:lpstr>Sharing Your Design Solutions</vt:lpstr>
      <vt:lpstr>Sharing Your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Schassen</dc:creator>
  <cp:lastModifiedBy>Shi, Tianhong</cp:lastModifiedBy>
  <cp:revision>5</cp:revision>
  <dcterms:created xsi:type="dcterms:W3CDTF">2024-09-24T17:59:37Z</dcterms:created>
  <dcterms:modified xsi:type="dcterms:W3CDTF">2025-10-27T18:00:02Z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0x01010047F5126DB53BE64AAC73341F994710F2</vt:lpwstr>
  </property>
</Properties>
</file>