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5" r:id="rId3"/>
    <p:sldMasterId id="2147483668" r:id="rId4"/>
  </p:sldMasterIdLst>
  <p:notesMasterIdLst>
    <p:notesMasterId r:id="rId59"/>
  </p:notesMasterIdLst>
  <p:handoutMasterIdLst>
    <p:handoutMasterId r:id="rId60"/>
  </p:handoutMasterIdLst>
  <p:sldIdLst>
    <p:sldId id="260" r:id="rId5"/>
    <p:sldId id="304" r:id="rId6"/>
    <p:sldId id="258" r:id="rId7"/>
    <p:sldId id="868" r:id="rId8"/>
    <p:sldId id="960" r:id="rId9"/>
    <p:sldId id="817" r:id="rId10"/>
    <p:sldId id="825" r:id="rId11"/>
    <p:sldId id="437" r:id="rId12"/>
    <p:sldId id="276" r:id="rId13"/>
    <p:sldId id="768" r:id="rId14"/>
    <p:sldId id="769" r:id="rId15"/>
    <p:sldId id="767" r:id="rId16"/>
    <p:sldId id="915" r:id="rId17"/>
    <p:sldId id="257" r:id="rId18"/>
    <p:sldId id="299" r:id="rId19"/>
    <p:sldId id="671" r:id="rId20"/>
    <p:sldId id="934" r:id="rId21"/>
    <p:sldId id="952" r:id="rId22"/>
    <p:sldId id="919" r:id="rId23"/>
    <p:sldId id="953" r:id="rId24"/>
    <p:sldId id="909" r:id="rId25"/>
    <p:sldId id="912" r:id="rId26"/>
    <p:sldId id="925" r:id="rId27"/>
    <p:sldId id="389" r:id="rId28"/>
    <p:sldId id="937" r:id="rId29"/>
    <p:sldId id="939" r:id="rId30"/>
    <p:sldId id="927" r:id="rId31"/>
    <p:sldId id="955" r:id="rId32"/>
    <p:sldId id="936" r:id="rId33"/>
    <p:sldId id="938" r:id="rId34"/>
    <p:sldId id="947" r:id="rId35"/>
    <p:sldId id="949" r:id="rId36"/>
    <p:sldId id="950" r:id="rId37"/>
    <p:sldId id="945" r:id="rId38"/>
    <p:sldId id="920" r:id="rId39"/>
    <p:sldId id="847" r:id="rId40"/>
    <p:sldId id="846" r:id="rId41"/>
    <p:sldId id="948" r:id="rId42"/>
    <p:sldId id="921" r:id="rId43"/>
    <p:sldId id="841" r:id="rId44"/>
    <p:sldId id="932" r:id="rId45"/>
    <p:sldId id="669" r:id="rId46"/>
    <p:sldId id="309" r:id="rId47"/>
    <p:sldId id="951" r:id="rId48"/>
    <p:sldId id="941" r:id="rId49"/>
    <p:sldId id="924" r:id="rId50"/>
    <p:sldId id="926" r:id="rId51"/>
    <p:sldId id="954" r:id="rId52"/>
    <p:sldId id="958" r:id="rId53"/>
    <p:sldId id="956" r:id="rId54"/>
    <p:sldId id="959" r:id="rId55"/>
    <p:sldId id="906" r:id="rId56"/>
    <p:sldId id="957" r:id="rId57"/>
    <p:sldId id="850" r:id="rId5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ka Many" initials="a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A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10" autoAdjust="0"/>
    <p:restoredTop sz="59728" autoAdjust="0"/>
  </p:normalViewPr>
  <p:slideViewPr>
    <p:cSldViewPr>
      <p:cViewPr varScale="1">
        <p:scale>
          <a:sx n="51" d="100"/>
          <a:sy n="51" d="100"/>
        </p:scale>
        <p:origin x="1416" y="53"/>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notesViewPr>
    <p:cSldViewPr>
      <p:cViewPr varScale="1">
        <p:scale>
          <a:sx n="54" d="100"/>
          <a:sy n="54" d="100"/>
        </p:scale>
        <p:origin x="-2496"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12A82-C862-CE4A-A728-ED26E92A09D9}" type="doc">
      <dgm:prSet loTypeId="urn:microsoft.com/office/officeart/2005/8/layout/hProcess9" loCatId="" qsTypeId="urn:microsoft.com/office/officeart/2005/8/quickstyle/simple1" qsCatId="simple" csTypeId="urn:microsoft.com/office/officeart/2005/8/colors/accent1_2" csCatId="accent1" phldr="1"/>
      <dgm:spPr/>
    </dgm:pt>
    <dgm:pt modelId="{38FC1A1B-D736-744C-B4C6-1851B1DD3296}">
      <dgm:prSet phldrT="[Text]"/>
      <dgm:spPr/>
      <dgm:t>
        <a:bodyPr/>
        <a:lstStyle/>
        <a:p>
          <a:r>
            <a:rPr lang="en-US" dirty="0"/>
            <a:t>Productivity increase in industry group A</a:t>
          </a:r>
        </a:p>
      </dgm:t>
    </dgm:pt>
    <dgm:pt modelId="{592DDBB7-BCDB-8545-83C4-0A9D87A65012}" type="parTrans" cxnId="{08E2F87C-0C90-5449-BDD8-ED3E34D05320}">
      <dgm:prSet/>
      <dgm:spPr/>
      <dgm:t>
        <a:bodyPr/>
        <a:lstStyle/>
        <a:p>
          <a:endParaRPr lang="en-US"/>
        </a:p>
      </dgm:t>
    </dgm:pt>
    <dgm:pt modelId="{9D25E5D3-A7D3-0646-A02B-36DCFDFFE826}" type="sibTrans" cxnId="{08E2F87C-0C90-5449-BDD8-ED3E34D05320}">
      <dgm:prSet/>
      <dgm:spPr/>
      <dgm:t>
        <a:bodyPr/>
        <a:lstStyle/>
        <a:p>
          <a:endParaRPr lang="en-US"/>
        </a:p>
      </dgm:t>
    </dgm:pt>
    <dgm:pt modelId="{164C0034-B29E-EE4D-BAC7-FC23D14FB9D8}">
      <dgm:prSet phldrT="[Text]"/>
      <dgm:spPr/>
      <dgm:t>
        <a:bodyPr/>
        <a:lstStyle/>
        <a:p>
          <a:r>
            <a:rPr lang="en-US"/>
            <a:t>Rise in nominal wages in industry group A</a:t>
          </a:r>
        </a:p>
      </dgm:t>
    </dgm:pt>
    <dgm:pt modelId="{A0D6F512-A4D5-6249-8E26-192829B56383}" type="parTrans" cxnId="{0504DFF4-2FC7-384E-9756-44D00F1AD187}">
      <dgm:prSet/>
      <dgm:spPr/>
      <dgm:t>
        <a:bodyPr/>
        <a:lstStyle/>
        <a:p>
          <a:endParaRPr lang="en-US"/>
        </a:p>
      </dgm:t>
    </dgm:pt>
    <dgm:pt modelId="{F8CF54FB-1AA5-1B4A-8043-7F0BF6EAA7D4}" type="sibTrans" cxnId="{0504DFF4-2FC7-384E-9756-44D00F1AD187}">
      <dgm:prSet/>
      <dgm:spPr/>
      <dgm:t>
        <a:bodyPr/>
        <a:lstStyle/>
        <a:p>
          <a:endParaRPr lang="en-US"/>
        </a:p>
      </dgm:t>
    </dgm:pt>
    <dgm:pt modelId="{90137379-5114-B941-8DE8-0EE3CA4D3D23}">
      <dgm:prSet phldrT="[Text]"/>
      <dgm:spPr/>
      <dgm:t>
        <a:bodyPr/>
        <a:lstStyle/>
        <a:p>
          <a:r>
            <a:rPr lang="en-US"/>
            <a:t>Decrease in costs per unit of output in industry group A</a:t>
          </a:r>
        </a:p>
      </dgm:t>
    </dgm:pt>
    <dgm:pt modelId="{B2F67EA1-B20B-B047-A26D-1C301B95D631}" type="parTrans" cxnId="{EF7111C3-E0F9-B440-BE9B-0DAA73D94922}">
      <dgm:prSet/>
      <dgm:spPr/>
      <dgm:t>
        <a:bodyPr/>
        <a:lstStyle/>
        <a:p>
          <a:endParaRPr lang="en-US"/>
        </a:p>
      </dgm:t>
    </dgm:pt>
    <dgm:pt modelId="{64B829D8-6695-B440-B16A-11E076B48728}" type="sibTrans" cxnId="{EF7111C3-E0F9-B440-BE9B-0DAA73D94922}">
      <dgm:prSet/>
      <dgm:spPr/>
      <dgm:t>
        <a:bodyPr/>
        <a:lstStyle/>
        <a:p>
          <a:endParaRPr lang="en-US"/>
        </a:p>
      </dgm:t>
    </dgm:pt>
    <dgm:pt modelId="{CF44EC53-B450-9140-B5D3-77388773ACFD}" type="pres">
      <dgm:prSet presAssocID="{24C12A82-C862-CE4A-A728-ED26E92A09D9}" presName="CompostProcess" presStyleCnt="0">
        <dgm:presLayoutVars>
          <dgm:dir/>
          <dgm:resizeHandles val="exact"/>
        </dgm:presLayoutVars>
      </dgm:prSet>
      <dgm:spPr/>
    </dgm:pt>
    <dgm:pt modelId="{350CCFFF-A8D7-D743-B51B-1DD23B7D90C4}" type="pres">
      <dgm:prSet presAssocID="{24C12A82-C862-CE4A-A728-ED26E92A09D9}" presName="arrow" presStyleLbl="bgShp" presStyleIdx="0" presStyleCnt="1"/>
      <dgm:spPr/>
    </dgm:pt>
    <dgm:pt modelId="{AC41520A-3DF1-DA47-BB4D-D0982767E45E}" type="pres">
      <dgm:prSet presAssocID="{24C12A82-C862-CE4A-A728-ED26E92A09D9}" presName="linearProcess" presStyleCnt="0"/>
      <dgm:spPr/>
    </dgm:pt>
    <dgm:pt modelId="{51D25186-43D3-6B42-ACAC-060B788F859F}" type="pres">
      <dgm:prSet presAssocID="{38FC1A1B-D736-744C-B4C6-1851B1DD3296}" presName="textNode" presStyleLbl="node1" presStyleIdx="0" presStyleCnt="3">
        <dgm:presLayoutVars>
          <dgm:bulletEnabled val="1"/>
        </dgm:presLayoutVars>
      </dgm:prSet>
      <dgm:spPr/>
    </dgm:pt>
    <dgm:pt modelId="{3F694DD8-918A-DB4F-81AE-0E5C049BFB0C}" type="pres">
      <dgm:prSet presAssocID="{9D25E5D3-A7D3-0646-A02B-36DCFDFFE826}" presName="sibTrans" presStyleCnt="0"/>
      <dgm:spPr/>
    </dgm:pt>
    <dgm:pt modelId="{5FEFA155-9533-B448-870E-8AE0A6A6374F}" type="pres">
      <dgm:prSet presAssocID="{164C0034-B29E-EE4D-BAC7-FC23D14FB9D8}" presName="textNode" presStyleLbl="node1" presStyleIdx="1" presStyleCnt="3">
        <dgm:presLayoutVars>
          <dgm:bulletEnabled val="1"/>
        </dgm:presLayoutVars>
      </dgm:prSet>
      <dgm:spPr/>
    </dgm:pt>
    <dgm:pt modelId="{809B253F-D09F-F14B-AAC5-145C64B839BD}" type="pres">
      <dgm:prSet presAssocID="{F8CF54FB-1AA5-1B4A-8043-7F0BF6EAA7D4}" presName="sibTrans" presStyleCnt="0"/>
      <dgm:spPr/>
    </dgm:pt>
    <dgm:pt modelId="{086A27E2-6F32-D643-99CF-89054F195271}" type="pres">
      <dgm:prSet presAssocID="{90137379-5114-B941-8DE8-0EE3CA4D3D23}" presName="textNode" presStyleLbl="node1" presStyleIdx="2" presStyleCnt="3">
        <dgm:presLayoutVars>
          <dgm:bulletEnabled val="1"/>
        </dgm:presLayoutVars>
      </dgm:prSet>
      <dgm:spPr/>
    </dgm:pt>
  </dgm:ptLst>
  <dgm:cxnLst>
    <dgm:cxn modelId="{08E2F87C-0C90-5449-BDD8-ED3E34D05320}" srcId="{24C12A82-C862-CE4A-A728-ED26E92A09D9}" destId="{38FC1A1B-D736-744C-B4C6-1851B1DD3296}" srcOrd="0" destOrd="0" parTransId="{592DDBB7-BCDB-8545-83C4-0A9D87A65012}" sibTransId="{9D25E5D3-A7D3-0646-A02B-36DCFDFFE826}"/>
    <dgm:cxn modelId="{208B3293-34CA-2640-BCFC-F68A337D087E}" type="presOf" srcId="{164C0034-B29E-EE4D-BAC7-FC23D14FB9D8}" destId="{5FEFA155-9533-B448-870E-8AE0A6A6374F}" srcOrd="0" destOrd="0" presId="urn:microsoft.com/office/officeart/2005/8/layout/hProcess9"/>
    <dgm:cxn modelId="{EF7111C3-E0F9-B440-BE9B-0DAA73D94922}" srcId="{24C12A82-C862-CE4A-A728-ED26E92A09D9}" destId="{90137379-5114-B941-8DE8-0EE3CA4D3D23}" srcOrd="2" destOrd="0" parTransId="{B2F67EA1-B20B-B047-A26D-1C301B95D631}" sibTransId="{64B829D8-6695-B440-B16A-11E076B48728}"/>
    <dgm:cxn modelId="{BF5594C4-7DB5-AF41-9343-5404D49F80B4}" type="presOf" srcId="{90137379-5114-B941-8DE8-0EE3CA4D3D23}" destId="{086A27E2-6F32-D643-99CF-89054F195271}" srcOrd="0" destOrd="0" presId="urn:microsoft.com/office/officeart/2005/8/layout/hProcess9"/>
    <dgm:cxn modelId="{0504DFF4-2FC7-384E-9756-44D00F1AD187}" srcId="{24C12A82-C862-CE4A-A728-ED26E92A09D9}" destId="{164C0034-B29E-EE4D-BAC7-FC23D14FB9D8}" srcOrd="1" destOrd="0" parTransId="{A0D6F512-A4D5-6249-8E26-192829B56383}" sibTransId="{F8CF54FB-1AA5-1B4A-8043-7F0BF6EAA7D4}"/>
    <dgm:cxn modelId="{AF95E7F4-2252-5C49-AFF5-ACC391A92546}" type="presOf" srcId="{38FC1A1B-D736-744C-B4C6-1851B1DD3296}" destId="{51D25186-43D3-6B42-ACAC-060B788F859F}" srcOrd="0" destOrd="0" presId="urn:microsoft.com/office/officeart/2005/8/layout/hProcess9"/>
    <dgm:cxn modelId="{B3FD09FE-840F-D74A-A487-0EEE7998AB4E}" type="presOf" srcId="{24C12A82-C862-CE4A-A728-ED26E92A09D9}" destId="{CF44EC53-B450-9140-B5D3-77388773ACFD}" srcOrd="0" destOrd="0" presId="urn:microsoft.com/office/officeart/2005/8/layout/hProcess9"/>
    <dgm:cxn modelId="{B024811D-5A28-D541-B30A-7FD44CA8E25C}" type="presParOf" srcId="{CF44EC53-B450-9140-B5D3-77388773ACFD}" destId="{350CCFFF-A8D7-D743-B51B-1DD23B7D90C4}" srcOrd="0" destOrd="0" presId="urn:microsoft.com/office/officeart/2005/8/layout/hProcess9"/>
    <dgm:cxn modelId="{FD730926-BC2A-9843-BF7C-15B331FDBE26}" type="presParOf" srcId="{CF44EC53-B450-9140-B5D3-77388773ACFD}" destId="{AC41520A-3DF1-DA47-BB4D-D0982767E45E}" srcOrd="1" destOrd="0" presId="urn:microsoft.com/office/officeart/2005/8/layout/hProcess9"/>
    <dgm:cxn modelId="{62FF55AA-D21A-8A40-8C97-963A8DBDBEF6}" type="presParOf" srcId="{AC41520A-3DF1-DA47-BB4D-D0982767E45E}" destId="{51D25186-43D3-6B42-ACAC-060B788F859F}" srcOrd="0" destOrd="0" presId="urn:microsoft.com/office/officeart/2005/8/layout/hProcess9"/>
    <dgm:cxn modelId="{E13465DA-9C0D-C243-8586-1BAFE97809BB}" type="presParOf" srcId="{AC41520A-3DF1-DA47-BB4D-D0982767E45E}" destId="{3F694DD8-918A-DB4F-81AE-0E5C049BFB0C}" srcOrd="1" destOrd="0" presId="urn:microsoft.com/office/officeart/2005/8/layout/hProcess9"/>
    <dgm:cxn modelId="{9C72C4F7-36CE-BA4A-AD24-FA1D65B1FDBC}" type="presParOf" srcId="{AC41520A-3DF1-DA47-BB4D-D0982767E45E}" destId="{5FEFA155-9533-B448-870E-8AE0A6A6374F}" srcOrd="2" destOrd="0" presId="urn:microsoft.com/office/officeart/2005/8/layout/hProcess9"/>
    <dgm:cxn modelId="{A509CF1C-41D5-EB43-B5E6-9A2004E537DB}" type="presParOf" srcId="{AC41520A-3DF1-DA47-BB4D-D0982767E45E}" destId="{809B253F-D09F-F14B-AAC5-145C64B839BD}" srcOrd="3" destOrd="0" presId="urn:microsoft.com/office/officeart/2005/8/layout/hProcess9"/>
    <dgm:cxn modelId="{FACAB6A9-1A88-DB41-9BFB-8A37633F74C9}" type="presParOf" srcId="{AC41520A-3DF1-DA47-BB4D-D0982767E45E}" destId="{086A27E2-6F32-D643-99CF-89054F1952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12A82-C862-CE4A-A728-ED26E92A09D9}" type="doc">
      <dgm:prSet loTypeId="urn:microsoft.com/office/officeart/2005/8/layout/hProcess9" loCatId="" qsTypeId="urn:microsoft.com/office/officeart/2005/8/quickstyle/simple1" qsCatId="simple" csTypeId="urn:microsoft.com/office/officeart/2005/8/colors/accent1_2" csCatId="accent1" phldr="1"/>
      <dgm:spPr/>
    </dgm:pt>
    <dgm:pt modelId="{38FC1A1B-D736-744C-B4C6-1851B1DD3296}">
      <dgm:prSet phldrT="[Text]"/>
      <dgm:spPr/>
      <dgm:t>
        <a:bodyPr/>
        <a:lstStyle/>
        <a:p>
          <a:r>
            <a:rPr lang="en-US"/>
            <a:t>Little or no effect on productivity in industry group B</a:t>
          </a:r>
        </a:p>
      </dgm:t>
    </dgm:pt>
    <dgm:pt modelId="{592DDBB7-BCDB-8545-83C4-0A9D87A65012}" type="parTrans" cxnId="{08E2F87C-0C90-5449-BDD8-ED3E34D05320}">
      <dgm:prSet/>
      <dgm:spPr/>
      <dgm:t>
        <a:bodyPr/>
        <a:lstStyle/>
        <a:p>
          <a:endParaRPr lang="en-US"/>
        </a:p>
      </dgm:t>
    </dgm:pt>
    <dgm:pt modelId="{9D25E5D3-A7D3-0646-A02B-36DCFDFFE826}" type="sibTrans" cxnId="{08E2F87C-0C90-5449-BDD8-ED3E34D05320}">
      <dgm:prSet/>
      <dgm:spPr/>
      <dgm:t>
        <a:bodyPr/>
        <a:lstStyle/>
        <a:p>
          <a:endParaRPr lang="en-US"/>
        </a:p>
      </dgm:t>
    </dgm:pt>
    <dgm:pt modelId="{164C0034-B29E-EE4D-BAC7-FC23D14FB9D8}">
      <dgm:prSet phldrT="[Text]"/>
      <dgm:spPr/>
      <dgm:t>
        <a:bodyPr/>
        <a:lstStyle/>
        <a:p>
          <a:r>
            <a:rPr lang="en-US"/>
            <a:t>Rise in nominal wages in industry group B</a:t>
          </a:r>
        </a:p>
      </dgm:t>
    </dgm:pt>
    <dgm:pt modelId="{A0D6F512-A4D5-6249-8E26-192829B56383}" type="parTrans" cxnId="{0504DFF4-2FC7-384E-9756-44D00F1AD187}">
      <dgm:prSet/>
      <dgm:spPr/>
      <dgm:t>
        <a:bodyPr/>
        <a:lstStyle/>
        <a:p>
          <a:endParaRPr lang="en-US"/>
        </a:p>
      </dgm:t>
    </dgm:pt>
    <dgm:pt modelId="{F8CF54FB-1AA5-1B4A-8043-7F0BF6EAA7D4}" type="sibTrans" cxnId="{0504DFF4-2FC7-384E-9756-44D00F1AD187}">
      <dgm:prSet/>
      <dgm:spPr/>
      <dgm:t>
        <a:bodyPr/>
        <a:lstStyle/>
        <a:p>
          <a:endParaRPr lang="en-US"/>
        </a:p>
      </dgm:t>
    </dgm:pt>
    <dgm:pt modelId="{90137379-5114-B941-8DE8-0EE3CA4D3D23}">
      <dgm:prSet phldrT="[Text]"/>
      <dgm:spPr/>
      <dgm:t>
        <a:bodyPr/>
        <a:lstStyle/>
        <a:p>
          <a:r>
            <a:rPr lang="en-US"/>
            <a:t>Increase in costs per unit of output in industry group B</a:t>
          </a:r>
        </a:p>
      </dgm:t>
    </dgm:pt>
    <dgm:pt modelId="{B2F67EA1-B20B-B047-A26D-1C301B95D631}" type="parTrans" cxnId="{EF7111C3-E0F9-B440-BE9B-0DAA73D94922}">
      <dgm:prSet/>
      <dgm:spPr/>
      <dgm:t>
        <a:bodyPr/>
        <a:lstStyle/>
        <a:p>
          <a:endParaRPr lang="en-US"/>
        </a:p>
      </dgm:t>
    </dgm:pt>
    <dgm:pt modelId="{64B829D8-6695-B440-B16A-11E076B48728}" type="sibTrans" cxnId="{EF7111C3-E0F9-B440-BE9B-0DAA73D94922}">
      <dgm:prSet/>
      <dgm:spPr/>
      <dgm:t>
        <a:bodyPr/>
        <a:lstStyle/>
        <a:p>
          <a:endParaRPr lang="en-US"/>
        </a:p>
      </dgm:t>
    </dgm:pt>
    <dgm:pt modelId="{CF44EC53-B450-9140-B5D3-77388773ACFD}" type="pres">
      <dgm:prSet presAssocID="{24C12A82-C862-CE4A-A728-ED26E92A09D9}" presName="CompostProcess" presStyleCnt="0">
        <dgm:presLayoutVars>
          <dgm:dir/>
          <dgm:resizeHandles val="exact"/>
        </dgm:presLayoutVars>
      </dgm:prSet>
      <dgm:spPr/>
    </dgm:pt>
    <dgm:pt modelId="{350CCFFF-A8D7-D743-B51B-1DD23B7D90C4}" type="pres">
      <dgm:prSet presAssocID="{24C12A82-C862-CE4A-A728-ED26E92A09D9}" presName="arrow" presStyleLbl="bgShp" presStyleIdx="0" presStyleCnt="1"/>
      <dgm:spPr/>
    </dgm:pt>
    <dgm:pt modelId="{AC41520A-3DF1-DA47-BB4D-D0982767E45E}" type="pres">
      <dgm:prSet presAssocID="{24C12A82-C862-CE4A-A728-ED26E92A09D9}" presName="linearProcess" presStyleCnt="0"/>
      <dgm:spPr/>
    </dgm:pt>
    <dgm:pt modelId="{51D25186-43D3-6B42-ACAC-060B788F859F}" type="pres">
      <dgm:prSet presAssocID="{38FC1A1B-D736-744C-B4C6-1851B1DD3296}" presName="textNode" presStyleLbl="node1" presStyleIdx="0" presStyleCnt="3">
        <dgm:presLayoutVars>
          <dgm:bulletEnabled val="1"/>
        </dgm:presLayoutVars>
      </dgm:prSet>
      <dgm:spPr/>
    </dgm:pt>
    <dgm:pt modelId="{3F694DD8-918A-DB4F-81AE-0E5C049BFB0C}" type="pres">
      <dgm:prSet presAssocID="{9D25E5D3-A7D3-0646-A02B-36DCFDFFE826}" presName="sibTrans" presStyleCnt="0"/>
      <dgm:spPr/>
    </dgm:pt>
    <dgm:pt modelId="{5FEFA155-9533-B448-870E-8AE0A6A6374F}" type="pres">
      <dgm:prSet presAssocID="{164C0034-B29E-EE4D-BAC7-FC23D14FB9D8}" presName="textNode" presStyleLbl="node1" presStyleIdx="1" presStyleCnt="3">
        <dgm:presLayoutVars>
          <dgm:bulletEnabled val="1"/>
        </dgm:presLayoutVars>
      </dgm:prSet>
      <dgm:spPr/>
    </dgm:pt>
    <dgm:pt modelId="{809B253F-D09F-F14B-AAC5-145C64B839BD}" type="pres">
      <dgm:prSet presAssocID="{F8CF54FB-1AA5-1B4A-8043-7F0BF6EAA7D4}" presName="sibTrans" presStyleCnt="0"/>
      <dgm:spPr/>
    </dgm:pt>
    <dgm:pt modelId="{086A27E2-6F32-D643-99CF-89054F195271}" type="pres">
      <dgm:prSet presAssocID="{90137379-5114-B941-8DE8-0EE3CA4D3D23}" presName="textNode" presStyleLbl="node1" presStyleIdx="2" presStyleCnt="3">
        <dgm:presLayoutVars>
          <dgm:bulletEnabled val="1"/>
        </dgm:presLayoutVars>
      </dgm:prSet>
      <dgm:spPr/>
    </dgm:pt>
  </dgm:ptLst>
  <dgm:cxnLst>
    <dgm:cxn modelId="{08E2F87C-0C90-5449-BDD8-ED3E34D05320}" srcId="{24C12A82-C862-CE4A-A728-ED26E92A09D9}" destId="{38FC1A1B-D736-744C-B4C6-1851B1DD3296}" srcOrd="0" destOrd="0" parTransId="{592DDBB7-BCDB-8545-83C4-0A9D87A65012}" sibTransId="{9D25E5D3-A7D3-0646-A02B-36DCFDFFE826}"/>
    <dgm:cxn modelId="{208B3293-34CA-2640-BCFC-F68A337D087E}" type="presOf" srcId="{164C0034-B29E-EE4D-BAC7-FC23D14FB9D8}" destId="{5FEFA155-9533-B448-870E-8AE0A6A6374F}" srcOrd="0" destOrd="0" presId="urn:microsoft.com/office/officeart/2005/8/layout/hProcess9"/>
    <dgm:cxn modelId="{EF7111C3-E0F9-B440-BE9B-0DAA73D94922}" srcId="{24C12A82-C862-CE4A-A728-ED26E92A09D9}" destId="{90137379-5114-B941-8DE8-0EE3CA4D3D23}" srcOrd="2" destOrd="0" parTransId="{B2F67EA1-B20B-B047-A26D-1C301B95D631}" sibTransId="{64B829D8-6695-B440-B16A-11E076B48728}"/>
    <dgm:cxn modelId="{BF5594C4-7DB5-AF41-9343-5404D49F80B4}" type="presOf" srcId="{90137379-5114-B941-8DE8-0EE3CA4D3D23}" destId="{086A27E2-6F32-D643-99CF-89054F195271}" srcOrd="0" destOrd="0" presId="urn:microsoft.com/office/officeart/2005/8/layout/hProcess9"/>
    <dgm:cxn modelId="{0504DFF4-2FC7-384E-9756-44D00F1AD187}" srcId="{24C12A82-C862-CE4A-A728-ED26E92A09D9}" destId="{164C0034-B29E-EE4D-BAC7-FC23D14FB9D8}" srcOrd="1" destOrd="0" parTransId="{A0D6F512-A4D5-6249-8E26-192829B56383}" sibTransId="{F8CF54FB-1AA5-1B4A-8043-7F0BF6EAA7D4}"/>
    <dgm:cxn modelId="{AF95E7F4-2252-5C49-AFF5-ACC391A92546}" type="presOf" srcId="{38FC1A1B-D736-744C-B4C6-1851B1DD3296}" destId="{51D25186-43D3-6B42-ACAC-060B788F859F}" srcOrd="0" destOrd="0" presId="urn:microsoft.com/office/officeart/2005/8/layout/hProcess9"/>
    <dgm:cxn modelId="{B3FD09FE-840F-D74A-A487-0EEE7998AB4E}" type="presOf" srcId="{24C12A82-C862-CE4A-A728-ED26E92A09D9}" destId="{CF44EC53-B450-9140-B5D3-77388773ACFD}" srcOrd="0" destOrd="0" presId="urn:microsoft.com/office/officeart/2005/8/layout/hProcess9"/>
    <dgm:cxn modelId="{B024811D-5A28-D541-B30A-7FD44CA8E25C}" type="presParOf" srcId="{CF44EC53-B450-9140-B5D3-77388773ACFD}" destId="{350CCFFF-A8D7-D743-B51B-1DD23B7D90C4}" srcOrd="0" destOrd="0" presId="urn:microsoft.com/office/officeart/2005/8/layout/hProcess9"/>
    <dgm:cxn modelId="{FD730926-BC2A-9843-BF7C-15B331FDBE26}" type="presParOf" srcId="{CF44EC53-B450-9140-B5D3-77388773ACFD}" destId="{AC41520A-3DF1-DA47-BB4D-D0982767E45E}" srcOrd="1" destOrd="0" presId="urn:microsoft.com/office/officeart/2005/8/layout/hProcess9"/>
    <dgm:cxn modelId="{62FF55AA-D21A-8A40-8C97-963A8DBDBEF6}" type="presParOf" srcId="{AC41520A-3DF1-DA47-BB4D-D0982767E45E}" destId="{51D25186-43D3-6B42-ACAC-060B788F859F}" srcOrd="0" destOrd="0" presId="urn:microsoft.com/office/officeart/2005/8/layout/hProcess9"/>
    <dgm:cxn modelId="{E13465DA-9C0D-C243-8586-1BAFE97809BB}" type="presParOf" srcId="{AC41520A-3DF1-DA47-BB4D-D0982767E45E}" destId="{3F694DD8-918A-DB4F-81AE-0E5C049BFB0C}" srcOrd="1" destOrd="0" presId="urn:microsoft.com/office/officeart/2005/8/layout/hProcess9"/>
    <dgm:cxn modelId="{9C72C4F7-36CE-BA4A-AD24-FA1D65B1FDBC}" type="presParOf" srcId="{AC41520A-3DF1-DA47-BB4D-D0982767E45E}" destId="{5FEFA155-9533-B448-870E-8AE0A6A6374F}" srcOrd="2" destOrd="0" presId="urn:microsoft.com/office/officeart/2005/8/layout/hProcess9"/>
    <dgm:cxn modelId="{A509CF1C-41D5-EB43-B5E6-9A2004E537DB}" type="presParOf" srcId="{AC41520A-3DF1-DA47-BB4D-D0982767E45E}" destId="{809B253F-D09F-F14B-AAC5-145C64B839BD}" srcOrd="3" destOrd="0" presId="urn:microsoft.com/office/officeart/2005/8/layout/hProcess9"/>
    <dgm:cxn modelId="{FACAB6A9-1A88-DB41-9BFB-8A37633F74C9}" type="presParOf" srcId="{AC41520A-3DF1-DA47-BB4D-D0982767E45E}" destId="{086A27E2-6F32-D643-99CF-89054F195271}"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A05E4-C8F9-3C46-91B2-10270C3CBFD5}"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E0CC8672-C516-5A42-8C24-DD1C3A1DC92B}">
      <dgm:prSet phldrT="[Text]"/>
      <dgm:spPr/>
      <dgm:t>
        <a:bodyPr/>
        <a:lstStyle/>
        <a:p>
          <a:r>
            <a:rPr lang="en-US" dirty="0">
              <a:solidFill>
                <a:schemeClr val="tx1"/>
              </a:solidFill>
            </a:rPr>
            <a:t>Students who want to master a </a:t>
          </a:r>
          <a:br>
            <a:rPr lang="en-US" dirty="0">
              <a:solidFill>
                <a:schemeClr val="tx1"/>
              </a:solidFill>
            </a:rPr>
          </a:br>
          <a:r>
            <a:rPr lang="en-US" dirty="0">
              <a:solidFill>
                <a:schemeClr val="tx1"/>
              </a:solidFill>
            </a:rPr>
            <a:t>subject area of interest to them.</a:t>
          </a:r>
        </a:p>
      </dgm:t>
    </dgm:pt>
    <dgm:pt modelId="{01FC5119-126E-134A-87A3-5A4B30B821E3}" type="parTrans" cxnId="{A81A8EED-1FA3-2D42-AF36-08DE83C8EDA1}">
      <dgm:prSet/>
      <dgm:spPr/>
      <dgm:t>
        <a:bodyPr/>
        <a:lstStyle/>
        <a:p>
          <a:endParaRPr lang="en-US"/>
        </a:p>
      </dgm:t>
    </dgm:pt>
    <dgm:pt modelId="{AFD1B5A6-A964-244F-B38C-1B418429F910}" type="sibTrans" cxnId="{A81A8EED-1FA3-2D42-AF36-08DE83C8EDA1}">
      <dgm:prSet/>
      <dgm:spPr/>
      <dgm:t>
        <a:bodyPr/>
        <a:lstStyle/>
        <a:p>
          <a:endParaRPr lang="en-US"/>
        </a:p>
      </dgm:t>
    </dgm:pt>
    <dgm:pt modelId="{EFBA8E96-6ADE-B04E-847B-A45B47D1FE52}">
      <dgm:prSet phldrT="[Text]"/>
      <dgm:spPr/>
      <dgm:t>
        <a:bodyPr/>
        <a:lstStyle/>
        <a:p>
          <a:r>
            <a:rPr lang="en-US" b="0" i="0" dirty="0">
              <a:solidFill>
                <a:schemeClr val="tx1"/>
              </a:solidFill>
              <a:effectLst/>
            </a:rPr>
            <a:t>Students who want to gain marketable skills that appeal to potential employers.</a:t>
          </a:r>
          <a:endParaRPr lang="en-US" dirty="0">
            <a:solidFill>
              <a:schemeClr val="tx1"/>
            </a:solidFill>
          </a:endParaRPr>
        </a:p>
      </dgm:t>
    </dgm:pt>
    <dgm:pt modelId="{54A85919-C990-174C-8CC3-07C65EB3BC07}" type="parTrans" cxnId="{82B8CC13-0F53-8C44-95A2-DBC769B74BB0}">
      <dgm:prSet/>
      <dgm:spPr/>
      <dgm:t>
        <a:bodyPr/>
        <a:lstStyle/>
        <a:p>
          <a:endParaRPr lang="en-US"/>
        </a:p>
      </dgm:t>
    </dgm:pt>
    <dgm:pt modelId="{3B13F58C-1371-BC4D-AD83-F81DC417E98F}" type="sibTrans" cxnId="{82B8CC13-0F53-8C44-95A2-DBC769B74BB0}">
      <dgm:prSet/>
      <dgm:spPr/>
      <dgm:t>
        <a:bodyPr/>
        <a:lstStyle/>
        <a:p>
          <a:endParaRPr lang="en-US"/>
        </a:p>
      </dgm:t>
    </dgm:pt>
    <dgm:pt modelId="{EB974A45-10DA-CF4F-A640-71529B16E661}">
      <dgm:prSet phldrT="[Text]"/>
      <dgm:spPr/>
      <dgm:t>
        <a:bodyPr/>
        <a:lstStyle/>
        <a:p>
          <a:r>
            <a:rPr lang="en-US" b="0" i="0" dirty="0">
              <a:solidFill>
                <a:schemeClr val="tx1"/>
              </a:solidFill>
              <a:effectLst/>
            </a:rPr>
            <a:t>Students who want to develop a </a:t>
          </a:r>
          <a:br>
            <a:rPr lang="en-US" b="0" i="0" dirty="0">
              <a:solidFill>
                <a:schemeClr val="tx1"/>
              </a:solidFill>
              <a:effectLst/>
            </a:rPr>
          </a:br>
          <a:r>
            <a:rPr lang="en-US" b="0" i="0" dirty="0">
              <a:solidFill>
                <a:schemeClr val="tx1"/>
              </a:solidFill>
              <a:effectLst/>
            </a:rPr>
            <a:t>network of friends and colleagues.</a:t>
          </a:r>
          <a:endParaRPr lang="en-US" dirty="0">
            <a:solidFill>
              <a:schemeClr val="tx1"/>
            </a:solidFill>
          </a:endParaRPr>
        </a:p>
      </dgm:t>
    </dgm:pt>
    <dgm:pt modelId="{F656AF48-B304-E94F-B09F-0822E1F1A734}" type="parTrans" cxnId="{2F4A7F71-622B-6B4C-A086-A77371BC8867}">
      <dgm:prSet/>
      <dgm:spPr/>
      <dgm:t>
        <a:bodyPr/>
        <a:lstStyle/>
        <a:p>
          <a:endParaRPr lang="en-US"/>
        </a:p>
      </dgm:t>
    </dgm:pt>
    <dgm:pt modelId="{63385B3C-E25B-2B42-916C-DA5CA5A1AB4F}" type="sibTrans" cxnId="{2F4A7F71-622B-6B4C-A086-A77371BC8867}">
      <dgm:prSet/>
      <dgm:spPr/>
      <dgm:t>
        <a:bodyPr/>
        <a:lstStyle/>
        <a:p>
          <a:endParaRPr lang="en-US"/>
        </a:p>
      </dgm:t>
    </dgm:pt>
    <dgm:pt modelId="{186053AC-038D-6F4D-90E2-04773AAE25B6}" type="pres">
      <dgm:prSet presAssocID="{A4DA05E4-C8F9-3C46-91B2-10270C3CBFD5}" presName="Name0" presStyleCnt="0">
        <dgm:presLayoutVars>
          <dgm:dir/>
          <dgm:resizeHandles val="exact"/>
        </dgm:presLayoutVars>
      </dgm:prSet>
      <dgm:spPr/>
    </dgm:pt>
    <dgm:pt modelId="{779941B7-8693-264E-B334-4490B1363A34}" type="pres">
      <dgm:prSet presAssocID="{E0CC8672-C516-5A42-8C24-DD1C3A1DC92B}" presName="composite" presStyleCnt="0"/>
      <dgm:spPr/>
    </dgm:pt>
    <dgm:pt modelId="{919D3F09-DD89-7149-9A19-BB6EF03F6388}" type="pres">
      <dgm:prSet presAssocID="{E0CC8672-C516-5A42-8C24-DD1C3A1DC92B}" presName="rect1" presStyleLbl="trAlignAcc1" presStyleIdx="0" presStyleCnt="3" custScaleX="172339">
        <dgm:presLayoutVars>
          <dgm:bulletEnabled val="1"/>
        </dgm:presLayoutVars>
      </dgm:prSet>
      <dgm:spPr/>
    </dgm:pt>
    <dgm:pt modelId="{4CB8B063-F391-A547-81BE-18EB28596C50}" type="pres">
      <dgm:prSet presAssocID="{E0CC8672-C516-5A42-8C24-DD1C3A1DC92B}" presName="rect2" presStyleLbl="fgImgPlace1" presStyleIdx="0" presStyleCnt="3" custScaleX="150451" custLinFactX="-77105" custLinFactNeighborX="-100000" custLinFactNeighborY="4438"/>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7AB1A230-28DB-F442-9F77-7AB55FF39CE0}" type="pres">
      <dgm:prSet presAssocID="{AFD1B5A6-A964-244F-B38C-1B418429F910}" presName="sibTrans" presStyleCnt="0"/>
      <dgm:spPr/>
    </dgm:pt>
    <dgm:pt modelId="{45ABD21C-DEC8-7940-9AEA-ABC87396E878}" type="pres">
      <dgm:prSet presAssocID="{EFBA8E96-6ADE-B04E-847B-A45B47D1FE52}" presName="composite" presStyleCnt="0"/>
      <dgm:spPr/>
    </dgm:pt>
    <dgm:pt modelId="{8876931F-39D9-2B40-9383-B2C5570360A8}" type="pres">
      <dgm:prSet presAssocID="{EFBA8E96-6ADE-B04E-847B-A45B47D1FE52}" presName="rect1" presStyleLbl="trAlignAcc1" presStyleIdx="1" presStyleCnt="3" custScaleX="172927">
        <dgm:presLayoutVars>
          <dgm:bulletEnabled val="1"/>
        </dgm:presLayoutVars>
      </dgm:prSet>
      <dgm:spPr/>
    </dgm:pt>
    <dgm:pt modelId="{EE99E2F1-51A4-4B4F-86B8-A52E051E2941}" type="pres">
      <dgm:prSet presAssocID="{EFBA8E96-6ADE-B04E-847B-A45B47D1FE52}" presName="rect2" presStyleLbl="fgImgPlace1" presStyleIdx="1" presStyleCnt="3" custScaleX="115504" custScaleY="76772" custLinFactX="-77105" custLinFactNeighborX="-100000" custLinFactNeighborY="8078"/>
      <dgm:spPr>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with solid fill"/>
        </a:ext>
      </dgm:extLst>
    </dgm:pt>
    <dgm:pt modelId="{ECB3FB2C-8F5E-4448-B3B7-BE98A2BE32CE}" type="pres">
      <dgm:prSet presAssocID="{3B13F58C-1371-BC4D-AD83-F81DC417E98F}" presName="sibTrans" presStyleCnt="0"/>
      <dgm:spPr/>
    </dgm:pt>
    <dgm:pt modelId="{704A5D8D-54E9-4D4B-8ACD-D3318189A018}" type="pres">
      <dgm:prSet presAssocID="{EB974A45-10DA-CF4F-A640-71529B16E661}" presName="composite" presStyleCnt="0"/>
      <dgm:spPr/>
    </dgm:pt>
    <dgm:pt modelId="{342A7175-CF23-0C43-B915-738CC4675582}" type="pres">
      <dgm:prSet presAssocID="{EB974A45-10DA-CF4F-A640-71529B16E661}" presName="rect1" presStyleLbl="trAlignAcc1" presStyleIdx="2" presStyleCnt="3" custScaleX="172927">
        <dgm:presLayoutVars>
          <dgm:bulletEnabled val="1"/>
        </dgm:presLayoutVars>
      </dgm:prSet>
      <dgm:spPr/>
    </dgm:pt>
    <dgm:pt modelId="{FE27D66B-05C7-0B4A-A5C5-7417C1C864CB}" type="pres">
      <dgm:prSet presAssocID="{EB974A45-10DA-CF4F-A640-71529B16E661}" presName="rect2" presStyleLbl="fgImgPlace1" presStyleIdx="2" presStyleCnt="3" custScaleX="150451" custLinFactX="-77105" custLinFactNeighborX="-100000" custLinFactNeighborY="2640"/>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ycle with people with solid fill"/>
        </a:ext>
      </dgm:extLst>
    </dgm:pt>
  </dgm:ptLst>
  <dgm:cxnLst>
    <dgm:cxn modelId="{82B8CC13-0F53-8C44-95A2-DBC769B74BB0}" srcId="{A4DA05E4-C8F9-3C46-91B2-10270C3CBFD5}" destId="{EFBA8E96-6ADE-B04E-847B-A45B47D1FE52}" srcOrd="1" destOrd="0" parTransId="{54A85919-C990-174C-8CC3-07C65EB3BC07}" sibTransId="{3B13F58C-1371-BC4D-AD83-F81DC417E98F}"/>
    <dgm:cxn modelId="{2F4A7F71-622B-6B4C-A086-A77371BC8867}" srcId="{A4DA05E4-C8F9-3C46-91B2-10270C3CBFD5}" destId="{EB974A45-10DA-CF4F-A640-71529B16E661}" srcOrd="2" destOrd="0" parTransId="{F656AF48-B304-E94F-B09F-0822E1F1A734}" sibTransId="{63385B3C-E25B-2B42-916C-DA5CA5A1AB4F}"/>
    <dgm:cxn modelId="{97BB6272-516B-B349-9F1B-E801A865F732}" type="presOf" srcId="{EB974A45-10DA-CF4F-A640-71529B16E661}" destId="{342A7175-CF23-0C43-B915-738CC4675582}" srcOrd="0" destOrd="0" presId="urn:microsoft.com/office/officeart/2008/layout/PictureStrips"/>
    <dgm:cxn modelId="{0E28219A-47B7-AB48-91DB-08D6D52A660C}" type="presOf" srcId="{E0CC8672-C516-5A42-8C24-DD1C3A1DC92B}" destId="{919D3F09-DD89-7149-9A19-BB6EF03F6388}" srcOrd="0" destOrd="0" presId="urn:microsoft.com/office/officeart/2008/layout/PictureStrips"/>
    <dgm:cxn modelId="{26125BBB-F1C1-274E-9171-CCF2A1705033}" type="presOf" srcId="{EFBA8E96-6ADE-B04E-847B-A45B47D1FE52}" destId="{8876931F-39D9-2B40-9383-B2C5570360A8}" srcOrd="0" destOrd="0" presId="urn:microsoft.com/office/officeart/2008/layout/PictureStrips"/>
    <dgm:cxn modelId="{A81A8EED-1FA3-2D42-AF36-08DE83C8EDA1}" srcId="{A4DA05E4-C8F9-3C46-91B2-10270C3CBFD5}" destId="{E0CC8672-C516-5A42-8C24-DD1C3A1DC92B}" srcOrd="0" destOrd="0" parTransId="{01FC5119-126E-134A-87A3-5A4B30B821E3}" sibTransId="{AFD1B5A6-A964-244F-B38C-1B418429F910}"/>
    <dgm:cxn modelId="{768E80F2-37EF-5D4D-8B05-3D321CDF8818}" type="presOf" srcId="{A4DA05E4-C8F9-3C46-91B2-10270C3CBFD5}" destId="{186053AC-038D-6F4D-90E2-04773AAE25B6}" srcOrd="0" destOrd="0" presId="urn:microsoft.com/office/officeart/2008/layout/PictureStrips"/>
    <dgm:cxn modelId="{8DD68476-B049-D145-97CF-51E929E5874E}" type="presParOf" srcId="{186053AC-038D-6F4D-90E2-04773AAE25B6}" destId="{779941B7-8693-264E-B334-4490B1363A34}" srcOrd="0" destOrd="0" presId="urn:microsoft.com/office/officeart/2008/layout/PictureStrips"/>
    <dgm:cxn modelId="{3ADC68DF-C21B-764D-9D16-C58351F89A7E}" type="presParOf" srcId="{779941B7-8693-264E-B334-4490B1363A34}" destId="{919D3F09-DD89-7149-9A19-BB6EF03F6388}" srcOrd="0" destOrd="0" presId="urn:microsoft.com/office/officeart/2008/layout/PictureStrips"/>
    <dgm:cxn modelId="{38A1F015-F84C-8948-8834-5B5207E3CD96}" type="presParOf" srcId="{779941B7-8693-264E-B334-4490B1363A34}" destId="{4CB8B063-F391-A547-81BE-18EB28596C50}" srcOrd="1" destOrd="0" presId="urn:microsoft.com/office/officeart/2008/layout/PictureStrips"/>
    <dgm:cxn modelId="{9A0CA218-B76E-9948-8105-8ED560B7128A}" type="presParOf" srcId="{186053AC-038D-6F4D-90E2-04773AAE25B6}" destId="{7AB1A230-28DB-F442-9F77-7AB55FF39CE0}" srcOrd="1" destOrd="0" presId="urn:microsoft.com/office/officeart/2008/layout/PictureStrips"/>
    <dgm:cxn modelId="{7CA6D8D2-12AA-2442-A25F-55C2168A309B}" type="presParOf" srcId="{186053AC-038D-6F4D-90E2-04773AAE25B6}" destId="{45ABD21C-DEC8-7940-9AEA-ABC87396E878}" srcOrd="2" destOrd="0" presId="urn:microsoft.com/office/officeart/2008/layout/PictureStrips"/>
    <dgm:cxn modelId="{5994288F-B52D-8440-AC1B-B2462F352BBE}" type="presParOf" srcId="{45ABD21C-DEC8-7940-9AEA-ABC87396E878}" destId="{8876931F-39D9-2B40-9383-B2C5570360A8}" srcOrd="0" destOrd="0" presId="urn:microsoft.com/office/officeart/2008/layout/PictureStrips"/>
    <dgm:cxn modelId="{2C2CCA73-BD31-4248-8382-AF9A70722C0F}" type="presParOf" srcId="{45ABD21C-DEC8-7940-9AEA-ABC87396E878}" destId="{EE99E2F1-51A4-4B4F-86B8-A52E051E2941}" srcOrd="1" destOrd="0" presId="urn:microsoft.com/office/officeart/2008/layout/PictureStrips"/>
    <dgm:cxn modelId="{5F95120A-E48A-D24E-A085-B1ACD66BF912}" type="presParOf" srcId="{186053AC-038D-6F4D-90E2-04773AAE25B6}" destId="{ECB3FB2C-8F5E-4448-B3B7-BE98A2BE32CE}" srcOrd="3" destOrd="0" presId="urn:microsoft.com/office/officeart/2008/layout/PictureStrips"/>
    <dgm:cxn modelId="{94B8F5E7-DD1E-734E-A353-E9CD5864D7B0}" type="presParOf" srcId="{186053AC-038D-6F4D-90E2-04773AAE25B6}" destId="{704A5D8D-54E9-4D4B-8ACD-D3318189A018}" srcOrd="4" destOrd="0" presId="urn:microsoft.com/office/officeart/2008/layout/PictureStrips"/>
    <dgm:cxn modelId="{1815F4B0-3679-B24B-A382-DDE2661CF53C}" type="presParOf" srcId="{704A5D8D-54E9-4D4B-8ACD-D3318189A018}" destId="{342A7175-CF23-0C43-B915-738CC4675582}" srcOrd="0" destOrd="0" presId="urn:microsoft.com/office/officeart/2008/layout/PictureStrips"/>
    <dgm:cxn modelId="{CA2EF66E-B403-BA46-9EE7-747FBAC4FE47}" type="presParOf" srcId="{704A5D8D-54E9-4D4B-8ACD-D3318189A018}" destId="{FE27D66B-05C7-0B4A-A5C5-7417C1C864C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558CC9-3C3B-4116-9A0F-BA35CB092FA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DB916DE-CAD0-46C5-84D5-6816BEA21E9B}">
      <dgm:prSet/>
      <dgm:spPr/>
      <dgm:t>
        <a:bodyPr/>
        <a:lstStyle/>
        <a:p>
          <a:pPr>
            <a:defRPr cap="all"/>
          </a:pPr>
          <a:r>
            <a:rPr lang="en-US" dirty="0">
              <a:latin typeface="Calibri" panose="020F0502020204030204" pitchFamily="34" charset="0"/>
              <a:cs typeface="Calibri" panose="020F0502020204030204" pitchFamily="34" charset="0"/>
            </a:rPr>
            <a:t>Learning Centered</a:t>
          </a:r>
        </a:p>
      </dgm:t>
    </dgm:pt>
    <dgm:pt modelId="{864D884D-F425-40BD-9A28-08B92D72CA25}" type="parTrans" cxnId="{F07AEBE2-1B93-44A5-909D-116E341FE3CC}">
      <dgm:prSet/>
      <dgm:spPr/>
      <dgm:t>
        <a:bodyPr/>
        <a:lstStyle/>
        <a:p>
          <a:endParaRPr lang="en-US"/>
        </a:p>
      </dgm:t>
    </dgm:pt>
    <dgm:pt modelId="{186EADDB-C07B-45C8-A164-0171C5C8C655}" type="sibTrans" cxnId="{F07AEBE2-1B93-44A5-909D-116E341FE3CC}">
      <dgm:prSet/>
      <dgm:spPr/>
      <dgm:t>
        <a:bodyPr/>
        <a:lstStyle/>
        <a:p>
          <a:endParaRPr lang="en-US"/>
        </a:p>
      </dgm:t>
    </dgm:pt>
    <dgm:pt modelId="{3B9F345B-F050-4748-A0DC-7FAED4258DD7}">
      <dgm:prSet/>
      <dgm:spPr/>
      <dgm:t>
        <a:bodyPr/>
        <a:lstStyle/>
        <a:p>
          <a:pPr>
            <a:defRPr cap="all"/>
          </a:pPr>
          <a:r>
            <a:rPr lang="en-US" dirty="0">
              <a:latin typeface="Calibri" panose="020F0502020204030204" pitchFamily="34" charset="0"/>
              <a:cs typeface="Calibri" panose="020F0502020204030204" pitchFamily="34" charset="0"/>
            </a:rPr>
            <a:t>Data Informed</a:t>
          </a:r>
        </a:p>
      </dgm:t>
    </dgm:pt>
    <dgm:pt modelId="{68AAB733-A1D5-40AD-8479-32E6B1E7ECB0}" type="parTrans" cxnId="{5E322AFC-A248-4117-9173-DBBCF69EC705}">
      <dgm:prSet/>
      <dgm:spPr/>
      <dgm:t>
        <a:bodyPr/>
        <a:lstStyle/>
        <a:p>
          <a:endParaRPr lang="en-US"/>
        </a:p>
      </dgm:t>
    </dgm:pt>
    <dgm:pt modelId="{B7D43A80-FF33-4374-AF26-FAD427AAD402}" type="sibTrans" cxnId="{5E322AFC-A248-4117-9173-DBBCF69EC705}">
      <dgm:prSet/>
      <dgm:spPr/>
      <dgm:t>
        <a:bodyPr/>
        <a:lstStyle/>
        <a:p>
          <a:endParaRPr lang="en-US"/>
        </a:p>
      </dgm:t>
    </dgm:pt>
    <dgm:pt modelId="{F8621FBD-6156-4DBE-8026-6708EB374F3C}">
      <dgm:prSet/>
      <dgm:spPr/>
      <dgm:t>
        <a:bodyPr/>
        <a:lstStyle/>
        <a:p>
          <a:pPr>
            <a:defRPr cap="all"/>
          </a:pPr>
          <a:r>
            <a:rPr lang="en-US" dirty="0">
              <a:latin typeface="Calibri" panose="020F0502020204030204" pitchFamily="34" charset="0"/>
              <a:cs typeface="Calibri" panose="020F0502020204030204" pitchFamily="34" charset="0"/>
            </a:rPr>
            <a:t>Continuously </a:t>
          </a:r>
          <a:r>
            <a:rPr lang="en-US" dirty="0" err="1">
              <a:latin typeface="Calibri" panose="020F0502020204030204" pitchFamily="34" charset="0"/>
              <a:cs typeface="Calibri" panose="020F0502020204030204" pitchFamily="34" charset="0"/>
            </a:rPr>
            <a:t>improvING</a:t>
          </a:r>
          <a:endParaRPr lang="en-US" dirty="0">
            <a:latin typeface="Calibri" panose="020F0502020204030204" pitchFamily="34" charset="0"/>
            <a:cs typeface="Calibri" panose="020F0502020204030204" pitchFamily="34" charset="0"/>
          </a:endParaRPr>
        </a:p>
      </dgm:t>
    </dgm:pt>
    <dgm:pt modelId="{D172B761-687C-4545-A05D-666E5B9A275C}" type="parTrans" cxnId="{37A879A4-3FC8-488E-A03C-4EE8061C1544}">
      <dgm:prSet/>
      <dgm:spPr/>
      <dgm:t>
        <a:bodyPr/>
        <a:lstStyle/>
        <a:p>
          <a:endParaRPr lang="en-US"/>
        </a:p>
      </dgm:t>
    </dgm:pt>
    <dgm:pt modelId="{36894500-587B-4F26-BDC8-FA8C659F33F3}" type="sibTrans" cxnId="{37A879A4-3FC8-488E-A03C-4EE8061C1544}">
      <dgm:prSet/>
      <dgm:spPr/>
      <dgm:t>
        <a:bodyPr/>
        <a:lstStyle/>
        <a:p>
          <a:endParaRPr lang="en-US"/>
        </a:p>
      </dgm:t>
    </dgm:pt>
    <dgm:pt modelId="{8AE22622-69E7-4BAE-AE69-7E0C9D3617BE}" type="pres">
      <dgm:prSet presAssocID="{C3558CC9-3C3B-4116-9A0F-BA35CB092FAA}" presName="root" presStyleCnt="0">
        <dgm:presLayoutVars>
          <dgm:dir/>
          <dgm:resizeHandles val="exact"/>
        </dgm:presLayoutVars>
      </dgm:prSet>
      <dgm:spPr/>
    </dgm:pt>
    <dgm:pt modelId="{F22D610A-7BB8-4C45-81EF-22824D12607D}" type="pres">
      <dgm:prSet presAssocID="{8DB916DE-CAD0-46C5-84D5-6816BEA21E9B}" presName="compNode" presStyleCnt="0"/>
      <dgm:spPr/>
    </dgm:pt>
    <dgm:pt modelId="{2526A8FF-954E-4D75-83EA-26AC53B1DD58}" type="pres">
      <dgm:prSet presAssocID="{8DB916DE-CAD0-46C5-84D5-6816BEA21E9B}" presName="iconBgRect" presStyleLbl="bgShp" presStyleIdx="0" presStyleCnt="3"/>
      <dgm:spPr/>
    </dgm:pt>
    <dgm:pt modelId="{02D02040-2FE5-4933-816B-A7426B79EE48}" type="pres">
      <dgm:prSet presAssocID="{8DB916DE-CAD0-46C5-84D5-6816BEA21E9B}"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iploma roll"/>
        </a:ext>
      </dgm:extLst>
    </dgm:pt>
    <dgm:pt modelId="{D2921880-0855-481A-9A0B-9457895C7B6A}" type="pres">
      <dgm:prSet presAssocID="{8DB916DE-CAD0-46C5-84D5-6816BEA21E9B}" presName="spaceRect" presStyleCnt="0"/>
      <dgm:spPr/>
    </dgm:pt>
    <dgm:pt modelId="{857CEE6C-4C8A-43F8-BA00-144FD3485AFA}" type="pres">
      <dgm:prSet presAssocID="{8DB916DE-CAD0-46C5-84D5-6816BEA21E9B}" presName="textRect" presStyleLbl="revTx" presStyleIdx="0" presStyleCnt="3">
        <dgm:presLayoutVars>
          <dgm:chMax val="1"/>
          <dgm:chPref val="1"/>
        </dgm:presLayoutVars>
      </dgm:prSet>
      <dgm:spPr/>
    </dgm:pt>
    <dgm:pt modelId="{B9181EFF-077B-4790-8630-1025F930BE55}" type="pres">
      <dgm:prSet presAssocID="{186EADDB-C07B-45C8-A164-0171C5C8C655}" presName="sibTrans" presStyleCnt="0"/>
      <dgm:spPr/>
    </dgm:pt>
    <dgm:pt modelId="{DB80866D-3ECE-4433-9064-A4B88B955A62}" type="pres">
      <dgm:prSet presAssocID="{3B9F345B-F050-4748-A0DC-7FAED4258DD7}" presName="compNode" presStyleCnt="0"/>
      <dgm:spPr/>
    </dgm:pt>
    <dgm:pt modelId="{BB74BAB2-C823-4249-85F8-F27AA78DB28D}" type="pres">
      <dgm:prSet presAssocID="{3B9F345B-F050-4748-A0DC-7FAED4258DD7}" presName="iconBgRect" presStyleLbl="bgShp" presStyleIdx="1" presStyleCnt="3"/>
      <dgm:spPr>
        <a:solidFill>
          <a:schemeClr val="accent6"/>
        </a:solidFill>
      </dgm:spPr>
    </dgm:pt>
    <dgm:pt modelId="{CF720784-CB3C-4F6F-94D5-9CCA96B3BE1A}" type="pres">
      <dgm:prSet presAssocID="{3B9F345B-F050-4748-A0DC-7FAED4258DD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AB3E6916-F0B7-4EE0-AA99-A99869BC2275}" type="pres">
      <dgm:prSet presAssocID="{3B9F345B-F050-4748-A0DC-7FAED4258DD7}" presName="spaceRect" presStyleCnt="0"/>
      <dgm:spPr/>
    </dgm:pt>
    <dgm:pt modelId="{898E870D-41ED-4345-8184-266C87512BC8}" type="pres">
      <dgm:prSet presAssocID="{3B9F345B-F050-4748-A0DC-7FAED4258DD7}" presName="textRect" presStyleLbl="revTx" presStyleIdx="1" presStyleCnt="3">
        <dgm:presLayoutVars>
          <dgm:chMax val="1"/>
          <dgm:chPref val="1"/>
        </dgm:presLayoutVars>
      </dgm:prSet>
      <dgm:spPr/>
    </dgm:pt>
    <dgm:pt modelId="{4160EE66-B00E-4E75-908A-AC87742C8663}" type="pres">
      <dgm:prSet presAssocID="{B7D43A80-FF33-4374-AF26-FAD427AAD402}" presName="sibTrans" presStyleCnt="0"/>
      <dgm:spPr/>
    </dgm:pt>
    <dgm:pt modelId="{436C5037-64B4-4112-A10A-AB8106FC1400}" type="pres">
      <dgm:prSet presAssocID="{F8621FBD-6156-4DBE-8026-6708EB374F3C}" presName="compNode" presStyleCnt="0"/>
      <dgm:spPr/>
    </dgm:pt>
    <dgm:pt modelId="{D4A1EDFD-22C9-4A40-9211-ECD326664D2E}" type="pres">
      <dgm:prSet presAssocID="{F8621FBD-6156-4DBE-8026-6708EB374F3C}" presName="iconBgRect" presStyleLbl="bgShp" presStyleIdx="2" presStyleCnt="3"/>
      <dgm:spPr>
        <a:solidFill>
          <a:srgbClr val="FFC000"/>
        </a:solidFill>
      </dgm:spPr>
    </dgm:pt>
    <dgm:pt modelId="{CF6236C2-F39F-4FC9-BA91-E1235B63E469}" type="pres">
      <dgm:prSet presAssocID="{F8621FBD-6156-4DBE-8026-6708EB374F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67286781-AE5A-4675-97BB-D61043CB254F}" type="pres">
      <dgm:prSet presAssocID="{F8621FBD-6156-4DBE-8026-6708EB374F3C}" presName="spaceRect" presStyleCnt="0"/>
      <dgm:spPr/>
    </dgm:pt>
    <dgm:pt modelId="{C1195A08-872E-494C-B183-ABE845EEB14C}" type="pres">
      <dgm:prSet presAssocID="{F8621FBD-6156-4DBE-8026-6708EB374F3C}" presName="textRect" presStyleLbl="revTx" presStyleIdx="2" presStyleCnt="3">
        <dgm:presLayoutVars>
          <dgm:chMax val="1"/>
          <dgm:chPref val="1"/>
        </dgm:presLayoutVars>
      </dgm:prSet>
      <dgm:spPr/>
    </dgm:pt>
  </dgm:ptLst>
  <dgm:cxnLst>
    <dgm:cxn modelId="{F7C65907-5A04-4E9E-9253-38011A3C2C83}" type="presOf" srcId="{C3558CC9-3C3B-4116-9A0F-BA35CB092FAA}" destId="{8AE22622-69E7-4BAE-AE69-7E0C9D3617BE}" srcOrd="0" destOrd="0" presId="urn:microsoft.com/office/officeart/2018/5/layout/IconCircleLabelList"/>
    <dgm:cxn modelId="{232AB669-CAD5-49A0-AF31-3BB12B26B612}" type="presOf" srcId="{F8621FBD-6156-4DBE-8026-6708EB374F3C}" destId="{C1195A08-872E-494C-B183-ABE845EEB14C}" srcOrd="0" destOrd="0" presId="urn:microsoft.com/office/officeart/2018/5/layout/IconCircleLabelList"/>
    <dgm:cxn modelId="{D69F314D-9E09-4F4A-A20C-F51C9E246D2C}" type="presOf" srcId="{3B9F345B-F050-4748-A0DC-7FAED4258DD7}" destId="{898E870D-41ED-4345-8184-266C87512BC8}" srcOrd="0" destOrd="0" presId="urn:microsoft.com/office/officeart/2018/5/layout/IconCircleLabelList"/>
    <dgm:cxn modelId="{D1DAD99E-3A1A-485B-8DA9-6E2229EEFC1D}" type="presOf" srcId="{8DB916DE-CAD0-46C5-84D5-6816BEA21E9B}" destId="{857CEE6C-4C8A-43F8-BA00-144FD3485AFA}" srcOrd="0" destOrd="0" presId="urn:microsoft.com/office/officeart/2018/5/layout/IconCircleLabelList"/>
    <dgm:cxn modelId="{37A879A4-3FC8-488E-A03C-4EE8061C1544}" srcId="{C3558CC9-3C3B-4116-9A0F-BA35CB092FAA}" destId="{F8621FBD-6156-4DBE-8026-6708EB374F3C}" srcOrd="2" destOrd="0" parTransId="{D172B761-687C-4545-A05D-666E5B9A275C}" sibTransId="{36894500-587B-4F26-BDC8-FA8C659F33F3}"/>
    <dgm:cxn modelId="{F07AEBE2-1B93-44A5-909D-116E341FE3CC}" srcId="{C3558CC9-3C3B-4116-9A0F-BA35CB092FAA}" destId="{8DB916DE-CAD0-46C5-84D5-6816BEA21E9B}" srcOrd="0" destOrd="0" parTransId="{864D884D-F425-40BD-9A28-08B92D72CA25}" sibTransId="{186EADDB-C07B-45C8-A164-0171C5C8C655}"/>
    <dgm:cxn modelId="{5E322AFC-A248-4117-9173-DBBCF69EC705}" srcId="{C3558CC9-3C3B-4116-9A0F-BA35CB092FAA}" destId="{3B9F345B-F050-4748-A0DC-7FAED4258DD7}" srcOrd="1" destOrd="0" parTransId="{68AAB733-A1D5-40AD-8479-32E6B1E7ECB0}" sibTransId="{B7D43A80-FF33-4374-AF26-FAD427AAD402}"/>
    <dgm:cxn modelId="{BCFA5732-2C66-4B75-AF9F-05CCA04EC4E7}" type="presParOf" srcId="{8AE22622-69E7-4BAE-AE69-7E0C9D3617BE}" destId="{F22D610A-7BB8-4C45-81EF-22824D12607D}" srcOrd="0" destOrd="0" presId="urn:microsoft.com/office/officeart/2018/5/layout/IconCircleLabelList"/>
    <dgm:cxn modelId="{D5054C1F-672F-479E-A196-4B913E59D246}" type="presParOf" srcId="{F22D610A-7BB8-4C45-81EF-22824D12607D}" destId="{2526A8FF-954E-4D75-83EA-26AC53B1DD58}" srcOrd="0" destOrd="0" presId="urn:microsoft.com/office/officeart/2018/5/layout/IconCircleLabelList"/>
    <dgm:cxn modelId="{FE6CA85F-F4EA-4185-A453-3A2E97EBBAC5}" type="presParOf" srcId="{F22D610A-7BB8-4C45-81EF-22824D12607D}" destId="{02D02040-2FE5-4933-816B-A7426B79EE48}" srcOrd="1" destOrd="0" presId="urn:microsoft.com/office/officeart/2018/5/layout/IconCircleLabelList"/>
    <dgm:cxn modelId="{BA2D91D6-90A5-4F2B-BBEA-8E9C11D10509}" type="presParOf" srcId="{F22D610A-7BB8-4C45-81EF-22824D12607D}" destId="{D2921880-0855-481A-9A0B-9457895C7B6A}" srcOrd="2" destOrd="0" presId="urn:microsoft.com/office/officeart/2018/5/layout/IconCircleLabelList"/>
    <dgm:cxn modelId="{371C1788-4949-4BE5-AD23-E2196EB0E42A}" type="presParOf" srcId="{F22D610A-7BB8-4C45-81EF-22824D12607D}" destId="{857CEE6C-4C8A-43F8-BA00-144FD3485AFA}" srcOrd="3" destOrd="0" presId="urn:microsoft.com/office/officeart/2018/5/layout/IconCircleLabelList"/>
    <dgm:cxn modelId="{3E8FF72D-310F-4F77-852E-5F228FBB4E0F}" type="presParOf" srcId="{8AE22622-69E7-4BAE-AE69-7E0C9D3617BE}" destId="{B9181EFF-077B-4790-8630-1025F930BE55}" srcOrd="1" destOrd="0" presId="urn:microsoft.com/office/officeart/2018/5/layout/IconCircleLabelList"/>
    <dgm:cxn modelId="{AE75A3C0-9702-4D20-B931-BAC5BEC3385B}" type="presParOf" srcId="{8AE22622-69E7-4BAE-AE69-7E0C9D3617BE}" destId="{DB80866D-3ECE-4433-9064-A4B88B955A62}" srcOrd="2" destOrd="0" presId="urn:microsoft.com/office/officeart/2018/5/layout/IconCircleLabelList"/>
    <dgm:cxn modelId="{33971690-A769-4C1D-BE89-E963C6375699}" type="presParOf" srcId="{DB80866D-3ECE-4433-9064-A4B88B955A62}" destId="{BB74BAB2-C823-4249-85F8-F27AA78DB28D}" srcOrd="0" destOrd="0" presId="urn:microsoft.com/office/officeart/2018/5/layout/IconCircleLabelList"/>
    <dgm:cxn modelId="{88AE21F7-3F49-4E3D-AEC7-3F19198B5201}" type="presParOf" srcId="{DB80866D-3ECE-4433-9064-A4B88B955A62}" destId="{CF720784-CB3C-4F6F-94D5-9CCA96B3BE1A}" srcOrd="1" destOrd="0" presId="urn:microsoft.com/office/officeart/2018/5/layout/IconCircleLabelList"/>
    <dgm:cxn modelId="{9C62F45F-659F-4AE6-8F15-377E53EF7D6E}" type="presParOf" srcId="{DB80866D-3ECE-4433-9064-A4B88B955A62}" destId="{AB3E6916-F0B7-4EE0-AA99-A99869BC2275}" srcOrd="2" destOrd="0" presId="urn:microsoft.com/office/officeart/2018/5/layout/IconCircleLabelList"/>
    <dgm:cxn modelId="{D9AC6BA2-A0D0-4FEC-960C-8BAF3419313D}" type="presParOf" srcId="{DB80866D-3ECE-4433-9064-A4B88B955A62}" destId="{898E870D-41ED-4345-8184-266C87512BC8}" srcOrd="3" destOrd="0" presId="urn:microsoft.com/office/officeart/2018/5/layout/IconCircleLabelList"/>
    <dgm:cxn modelId="{D6AB560F-003F-49A3-9570-8823E8B09065}" type="presParOf" srcId="{8AE22622-69E7-4BAE-AE69-7E0C9D3617BE}" destId="{4160EE66-B00E-4E75-908A-AC87742C8663}" srcOrd="3" destOrd="0" presId="urn:microsoft.com/office/officeart/2018/5/layout/IconCircleLabelList"/>
    <dgm:cxn modelId="{8627C04F-FD5B-4C7F-81A7-1AFED7D0CD95}" type="presParOf" srcId="{8AE22622-69E7-4BAE-AE69-7E0C9D3617BE}" destId="{436C5037-64B4-4112-A10A-AB8106FC1400}" srcOrd="4" destOrd="0" presId="urn:microsoft.com/office/officeart/2018/5/layout/IconCircleLabelList"/>
    <dgm:cxn modelId="{BE85EEB8-5F6A-4C42-88D0-4C2CA5C476F1}" type="presParOf" srcId="{436C5037-64B4-4112-A10A-AB8106FC1400}" destId="{D4A1EDFD-22C9-4A40-9211-ECD326664D2E}" srcOrd="0" destOrd="0" presId="urn:microsoft.com/office/officeart/2018/5/layout/IconCircleLabelList"/>
    <dgm:cxn modelId="{5E5D1C14-D36F-41F8-9E84-C09D87468827}" type="presParOf" srcId="{436C5037-64B4-4112-A10A-AB8106FC1400}" destId="{CF6236C2-F39F-4FC9-BA91-E1235B63E469}" srcOrd="1" destOrd="0" presId="urn:microsoft.com/office/officeart/2018/5/layout/IconCircleLabelList"/>
    <dgm:cxn modelId="{2897211C-1324-4B26-9503-346142412F7E}" type="presParOf" srcId="{436C5037-64B4-4112-A10A-AB8106FC1400}" destId="{67286781-AE5A-4675-97BB-D61043CB254F}" srcOrd="2" destOrd="0" presId="urn:microsoft.com/office/officeart/2018/5/layout/IconCircleLabelList"/>
    <dgm:cxn modelId="{49C0EF03-BA43-4749-A1A0-9F2182E50346}" type="presParOf" srcId="{436C5037-64B4-4112-A10A-AB8106FC1400}" destId="{C1195A08-872E-494C-B183-ABE845EEB14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295084-02FC-C54D-AC82-857EC698AA62}" type="doc">
      <dgm:prSet loTypeId="urn:microsoft.com/office/officeart/2005/8/layout/cycle5" loCatId="cycle" qsTypeId="urn:microsoft.com/office/officeart/2005/8/quickstyle/simple3" qsCatId="simple" csTypeId="urn:microsoft.com/office/officeart/2005/8/colors/accent1_2" csCatId="accent1" phldr="1"/>
      <dgm:spPr/>
      <dgm:t>
        <a:bodyPr/>
        <a:lstStyle/>
        <a:p>
          <a:endParaRPr lang="en-US"/>
        </a:p>
      </dgm:t>
    </dgm:pt>
    <dgm:pt modelId="{0A6FAAE2-8CFC-EF4B-BB53-FFF9EEF5C9BC}">
      <dgm:prSet/>
      <dgm:spPr/>
      <dgm:t>
        <a:bodyPr/>
        <a:lstStyle/>
        <a:p>
          <a:r>
            <a:rPr lang="en-US" dirty="0"/>
            <a:t>Quality Planning</a:t>
          </a:r>
        </a:p>
      </dgm:t>
    </dgm:pt>
    <dgm:pt modelId="{83FA85EA-5205-D548-A23D-D6F0D7BDCBBA}" type="parTrans" cxnId="{9CC23929-1FFF-E04D-A520-9C8682028071}">
      <dgm:prSet/>
      <dgm:spPr/>
      <dgm:t>
        <a:bodyPr/>
        <a:lstStyle/>
        <a:p>
          <a:endParaRPr lang="en-US"/>
        </a:p>
      </dgm:t>
    </dgm:pt>
    <dgm:pt modelId="{544B40B3-FFFE-D045-A8BF-E332494C2967}" type="sibTrans" cxnId="{9CC23929-1FFF-E04D-A520-9C8682028071}">
      <dgm:prSet/>
      <dgm:spPr/>
      <dgm:t>
        <a:bodyPr/>
        <a:lstStyle/>
        <a:p>
          <a:endParaRPr lang="en-US"/>
        </a:p>
      </dgm:t>
    </dgm:pt>
    <dgm:pt modelId="{47D38887-6D44-B34D-A675-72E76762C1B2}">
      <dgm:prSet/>
      <dgm:spPr/>
      <dgm:t>
        <a:bodyPr/>
        <a:lstStyle/>
        <a:p>
          <a:r>
            <a:rPr lang="en-US" dirty="0"/>
            <a:t>Quality Control</a:t>
          </a:r>
        </a:p>
      </dgm:t>
    </dgm:pt>
    <dgm:pt modelId="{9F9988F5-F5BC-B34D-B984-F3A3BCC2EC57}" type="parTrans" cxnId="{EE27137A-30A2-414B-8BD8-DC81D810EBB0}">
      <dgm:prSet/>
      <dgm:spPr/>
      <dgm:t>
        <a:bodyPr/>
        <a:lstStyle/>
        <a:p>
          <a:endParaRPr lang="en-US"/>
        </a:p>
      </dgm:t>
    </dgm:pt>
    <dgm:pt modelId="{8126D191-2D7D-9342-B6E9-DE295BA23D40}" type="sibTrans" cxnId="{EE27137A-30A2-414B-8BD8-DC81D810EBB0}">
      <dgm:prSet/>
      <dgm:spPr/>
      <dgm:t>
        <a:bodyPr/>
        <a:lstStyle/>
        <a:p>
          <a:endParaRPr lang="en-US"/>
        </a:p>
      </dgm:t>
    </dgm:pt>
    <dgm:pt modelId="{4CBAFC0D-8FF5-A746-8A26-7E8125905045}">
      <dgm:prSet/>
      <dgm:spPr/>
      <dgm:t>
        <a:bodyPr/>
        <a:lstStyle/>
        <a:p>
          <a:r>
            <a:rPr lang="en-US" dirty="0"/>
            <a:t>Quality Assurance</a:t>
          </a:r>
        </a:p>
      </dgm:t>
    </dgm:pt>
    <dgm:pt modelId="{9FE2E8F4-4A9F-3C44-9BC5-90CFFFD2C37B}" type="parTrans" cxnId="{B0BEAD56-FCBE-C54A-8EC6-3328A2FDAA2F}">
      <dgm:prSet/>
      <dgm:spPr/>
      <dgm:t>
        <a:bodyPr/>
        <a:lstStyle/>
        <a:p>
          <a:endParaRPr lang="en-US"/>
        </a:p>
      </dgm:t>
    </dgm:pt>
    <dgm:pt modelId="{C4DC0111-D3BC-494D-8A0D-92D9AD984241}" type="sibTrans" cxnId="{B0BEAD56-FCBE-C54A-8EC6-3328A2FDAA2F}">
      <dgm:prSet/>
      <dgm:spPr/>
      <dgm:t>
        <a:bodyPr/>
        <a:lstStyle/>
        <a:p>
          <a:endParaRPr lang="en-US"/>
        </a:p>
      </dgm:t>
    </dgm:pt>
    <dgm:pt modelId="{0E813DA3-DBAD-BF4E-8C19-C9D957A6196B}">
      <dgm:prSet/>
      <dgm:spPr/>
      <dgm:t>
        <a:bodyPr/>
        <a:lstStyle/>
        <a:p>
          <a:r>
            <a:rPr lang="en-US" dirty="0"/>
            <a:t>Quality Improve-</a:t>
          </a:r>
          <a:r>
            <a:rPr lang="en-US" dirty="0" err="1"/>
            <a:t>ments</a:t>
          </a:r>
          <a:endParaRPr lang="en-US" dirty="0"/>
        </a:p>
      </dgm:t>
    </dgm:pt>
    <dgm:pt modelId="{D6474247-342F-EF48-8FB3-955FEE144A9D}" type="parTrans" cxnId="{4CA0A833-9487-224A-982F-C41078214C29}">
      <dgm:prSet/>
      <dgm:spPr/>
      <dgm:t>
        <a:bodyPr/>
        <a:lstStyle/>
        <a:p>
          <a:endParaRPr lang="en-US"/>
        </a:p>
      </dgm:t>
    </dgm:pt>
    <dgm:pt modelId="{8660E478-3C2E-684F-B954-81D96A169E3D}" type="sibTrans" cxnId="{4CA0A833-9487-224A-982F-C41078214C29}">
      <dgm:prSet/>
      <dgm:spPr/>
      <dgm:t>
        <a:bodyPr/>
        <a:lstStyle/>
        <a:p>
          <a:endParaRPr lang="en-US"/>
        </a:p>
      </dgm:t>
    </dgm:pt>
    <dgm:pt modelId="{BCEAD52E-6AC4-1D4D-A601-34FD1FD8589C}" type="pres">
      <dgm:prSet presAssocID="{15295084-02FC-C54D-AC82-857EC698AA62}" presName="cycle" presStyleCnt="0">
        <dgm:presLayoutVars>
          <dgm:dir/>
          <dgm:resizeHandles val="exact"/>
        </dgm:presLayoutVars>
      </dgm:prSet>
      <dgm:spPr/>
    </dgm:pt>
    <dgm:pt modelId="{0F696397-8245-9545-B936-B2D05E4DE889}" type="pres">
      <dgm:prSet presAssocID="{0A6FAAE2-8CFC-EF4B-BB53-FFF9EEF5C9BC}" presName="node" presStyleLbl="node1" presStyleIdx="0" presStyleCnt="4">
        <dgm:presLayoutVars>
          <dgm:bulletEnabled val="1"/>
        </dgm:presLayoutVars>
      </dgm:prSet>
      <dgm:spPr/>
    </dgm:pt>
    <dgm:pt modelId="{2A439639-64C6-2E46-9DA1-1D3002862952}" type="pres">
      <dgm:prSet presAssocID="{0A6FAAE2-8CFC-EF4B-BB53-FFF9EEF5C9BC}" presName="spNode" presStyleCnt="0"/>
      <dgm:spPr/>
    </dgm:pt>
    <dgm:pt modelId="{161782BC-57B6-A843-B35A-27BA1ED3E1C0}" type="pres">
      <dgm:prSet presAssocID="{544B40B3-FFFE-D045-A8BF-E332494C2967}" presName="sibTrans" presStyleLbl="sibTrans1D1" presStyleIdx="0" presStyleCnt="4"/>
      <dgm:spPr/>
    </dgm:pt>
    <dgm:pt modelId="{1B89893E-8BA2-0B48-97C3-9F84BD0F9439}" type="pres">
      <dgm:prSet presAssocID="{47D38887-6D44-B34D-A675-72E76762C1B2}" presName="node" presStyleLbl="node1" presStyleIdx="1" presStyleCnt="4">
        <dgm:presLayoutVars>
          <dgm:bulletEnabled val="1"/>
        </dgm:presLayoutVars>
      </dgm:prSet>
      <dgm:spPr/>
    </dgm:pt>
    <dgm:pt modelId="{B5F38EB4-C71D-DA45-B7D2-A52726AACC60}" type="pres">
      <dgm:prSet presAssocID="{47D38887-6D44-B34D-A675-72E76762C1B2}" presName="spNode" presStyleCnt="0"/>
      <dgm:spPr/>
    </dgm:pt>
    <dgm:pt modelId="{5D49EC7C-41CE-2844-B25B-4617D41C044E}" type="pres">
      <dgm:prSet presAssocID="{8126D191-2D7D-9342-B6E9-DE295BA23D40}" presName="sibTrans" presStyleLbl="sibTrans1D1" presStyleIdx="1" presStyleCnt="4"/>
      <dgm:spPr/>
    </dgm:pt>
    <dgm:pt modelId="{E3E30DC7-C71C-7642-BA6C-F05EF89CA879}" type="pres">
      <dgm:prSet presAssocID="{4CBAFC0D-8FF5-A746-8A26-7E8125905045}" presName="node" presStyleLbl="node1" presStyleIdx="2" presStyleCnt="4">
        <dgm:presLayoutVars>
          <dgm:bulletEnabled val="1"/>
        </dgm:presLayoutVars>
      </dgm:prSet>
      <dgm:spPr/>
    </dgm:pt>
    <dgm:pt modelId="{DCB51AA7-8730-954B-AAA5-AE97B3B9C05D}" type="pres">
      <dgm:prSet presAssocID="{4CBAFC0D-8FF5-A746-8A26-7E8125905045}" presName="spNode" presStyleCnt="0"/>
      <dgm:spPr/>
    </dgm:pt>
    <dgm:pt modelId="{8BB7D2C8-5DDF-AA41-AFF4-61902B1BF31D}" type="pres">
      <dgm:prSet presAssocID="{C4DC0111-D3BC-494D-8A0D-92D9AD984241}" presName="sibTrans" presStyleLbl="sibTrans1D1" presStyleIdx="2" presStyleCnt="4"/>
      <dgm:spPr/>
    </dgm:pt>
    <dgm:pt modelId="{F2621F0D-2321-8040-A7EF-52C37209266F}" type="pres">
      <dgm:prSet presAssocID="{0E813DA3-DBAD-BF4E-8C19-C9D957A6196B}" presName="node" presStyleLbl="node1" presStyleIdx="3" presStyleCnt="4">
        <dgm:presLayoutVars>
          <dgm:bulletEnabled val="1"/>
        </dgm:presLayoutVars>
      </dgm:prSet>
      <dgm:spPr/>
    </dgm:pt>
    <dgm:pt modelId="{500535C5-4173-BF48-9718-B09EDE37B7DC}" type="pres">
      <dgm:prSet presAssocID="{0E813DA3-DBAD-BF4E-8C19-C9D957A6196B}" presName="spNode" presStyleCnt="0"/>
      <dgm:spPr/>
    </dgm:pt>
    <dgm:pt modelId="{0EAA8E68-23F2-7F4A-A028-8E0585E6060F}" type="pres">
      <dgm:prSet presAssocID="{8660E478-3C2E-684F-B954-81D96A169E3D}" presName="sibTrans" presStyleLbl="sibTrans1D1" presStyleIdx="3" presStyleCnt="4"/>
      <dgm:spPr/>
    </dgm:pt>
  </dgm:ptLst>
  <dgm:cxnLst>
    <dgm:cxn modelId="{F4C1B20F-4CCA-144F-8F2A-267BAE6404FF}" type="presOf" srcId="{8126D191-2D7D-9342-B6E9-DE295BA23D40}" destId="{5D49EC7C-41CE-2844-B25B-4617D41C044E}" srcOrd="0" destOrd="0" presId="urn:microsoft.com/office/officeart/2005/8/layout/cycle5"/>
    <dgm:cxn modelId="{17ACF928-B6D4-B049-87A8-1BF1E01C1923}" type="presOf" srcId="{544B40B3-FFFE-D045-A8BF-E332494C2967}" destId="{161782BC-57B6-A843-B35A-27BA1ED3E1C0}" srcOrd="0" destOrd="0" presId="urn:microsoft.com/office/officeart/2005/8/layout/cycle5"/>
    <dgm:cxn modelId="{9CC23929-1FFF-E04D-A520-9C8682028071}" srcId="{15295084-02FC-C54D-AC82-857EC698AA62}" destId="{0A6FAAE2-8CFC-EF4B-BB53-FFF9EEF5C9BC}" srcOrd="0" destOrd="0" parTransId="{83FA85EA-5205-D548-A23D-D6F0D7BDCBBA}" sibTransId="{544B40B3-FFFE-D045-A8BF-E332494C2967}"/>
    <dgm:cxn modelId="{4CA0A833-9487-224A-982F-C41078214C29}" srcId="{15295084-02FC-C54D-AC82-857EC698AA62}" destId="{0E813DA3-DBAD-BF4E-8C19-C9D957A6196B}" srcOrd="3" destOrd="0" parTransId="{D6474247-342F-EF48-8FB3-955FEE144A9D}" sibTransId="{8660E478-3C2E-684F-B954-81D96A169E3D}"/>
    <dgm:cxn modelId="{A56E9852-7488-A346-AE4F-AF48BCA2A922}" type="presOf" srcId="{0E813DA3-DBAD-BF4E-8C19-C9D957A6196B}" destId="{F2621F0D-2321-8040-A7EF-52C37209266F}" srcOrd="0" destOrd="0" presId="urn:microsoft.com/office/officeart/2005/8/layout/cycle5"/>
    <dgm:cxn modelId="{B0BEAD56-FCBE-C54A-8EC6-3328A2FDAA2F}" srcId="{15295084-02FC-C54D-AC82-857EC698AA62}" destId="{4CBAFC0D-8FF5-A746-8A26-7E8125905045}" srcOrd="2" destOrd="0" parTransId="{9FE2E8F4-4A9F-3C44-9BC5-90CFFFD2C37B}" sibTransId="{C4DC0111-D3BC-494D-8A0D-92D9AD984241}"/>
    <dgm:cxn modelId="{EE27137A-30A2-414B-8BD8-DC81D810EBB0}" srcId="{15295084-02FC-C54D-AC82-857EC698AA62}" destId="{47D38887-6D44-B34D-A675-72E76762C1B2}" srcOrd="1" destOrd="0" parTransId="{9F9988F5-F5BC-B34D-B984-F3A3BCC2EC57}" sibTransId="{8126D191-2D7D-9342-B6E9-DE295BA23D40}"/>
    <dgm:cxn modelId="{532DFC7B-C933-F24D-A965-FAFE1AB84DA9}" type="presOf" srcId="{15295084-02FC-C54D-AC82-857EC698AA62}" destId="{BCEAD52E-6AC4-1D4D-A601-34FD1FD8589C}" srcOrd="0" destOrd="0" presId="urn:microsoft.com/office/officeart/2005/8/layout/cycle5"/>
    <dgm:cxn modelId="{1E537A94-8995-FA46-909E-CCD41142DB5B}" type="presOf" srcId="{47D38887-6D44-B34D-A675-72E76762C1B2}" destId="{1B89893E-8BA2-0B48-97C3-9F84BD0F9439}" srcOrd="0" destOrd="0" presId="urn:microsoft.com/office/officeart/2005/8/layout/cycle5"/>
    <dgm:cxn modelId="{9C19FBB8-2472-9A4C-8CB4-F5324E65634F}" type="presOf" srcId="{C4DC0111-D3BC-494D-8A0D-92D9AD984241}" destId="{8BB7D2C8-5DDF-AA41-AFF4-61902B1BF31D}" srcOrd="0" destOrd="0" presId="urn:microsoft.com/office/officeart/2005/8/layout/cycle5"/>
    <dgm:cxn modelId="{12A034D5-BEE9-964B-BA30-B2AD6A10808A}" type="presOf" srcId="{4CBAFC0D-8FF5-A746-8A26-7E8125905045}" destId="{E3E30DC7-C71C-7642-BA6C-F05EF89CA879}" srcOrd="0" destOrd="0" presId="urn:microsoft.com/office/officeart/2005/8/layout/cycle5"/>
    <dgm:cxn modelId="{D2FDB2EC-6296-B441-A287-C4C2CC9011A3}" type="presOf" srcId="{8660E478-3C2E-684F-B954-81D96A169E3D}" destId="{0EAA8E68-23F2-7F4A-A028-8E0585E6060F}" srcOrd="0" destOrd="0" presId="urn:microsoft.com/office/officeart/2005/8/layout/cycle5"/>
    <dgm:cxn modelId="{659168F3-B5FF-6542-A2C6-603817F82ABA}" type="presOf" srcId="{0A6FAAE2-8CFC-EF4B-BB53-FFF9EEF5C9BC}" destId="{0F696397-8245-9545-B936-B2D05E4DE889}" srcOrd="0" destOrd="0" presId="urn:microsoft.com/office/officeart/2005/8/layout/cycle5"/>
    <dgm:cxn modelId="{03D853AB-EDBC-E14E-BD7A-1525DDDFDB5A}" type="presParOf" srcId="{BCEAD52E-6AC4-1D4D-A601-34FD1FD8589C}" destId="{0F696397-8245-9545-B936-B2D05E4DE889}" srcOrd="0" destOrd="0" presId="urn:microsoft.com/office/officeart/2005/8/layout/cycle5"/>
    <dgm:cxn modelId="{DD0F1BB6-09F5-E74B-9CAA-AE1EEBFCC032}" type="presParOf" srcId="{BCEAD52E-6AC4-1D4D-A601-34FD1FD8589C}" destId="{2A439639-64C6-2E46-9DA1-1D3002862952}" srcOrd="1" destOrd="0" presId="urn:microsoft.com/office/officeart/2005/8/layout/cycle5"/>
    <dgm:cxn modelId="{3FF3C79E-08F7-244E-B8B4-A93EC86AE35B}" type="presParOf" srcId="{BCEAD52E-6AC4-1D4D-A601-34FD1FD8589C}" destId="{161782BC-57B6-A843-B35A-27BA1ED3E1C0}" srcOrd="2" destOrd="0" presId="urn:microsoft.com/office/officeart/2005/8/layout/cycle5"/>
    <dgm:cxn modelId="{A0EC8A3F-63D4-874F-8C22-C7503AE7FB67}" type="presParOf" srcId="{BCEAD52E-6AC4-1D4D-A601-34FD1FD8589C}" destId="{1B89893E-8BA2-0B48-97C3-9F84BD0F9439}" srcOrd="3" destOrd="0" presId="urn:microsoft.com/office/officeart/2005/8/layout/cycle5"/>
    <dgm:cxn modelId="{B5E5632D-76D0-5B44-95BC-1F6C97C56874}" type="presParOf" srcId="{BCEAD52E-6AC4-1D4D-A601-34FD1FD8589C}" destId="{B5F38EB4-C71D-DA45-B7D2-A52726AACC60}" srcOrd="4" destOrd="0" presId="urn:microsoft.com/office/officeart/2005/8/layout/cycle5"/>
    <dgm:cxn modelId="{BD068664-FF37-B74B-9CB2-E4039C89C68E}" type="presParOf" srcId="{BCEAD52E-6AC4-1D4D-A601-34FD1FD8589C}" destId="{5D49EC7C-41CE-2844-B25B-4617D41C044E}" srcOrd="5" destOrd="0" presId="urn:microsoft.com/office/officeart/2005/8/layout/cycle5"/>
    <dgm:cxn modelId="{B71EEB3C-70AC-7D41-A61B-FD0EE6062A79}" type="presParOf" srcId="{BCEAD52E-6AC4-1D4D-A601-34FD1FD8589C}" destId="{E3E30DC7-C71C-7642-BA6C-F05EF89CA879}" srcOrd="6" destOrd="0" presId="urn:microsoft.com/office/officeart/2005/8/layout/cycle5"/>
    <dgm:cxn modelId="{DACF885F-347C-E54B-AA8A-34F812B88751}" type="presParOf" srcId="{BCEAD52E-6AC4-1D4D-A601-34FD1FD8589C}" destId="{DCB51AA7-8730-954B-AAA5-AE97B3B9C05D}" srcOrd="7" destOrd="0" presId="urn:microsoft.com/office/officeart/2005/8/layout/cycle5"/>
    <dgm:cxn modelId="{86035F5B-5D66-6E49-AC51-CE168538CCCF}" type="presParOf" srcId="{BCEAD52E-6AC4-1D4D-A601-34FD1FD8589C}" destId="{8BB7D2C8-5DDF-AA41-AFF4-61902B1BF31D}" srcOrd="8" destOrd="0" presId="urn:microsoft.com/office/officeart/2005/8/layout/cycle5"/>
    <dgm:cxn modelId="{929C575A-95C9-5C45-9667-6B791CA0A9AB}" type="presParOf" srcId="{BCEAD52E-6AC4-1D4D-A601-34FD1FD8589C}" destId="{F2621F0D-2321-8040-A7EF-52C37209266F}" srcOrd="9" destOrd="0" presId="urn:microsoft.com/office/officeart/2005/8/layout/cycle5"/>
    <dgm:cxn modelId="{D9DBFC32-3625-A04A-9407-A5E3B2D7B8BC}" type="presParOf" srcId="{BCEAD52E-6AC4-1D4D-A601-34FD1FD8589C}" destId="{500535C5-4173-BF48-9718-B09EDE37B7DC}" srcOrd="10" destOrd="0" presId="urn:microsoft.com/office/officeart/2005/8/layout/cycle5"/>
    <dgm:cxn modelId="{5A9265EE-3DA9-AF4C-85B1-076D4B6611CD}" type="presParOf" srcId="{BCEAD52E-6AC4-1D4D-A601-34FD1FD8589C}" destId="{0EAA8E68-23F2-7F4A-A028-8E0585E6060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CD2BBA-0BFE-324A-A4ED-CDC06B50AD6F}"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1892DAA7-A80B-B049-BFC4-BF79196F6896}">
      <dgm:prSet phldrT="[Text]"/>
      <dgm:spPr/>
      <dgm:t>
        <a:bodyPr/>
        <a:lstStyle/>
        <a:p>
          <a:pPr algn="l"/>
          <a:r>
            <a:rPr lang="en-US" dirty="0"/>
            <a:t>Quality is Equity</a:t>
          </a:r>
        </a:p>
      </dgm:t>
    </dgm:pt>
    <dgm:pt modelId="{286406FA-8954-CA42-8F46-8CD465B74797}" type="parTrans" cxnId="{A37A0EA0-923A-5B48-8D15-2A4062C2BF44}">
      <dgm:prSet/>
      <dgm:spPr/>
      <dgm:t>
        <a:bodyPr/>
        <a:lstStyle/>
        <a:p>
          <a:endParaRPr lang="en-US"/>
        </a:p>
      </dgm:t>
    </dgm:pt>
    <dgm:pt modelId="{08732790-13B2-E341-8B22-0E7B75FA19F4}" type="sibTrans" cxnId="{A37A0EA0-923A-5B48-8D15-2A4062C2BF44}">
      <dgm:prSet/>
      <dgm:spPr/>
      <dgm:t>
        <a:bodyPr/>
        <a:lstStyle/>
        <a:p>
          <a:endParaRPr lang="en-US"/>
        </a:p>
      </dgm:t>
    </dgm:pt>
    <dgm:pt modelId="{1A0990A2-BEC0-484B-9953-9E29474FA0BE}">
      <dgm:prSet phldrT="[Text]"/>
      <dgm:spPr/>
      <dgm:t>
        <a:bodyPr/>
        <a:lstStyle/>
        <a:p>
          <a:pPr algn="r"/>
          <a:r>
            <a:rPr lang="en-US" dirty="0"/>
            <a:t>Equity is Quality</a:t>
          </a:r>
        </a:p>
      </dgm:t>
    </dgm:pt>
    <dgm:pt modelId="{B42A9173-860D-1F43-8295-9C7872838B8B}" type="parTrans" cxnId="{8EFAB427-B063-4B46-ACC2-57CF6AA5B808}">
      <dgm:prSet/>
      <dgm:spPr/>
      <dgm:t>
        <a:bodyPr/>
        <a:lstStyle/>
        <a:p>
          <a:endParaRPr lang="en-US"/>
        </a:p>
      </dgm:t>
    </dgm:pt>
    <dgm:pt modelId="{9695E468-7908-C241-A1D8-F777F21DD07B}" type="sibTrans" cxnId="{8EFAB427-B063-4B46-ACC2-57CF6AA5B808}">
      <dgm:prSet/>
      <dgm:spPr/>
      <dgm:t>
        <a:bodyPr/>
        <a:lstStyle/>
        <a:p>
          <a:endParaRPr lang="en-US"/>
        </a:p>
      </dgm:t>
    </dgm:pt>
    <dgm:pt modelId="{31875ABD-A8BA-824C-873D-BE2044CDACE9}" type="pres">
      <dgm:prSet presAssocID="{36CD2BBA-0BFE-324A-A4ED-CDC06B50AD6F}" presName="diagram" presStyleCnt="0">
        <dgm:presLayoutVars>
          <dgm:dir/>
          <dgm:resizeHandles val="exact"/>
        </dgm:presLayoutVars>
      </dgm:prSet>
      <dgm:spPr/>
    </dgm:pt>
    <dgm:pt modelId="{68EA292A-23CD-1144-BC6D-CA80A7CB4804}" type="pres">
      <dgm:prSet presAssocID="{1892DAA7-A80B-B049-BFC4-BF79196F6896}" presName="arrow" presStyleLbl="node1" presStyleIdx="0" presStyleCnt="2">
        <dgm:presLayoutVars>
          <dgm:bulletEnabled val="1"/>
        </dgm:presLayoutVars>
      </dgm:prSet>
      <dgm:spPr/>
    </dgm:pt>
    <dgm:pt modelId="{4796F969-CE1D-B142-AF05-D296CDBF4AEC}" type="pres">
      <dgm:prSet presAssocID="{1A0990A2-BEC0-484B-9953-9E29474FA0BE}" presName="arrow" presStyleLbl="node1" presStyleIdx="1" presStyleCnt="2">
        <dgm:presLayoutVars>
          <dgm:bulletEnabled val="1"/>
        </dgm:presLayoutVars>
      </dgm:prSet>
      <dgm:spPr/>
    </dgm:pt>
  </dgm:ptLst>
  <dgm:cxnLst>
    <dgm:cxn modelId="{1ACE1626-2765-2446-9A99-5CDDD0BC5D01}" type="presOf" srcId="{1892DAA7-A80B-B049-BFC4-BF79196F6896}" destId="{68EA292A-23CD-1144-BC6D-CA80A7CB4804}" srcOrd="0" destOrd="0" presId="urn:microsoft.com/office/officeart/2005/8/layout/arrow5"/>
    <dgm:cxn modelId="{8EFAB427-B063-4B46-ACC2-57CF6AA5B808}" srcId="{36CD2BBA-0BFE-324A-A4ED-CDC06B50AD6F}" destId="{1A0990A2-BEC0-484B-9953-9E29474FA0BE}" srcOrd="1" destOrd="0" parTransId="{B42A9173-860D-1F43-8295-9C7872838B8B}" sibTransId="{9695E468-7908-C241-A1D8-F777F21DD07B}"/>
    <dgm:cxn modelId="{44E1234F-9324-0F44-878F-7F3EC7B419A0}" type="presOf" srcId="{1A0990A2-BEC0-484B-9953-9E29474FA0BE}" destId="{4796F969-CE1D-B142-AF05-D296CDBF4AEC}" srcOrd="0" destOrd="0" presId="urn:microsoft.com/office/officeart/2005/8/layout/arrow5"/>
    <dgm:cxn modelId="{B690729B-F03F-9045-8130-1DEBCC90368E}" type="presOf" srcId="{36CD2BBA-0BFE-324A-A4ED-CDC06B50AD6F}" destId="{31875ABD-A8BA-824C-873D-BE2044CDACE9}" srcOrd="0" destOrd="0" presId="urn:microsoft.com/office/officeart/2005/8/layout/arrow5"/>
    <dgm:cxn modelId="{A37A0EA0-923A-5B48-8D15-2A4062C2BF44}" srcId="{36CD2BBA-0BFE-324A-A4ED-CDC06B50AD6F}" destId="{1892DAA7-A80B-B049-BFC4-BF79196F6896}" srcOrd="0" destOrd="0" parTransId="{286406FA-8954-CA42-8F46-8CD465B74797}" sibTransId="{08732790-13B2-E341-8B22-0E7B75FA19F4}"/>
    <dgm:cxn modelId="{B98EC102-C837-C449-BE79-59200D2C00DC}" type="presParOf" srcId="{31875ABD-A8BA-824C-873D-BE2044CDACE9}" destId="{68EA292A-23CD-1144-BC6D-CA80A7CB4804}" srcOrd="0" destOrd="0" presId="urn:microsoft.com/office/officeart/2005/8/layout/arrow5"/>
    <dgm:cxn modelId="{0C6788F1-779C-CC4F-B558-14CF214CD44F}" type="presParOf" srcId="{31875ABD-A8BA-824C-873D-BE2044CDACE9}" destId="{4796F969-CE1D-B142-AF05-D296CDBF4AE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CCFFF-A8D7-D743-B51B-1DD23B7D90C4}">
      <dsp:nvSpPr>
        <dsp:cNvPr id="0" name=""/>
        <dsp:cNvSpPr/>
      </dsp:nvSpPr>
      <dsp:spPr>
        <a:xfrm>
          <a:off x="728133" y="0"/>
          <a:ext cx="8252177" cy="300419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25186-43D3-6B42-ACAC-060B788F859F}">
      <dsp:nvSpPr>
        <dsp:cNvPr id="0" name=""/>
        <dsp:cNvSpPr/>
      </dsp:nvSpPr>
      <dsp:spPr>
        <a:xfrm>
          <a:off x="328987"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Productivity increase in industry group A</a:t>
          </a:r>
        </a:p>
      </dsp:txBody>
      <dsp:txXfrm>
        <a:off x="387648" y="959919"/>
        <a:ext cx="2795211" cy="1084356"/>
      </dsp:txXfrm>
    </dsp:sp>
    <dsp:sp modelId="{5FEFA155-9533-B448-870E-8AE0A6A6374F}">
      <dsp:nvSpPr>
        <dsp:cNvPr id="0" name=""/>
        <dsp:cNvSpPr/>
      </dsp:nvSpPr>
      <dsp:spPr>
        <a:xfrm>
          <a:off x="3397955"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Rise in nominal wages in industry group A</a:t>
          </a:r>
        </a:p>
      </dsp:txBody>
      <dsp:txXfrm>
        <a:off x="3456616" y="959919"/>
        <a:ext cx="2795211" cy="1084356"/>
      </dsp:txXfrm>
    </dsp:sp>
    <dsp:sp modelId="{086A27E2-6F32-D643-99CF-89054F195271}">
      <dsp:nvSpPr>
        <dsp:cNvPr id="0" name=""/>
        <dsp:cNvSpPr/>
      </dsp:nvSpPr>
      <dsp:spPr>
        <a:xfrm>
          <a:off x="6466923"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Decrease in costs per unit of output in industry group A</a:t>
          </a:r>
        </a:p>
      </dsp:txBody>
      <dsp:txXfrm>
        <a:off x="6525584" y="959919"/>
        <a:ext cx="2795211" cy="1084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CCFFF-A8D7-D743-B51B-1DD23B7D90C4}">
      <dsp:nvSpPr>
        <dsp:cNvPr id="0" name=""/>
        <dsp:cNvSpPr/>
      </dsp:nvSpPr>
      <dsp:spPr>
        <a:xfrm>
          <a:off x="728133" y="0"/>
          <a:ext cx="8252177" cy="300419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25186-43D3-6B42-ACAC-060B788F859F}">
      <dsp:nvSpPr>
        <dsp:cNvPr id="0" name=""/>
        <dsp:cNvSpPr/>
      </dsp:nvSpPr>
      <dsp:spPr>
        <a:xfrm>
          <a:off x="328987"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Little or no effect on productivity in industry group B</a:t>
          </a:r>
        </a:p>
      </dsp:txBody>
      <dsp:txXfrm>
        <a:off x="387648" y="959919"/>
        <a:ext cx="2795211" cy="1084356"/>
      </dsp:txXfrm>
    </dsp:sp>
    <dsp:sp modelId="{5FEFA155-9533-B448-870E-8AE0A6A6374F}">
      <dsp:nvSpPr>
        <dsp:cNvPr id="0" name=""/>
        <dsp:cNvSpPr/>
      </dsp:nvSpPr>
      <dsp:spPr>
        <a:xfrm>
          <a:off x="3397955"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Rise in nominal wages in industry group B</a:t>
          </a:r>
        </a:p>
      </dsp:txBody>
      <dsp:txXfrm>
        <a:off x="3456616" y="959919"/>
        <a:ext cx="2795211" cy="1084356"/>
      </dsp:txXfrm>
    </dsp:sp>
    <dsp:sp modelId="{086A27E2-6F32-D643-99CF-89054F195271}">
      <dsp:nvSpPr>
        <dsp:cNvPr id="0" name=""/>
        <dsp:cNvSpPr/>
      </dsp:nvSpPr>
      <dsp:spPr>
        <a:xfrm>
          <a:off x="6466923" y="901258"/>
          <a:ext cx="2912533" cy="12016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Increase in costs per unit of output in industry group B</a:t>
          </a:r>
        </a:p>
      </dsp:txBody>
      <dsp:txXfrm>
        <a:off x="6525584" y="959919"/>
        <a:ext cx="2795211" cy="1084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D3F09-DD89-7149-9A19-BB6EF03F6388}">
      <dsp:nvSpPr>
        <dsp:cNvPr id="0" name=""/>
        <dsp:cNvSpPr/>
      </dsp:nvSpPr>
      <dsp:spPr>
        <a:xfrm>
          <a:off x="1201559" y="305543"/>
          <a:ext cx="8341080" cy="1512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4451"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Students who want to master a </a:t>
          </a:r>
          <a:br>
            <a:rPr lang="en-US" sz="3400" kern="1200" dirty="0">
              <a:solidFill>
                <a:schemeClr val="tx1"/>
              </a:solidFill>
            </a:rPr>
          </a:br>
          <a:r>
            <a:rPr lang="en-US" sz="3400" kern="1200" dirty="0">
              <a:solidFill>
                <a:schemeClr val="tx1"/>
              </a:solidFill>
            </a:rPr>
            <a:t>subject area of interest to them.</a:t>
          </a:r>
        </a:p>
      </dsp:txBody>
      <dsp:txXfrm>
        <a:off x="1201559" y="305543"/>
        <a:ext cx="8341080" cy="1512476"/>
      </dsp:txXfrm>
    </dsp:sp>
    <dsp:sp modelId="{4CB8B063-F391-A547-81BE-18EB28596C50}">
      <dsp:nvSpPr>
        <dsp:cNvPr id="0" name=""/>
        <dsp:cNvSpPr/>
      </dsp:nvSpPr>
      <dsp:spPr>
        <a:xfrm>
          <a:off x="608331" y="157554"/>
          <a:ext cx="1592875" cy="1588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76931F-39D9-2B40-9383-B2C5570360A8}">
      <dsp:nvSpPr>
        <dsp:cNvPr id="0" name=""/>
        <dsp:cNvSpPr/>
      </dsp:nvSpPr>
      <dsp:spPr>
        <a:xfrm>
          <a:off x="1187330" y="2025141"/>
          <a:ext cx="8369539" cy="1512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4451"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solidFill>
                <a:schemeClr val="tx1"/>
              </a:solidFill>
              <a:effectLst/>
            </a:rPr>
            <a:t>Students who want to gain marketable skills that appeal to potential employers.</a:t>
          </a:r>
          <a:endParaRPr lang="en-US" sz="3400" kern="1200" dirty="0">
            <a:solidFill>
              <a:schemeClr val="tx1"/>
            </a:solidFill>
          </a:endParaRPr>
        </a:p>
      </dsp:txBody>
      <dsp:txXfrm>
        <a:off x="1187330" y="2025141"/>
        <a:ext cx="8369539" cy="1512476"/>
      </dsp:txXfrm>
    </dsp:sp>
    <dsp:sp modelId="{EE99E2F1-51A4-4B4F-86B8-A52E051E2941}">
      <dsp:nvSpPr>
        <dsp:cNvPr id="0" name=""/>
        <dsp:cNvSpPr/>
      </dsp:nvSpPr>
      <dsp:spPr>
        <a:xfrm>
          <a:off x="793329" y="2119401"/>
          <a:ext cx="1222879" cy="12192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2A7175-CF23-0C43-B915-738CC4675582}">
      <dsp:nvSpPr>
        <dsp:cNvPr id="0" name=""/>
        <dsp:cNvSpPr/>
      </dsp:nvSpPr>
      <dsp:spPr>
        <a:xfrm>
          <a:off x="1187330" y="3929181"/>
          <a:ext cx="8369539" cy="1512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4451"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solidFill>
                <a:schemeClr val="tx1"/>
              </a:solidFill>
              <a:effectLst/>
            </a:rPr>
            <a:t>Students who want to develop a </a:t>
          </a:r>
          <a:br>
            <a:rPr lang="en-US" sz="3400" b="0" i="0" kern="1200" dirty="0">
              <a:solidFill>
                <a:schemeClr val="tx1"/>
              </a:solidFill>
              <a:effectLst/>
            </a:rPr>
          </a:br>
          <a:r>
            <a:rPr lang="en-US" sz="3400" b="0" i="0" kern="1200" dirty="0">
              <a:solidFill>
                <a:schemeClr val="tx1"/>
              </a:solidFill>
              <a:effectLst/>
            </a:rPr>
            <a:t>network of friends and colleagues.</a:t>
          </a:r>
          <a:endParaRPr lang="en-US" sz="3400" kern="1200" dirty="0">
            <a:solidFill>
              <a:schemeClr val="tx1"/>
            </a:solidFill>
          </a:endParaRPr>
        </a:p>
      </dsp:txBody>
      <dsp:txXfrm>
        <a:off x="1187330" y="3929181"/>
        <a:ext cx="8369539" cy="1512476"/>
      </dsp:txXfrm>
    </dsp:sp>
    <dsp:sp modelId="{FE27D66B-05C7-0B4A-A5C5-7417C1C864CB}">
      <dsp:nvSpPr>
        <dsp:cNvPr id="0" name=""/>
        <dsp:cNvSpPr/>
      </dsp:nvSpPr>
      <dsp:spPr>
        <a:xfrm>
          <a:off x="608331" y="3752638"/>
          <a:ext cx="1592875" cy="15881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6A8FF-954E-4D75-83EA-26AC53B1DD58}">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02040-2FE5-4933-816B-A7426B79EE48}">
      <dsp:nvSpPr>
        <dsp:cNvPr id="0" name=""/>
        <dsp:cNvSpPr/>
      </dsp:nvSpPr>
      <dsp:spPr>
        <a:xfrm>
          <a:off x="1081237"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7CEE6C-4C8A-43F8-BA00-144FD3485AFA}">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latin typeface="Calibri" panose="020F0502020204030204" pitchFamily="34" charset="0"/>
              <a:cs typeface="Calibri" panose="020F0502020204030204" pitchFamily="34" charset="0"/>
            </a:rPr>
            <a:t>Learning Centered</a:t>
          </a:r>
        </a:p>
      </dsp:txBody>
      <dsp:txXfrm>
        <a:off x="75768" y="3053169"/>
        <a:ext cx="3093750" cy="720000"/>
      </dsp:txXfrm>
    </dsp:sp>
    <dsp:sp modelId="{BB74BAB2-C823-4249-85F8-F27AA78DB28D}">
      <dsp:nvSpPr>
        <dsp:cNvPr id="0" name=""/>
        <dsp:cNvSpPr/>
      </dsp:nvSpPr>
      <dsp:spPr>
        <a:xfrm>
          <a:off x="4314206" y="578168"/>
          <a:ext cx="1887187" cy="1887187"/>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CF720784-CB3C-4F6F-94D5-9CCA96B3BE1A}">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E870D-41ED-4345-8184-266C87512BC8}">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latin typeface="Calibri" panose="020F0502020204030204" pitchFamily="34" charset="0"/>
              <a:cs typeface="Calibri" panose="020F0502020204030204" pitchFamily="34" charset="0"/>
            </a:rPr>
            <a:t>Data Informed</a:t>
          </a:r>
        </a:p>
      </dsp:txBody>
      <dsp:txXfrm>
        <a:off x="3710925" y="3053169"/>
        <a:ext cx="3093750" cy="720000"/>
      </dsp:txXfrm>
    </dsp:sp>
    <dsp:sp modelId="{D4A1EDFD-22C9-4A40-9211-ECD326664D2E}">
      <dsp:nvSpPr>
        <dsp:cNvPr id="0" name=""/>
        <dsp:cNvSpPr/>
      </dsp:nvSpPr>
      <dsp:spPr>
        <a:xfrm>
          <a:off x="7949362" y="578168"/>
          <a:ext cx="1887187" cy="1887187"/>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CF6236C2-F39F-4FC9-BA91-E1235B63E469}">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195A08-872E-494C-B183-ABE845EEB14C}">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latin typeface="Calibri" panose="020F0502020204030204" pitchFamily="34" charset="0"/>
              <a:cs typeface="Calibri" panose="020F0502020204030204" pitchFamily="34" charset="0"/>
            </a:rPr>
            <a:t>Continuously </a:t>
          </a:r>
          <a:r>
            <a:rPr lang="en-US" sz="2500" kern="1200" dirty="0" err="1">
              <a:latin typeface="Calibri" panose="020F0502020204030204" pitchFamily="34" charset="0"/>
              <a:cs typeface="Calibri" panose="020F0502020204030204" pitchFamily="34" charset="0"/>
            </a:rPr>
            <a:t>improvING</a:t>
          </a:r>
          <a:endParaRPr lang="en-US" sz="2500" kern="1200" dirty="0">
            <a:latin typeface="Calibri" panose="020F0502020204030204" pitchFamily="34" charset="0"/>
            <a:cs typeface="Calibri" panose="020F0502020204030204" pitchFamily="34" charset="0"/>
          </a:endParaRPr>
        </a:p>
      </dsp:txBody>
      <dsp:txXfrm>
        <a:off x="7346081" y="3053169"/>
        <a:ext cx="309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96397-8245-9545-B936-B2D05E4DE889}">
      <dsp:nvSpPr>
        <dsp:cNvPr id="0" name=""/>
        <dsp:cNvSpPr/>
      </dsp:nvSpPr>
      <dsp:spPr>
        <a:xfrm>
          <a:off x="3831964" y="1822"/>
          <a:ext cx="2210702" cy="143695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Planning</a:t>
          </a:r>
        </a:p>
      </dsp:txBody>
      <dsp:txXfrm>
        <a:off x="3902110" y="71968"/>
        <a:ext cx="2070410" cy="1296664"/>
      </dsp:txXfrm>
    </dsp:sp>
    <dsp:sp modelId="{161782BC-57B6-A843-B35A-27BA1ED3E1C0}">
      <dsp:nvSpPr>
        <dsp:cNvPr id="0" name=""/>
        <dsp:cNvSpPr/>
      </dsp:nvSpPr>
      <dsp:spPr>
        <a:xfrm>
          <a:off x="2563579" y="720301"/>
          <a:ext cx="4747473" cy="4747473"/>
        </a:xfrm>
        <a:custGeom>
          <a:avLst/>
          <a:gdLst/>
          <a:ahLst/>
          <a:cxnLst/>
          <a:rect l="0" t="0" r="0" b="0"/>
          <a:pathLst>
            <a:path>
              <a:moveTo>
                <a:pt x="3784178" y="464475"/>
              </a:moveTo>
              <a:arcTo wR="2373736" hR="2373736" stAng="18387279" swAng="16335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B89893E-8BA2-0B48-97C3-9F84BD0F9439}">
      <dsp:nvSpPr>
        <dsp:cNvPr id="0" name=""/>
        <dsp:cNvSpPr/>
      </dsp:nvSpPr>
      <dsp:spPr>
        <a:xfrm>
          <a:off x="6205701" y="2375559"/>
          <a:ext cx="2210702" cy="143695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Control</a:t>
          </a:r>
        </a:p>
      </dsp:txBody>
      <dsp:txXfrm>
        <a:off x="6275847" y="2445705"/>
        <a:ext cx="2070410" cy="1296664"/>
      </dsp:txXfrm>
    </dsp:sp>
    <dsp:sp modelId="{5D49EC7C-41CE-2844-B25B-4617D41C044E}">
      <dsp:nvSpPr>
        <dsp:cNvPr id="0" name=""/>
        <dsp:cNvSpPr/>
      </dsp:nvSpPr>
      <dsp:spPr>
        <a:xfrm>
          <a:off x="2563579" y="720301"/>
          <a:ext cx="4747473" cy="4747473"/>
        </a:xfrm>
        <a:custGeom>
          <a:avLst/>
          <a:gdLst/>
          <a:ahLst/>
          <a:cxnLst/>
          <a:rect l="0" t="0" r="0" b="0"/>
          <a:pathLst>
            <a:path>
              <a:moveTo>
                <a:pt x="4501386" y="3426225"/>
              </a:moveTo>
              <a:arcTo wR="2373736" hR="2373736" stAng="1579219" swAng="16335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3E30DC7-C71C-7642-BA6C-F05EF89CA879}">
      <dsp:nvSpPr>
        <dsp:cNvPr id="0" name=""/>
        <dsp:cNvSpPr/>
      </dsp:nvSpPr>
      <dsp:spPr>
        <a:xfrm>
          <a:off x="3831964" y="4749296"/>
          <a:ext cx="2210702" cy="143695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Assurance</a:t>
          </a:r>
        </a:p>
      </dsp:txBody>
      <dsp:txXfrm>
        <a:off x="3902110" y="4819442"/>
        <a:ext cx="2070410" cy="1296664"/>
      </dsp:txXfrm>
    </dsp:sp>
    <dsp:sp modelId="{8BB7D2C8-5DDF-AA41-AFF4-61902B1BF31D}">
      <dsp:nvSpPr>
        <dsp:cNvPr id="0" name=""/>
        <dsp:cNvSpPr/>
      </dsp:nvSpPr>
      <dsp:spPr>
        <a:xfrm>
          <a:off x="2563579" y="720301"/>
          <a:ext cx="4747473" cy="4747473"/>
        </a:xfrm>
        <a:custGeom>
          <a:avLst/>
          <a:gdLst/>
          <a:ahLst/>
          <a:cxnLst/>
          <a:rect l="0" t="0" r="0" b="0"/>
          <a:pathLst>
            <a:path>
              <a:moveTo>
                <a:pt x="963294" y="4282998"/>
              </a:moveTo>
              <a:arcTo wR="2373736" hR="2373736" stAng="7587279" swAng="16335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2621F0D-2321-8040-A7EF-52C37209266F}">
      <dsp:nvSpPr>
        <dsp:cNvPr id="0" name=""/>
        <dsp:cNvSpPr/>
      </dsp:nvSpPr>
      <dsp:spPr>
        <a:xfrm>
          <a:off x="1458227" y="2375559"/>
          <a:ext cx="2210702" cy="143695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Improve-</a:t>
          </a:r>
          <a:r>
            <a:rPr lang="en-US" sz="2600" kern="1200" dirty="0" err="1"/>
            <a:t>ments</a:t>
          </a:r>
          <a:endParaRPr lang="en-US" sz="2600" kern="1200" dirty="0"/>
        </a:p>
      </dsp:txBody>
      <dsp:txXfrm>
        <a:off x="1528373" y="2445705"/>
        <a:ext cx="2070410" cy="1296664"/>
      </dsp:txXfrm>
    </dsp:sp>
    <dsp:sp modelId="{0EAA8E68-23F2-7F4A-A028-8E0585E6060F}">
      <dsp:nvSpPr>
        <dsp:cNvPr id="0" name=""/>
        <dsp:cNvSpPr/>
      </dsp:nvSpPr>
      <dsp:spPr>
        <a:xfrm>
          <a:off x="2563579" y="720301"/>
          <a:ext cx="4747473" cy="4747473"/>
        </a:xfrm>
        <a:custGeom>
          <a:avLst/>
          <a:gdLst/>
          <a:ahLst/>
          <a:cxnLst/>
          <a:rect l="0" t="0" r="0" b="0"/>
          <a:pathLst>
            <a:path>
              <a:moveTo>
                <a:pt x="246087" y="1321247"/>
              </a:moveTo>
              <a:arcTo wR="2373736" hR="2373736" stAng="12379219" swAng="16335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A292A-23CD-1144-BC6D-CA80A7CB4804}">
      <dsp:nvSpPr>
        <dsp:cNvPr id="0" name=""/>
        <dsp:cNvSpPr/>
      </dsp:nvSpPr>
      <dsp:spPr>
        <a:xfrm rot="16200000">
          <a:off x="1986" y="938640"/>
          <a:ext cx="4599719" cy="459971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l" defTabSz="2400300">
            <a:lnSpc>
              <a:spcPct val="90000"/>
            </a:lnSpc>
            <a:spcBef>
              <a:spcPct val="0"/>
            </a:spcBef>
            <a:spcAft>
              <a:spcPct val="35000"/>
            </a:spcAft>
            <a:buNone/>
          </a:pPr>
          <a:r>
            <a:rPr lang="en-US" sz="5400" kern="1200" dirty="0"/>
            <a:t>Quality is Equity</a:t>
          </a:r>
        </a:p>
      </dsp:txBody>
      <dsp:txXfrm rot="5400000">
        <a:off x="1987" y="2088569"/>
        <a:ext cx="3794768" cy="2299859"/>
      </dsp:txXfrm>
    </dsp:sp>
    <dsp:sp modelId="{4796F969-CE1D-B142-AF05-D296CDBF4AEC}">
      <dsp:nvSpPr>
        <dsp:cNvPr id="0" name=""/>
        <dsp:cNvSpPr/>
      </dsp:nvSpPr>
      <dsp:spPr>
        <a:xfrm rot="5400000">
          <a:off x="4923294" y="938640"/>
          <a:ext cx="4599719" cy="459971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r" defTabSz="2400300">
            <a:lnSpc>
              <a:spcPct val="90000"/>
            </a:lnSpc>
            <a:spcBef>
              <a:spcPct val="0"/>
            </a:spcBef>
            <a:spcAft>
              <a:spcPct val="35000"/>
            </a:spcAft>
            <a:buNone/>
          </a:pPr>
          <a:r>
            <a:rPr lang="en-US" sz="5400" kern="1200" dirty="0"/>
            <a:t>Equity is Quality</a:t>
          </a:r>
        </a:p>
      </dsp:txBody>
      <dsp:txXfrm rot="-5400000">
        <a:off x="5728246" y="2088570"/>
        <a:ext cx="3794768" cy="22998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9" tIns="47114" rIns="94229" bIns="47114" rtlCol="0"/>
          <a:lstStyle>
            <a:lvl1pPr algn="r">
              <a:defRPr sz="1200"/>
            </a:lvl1pPr>
          </a:lstStyle>
          <a:p>
            <a:fld id="{641DE7F1-812B-47B9-B5A2-D25CF613314E}" type="datetimeFigureOut">
              <a:rPr lang="en-US" smtClean="0"/>
              <a:pPr/>
              <a:t>11/8/2022</a:t>
            </a:fld>
            <a:endParaRPr lang="en-US"/>
          </a:p>
        </p:txBody>
      </p:sp>
      <p:sp>
        <p:nvSpPr>
          <p:cNvPr id="4" name="Footer Placeholder 3"/>
          <p:cNvSpPr>
            <a:spLocks noGrp="1"/>
          </p:cNvSpPr>
          <p:nvPr>
            <p:ph type="ftr" sz="quarter" idx="2"/>
          </p:nvPr>
        </p:nvSpPr>
        <p:spPr>
          <a:xfrm>
            <a:off x="1"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9" tIns="47114" rIns="94229" bIns="47114" rtlCol="0" anchor="b"/>
          <a:lstStyle>
            <a:lvl1pPr algn="r">
              <a:defRPr sz="1200"/>
            </a:lvl1pPr>
          </a:lstStyle>
          <a:p>
            <a:fld id="{BDAEE701-A284-495B-BA96-C66460EE800A}" type="slidenum">
              <a:rPr lang="en-US" smtClean="0"/>
              <a:pPr/>
              <a:t>‹#›</a:t>
            </a:fld>
            <a:endParaRPr lang="en-US"/>
          </a:p>
        </p:txBody>
      </p:sp>
    </p:spTree>
    <p:extLst>
      <p:ext uri="{BB962C8B-B14F-4D97-AF65-F5344CB8AC3E}">
        <p14:creationId xmlns:p14="http://schemas.microsoft.com/office/powerpoint/2010/main" val="3591265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9" tIns="47114" rIns="94229" bIns="47114" rtlCol="0"/>
          <a:lstStyle>
            <a:lvl1pPr algn="r">
              <a:defRPr sz="1200"/>
            </a:lvl1pPr>
          </a:lstStyle>
          <a:p>
            <a:fld id="{9619AA8A-551A-4B4C-855C-093167C7CC75}" type="datetimeFigureOut">
              <a:rPr lang="en-US" smtClean="0"/>
              <a:pPr/>
              <a:t>11/8/2022</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9" tIns="47114" rIns="94229" bIns="47114" rtlCol="0" anchor="b"/>
          <a:lstStyle>
            <a:lvl1pPr algn="r">
              <a:defRPr sz="1200"/>
            </a:lvl1pPr>
          </a:lstStyle>
          <a:p>
            <a:fld id="{306FBE39-4989-4D80-A3F7-4902BFFE2009}" type="slidenum">
              <a:rPr lang="en-US" smtClean="0"/>
              <a:pPr/>
              <a:t>‹#›</a:t>
            </a:fld>
            <a:endParaRPr lang="en-US"/>
          </a:p>
        </p:txBody>
      </p:sp>
    </p:spTree>
    <p:extLst>
      <p:ext uri="{BB962C8B-B14F-4D97-AF65-F5344CB8AC3E}">
        <p14:creationId xmlns:p14="http://schemas.microsoft.com/office/powerpoint/2010/main" val="291454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br.org/2008/05/the-customer-centered-innovation-ma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ccenture.com/us-en/insights/public-service/serving-all-studen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rodpad.com/blog/steps-to-becoming-a-product-manager/"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rodpad.com/features/roadmap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ytimes.com/2012/11/04/education/edlife/massive-open-online-courses-are-multiplying-at-a-rapid-pace.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ewyorker.com/magazine/2012/04/30/get-rich-u" TargetMode="External"/><Relationship Id="rId4" Type="http://schemas.openxmlformats.org/officeDocument/2006/relationships/hyperlink" Target="https://www.christenseninstitute.org/publications/disrupting-colle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Thanks for that introduction…</a:t>
            </a:r>
          </a:p>
          <a:p>
            <a:endParaRPr lang="en-US" sz="1200" dirty="0">
              <a:solidFill>
                <a:srgbClr val="000000"/>
              </a:solidFill>
              <a:effectLst/>
              <a:latin typeface="Calibri" panose="020F0502020204030204" pitchFamily="34" charset="0"/>
              <a:ea typeface="Calibri" panose="020F0502020204030204" pitchFamily="34" charset="0"/>
            </a:endParaRPr>
          </a:p>
          <a:p>
            <a:endParaRPr lang="en-US" sz="12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68C4049-E7C1-DE44-A9E6-101D5AC18340}" type="slidenum">
              <a:rPr lang="en-US" smtClean="0"/>
              <a:t>4</a:t>
            </a:fld>
            <a:endParaRPr lang="en-US" dirty="0"/>
          </a:p>
        </p:txBody>
      </p:sp>
    </p:spTree>
    <p:extLst>
      <p:ext uri="{BB962C8B-B14F-4D97-AF65-F5344CB8AC3E}">
        <p14:creationId xmlns:p14="http://schemas.microsoft.com/office/powerpoint/2010/main" val="380174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Fast forward to today and the pressures on higher education have become only greater post-pandemic.  Jeff </a:t>
            </a:r>
            <a:r>
              <a:rPr lang="en-US" sz="1200" kern="1200" dirty="0" err="1">
                <a:solidFill>
                  <a:schemeClr val="tx1"/>
                </a:solidFill>
                <a:effectLst/>
                <a:latin typeface="+mn-lt"/>
                <a:ea typeface="+mn-ea"/>
                <a:cs typeface="+mn-cs"/>
              </a:rPr>
              <a:t>Selingo</a:t>
            </a:r>
            <a:r>
              <a:rPr lang="en-US" sz="1200" kern="1200" dirty="0">
                <a:solidFill>
                  <a:schemeClr val="tx1"/>
                </a:solidFill>
                <a:effectLst/>
                <a:latin typeface="+mn-lt"/>
                <a:ea typeface="+mn-ea"/>
                <a:cs typeface="+mn-cs"/>
              </a:rPr>
              <a:t> is calling it a “seismic shift” of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For the last two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cites the fact that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COVID upended our lives, habits, and traditions, including college as the default after high school;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pandemic also afforded us options on where we wanted to live, how we worked, the ways we shopped – and how we learn;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COVID exposed challenges for higher education’s financial stability and workforce that had been accumulating for years.</a:t>
            </a:r>
          </a:p>
          <a:p>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13</a:t>
            </a:fld>
            <a:endParaRPr lang="en-US"/>
          </a:p>
        </p:txBody>
      </p:sp>
    </p:spTree>
    <p:extLst>
      <p:ext uri="{BB962C8B-B14F-4D97-AF65-F5344CB8AC3E}">
        <p14:creationId xmlns:p14="http://schemas.microsoft.com/office/powerpoint/2010/main" val="12472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And, as we know, there are many more gravitational forces at play as well…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Institutions: </a:t>
            </a:r>
            <a:r>
              <a:rPr lang="en-US" sz="1200" kern="1200" dirty="0">
                <a:solidFill>
                  <a:schemeClr val="tx1"/>
                </a:solidFill>
                <a:effectLst/>
                <a:latin typeface="+mn-lt"/>
                <a:ea typeface="+mn-ea"/>
                <a:cs typeface="+mn-cs"/>
              </a:rPr>
              <a:t>Being asked to do more with less...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 being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Equity and Inclusion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Articulation and Transfer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Market Trends: </a:t>
            </a:r>
            <a:r>
              <a:rPr lang="en-US" sz="1200" kern="1200" dirty="0">
                <a:solidFill>
                  <a:schemeClr val="tx1"/>
                </a:solidFill>
                <a:effectLst/>
                <a:latin typeface="+mn-lt"/>
                <a:ea typeface="+mn-ea"/>
                <a:cs typeface="+mn-cs"/>
              </a:rPr>
              <a:t>Workforce disruption is facilitating emerging competition to the degree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Bootcamps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Alt-credentials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In-house training</a:t>
            </a: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Even the state of Maryland is re-evaluating how many state jobs really need bachelor’s degrees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Environmental Impacts: </a:t>
            </a:r>
            <a:r>
              <a:rPr lang="en-US" sz="1200" kern="1200" dirty="0">
                <a:solidFill>
                  <a:schemeClr val="tx1"/>
                </a:solidFill>
                <a:effectLst/>
                <a:latin typeface="+mn-lt"/>
                <a:ea typeface="+mn-ea"/>
                <a:cs typeface="+mn-cs"/>
              </a:rPr>
              <a:t>All pointing to fewer students... Already enrollment in higher ed has declined by nearly one million students since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Demographic shifts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COVID-19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Attitudes toward higher education –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Americans are questioning the value of college. It’s not that they think a post-secondary education isn’t necessary.  Rather, they’re asking whether a traditional, residential college is the right place after high school—or if there are other options.</a:t>
            </a:r>
            <a:r>
              <a:rPr lang="en-US" dirty="0">
                <a:effectLst/>
              </a:rPr>
              <a:t>  </a:t>
            </a:r>
            <a:endParaRPr lang="en-US" sz="1200" dirty="0"/>
          </a:p>
        </p:txBody>
      </p:sp>
      <p:sp>
        <p:nvSpPr>
          <p:cNvPr id="4" name="Slide Number Placeholder 3"/>
          <p:cNvSpPr>
            <a:spLocks noGrp="1"/>
          </p:cNvSpPr>
          <p:nvPr>
            <p:ph type="sldNum" sz="quarter" idx="5"/>
          </p:nvPr>
        </p:nvSpPr>
        <p:spPr/>
        <p:txBody>
          <a:bodyPr/>
          <a:lstStyle/>
          <a:p>
            <a:fld id="{1AE1F35C-0A80-B048-9C42-740C752228AE}" type="slidenum">
              <a:rPr lang="en-US" smtClean="0"/>
              <a:t>14</a:t>
            </a:fld>
            <a:endParaRPr lang="en-US"/>
          </a:p>
        </p:txBody>
      </p:sp>
    </p:spTree>
    <p:extLst>
      <p:ext uri="{BB962C8B-B14F-4D97-AF65-F5344CB8AC3E}">
        <p14:creationId xmlns:p14="http://schemas.microsoft.com/office/powerpoint/2010/main" val="175730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cs typeface="Calibri"/>
              </a:rPr>
              <a:t>Even before the pandemic, we were seeing these shifts starting to play out in analyses of the U.S. Educational Market Segments…</a:t>
            </a:r>
          </a:p>
          <a:p>
            <a:endParaRPr lang="en-US" dirty="0">
              <a:cs typeface="Calibri"/>
            </a:endParaRPr>
          </a:p>
          <a:p>
            <a:r>
              <a:rPr lang="en-US" dirty="0">
                <a:cs typeface="Calibri"/>
              </a:rPr>
              <a:t>Out of an overall $1.4 trillion market and estimated compound annual growth rate of 1.2% through 2023, </a:t>
            </a:r>
            <a:r>
              <a:rPr lang="en-US" b="1" dirty="0">
                <a:cs typeface="Calibri"/>
              </a:rPr>
              <a:t>traditional non-profit 4-year higher education</a:t>
            </a:r>
            <a:r>
              <a:rPr lang="en-US" dirty="0">
                <a:cs typeface="Calibri"/>
              </a:rPr>
              <a:t> accounts for $580 billion with for-profit providers making up an additional $16 billion.  This segment is defined as that portion of the industry that is granting bachelors, graduate, and doctoral degrees... and we would add "certificates" as well.</a:t>
            </a:r>
          </a:p>
          <a:p>
            <a:endParaRPr lang="en-US" dirty="0">
              <a:cs typeface="Calibri"/>
            </a:endParaRPr>
          </a:p>
          <a:p>
            <a:r>
              <a:rPr lang="en-US" dirty="0">
                <a:cs typeface="Calibri"/>
              </a:rPr>
              <a:t>The other two segments highlighted here are </a:t>
            </a:r>
            <a:r>
              <a:rPr lang="en-US" b="1" dirty="0">
                <a:cs typeface="Calibri"/>
              </a:rPr>
              <a:t>corporate learning and development</a:t>
            </a:r>
            <a:r>
              <a:rPr lang="en-US" dirty="0">
                <a:cs typeface="Calibri"/>
              </a:rPr>
              <a:t>, which includes providers offering in-person and online courses to corporations and enterprises, and  </a:t>
            </a:r>
            <a:r>
              <a:rPr lang="en-US" b="1" dirty="0">
                <a:cs typeface="Calibri"/>
              </a:rPr>
              <a:t>MOOCs and OPMs</a:t>
            </a:r>
            <a:r>
              <a:rPr lang="en-US" dirty="0">
                <a:cs typeface="Calibri"/>
              </a:rPr>
              <a:t> (online program management providers), which offer courses, </a:t>
            </a:r>
            <a:r>
              <a:rPr lang="en-US" dirty="0" err="1">
                <a:cs typeface="Calibri"/>
              </a:rPr>
              <a:t>microcredentials</a:t>
            </a:r>
            <a:r>
              <a:rPr lang="en-US" dirty="0">
                <a:cs typeface="Calibri"/>
              </a:rPr>
              <a:t>, and fully-online degree offerings. </a:t>
            </a:r>
          </a:p>
          <a:p>
            <a:endParaRPr lang="en-US" dirty="0">
              <a:cs typeface="Calibri"/>
            </a:endParaRPr>
          </a:p>
          <a:p>
            <a:r>
              <a:rPr lang="en-US" dirty="0"/>
              <a:t>As you can see by the </a:t>
            </a:r>
            <a:r>
              <a:rPr lang="en-US" b="1" dirty="0"/>
              <a:t>Compound Annual Growth Rates </a:t>
            </a:r>
            <a:r>
              <a:rPr lang="en-US" dirty="0"/>
              <a:t>(CAGRs) on the right side of this slide, steady growth is projected in the Traditional Higher Education and Corporate Learning &amp; Development markets over the next 3 years, with strong projected growth in the MOOCs and OPMs market.</a:t>
            </a:r>
            <a:endParaRPr lang="en-US" dirty="0">
              <a:cs typeface="Calibri"/>
            </a:endParaRPr>
          </a:p>
          <a:p>
            <a:endParaRPr lang="en-US" dirty="0"/>
          </a:p>
          <a:p>
            <a:r>
              <a:rPr lang="en-US" dirty="0">
                <a:cs typeface="Calibri"/>
              </a:rPr>
              <a:t>But traditional higher education is still a huge part of this pie... even a fraction of a percent of $580 billion is better than a 15% share of a $4 billion market.</a:t>
            </a:r>
            <a:r>
              <a:rPr lang="en-US" dirty="0"/>
              <a:t>  It's clear that we need to get a whole lot better at exploiting the traditional market (and retaining those students) at the same time we're smartly investing in growth of these other areas.</a:t>
            </a:r>
          </a:p>
          <a:p>
            <a:endParaRPr lang="en-US" dirty="0"/>
          </a:p>
          <a:p>
            <a:r>
              <a:rPr lang="en-US" dirty="0"/>
              <a:t>And, in addition to the economic pressures on higher education…</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AE1F35C-0A80-B048-9C42-740C752228AE}" type="slidenum">
              <a:rPr lang="en-US" smtClean="0"/>
              <a:t>15</a:t>
            </a:fld>
            <a:endParaRPr lang="en-US"/>
          </a:p>
        </p:txBody>
      </p:sp>
    </p:spTree>
    <p:extLst>
      <p:ext uri="{BB962C8B-B14F-4D97-AF65-F5344CB8AC3E}">
        <p14:creationId xmlns:p14="http://schemas.microsoft.com/office/powerpoint/2010/main" val="204794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Tragically, events in the first half of 2020 sparked a renewed urgency to address structural racism across our institutions and surfaced just how much work remains to increase access, affordability, and achievement for all students who seek a postsecondary education.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Unfortunately, too few of our institutions are adequately addressing these changes in demographics…Particularly with respect to their constant, competing tension between life obligations and educational obligations.  This sends these students the message that “this place is not made for me.”</a:t>
            </a:r>
          </a:p>
          <a:p>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We need to rethink who today‘s postsecondary students are and figure out how to serve their needs.</a:t>
            </a:r>
            <a:r>
              <a:rPr lang="en-US" dirty="0">
                <a:effectLst/>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how do we do all of that while our budgets are shrinking?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t>16</a:t>
            </a:fld>
            <a:endParaRPr lang="en-US"/>
          </a:p>
        </p:txBody>
      </p:sp>
    </p:spTree>
    <p:extLst>
      <p:ext uri="{BB962C8B-B14F-4D97-AF65-F5344CB8AC3E}">
        <p14:creationId xmlns:p14="http://schemas.microsoft.com/office/powerpoint/2010/main" val="293701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endParaRPr lang="en-US" dirty="0"/>
          </a:p>
          <a:p>
            <a:r>
              <a:rPr lang="en-US" dirty="0"/>
              <a:t>Great challenge… but also great opportunity…</a:t>
            </a:r>
          </a:p>
          <a:p>
            <a:endParaRPr lang="en-US" dirty="0"/>
          </a:p>
          <a:p>
            <a:r>
              <a:rPr lang="en-US" dirty="0"/>
              <a:t>Ordinarily I wouldn’t directly cite something from one of my own papers in a talk like this… but this opening was actually written by my co-author, Dr. Nancy O’Neill and I think it’s so well stated…</a:t>
            </a:r>
          </a:p>
          <a:p>
            <a:endParaRPr lang="en-US" dirty="0"/>
          </a:p>
          <a:p>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17</a:t>
            </a:fld>
            <a:endParaRPr lang="en-US"/>
          </a:p>
        </p:txBody>
      </p:sp>
    </p:spTree>
    <p:extLst>
      <p:ext uri="{BB962C8B-B14F-4D97-AF65-F5344CB8AC3E}">
        <p14:creationId xmlns:p14="http://schemas.microsoft.com/office/powerpoint/2010/main" val="164042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tell I didn’t write it because I had to look up the word LIMINAL when I read it the first time! </a:t>
            </a:r>
          </a:p>
        </p:txBody>
      </p:sp>
      <p:sp>
        <p:nvSpPr>
          <p:cNvPr id="4" name="Slide Number Placeholder 3"/>
          <p:cNvSpPr>
            <a:spLocks noGrp="1"/>
          </p:cNvSpPr>
          <p:nvPr>
            <p:ph type="sldNum" sz="quarter" idx="5"/>
          </p:nvPr>
        </p:nvSpPr>
        <p:spPr/>
        <p:txBody>
          <a:bodyPr/>
          <a:lstStyle/>
          <a:p>
            <a:fld id="{306FBE39-4989-4D80-A3F7-4902BFFE2009}" type="slidenum">
              <a:rPr lang="en-US" smtClean="0"/>
              <a:pPr/>
              <a:t>18</a:t>
            </a:fld>
            <a:endParaRPr lang="en-US"/>
          </a:p>
        </p:txBody>
      </p:sp>
    </p:spTree>
    <p:extLst>
      <p:ext uri="{BB962C8B-B14F-4D97-AF65-F5344CB8AC3E}">
        <p14:creationId xmlns:p14="http://schemas.microsoft.com/office/powerpoint/2010/main" val="389514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 I *do* think we’re starting to make the pivot.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We are, at least, </a:t>
            </a:r>
            <a:r>
              <a:rPr lang="en-US" sz="1800" b="1" u="sng" dirty="0">
                <a:effectLst/>
                <a:latin typeface="Calibri" panose="020F0502020204030204" pitchFamily="34" charset="0"/>
                <a:ea typeface="Times New Roman" panose="02020603050405020304" pitchFamily="18" charset="0"/>
              </a:rPr>
              <a:t>talking</a:t>
            </a:r>
            <a:r>
              <a:rPr lang="en-US" sz="1800" dirty="0">
                <a:effectLst/>
                <a:latin typeface="Calibri" panose="020F0502020204030204" pitchFamily="34" charset="0"/>
                <a:ea typeface="Times New Roman" panose="02020603050405020304" pitchFamily="18" charset="0"/>
              </a:rPr>
              <a:t> about becoming more “learner centered”…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But it strikes me those are conversations that are still happening in academic and student affairs… how much are our entire universities engaged in these discussions?</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And are we really sure we know what we mean by “learner centered?”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19</a:t>
            </a:fld>
            <a:endParaRPr lang="en-US" dirty="0"/>
          </a:p>
        </p:txBody>
      </p:sp>
    </p:spTree>
    <p:extLst>
      <p:ext uri="{BB962C8B-B14F-4D97-AF65-F5344CB8AC3E}">
        <p14:creationId xmlns:p14="http://schemas.microsoft.com/office/powerpoint/2010/main" val="408176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rtl="0" fontAlgn="base"/>
            <a:r>
              <a:rPr lang="en-US" sz="1800" b="0" i="0" dirty="0">
                <a:solidFill>
                  <a:srgbClr val="000000"/>
                </a:solidFill>
                <a:effectLst/>
                <a:latin typeface="Calibri" panose="020F0502020204030204" pitchFamily="34" charset="0"/>
              </a:rPr>
              <a:t>In preparation for a session I moderated for the QM President’s Forum in 2021, I put together this attempt at a definition…</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Learner-Centered institutions aspire to...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[READ]</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These are aspirational goals that are going to require engagement from our </a:t>
            </a:r>
            <a:r>
              <a:rPr lang="en-US" sz="1800" b="0" i="1" dirty="0">
                <a:solidFill>
                  <a:srgbClr val="000000"/>
                </a:solidFill>
                <a:effectLst/>
                <a:latin typeface="Calibri" panose="020F0502020204030204" pitchFamily="34" charset="0"/>
              </a:rPr>
              <a:t>entire institutions</a:t>
            </a:r>
            <a:r>
              <a:rPr lang="en-US" sz="1800" b="0" i="0" dirty="0">
                <a:solidFill>
                  <a:srgbClr val="000000"/>
                </a:solidFill>
                <a:effectLst/>
                <a:latin typeface="Calibri" panose="020F0502020204030204" pitchFamily="34" charset="0"/>
              </a:rPr>
              <a:t> not just academic and student affairs.</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For example…</a:t>
            </a:r>
          </a:p>
          <a:p>
            <a:pPr algn="l" rtl="0" fontAlgn="base"/>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Reaching the students we have is going to involve a significant investment of resources in supporting students who may not be as well prepared for a college education.</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Valuing prior knowledge is going to require we get a lot better at diagnostic assessments of student learning.</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Helping learners articulate goals is really a whole new area for us… how much of this is being done as part of the matriculation process and orientation?</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Connecting the dots… what sorts of investments are we making in career services and embedding it throughout the learning experience?</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Experiential learning… who’s going to curate and cultivate these learning opportunities?  And assess student learning from them?</a:t>
            </a:r>
          </a:p>
          <a:p>
            <a:pPr algn="l" rtl="0" fontAlgn="base"/>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Segoe UI" panose="020B0502040204020203" pitchFamily="34" charset="0"/>
              </a:rPr>
              <a:t>And so forth…</a:t>
            </a:r>
          </a:p>
        </p:txBody>
      </p:sp>
      <p:sp>
        <p:nvSpPr>
          <p:cNvPr id="4" name="Slide Number Placeholder 3"/>
          <p:cNvSpPr>
            <a:spLocks noGrp="1"/>
          </p:cNvSpPr>
          <p:nvPr>
            <p:ph type="sldNum" sz="quarter" idx="5"/>
          </p:nvPr>
        </p:nvSpPr>
        <p:spPr/>
        <p:txBody>
          <a:bodyPr/>
          <a:lstStyle/>
          <a:p>
            <a:fld id="{306FBE39-4989-4D80-A3F7-4902BFFE2009}" type="slidenum">
              <a:rPr lang="en-US" smtClean="0"/>
              <a:pPr/>
              <a:t>20</a:t>
            </a:fld>
            <a:endParaRPr lang="en-US"/>
          </a:p>
        </p:txBody>
      </p:sp>
    </p:spTree>
    <p:extLst>
      <p:ext uri="{BB962C8B-B14F-4D97-AF65-F5344CB8AC3E}">
        <p14:creationId xmlns:p14="http://schemas.microsoft.com/office/powerpoint/2010/main" val="1728541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And we seem to know the </a:t>
            </a:r>
            <a:r>
              <a:rPr lang="en-US" b="0" i="1" dirty="0">
                <a:cs typeface="Calibri"/>
              </a:rPr>
              <a:t>kinds</a:t>
            </a:r>
            <a:r>
              <a:rPr lang="en-US" b="0" i="0" dirty="0">
                <a:cs typeface="Calibri"/>
              </a:rPr>
              <a:t> of things we need to do… we’re talking a LOT these days about…</a:t>
            </a:r>
          </a:p>
          <a:p>
            <a:endParaRPr lang="en-US" b="0" i="0" dirty="0">
              <a:cs typeface="Calibri"/>
            </a:endParaRPr>
          </a:p>
          <a:p>
            <a:r>
              <a:rPr lang="en-US" b="0" i="0" dirty="0">
                <a:cs typeface="Calibri"/>
              </a:rPr>
              <a:t>[read from list]</a:t>
            </a:r>
          </a:p>
          <a:p>
            <a:endParaRPr lang="en-US" b="0" i="0" dirty="0">
              <a:cs typeface="Calibri"/>
            </a:endParaRPr>
          </a:p>
          <a:p>
            <a:r>
              <a:rPr lang="en-US" b="0" i="0" dirty="0">
                <a:cs typeface="Calibri"/>
              </a:rPr>
              <a:t>But how much progress are our institutions really making in these areas?</a:t>
            </a:r>
          </a:p>
          <a:p>
            <a:endParaRPr lang="en-US" b="0" i="0" dirty="0">
              <a:cs typeface="Calibri"/>
            </a:endParaRPr>
          </a:p>
        </p:txBody>
      </p:sp>
      <p:sp>
        <p:nvSpPr>
          <p:cNvPr id="4" name="Slide Number Placeholder 3"/>
          <p:cNvSpPr>
            <a:spLocks noGrp="1"/>
          </p:cNvSpPr>
          <p:nvPr>
            <p:ph type="sldNum" sz="quarter" idx="5"/>
          </p:nvPr>
        </p:nvSpPr>
        <p:spPr/>
        <p:txBody>
          <a:bodyPr/>
          <a:lstStyle/>
          <a:p>
            <a:fld id="{1AE1F35C-0A80-B048-9C42-740C752228AE}" type="slidenum">
              <a:rPr lang="en-US" smtClean="0"/>
              <a:t>21</a:t>
            </a:fld>
            <a:endParaRPr lang="en-US"/>
          </a:p>
        </p:txBody>
      </p:sp>
    </p:spTree>
    <p:extLst>
      <p:ext uri="{BB962C8B-B14F-4D97-AF65-F5344CB8AC3E}">
        <p14:creationId xmlns:p14="http://schemas.microsoft.com/office/powerpoint/2010/main" val="2007174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much </a:t>
            </a:r>
            <a:r>
              <a:rPr lang="en-US" sz="1200" i="1" kern="1200" dirty="0">
                <a:solidFill>
                  <a:schemeClr val="tx1"/>
                </a:solidFill>
                <a:effectLst/>
                <a:latin typeface="+mn-lt"/>
                <a:ea typeface="+mn-ea"/>
                <a:cs typeface="+mn-cs"/>
              </a:rPr>
              <a:t>truly</a:t>
            </a:r>
            <a:r>
              <a:rPr lang="en-US" sz="1200" kern="1200" dirty="0">
                <a:solidFill>
                  <a:schemeClr val="tx1"/>
                </a:solidFill>
                <a:effectLst/>
                <a:latin typeface="+mn-lt"/>
                <a:ea typeface="+mn-ea"/>
                <a:cs typeface="+mn-cs"/>
              </a:rPr>
              <a:t> transformative innovating are we likely to be able to do from within our current, higher education administrative silos?</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22</a:t>
            </a:fld>
            <a:endParaRPr lang="en-US"/>
          </a:p>
        </p:txBody>
      </p:sp>
    </p:spTree>
    <p:extLst>
      <p:ext uri="{BB962C8B-B14F-4D97-AF65-F5344CB8AC3E}">
        <p14:creationId xmlns:p14="http://schemas.microsoft.com/office/powerpoint/2010/main" val="61939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a:solidFill>
                  <a:srgbClr val="000000"/>
                </a:solidFill>
                <a:effectLst/>
                <a:latin typeface="Calibri" panose="020F0502020204030204" pitchFamily="34" charset="0"/>
                <a:ea typeface="Calibri" panose="020F0502020204030204" pitchFamily="34" charset="0"/>
              </a:rPr>
              <a:t>Deb Adair, who is this woman right here in case you *haven’t* seen her photo in the conference app…</a:t>
            </a:r>
          </a:p>
          <a:p>
            <a:endParaRPr lang="en-US" sz="1200" dirty="0">
              <a:solidFill>
                <a:srgbClr val="000000"/>
              </a:solidFill>
              <a:effectLst/>
              <a:latin typeface="Calibri" panose="020F0502020204030204" pitchFamily="34" charset="0"/>
            </a:endParaRPr>
          </a:p>
          <a:p>
            <a:r>
              <a:rPr lang="en-US" sz="1200" dirty="0">
                <a:solidFill>
                  <a:srgbClr val="000000"/>
                </a:solidFill>
                <a:effectLst/>
                <a:latin typeface="Calibri" panose="020F0502020204030204" pitchFamily="34" charset="0"/>
              </a:rPr>
              <a:t>Deb asked me to spend my time with you today somehow weaving together the opening keynote panel… which was SO much fun to do with 3 amazing colleagues… what we’ve been </a:t>
            </a:r>
            <a:r>
              <a:rPr lang="en-US" sz="1200" dirty="0">
                <a:solidFill>
                  <a:srgbClr val="000000"/>
                </a:solidFill>
                <a:effectLst/>
                <a:latin typeface="Calibri" panose="020F0502020204030204" pitchFamily="34" charset="0"/>
                <a:ea typeface="Calibri" panose="020F0502020204030204" pitchFamily="34" charset="0"/>
              </a:rPr>
              <a:t>learning and sharing over these last few days at QM Connect… along with my reflections on where we might need to be going moving forward as an organization.</a:t>
            </a:r>
            <a:endParaRPr lang="en-US" sz="1800" dirty="0">
              <a:solidFill>
                <a:srgbClr val="000000"/>
              </a:solidFill>
              <a:effectLst/>
              <a:latin typeface="Calibri" panose="020F0502020204030204" pitchFamily="34" charset="0"/>
            </a:endParaRPr>
          </a:p>
          <a:p>
            <a:endParaRPr lang="en-US" sz="18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SMALL FEAT…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let’s see how I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 to start with a couple of apologies… which they say you should never do at the start of a keynote…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 do want to acknowledge for our K-12 colleagues in the room that this is going to be largely focused on higher education… but I do think the challenges faced by higher ed are rather different given our tuition-dependent model.  It’s not that our challenges are bigger, they’re just different.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should also apologize to my higher education colleagues for the business focus of this presentation… I’m about to use a whole bunch of blasphemous terms like “customer,” and “product,” and “revenues”… but try to hang in there with me while I make my point…</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5</a:t>
            </a:fld>
            <a:endParaRPr lang="en-US"/>
          </a:p>
        </p:txBody>
      </p:sp>
    </p:spTree>
    <p:extLst>
      <p:ext uri="{BB962C8B-B14F-4D97-AF65-F5344CB8AC3E}">
        <p14:creationId xmlns:p14="http://schemas.microsoft.com/office/powerpoint/2010/main" val="380361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183B5C"/>
                </a:solidFill>
                <a:effectLst/>
                <a:latin typeface="Oxygen" panose="020F0502020204030204" pitchFamily="34" charset="0"/>
              </a:rPr>
              <a:t>If we asked business… they would tell us that the issue is, while we may innovate plenty at the course or program level, we’re not pulling together the right elements to truly innovate at the institutional level.</a:t>
            </a:r>
          </a:p>
          <a:p>
            <a:endParaRPr lang="en-US" b="0" i="0" dirty="0">
              <a:solidFill>
                <a:srgbClr val="183B5C"/>
              </a:solidFill>
              <a:effectLst/>
              <a:latin typeface="Oxygen" panose="020F0502020204030204" pitchFamily="34" charset="0"/>
            </a:endParaRPr>
          </a:p>
          <a:p>
            <a:r>
              <a:rPr lang="en-US" b="0" i="0" dirty="0">
                <a:solidFill>
                  <a:srgbClr val="183B5C"/>
                </a:solidFill>
                <a:effectLst/>
                <a:latin typeface="Oxygen" panose="020F0502020204030204" pitchFamily="34" charset="0"/>
              </a:rPr>
              <a:t>They would tell us that enterprise level innovation happens at the juncture of </a:t>
            </a:r>
          </a:p>
          <a:p>
            <a:pPr marL="171450" indent="-171450">
              <a:buFont typeface="Arial" panose="020B0604020202020204" pitchFamily="34" charset="0"/>
              <a:buChar char="•"/>
            </a:pPr>
            <a:r>
              <a:rPr lang="en-US" b="0" i="0" dirty="0">
                <a:solidFill>
                  <a:srgbClr val="183B5C"/>
                </a:solidFill>
                <a:effectLst/>
                <a:latin typeface="Oxygen" panose="020F0502020204030204" pitchFamily="34" charset="0"/>
              </a:rPr>
              <a:t>understanding what your customers are trying to get done</a:t>
            </a:r>
          </a:p>
          <a:p>
            <a:pPr marL="171450" indent="-171450">
              <a:buFont typeface="Arial" panose="020B0604020202020204" pitchFamily="34" charset="0"/>
              <a:buChar char="•"/>
            </a:pPr>
            <a:r>
              <a:rPr lang="en-US" b="0" i="0" dirty="0">
                <a:solidFill>
                  <a:srgbClr val="183B5C"/>
                </a:solidFill>
                <a:effectLst/>
                <a:latin typeface="Oxygen" panose="020F0502020204030204" pitchFamily="34" charset="0"/>
              </a:rPr>
              <a:t>capitalizing on the affordances of the available technologies to do things differently</a:t>
            </a:r>
          </a:p>
          <a:p>
            <a:pPr marL="171450" indent="-171450">
              <a:buFont typeface="Arial" panose="020B0604020202020204" pitchFamily="34" charset="0"/>
              <a:buChar char="•"/>
            </a:pPr>
            <a:r>
              <a:rPr lang="en-US" b="0" i="0" dirty="0">
                <a:solidFill>
                  <a:srgbClr val="183B5C"/>
                </a:solidFill>
                <a:effectLst/>
                <a:latin typeface="Oxygen" panose="020F0502020204030204" pitchFamily="34" charset="0"/>
              </a:rPr>
              <a:t>and making smart investments in our futures.</a:t>
            </a:r>
          </a:p>
          <a:p>
            <a:endParaRPr lang="en-US" b="0" i="0" dirty="0">
              <a:solidFill>
                <a:srgbClr val="183B5C"/>
              </a:solidFill>
              <a:effectLst/>
              <a:latin typeface="Oxygen" panose="020F0502020204030204" pitchFamily="34" charset="0"/>
            </a:endParaRPr>
          </a:p>
          <a:p>
            <a:r>
              <a:rPr lang="en-US" b="0" i="0" dirty="0">
                <a:solidFill>
                  <a:srgbClr val="183B5C"/>
                </a:solidFill>
                <a:effectLst/>
                <a:latin typeface="Oxygen" panose="020F0502020204030204" pitchFamily="34" charset="0"/>
              </a:rPr>
              <a:t>They would start by asking us…</a:t>
            </a:r>
          </a:p>
        </p:txBody>
      </p:sp>
      <p:sp>
        <p:nvSpPr>
          <p:cNvPr id="4" name="Slide Number Placeholder 3"/>
          <p:cNvSpPr>
            <a:spLocks noGrp="1"/>
          </p:cNvSpPr>
          <p:nvPr>
            <p:ph type="sldNum" sz="quarter" idx="5"/>
          </p:nvPr>
        </p:nvSpPr>
        <p:spPr/>
        <p:txBody>
          <a:bodyPr/>
          <a:lstStyle/>
          <a:p>
            <a:fld id="{306FBE39-4989-4D80-A3F7-4902BFFE2009}" type="slidenum">
              <a:rPr lang="en-US" smtClean="0"/>
              <a:pPr/>
              <a:t>23</a:t>
            </a:fld>
            <a:endParaRPr lang="en-US"/>
          </a:p>
        </p:txBody>
      </p:sp>
    </p:spTree>
    <p:extLst>
      <p:ext uri="{BB962C8B-B14F-4D97-AF65-F5344CB8AC3E}">
        <p14:creationId xmlns:p14="http://schemas.microsoft.com/office/powerpoint/2010/main" val="170371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[READ]</a:t>
            </a:r>
            <a:endParaRPr lang="en-US" b="0" i="0" dirty="0">
              <a:solidFill>
                <a:srgbClr val="575C66"/>
              </a:solidFill>
              <a:effectLst/>
              <a:latin typeface="Open Sans" panose="020B0606030504020204" pitchFamily="34" charset="0"/>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t>24</a:t>
            </a:fld>
            <a:endParaRPr lang="en-US"/>
          </a:p>
        </p:txBody>
      </p:sp>
    </p:spTree>
    <p:extLst>
      <p:ext uri="{BB962C8B-B14F-4D97-AF65-F5344CB8AC3E}">
        <p14:creationId xmlns:p14="http://schemas.microsoft.com/office/powerpoint/2010/main" val="3442390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r>
              <a:rPr lang="en-US" b="0" i="0" dirty="0">
                <a:solidFill>
                  <a:srgbClr val="666666"/>
                </a:solidFill>
                <a:effectLst/>
                <a:latin typeface="Helvetica" pitchFamily="2" charset="0"/>
              </a:rPr>
              <a:t>In the 1950s corporate America’s efforts to understand customers -- or “market segmentation” -- was based purely on </a:t>
            </a:r>
            <a:r>
              <a:rPr lang="en-US" b="1" i="0" dirty="0">
                <a:solidFill>
                  <a:srgbClr val="666666"/>
                </a:solidFill>
                <a:effectLst/>
                <a:latin typeface="Helvetica" pitchFamily="2" charset="0"/>
              </a:rPr>
              <a:t>demographic</a:t>
            </a:r>
            <a:r>
              <a:rPr lang="en-US" b="0" i="0" dirty="0">
                <a:solidFill>
                  <a:srgbClr val="666666"/>
                </a:solidFill>
                <a:effectLst/>
                <a:latin typeface="Helvetica" pitchFamily="2" charset="0"/>
              </a:rPr>
              <a:t> characteristics such as age, geographic location, or gender. This information was the only type of data that was easily collected and readily available, and marketers used it to create market segments.</a:t>
            </a:r>
          </a:p>
          <a:p>
            <a:pPr algn="l"/>
            <a:endParaRPr lang="en-US" b="0" i="0" dirty="0">
              <a:solidFill>
                <a:srgbClr val="666666"/>
              </a:solidFill>
              <a:effectLst/>
              <a:latin typeface="Helvetica" pitchFamily="2" charset="0"/>
            </a:endParaRPr>
          </a:p>
          <a:p>
            <a:pPr algn="l"/>
            <a:r>
              <a:rPr lang="en-US" b="0" i="0" dirty="0">
                <a:solidFill>
                  <a:srgbClr val="666666"/>
                </a:solidFill>
                <a:effectLst/>
                <a:latin typeface="Helvetica" pitchFamily="2" charset="0"/>
              </a:rPr>
              <a:t>In the mid-1960s marketers added </a:t>
            </a:r>
            <a:r>
              <a:rPr lang="en-US" b="1" i="0" dirty="0">
                <a:solidFill>
                  <a:srgbClr val="666666"/>
                </a:solidFill>
                <a:effectLst/>
                <a:latin typeface="Helvetica" pitchFamily="2" charset="0"/>
              </a:rPr>
              <a:t>psychographic data</a:t>
            </a:r>
            <a:r>
              <a:rPr lang="en-US" b="0" i="0" dirty="0">
                <a:solidFill>
                  <a:srgbClr val="666666"/>
                </a:solidFill>
                <a:effectLst/>
                <a:latin typeface="Helvetica" pitchFamily="2" charset="0"/>
              </a:rPr>
              <a:t> to their segmentation efforts. They gathered information about customer traits and attitudes toward products and services and used it to produce more specific customer profiles.</a:t>
            </a:r>
          </a:p>
          <a:p>
            <a:pPr algn="l"/>
            <a:endParaRPr lang="en-US" b="0" i="0" dirty="0">
              <a:solidFill>
                <a:srgbClr val="666666"/>
              </a:solidFill>
              <a:effectLst/>
              <a:latin typeface="Helvetica" pitchFamily="2" charset="0"/>
            </a:endParaRPr>
          </a:p>
          <a:p>
            <a:pPr algn="l"/>
            <a:r>
              <a:rPr lang="en-US" b="0" i="0" dirty="0">
                <a:solidFill>
                  <a:srgbClr val="666666"/>
                </a:solidFill>
                <a:effectLst/>
                <a:latin typeface="Helvetica" pitchFamily="2" charset="0"/>
              </a:rPr>
              <a:t>In the 1970s organizations installed large transaction databases and captured real-time point-of-purchase data. These technological advancements enabled marketers to create </a:t>
            </a:r>
            <a:r>
              <a:rPr lang="en-US" b="1" i="0" dirty="0">
                <a:solidFill>
                  <a:srgbClr val="666666"/>
                </a:solidFill>
                <a:effectLst/>
                <a:latin typeface="Helvetica" pitchFamily="2" charset="0"/>
              </a:rPr>
              <a:t>purchase behavior</a:t>
            </a:r>
            <a:r>
              <a:rPr lang="en-US" b="0" i="0" dirty="0">
                <a:solidFill>
                  <a:srgbClr val="666666"/>
                </a:solidFill>
                <a:effectLst/>
                <a:latin typeface="Helvetica" pitchFamily="2" charset="0"/>
              </a:rPr>
              <a:t> segments.</a:t>
            </a:r>
          </a:p>
          <a:p>
            <a:endParaRPr lang="en-US" b="0" i="0" dirty="0">
              <a:solidFill>
                <a:srgbClr val="666666"/>
              </a:solidFill>
              <a:effectLst/>
              <a:latin typeface="Helvetica" pitchFamily="2" charset="0"/>
            </a:endParaRPr>
          </a:p>
          <a:p>
            <a:r>
              <a:rPr lang="en-US" b="0" i="0" dirty="0">
                <a:solidFill>
                  <a:srgbClr val="666666"/>
                </a:solidFill>
                <a:effectLst/>
                <a:latin typeface="Helvetica" pitchFamily="2" charset="0"/>
              </a:rPr>
              <a:t>In the 1980s companies embraced </a:t>
            </a:r>
            <a:r>
              <a:rPr lang="en-US" b="1" i="0" dirty="0">
                <a:solidFill>
                  <a:srgbClr val="666666"/>
                </a:solidFill>
                <a:effectLst/>
                <a:latin typeface="Helvetica" pitchFamily="2" charset="0"/>
              </a:rPr>
              <a:t>needs-based segmentation</a:t>
            </a:r>
            <a:r>
              <a:rPr lang="en-US" b="0" i="0" dirty="0">
                <a:solidFill>
                  <a:srgbClr val="666666"/>
                </a:solidFill>
                <a:effectLst/>
                <a:latin typeface="Helvetica" pitchFamily="2" charset="0"/>
              </a:rPr>
              <a:t>. Powerful computers and sophisticated clustering techniques allowed researchers to classify customers into segments based on what product features and benefits were most appealing to them.</a:t>
            </a:r>
          </a:p>
          <a:p>
            <a:endParaRPr lang="en-US" b="0" i="0" dirty="0">
              <a:solidFill>
                <a:srgbClr val="666666"/>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Helvetica" pitchFamily="2" charset="0"/>
              </a:rPr>
              <a:t>Today’s best market segmentation efforts have moved beyond demographic and psychographic factors to focus on the outcomes customers want to achieve. </a:t>
            </a:r>
            <a:r>
              <a:rPr lang="en-US" b="0" i="0" dirty="0">
                <a:solidFill>
                  <a:srgbClr val="575C66"/>
                </a:solidFill>
                <a:effectLst/>
                <a:latin typeface="Open Sans" panose="020B0606030504020204" pitchFamily="34" charset="0"/>
              </a:rPr>
              <a:t>The model is based in part on the theory that </a:t>
            </a:r>
            <a:r>
              <a:rPr lang="en-US" b="1" i="0" u="none" strike="noStrike" dirty="0">
                <a:solidFill>
                  <a:srgbClr val="0057A4"/>
                </a:solidFill>
                <a:effectLst/>
                <a:latin typeface="Open Sans" panose="020B0606030504020204" pitchFamily="34" charset="0"/>
                <a:hlinkClick r:id="rId3"/>
              </a:rPr>
              <a:t>customers “hire” products or services to get “jobs” done</a:t>
            </a:r>
            <a:r>
              <a:rPr lang="en-US" b="0" i="0" dirty="0">
                <a:solidFill>
                  <a:srgbClr val="575C66"/>
                </a:solidFill>
                <a:effectLst/>
                <a:latin typeface="Open Sans" panose="020B0606030504020204" pitchFamily="34" charset="0"/>
              </a:rPr>
              <a:t>. By understanding what that job is and breaking down the discrete process steps required to get the job done, the service provider can gain a full view of all the points at which a customer might desire more help.</a:t>
            </a:r>
          </a:p>
          <a:p>
            <a:pPr algn="l"/>
            <a:endParaRPr lang="en-US" b="0" i="0" dirty="0">
              <a:solidFill>
                <a:srgbClr val="575C66"/>
              </a:solidFill>
              <a:effectLst/>
              <a:latin typeface="Open Sans" panose="020B0606030504020204" pitchFamily="34" charset="0"/>
            </a:endParaRPr>
          </a:p>
          <a:p>
            <a:pPr algn="l"/>
            <a:r>
              <a:rPr lang="en-US" b="1" i="0" dirty="0">
                <a:solidFill>
                  <a:srgbClr val="575C66"/>
                </a:solidFill>
                <a:effectLst/>
                <a:latin typeface="Open Sans" panose="020B0606030504020204" pitchFamily="34" charset="0"/>
              </a:rPr>
              <a:t>So, where is higher education on this chart?  How are we currently defining our market segments?</a:t>
            </a:r>
          </a:p>
          <a:p>
            <a:pPr algn="l"/>
            <a:endParaRPr lang="en-US" b="1" i="0" dirty="0">
              <a:solidFill>
                <a:srgbClr val="575C6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Yep. That’s right… we’re still segmenting our customers demographically.  And you know the danger there, right…?  </a:t>
            </a:r>
          </a:p>
          <a:p>
            <a:pPr algn="l"/>
            <a:endParaRPr lang="en-US" b="1" i="0" dirty="0">
              <a:solidFill>
                <a:srgbClr val="666666"/>
              </a:solidFill>
              <a:effectLst/>
              <a:latin typeface="Helvetica" pitchFamily="2" charset="0"/>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25</a:t>
            </a:fld>
            <a:endParaRPr lang="en-US"/>
          </a:p>
        </p:txBody>
      </p:sp>
    </p:spTree>
    <p:extLst>
      <p:ext uri="{BB962C8B-B14F-4D97-AF65-F5344CB8AC3E}">
        <p14:creationId xmlns:p14="http://schemas.microsoft.com/office/powerpoint/2010/main" val="416212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roboto" panose="02000000000000000000" pitchFamily="2" charset="0"/>
              </a:rPr>
              <a:t>Well, based on demographics alone these two Brits seem virtually interchangeable.</a:t>
            </a:r>
          </a:p>
          <a:p>
            <a:endParaRPr lang="en-US" b="0" i="0" dirty="0">
              <a:solidFill>
                <a:srgbClr val="44444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roboto" panose="02000000000000000000" pitchFamily="2" charset="0"/>
              </a:rPr>
              <a:t>Our thinking about who our customers are needs to be focused on learners’ goals and emotions rather than immutable characteristics such as age, race, geography or gender.</a:t>
            </a:r>
            <a:endParaRPr lang="en-US" b="0" i="0" dirty="0">
              <a:solidFill>
                <a:srgbClr val="575C66"/>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26</a:t>
            </a:fld>
            <a:endParaRPr lang="en-US"/>
          </a:p>
        </p:txBody>
      </p:sp>
    </p:spTree>
    <p:extLst>
      <p:ext uri="{BB962C8B-B14F-4D97-AF65-F5344CB8AC3E}">
        <p14:creationId xmlns:p14="http://schemas.microsoft.com/office/powerpoint/2010/main" val="403353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C66"/>
                </a:solidFill>
                <a:effectLst/>
                <a:latin typeface="Open Sans" panose="020B0606030504020204" pitchFamily="34" charset="0"/>
              </a:rPr>
              <a:t>They come to us for education, but do we </a:t>
            </a:r>
            <a:r>
              <a:rPr lang="en-US" b="0" i="1" dirty="0">
                <a:solidFill>
                  <a:srgbClr val="575C66"/>
                </a:solidFill>
                <a:effectLst/>
                <a:latin typeface="Open Sans" panose="020B0606030504020204" pitchFamily="34" charset="0"/>
              </a:rPr>
              <a:t>really</a:t>
            </a:r>
            <a:r>
              <a:rPr lang="en-US" b="0" i="0" dirty="0">
                <a:solidFill>
                  <a:srgbClr val="575C66"/>
                </a:solidFill>
                <a:effectLst/>
                <a:latin typeface="Open Sans" panose="020B0606030504020204" pitchFamily="34" charset="0"/>
              </a:rPr>
              <a:t> know what it is they’re trying to get done?  Do we understand their goals?  Or do we just assume we know what they need? When was the last time we challenged our assumptions about what </a:t>
            </a:r>
            <a:r>
              <a:rPr lang="en-US" b="1" i="0" u="sng" dirty="0">
                <a:solidFill>
                  <a:srgbClr val="575C66"/>
                </a:solidFill>
                <a:effectLst/>
                <a:latin typeface="Open Sans" panose="020B0606030504020204" pitchFamily="34" charset="0"/>
              </a:rPr>
              <a:t>we</a:t>
            </a:r>
            <a:r>
              <a:rPr lang="en-US" b="0" i="0" dirty="0">
                <a:solidFill>
                  <a:srgbClr val="575C66"/>
                </a:solidFill>
                <a:effectLst/>
                <a:latin typeface="Open Sans" panose="020B0606030504020204" pitchFamily="34" charset="0"/>
              </a:rPr>
              <a:t> think they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C6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C66"/>
                </a:solidFill>
                <a:effectLst/>
                <a:latin typeface="Open Sans" panose="020B0606030504020204" pitchFamily="34" charset="0"/>
              </a:rPr>
              <a:t>And, I would argue there is one additional factor that WE need to address that is less often a conversation in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C6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27</a:t>
            </a:fld>
            <a:endParaRPr lang="en-US"/>
          </a:p>
        </p:txBody>
      </p:sp>
    </p:spTree>
    <p:extLst>
      <p:ext uri="{BB962C8B-B14F-4D97-AF65-F5344CB8AC3E}">
        <p14:creationId xmlns:p14="http://schemas.microsoft.com/office/powerpoint/2010/main" val="400989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to what extent are our very organizational structures throwing up barriers to access that actually </a:t>
            </a:r>
            <a:r>
              <a:rPr lang="en-US" i="1" dirty="0"/>
              <a:t>prevent</a:t>
            </a:r>
            <a:r>
              <a:rPr lang="en-US" i="0" dirty="0"/>
              <a:t> our customers from getting their job done?</a:t>
            </a:r>
          </a:p>
          <a:p>
            <a:endParaRPr lang="en-US" i="0" dirty="0"/>
          </a:p>
          <a:p>
            <a:r>
              <a:rPr lang="en-US" i="0" dirty="0"/>
              <a:t>I know all of you have seen variations on this illustration…</a:t>
            </a:r>
            <a:endParaRPr lang="en-US" dirty="0"/>
          </a:p>
          <a:p>
            <a:endParaRPr lang="en-US" dirty="0"/>
          </a:p>
          <a:p>
            <a:r>
              <a:rPr lang="en-US" dirty="0"/>
              <a:t>In the first image, it is assumed that everyone will benefit in the same way from the same supports… they are being treated equally.</a:t>
            </a:r>
          </a:p>
          <a:p>
            <a:endParaRPr lang="en-US" dirty="0"/>
          </a:p>
          <a:p>
            <a:r>
              <a:rPr lang="en-US" dirty="0"/>
              <a:t>In the second image, individuals are being given different supports to make it possible for them to have equal access to the game. They are being treated equitably.</a:t>
            </a:r>
          </a:p>
          <a:p>
            <a:endParaRPr lang="en-US" dirty="0"/>
          </a:p>
          <a:p>
            <a:r>
              <a:rPr lang="en-US" dirty="0"/>
              <a:t>In the third image, all three can see the game without any supports or accommodations because the cause of the inequity was addressed. The systemic barrier has been removed.</a:t>
            </a:r>
          </a:p>
          <a:p>
            <a:endParaRPr lang="en-US" dirty="0"/>
          </a:p>
          <a:p>
            <a:r>
              <a:rPr lang="en-US" dirty="0"/>
              <a:t>[Still don’t have a seat in the stadium, however!]</a:t>
            </a:r>
          </a:p>
          <a:p>
            <a:endParaRPr lang="en-US" dirty="0"/>
          </a:p>
          <a:p>
            <a:r>
              <a:rPr lang="en-US" dirty="0"/>
              <a:t>For us, </a:t>
            </a:r>
            <a:r>
              <a:rPr lang="en-US" sz="1800" dirty="0">
                <a:effectLst/>
                <a:latin typeface="Calibri" panose="020F0502020204030204" pitchFamily="34" charset="0"/>
                <a:ea typeface="Times New Roman" panose="02020603050405020304" pitchFamily="18" charset="0"/>
              </a:rPr>
              <a:t>because of the missions we serve, </a:t>
            </a:r>
            <a:r>
              <a:rPr lang="en-US" dirty="0"/>
              <a:t>helping our customers get the job done involves innovations that both create new products as well as new processes and supports that </a:t>
            </a:r>
            <a:r>
              <a:rPr lang="en-US" i="1" dirty="0"/>
              <a:t>remove</a:t>
            </a:r>
            <a:r>
              <a:rPr lang="en-US" i="0" dirty="0"/>
              <a:t> barriers to education as well.</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28</a:t>
            </a:fld>
            <a:endParaRPr lang="en-US"/>
          </a:p>
        </p:txBody>
      </p:sp>
    </p:spTree>
    <p:extLst>
      <p:ext uri="{BB962C8B-B14F-4D97-AF65-F5344CB8AC3E}">
        <p14:creationId xmlns:p14="http://schemas.microsoft.com/office/powerpoint/2010/main" val="4181174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200"/>
              </a:spcBef>
            </a:pPr>
            <a:r>
              <a:rPr lang="en-US" sz="1200" b="0" i="0" dirty="0">
                <a:solidFill>
                  <a:srgbClr val="575C66"/>
                </a:solidFill>
                <a:effectLst/>
              </a:rPr>
              <a:t>We have students from ALL walks of life…</a:t>
            </a:r>
          </a:p>
          <a:p>
            <a:pPr marL="171450" indent="-171450" algn="l">
              <a:spcBef>
                <a:spcPts val="1200"/>
              </a:spcBef>
              <a:buFont typeface="Arial" panose="020B0604020202020204" pitchFamily="34" charset="0"/>
              <a:buChar char="•"/>
            </a:pPr>
            <a:r>
              <a:rPr lang="en-US" sz="1200" b="0" i="0" dirty="0">
                <a:solidFill>
                  <a:srgbClr val="575C66"/>
                </a:solidFill>
                <a:effectLst/>
              </a:rPr>
              <a:t>who want to master a subject area of interest to them (the Academics).</a:t>
            </a:r>
          </a:p>
          <a:p>
            <a:pPr marL="171450" indent="-171450" algn="l">
              <a:spcBef>
                <a:spcPts val="1200"/>
              </a:spcBef>
              <a:buFont typeface="Arial" panose="020B0604020202020204" pitchFamily="34" charset="0"/>
              <a:buChar char="•"/>
            </a:pPr>
            <a:r>
              <a:rPr lang="en-US" sz="1200" b="0" i="0" dirty="0">
                <a:solidFill>
                  <a:srgbClr val="575C66"/>
                </a:solidFill>
                <a:effectLst/>
              </a:rPr>
              <a:t>who want to gain marketable skills that appeal to potential employers (the Careerists).</a:t>
            </a:r>
          </a:p>
          <a:p>
            <a:pPr marL="171450" indent="-171450" algn="l">
              <a:spcBef>
                <a:spcPts val="1200"/>
              </a:spcBef>
              <a:buFont typeface="Arial" panose="020B0604020202020204" pitchFamily="34" charset="0"/>
              <a:buChar char="•"/>
            </a:pPr>
            <a:r>
              <a:rPr lang="en-US" sz="1200" b="0" i="0" dirty="0">
                <a:solidFill>
                  <a:srgbClr val="575C66"/>
                </a:solidFill>
                <a:effectLst/>
              </a:rPr>
              <a:t>who want to develop a network of friends and colleagues (the Networkers).</a:t>
            </a:r>
            <a:endParaRPr lang="en-US" dirty="0"/>
          </a:p>
          <a:p>
            <a:endParaRPr lang="en-US" dirty="0"/>
          </a:p>
          <a:p>
            <a:r>
              <a:rPr lang="en-US" b="0" i="0" dirty="0">
                <a:solidFill>
                  <a:srgbClr val="444444"/>
                </a:solidFill>
                <a:effectLst/>
                <a:latin typeface="roboto" panose="02000000000000000000" pitchFamily="2" charset="0"/>
              </a:rPr>
              <a:t>In fact, in Fall of 2021, Accenture released  </a:t>
            </a:r>
            <a:r>
              <a:rPr lang="en-US" b="0" i="0" dirty="0">
                <a:solidFill>
                  <a:srgbClr val="444444"/>
                </a:solidFill>
                <a:effectLst/>
                <a:latin typeface="roboto" panose="02000000000000000000" pitchFamily="2" charset="0"/>
                <a:hlinkClick r:id="rId3"/>
              </a:rPr>
              <a:t>a survey of 6,500 learners</a:t>
            </a:r>
            <a:r>
              <a:rPr lang="en-US" b="0" i="0" dirty="0">
                <a:solidFill>
                  <a:srgbClr val="444444"/>
                </a:solidFill>
                <a:effectLst/>
                <a:latin typeface="roboto" panose="02000000000000000000" pitchFamily="2" charset="0"/>
              </a:rPr>
              <a:t> that identified 6 distinct segments of learners</a:t>
            </a:r>
            <a:r>
              <a:rPr lang="en-US" b="1" i="0" dirty="0">
                <a:solidFill>
                  <a:srgbClr val="444444"/>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29</a:t>
            </a:fld>
            <a:endParaRPr lang="en-US"/>
          </a:p>
        </p:txBody>
      </p:sp>
    </p:spTree>
    <p:extLst>
      <p:ext uri="{BB962C8B-B14F-4D97-AF65-F5344CB8AC3E}">
        <p14:creationId xmlns:p14="http://schemas.microsoft.com/office/powerpoint/2010/main" val="108866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roboto" panose="02000000000000000000" pitchFamily="2" charset="0"/>
              </a:rPr>
              <a:t>[READ]</a:t>
            </a:r>
          </a:p>
          <a:p>
            <a:endParaRPr lang="en-US" b="0" i="0" dirty="0">
              <a:solidFill>
                <a:srgbClr val="444444"/>
              </a:solidFill>
              <a:effectLst/>
              <a:latin typeface="roboto" panose="02000000000000000000" pitchFamily="2" charset="0"/>
            </a:endParaRPr>
          </a:p>
          <a:p>
            <a:r>
              <a:rPr lang="en-US" b="0" i="0" dirty="0">
                <a:solidFill>
                  <a:srgbClr val="444444"/>
                </a:solidFill>
                <a:effectLst/>
                <a:latin typeface="roboto" panose="02000000000000000000" pitchFamily="2" charset="0"/>
              </a:rPr>
              <a:t>Note that the “Junior Specialists” and “Evolving Professionals” make up over 50% of the learners they surveyed.  What are we doing to help them get that job done?  And when are they going to fire us for non-performance?</a:t>
            </a:r>
          </a:p>
          <a:p>
            <a:endParaRPr lang="en-US" b="1" i="0" dirty="0">
              <a:solidFill>
                <a:srgbClr val="444444"/>
              </a:solidFill>
              <a:effectLst/>
              <a:latin typeface="roboto" panose="02000000000000000000" pitchFamily="2" charset="0"/>
            </a:endParaRPr>
          </a:p>
          <a:p>
            <a:endParaRPr lang="en-US" b="1" i="0" dirty="0">
              <a:solidFill>
                <a:srgbClr val="444444"/>
              </a:solidFill>
              <a:effectLst/>
              <a:latin typeface="roboto" panose="02000000000000000000" pitchFamily="2" charset="0"/>
            </a:endParaRPr>
          </a:p>
          <a:p>
            <a:endParaRPr lang="en-US" b="1" i="0" dirty="0">
              <a:solidFill>
                <a:srgbClr val="444444"/>
              </a:solidFill>
              <a:effectLst/>
              <a:latin typeface="roboto" panose="02000000000000000000" pitchFamily="2" charset="0"/>
            </a:endParaRPr>
          </a:p>
          <a:p>
            <a:endParaRPr lang="en-US" b="1" i="0" dirty="0">
              <a:solidFill>
                <a:srgbClr val="44444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44444"/>
                </a:solidFill>
                <a:effectLst/>
                <a:latin typeface="roboto slab"/>
              </a:rPr>
              <a:t>The Different Types of Potential Learners and What They Want</a:t>
            </a:r>
          </a:p>
          <a:p>
            <a:r>
              <a:rPr lang="en-US" dirty="0"/>
              <a:t>https://</a:t>
            </a:r>
            <a:r>
              <a:rPr lang="en-US" dirty="0" err="1"/>
              <a:t>www.insidehighered.com</a:t>
            </a:r>
            <a:r>
              <a:rPr lang="en-US" dirty="0"/>
              <a:t>/news/2022/07/20/understanding-todays-and-tomorrows-learners-and-their-mind-sets?utm_source=</a:t>
            </a:r>
            <a:r>
              <a:rPr lang="en-US" dirty="0" err="1"/>
              <a:t>Inside+Higher+Ed&amp;utm_campaign</a:t>
            </a:r>
            <a:r>
              <a:rPr lang="en-US" dirty="0"/>
              <a:t>=d19d218148-DNU_2021_COPY_02&amp;utm_medium=</a:t>
            </a:r>
            <a:r>
              <a:rPr lang="en-US" dirty="0" err="1"/>
              <a:t>email&amp;utm_term</a:t>
            </a:r>
            <a:r>
              <a:rPr lang="en-US" dirty="0"/>
              <a:t>=0_1fcbc04421-d19d218148-197372665&amp;mc_cid=d19d218148&amp;mc_eid=23cbbcdd80</a:t>
            </a:r>
          </a:p>
        </p:txBody>
      </p:sp>
      <p:sp>
        <p:nvSpPr>
          <p:cNvPr id="4" name="Slide Number Placeholder 3"/>
          <p:cNvSpPr>
            <a:spLocks noGrp="1"/>
          </p:cNvSpPr>
          <p:nvPr>
            <p:ph type="sldNum" sz="quarter" idx="5"/>
          </p:nvPr>
        </p:nvSpPr>
        <p:spPr/>
        <p:txBody>
          <a:bodyPr/>
          <a:lstStyle/>
          <a:p>
            <a:fld id="{306FBE39-4989-4D80-A3F7-4902BFFE2009}" type="slidenum">
              <a:rPr lang="en-US" smtClean="0"/>
              <a:pPr/>
              <a:t>30</a:t>
            </a:fld>
            <a:endParaRPr lang="en-US"/>
          </a:p>
        </p:txBody>
      </p:sp>
    </p:spTree>
    <p:extLst>
      <p:ext uri="{BB962C8B-B14F-4D97-AF65-F5344CB8AC3E}">
        <p14:creationId xmlns:p14="http://schemas.microsoft.com/office/powerpoint/2010/main" val="569026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second question business would ask us is how, exactly, we’re making use of the tools available to us.</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whether we’re avoiding the temptation to use the tools to do things in the same way we’ve done them in the past… something psychologists call “functional fixedness”…</a:t>
            </a:r>
          </a:p>
        </p:txBody>
      </p:sp>
      <p:sp>
        <p:nvSpPr>
          <p:cNvPr id="4" name="Slide Number Placeholder 3"/>
          <p:cNvSpPr>
            <a:spLocks noGrp="1"/>
          </p:cNvSpPr>
          <p:nvPr>
            <p:ph type="sldNum" sz="quarter" idx="10"/>
          </p:nvPr>
        </p:nvSpPr>
        <p:spPr/>
        <p:txBody>
          <a:bodyPr/>
          <a:lstStyle/>
          <a:p>
            <a:fld id="{D5796E42-2A19-2B4C-86E1-53B7BB04C89F}" type="slidenum">
              <a:rPr lang="en-US" smtClean="0"/>
              <a:t>31</a:t>
            </a:fld>
            <a:endParaRPr lang="en-US"/>
          </a:p>
        </p:txBody>
      </p:sp>
    </p:spTree>
    <p:extLst>
      <p:ext uri="{BB962C8B-B14F-4D97-AF65-F5344CB8AC3E}">
        <p14:creationId xmlns:p14="http://schemas.microsoft.com/office/powerpoint/2010/main" val="22717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was illustrated by Maier’s “Two string problem” (1931) research study.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study, participants were required to figure out a way to tie two strings together, even though when holding on to one string, the other was out of reach. A variety of objects were available in the room for use in the solution of the problem, including a pair of pliers.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can imagine, most participants grabbed the pliers and used them to try to extend their reach toward the other string…</a:t>
            </a:r>
            <a:r>
              <a:rPr lang="en-US" dirty="0">
                <a:effectLst/>
              </a:rPr>
              <a:t> which didn’t work.</a:t>
            </a:r>
          </a:p>
          <a:p>
            <a:endParaRPr lang="en-US" dirty="0">
              <a:effectLst/>
            </a:endParaRPr>
          </a:p>
          <a:p>
            <a:r>
              <a:rPr lang="en-US" sz="1200" kern="1200" dirty="0">
                <a:solidFill>
                  <a:schemeClr val="tx1"/>
                </a:solidFill>
                <a:effectLst/>
                <a:latin typeface="+mn-lt"/>
                <a:ea typeface="+mn-ea"/>
                <a:cs typeface="+mn-cs"/>
              </a:rPr>
              <a:t>In fact, getting to an answer involved thinking about the other affordances of the pliers… like its weight.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t>32</a:t>
            </a:fld>
            <a:endParaRPr lang="en-US"/>
          </a:p>
        </p:txBody>
      </p:sp>
    </p:spTree>
    <p:extLst>
      <p:ext uri="{BB962C8B-B14F-4D97-AF65-F5344CB8AC3E}">
        <p14:creationId xmlns:p14="http://schemas.microsoft.com/office/powerpoint/2010/main" val="222156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has been just a little over 9 years since I gave up my tenured faculty position in Lehigh University’s College of Education where I taught and researched in the area of instructional design to become the inaugural director of the University System of Maryland’s William E. Kirwan Center for Academic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23D3B1A-E312-C84F-AD4D-393078B02C24}" type="slidenum">
              <a:rPr lang="en-US" smtClean="0"/>
              <a:t>6</a:t>
            </a:fld>
            <a:endParaRPr lang="en-US"/>
          </a:p>
        </p:txBody>
      </p:sp>
    </p:spTree>
    <p:extLst>
      <p:ext uri="{BB962C8B-B14F-4D97-AF65-F5344CB8AC3E}">
        <p14:creationId xmlns:p14="http://schemas.microsoft.com/office/powerpoint/2010/main" val="2608522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solution was to tie the pliers to the string and set it in motion like a pendulum so that it could be reached while holding onto other string.</a:t>
            </a:r>
            <a:r>
              <a:rPr lang="en-US" dirty="0">
                <a:effectLst/>
              </a:rPr>
              <a:t> </a:t>
            </a:r>
            <a:r>
              <a:rPr lang="en-US"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educators are certainly not the only people prone to this phenomenon… unfortunately, the story of technology use in education reveals a long history of this kind of “functional fixedness.”  </a:t>
            </a:r>
          </a:p>
          <a:p>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I‘ll give you an example...</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In the 1920s a school district in Los Angeles was given an extraordinary opportunity to innovate... </a:t>
            </a:r>
            <a:r>
              <a:rPr lang="en-US" sz="1200" kern="1200" dirty="0">
                <a:solidFill>
                  <a:schemeClr val="tx1"/>
                </a:solidFill>
                <a:effectLst/>
                <a:latin typeface="+mn-lt"/>
                <a:ea typeface="+mn-ea"/>
                <a:cs typeface="+mn-cs"/>
              </a:rPr>
              <a:t>A</a:t>
            </a:r>
            <a:r>
              <a:rPr lang="is-IS" sz="1200" kern="1200" dirty="0">
                <a:solidFill>
                  <a:schemeClr val="tx1"/>
                </a:solidFill>
                <a:effectLst/>
                <a:latin typeface="+mn-lt"/>
                <a:ea typeface="+mn-ea"/>
                <a:cs typeface="+mn-cs"/>
              </a:rPr>
              <a:t> surplus military airplane was donated to the district to help the schools teach geography from the air.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The whole experiment was hailed as a clear demonstration of how “progressive education“ and „new technologies“ had influenced the city’s teacher corps...</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But can anyone guess what they actually did with the plane??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Here’s the image that accompanied the press release….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5796E42-2A19-2B4C-86E1-53B7BB04C89F}" type="slidenum">
              <a:rPr lang="en-US" smtClean="0"/>
              <a:t>33</a:t>
            </a:fld>
            <a:endParaRPr lang="en-US"/>
          </a:p>
        </p:txBody>
      </p:sp>
    </p:spTree>
    <p:extLst>
      <p:ext uri="{BB962C8B-B14F-4D97-AF65-F5344CB8AC3E}">
        <p14:creationId xmlns:p14="http://schemas.microsoft.com/office/powerpoint/2010/main" val="937514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AC1A001-2D02-9D42-8B08-7AD3B47CC60D}" type="slidenum">
              <a:rPr lang="en-US" sz="1200"/>
              <a:pPr/>
              <a:t>34</a:t>
            </a:fld>
            <a:endParaRPr lang="en-US" sz="1200"/>
          </a:p>
        </p:txBody>
      </p:sp>
      <p:sp>
        <p:nvSpPr>
          <p:cNvPr id="31747" name="Rectangle 2"/>
          <p:cNvSpPr>
            <a:spLocks noGrp="1" noRot="1" noChangeAspect="1" noChangeArrowheads="1"/>
          </p:cNvSpPr>
          <p:nvPr>
            <p:ph type="sldImg"/>
          </p:nvPr>
        </p:nvSpPr>
        <p:spPr>
          <a:xfrm>
            <a:off x="423863" y="704850"/>
            <a:ext cx="6254750" cy="3519488"/>
          </a:xfrm>
          <a:solidFill>
            <a:srgbClr val="FFFFFF"/>
          </a:solidFill>
          <a:ln/>
        </p:spPr>
      </p:sp>
      <p:sp>
        <p:nvSpPr>
          <p:cNvPr id="31748" name="Rectangle 3"/>
          <p:cNvSpPr>
            <a:spLocks noGrp="1" noChangeArrowheads="1"/>
          </p:cNvSpPr>
          <p:nvPr>
            <p:ph type="body" idx="1"/>
          </p:nvPr>
        </p:nvSpPr>
        <p:spPr>
          <a:solidFill>
            <a:srgbClr val="FFFFFF"/>
          </a:solidFill>
          <a:ln>
            <a:noFill/>
          </a:ln>
        </p:spPr>
        <p:txBody>
          <a:bodyPr/>
          <a:lstStyle/>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issue here is that we can’t stop at simply adopting the technology and assume we have innovated. </a:t>
            </a:r>
          </a:p>
          <a:p>
            <a:r>
              <a:rPr lang="en-US" sz="1200" kern="1200" dirty="0">
                <a:solidFill>
                  <a:schemeClr val="tx1"/>
                </a:solidFill>
                <a:effectLst/>
                <a:latin typeface="+mn-lt"/>
                <a:ea typeface="+mn-ea"/>
                <a:cs typeface="+mn-cs"/>
              </a:rPr>
              <a:t> </a:t>
            </a:r>
            <a:endParaRPr lang="is-IS" sz="1000" b="1"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1017678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fact, while I was at the Kirwan Center we were been playing with framing our innovation work using graphs like this…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speaks to what “transformative use” of a technology looks like in terms of both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much it has scaled, as well 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we are qualitatively engaging with the new tool, system, or process.</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35</a:t>
            </a:fld>
            <a:endParaRPr lang="en-US"/>
          </a:p>
        </p:txBody>
      </p:sp>
    </p:spTree>
    <p:extLst>
      <p:ext uri="{BB962C8B-B14F-4D97-AF65-F5344CB8AC3E}">
        <p14:creationId xmlns:p14="http://schemas.microsoft.com/office/powerpoint/2010/main" val="1668660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reason we created this framework was because of what we were starting to recognize was happening with our statewide open educational resources (OER) initiative… we were paying lots of money in faculty grants for most recipients to simply swap their textbook with the OER and call it a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Great in terms of affordability, but misses the rest of OER’s affordances… like the “openly licensed” part that allows us to redesign courses and think differently about teaching with OER as well as to explore ways in which instructional materials might be continuously improved as we come to understand how students are interacting with them… potentially making them more culturally and context relevant, for example.</a:t>
            </a:r>
          </a:p>
        </p:txBody>
      </p:sp>
      <p:sp>
        <p:nvSpPr>
          <p:cNvPr id="4" name="Slide Number Placeholder 3"/>
          <p:cNvSpPr>
            <a:spLocks noGrp="1"/>
          </p:cNvSpPr>
          <p:nvPr>
            <p:ph type="sldNum" sz="quarter" idx="5"/>
          </p:nvPr>
        </p:nvSpPr>
        <p:spPr/>
        <p:txBody>
          <a:bodyPr/>
          <a:lstStyle/>
          <a:p>
            <a:fld id="{306FBE39-4989-4D80-A3F7-4902BFFE2009}" type="slidenum">
              <a:rPr lang="en-US" smtClean="0"/>
              <a:pPr/>
              <a:t>36</a:t>
            </a:fld>
            <a:endParaRPr lang="en-US"/>
          </a:p>
        </p:txBody>
      </p:sp>
    </p:spTree>
    <p:extLst>
      <p:ext uri="{BB962C8B-B14F-4D97-AF65-F5344CB8AC3E}">
        <p14:creationId xmlns:p14="http://schemas.microsoft.com/office/powerpoint/2010/main" val="407409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also explored how this same framework might be applied to our thinking about online.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Similar to OER… as pressure has been mounting on institutions to “go online” we are finding that many institutions are simply moving existing courses and programs online in the hope of growing enrollments… but without much real strategic vision about how the affordances of online can best serve genuine student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might the affordances of online be strategically applied to addressing learner access needs and to exploring new pedagogical and curricular models instead?</a:t>
            </a:r>
          </a:p>
        </p:txBody>
      </p:sp>
      <p:sp>
        <p:nvSpPr>
          <p:cNvPr id="4" name="Slide Number Placeholder 3"/>
          <p:cNvSpPr>
            <a:spLocks noGrp="1"/>
          </p:cNvSpPr>
          <p:nvPr>
            <p:ph type="sldNum" sz="quarter" idx="5"/>
          </p:nvPr>
        </p:nvSpPr>
        <p:spPr/>
        <p:txBody>
          <a:bodyPr/>
          <a:lstStyle/>
          <a:p>
            <a:fld id="{306FBE39-4989-4D80-A3F7-4902BFFE2009}" type="slidenum">
              <a:rPr lang="en-US" smtClean="0"/>
              <a:pPr/>
              <a:t>37</a:t>
            </a:fld>
            <a:endParaRPr lang="en-US"/>
          </a:p>
        </p:txBody>
      </p:sp>
    </p:spTree>
    <p:extLst>
      <p:ext uri="{BB962C8B-B14F-4D97-AF65-F5344CB8AC3E}">
        <p14:creationId xmlns:p14="http://schemas.microsoft.com/office/powerpoint/2010/main" val="1394345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we begin exploring new technologies, like VR, are we working to understand the affordances they bring to help us do things differently?</a:t>
            </a:r>
          </a:p>
        </p:txBody>
      </p:sp>
      <p:sp>
        <p:nvSpPr>
          <p:cNvPr id="4" name="Slide Number Placeholder 3"/>
          <p:cNvSpPr>
            <a:spLocks noGrp="1"/>
          </p:cNvSpPr>
          <p:nvPr>
            <p:ph type="sldNum" sz="quarter" idx="5"/>
          </p:nvPr>
        </p:nvSpPr>
        <p:spPr/>
        <p:txBody>
          <a:bodyPr/>
          <a:lstStyle/>
          <a:p>
            <a:fld id="{306FBE39-4989-4D80-A3F7-4902BFFE2009}" type="slidenum">
              <a:rPr lang="en-US" smtClean="0"/>
              <a:pPr/>
              <a:t>38</a:t>
            </a:fld>
            <a:endParaRPr lang="en-US"/>
          </a:p>
        </p:txBody>
      </p:sp>
    </p:spTree>
    <p:extLst>
      <p:ext uri="{BB962C8B-B14F-4D97-AF65-F5344CB8AC3E}">
        <p14:creationId xmlns:p14="http://schemas.microsoft.com/office/powerpoint/2010/main" val="1420504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are we simply replicating what we’ve always done in the past?</a:t>
            </a:r>
          </a:p>
          <a:p>
            <a:endParaRPr lang="en-US" dirty="0"/>
          </a:p>
          <a:p>
            <a:r>
              <a:rPr lang="en-US" dirty="0"/>
              <a:t>For those of you who are closer to my age… is all of this conjuring up Second Life flashbacks?  Has anyone been in there lately to check on their avatars?  I’m pretty sure mine is still flying around in there somewhere… I could never figure out how to get her to land.</a:t>
            </a:r>
          </a:p>
        </p:txBody>
      </p:sp>
      <p:sp>
        <p:nvSpPr>
          <p:cNvPr id="4" name="Slide Number Placeholder 3"/>
          <p:cNvSpPr>
            <a:spLocks noGrp="1"/>
          </p:cNvSpPr>
          <p:nvPr>
            <p:ph type="sldNum" sz="quarter" idx="5"/>
          </p:nvPr>
        </p:nvSpPr>
        <p:spPr/>
        <p:txBody>
          <a:bodyPr/>
          <a:lstStyle/>
          <a:p>
            <a:fld id="{306FBE39-4989-4D80-A3F7-4902BFFE2009}" type="slidenum">
              <a:rPr lang="en-US" smtClean="0"/>
              <a:pPr/>
              <a:t>39</a:t>
            </a:fld>
            <a:endParaRPr lang="en-US"/>
          </a:p>
        </p:txBody>
      </p:sp>
    </p:spTree>
    <p:extLst>
      <p:ext uri="{BB962C8B-B14F-4D97-AF65-F5344CB8AC3E}">
        <p14:creationId xmlns:p14="http://schemas.microsoft.com/office/powerpoint/2010/main" val="3629273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And, to a point Suzanne made in the opening panel about choosing our tools very carefully…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if in fact, our goal is to become more learning centered, data informed, and continuously improving shouldn’t we be staying focused on investing our precious resources on tools that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make learning visible and keep us focused on student success for all learners;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identify problems and whether our interventions are making a difference for all populations of learners; 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rPr>
              <a:t>facilitate adaptation when we have identified problems of practice?</a:t>
            </a:r>
            <a:r>
              <a:rPr lang="en-US" dirty="0">
                <a:effectLst/>
              </a:rPr>
              <a:t> </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40</a:t>
            </a:fld>
            <a:endParaRPr lang="en-US" dirty="0"/>
          </a:p>
        </p:txBody>
      </p:sp>
    </p:spTree>
    <p:extLst>
      <p:ext uri="{BB962C8B-B14F-4D97-AF65-F5344CB8AC3E}">
        <p14:creationId xmlns:p14="http://schemas.microsoft.com/office/powerpoint/2010/main" val="2044988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Along those same lines… the third thing business would ask us is “what is your business model?”  And are you investing in your future?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t>41</a:t>
            </a:fld>
            <a:endParaRPr lang="en-US"/>
          </a:p>
        </p:txBody>
      </p:sp>
    </p:spTree>
    <p:extLst>
      <p:ext uri="{BB962C8B-B14F-4D97-AF65-F5344CB8AC3E}">
        <p14:creationId xmlns:p14="http://schemas.microsoft.com/office/powerpoint/2010/main" val="375806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Most industries understand this need to be “forever agile” in the face of external challenges</a:t>
            </a:r>
            <a:r>
              <a:rPr lang="en-US" sz="1200" kern="1200" dirty="0">
                <a:solidFill>
                  <a:schemeClr val="tx1"/>
                </a:solidFill>
                <a:effectLst/>
                <a:latin typeface="+mn-lt"/>
                <a:ea typeface="+mn-ea"/>
                <a:cs typeface="+mn-cs"/>
              </a:rPr>
              <a:t> and they address it by investing substantial portions of their revenues back into developing and rigorously researching new models of doing business.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way, research and development plays a vital role in the success and sustainability of most major industries, with sectors like technology and healthcare investing more than 20% of their revenues into exploring innovations that promise to help them adapt to future external market pressures.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while universities contribute almost 42% of their own resources toward “funded” research for other sectors (like technology and healthcare), higher education is among the only major global industries that does not significantly invest in R&amp;D on its own, core business model.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very academic innovation centers engaged in these R&amp;D efforts are among the first to lose funding when budgets are cut. </a:t>
            </a:r>
          </a:p>
          <a:p>
            <a:r>
              <a:rPr lang="en-US" sz="1200" b="1" kern="1200" dirty="0">
                <a:solidFill>
                  <a:schemeClr val="tx1"/>
                </a:solidFill>
                <a:effectLst/>
                <a:latin typeface="+mn-lt"/>
                <a:ea typeface="+mn-ea"/>
                <a:cs typeface="+mn-cs"/>
              </a:rPr>
              <a:t>Instead of being viewed as “mission critical,” these academic innovation units are viewed as “nice to haves,” “peripheral,” and/or “expendable.”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5796E42-2A19-2B4C-86E1-53B7BB04C89F}" type="slidenum">
              <a:rPr lang="en-US" smtClean="0"/>
              <a:t>42</a:t>
            </a:fld>
            <a:endParaRPr lang="en-US"/>
          </a:p>
        </p:txBody>
      </p:sp>
    </p:spTree>
    <p:extLst>
      <p:ext uri="{BB962C8B-B14F-4D97-AF65-F5344CB8AC3E}">
        <p14:creationId xmlns:p14="http://schemas.microsoft.com/office/powerpoint/2010/main" val="386771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Where, up until this April, I worked with the 12 four-year public universities plus three regional centers that make up the University System of Maryland to help advance academic innovation work across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USM is decentralized. It is a federated system, as opposed to flagship driven, and includes </a:t>
            </a:r>
          </a:p>
          <a:p>
            <a:pPr lvl="0"/>
            <a:r>
              <a:rPr lang="en-US" sz="1200" kern="1200" dirty="0">
                <a:solidFill>
                  <a:schemeClr val="tx1"/>
                </a:solidFill>
                <a:effectLst/>
                <a:latin typeface="+mn-lt"/>
                <a:ea typeface="+mn-ea"/>
                <a:cs typeface="+mn-cs"/>
              </a:rPr>
              <a:t>research-intensive, including University of Maryland College Park</a:t>
            </a:r>
          </a:p>
          <a:p>
            <a:pPr lvl="0"/>
            <a:r>
              <a:rPr lang="en-US" sz="1200" kern="1200" dirty="0">
                <a:solidFill>
                  <a:schemeClr val="tx1"/>
                </a:solidFill>
                <a:effectLst/>
                <a:latin typeface="+mn-lt"/>
                <a:ea typeface="+mn-ea"/>
                <a:cs typeface="+mn-cs"/>
              </a:rPr>
              <a:t>comprehensive institutions, </a:t>
            </a:r>
          </a:p>
          <a:p>
            <a:pPr lvl="0"/>
            <a:r>
              <a:rPr lang="en-US" sz="1200" kern="1200" dirty="0">
                <a:solidFill>
                  <a:schemeClr val="tx1"/>
                </a:solidFill>
                <a:effectLst/>
                <a:latin typeface="+mn-lt"/>
                <a:ea typeface="+mn-ea"/>
                <a:cs typeface="+mn-cs"/>
              </a:rPr>
              <a:t>historically black universities, </a:t>
            </a:r>
          </a:p>
          <a:p>
            <a:pPr lvl="0"/>
            <a:r>
              <a:rPr lang="en-US" sz="1200" kern="1200" dirty="0">
                <a:solidFill>
                  <a:schemeClr val="tx1"/>
                </a:solidFill>
                <a:effectLst/>
                <a:latin typeface="+mn-lt"/>
                <a:ea typeface="+mn-ea"/>
                <a:cs typeface="+mn-cs"/>
              </a:rPr>
              <a:t>specialty graduate institutions, </a:t>
            </a:r>
          </a:p>
          <a:p>
            <a:pPr lvl="0"/>
            <a:r>
              <a:rPr lang="en-US" sz="1200" kern="1200" dirty="0">
                <a:solidFill>
                  <a:schemeClr val="tx1"/>
                </a:solidFill>
                <a:effectLst/>
                <a:latin typeface="+mn-lt"/>
                <a:ea typeface="+mn-ea"/>
                <a:cs typeface="+mn-cs"/>
              </a:rPr>
              <a:t>a degree-granting environmental research center, and </a:t>
            </a:r>
          </a:p>
          <a:p>
            <a:pPr lvl="0"/>
            <a:r>
              <a:rPr lang="en-US" sz="1200" kern="1200" dirty="0">
                <a:solidFill>
                  <a:schemeClr val="tx1"/>
                </a:solidFill>
                <a:effectLst/>
                <a:latin typeface="+mn-lt"/>
                <a:ea typeface="+mn-ea"/>
                <a:cs typeface="+mn-cs"/>
              </a:rPr>
              <a:t>a standalone, fully online, adult-serving institution… UMGC, which is where I am now. </a:t>
            </a:r>
          </a:p>
          <a:p>
            <a:pPr lvl="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system universities are diverse in mission, academic offerings, and student populations and differentially resourced… which has made it a really interesting place to do academic innovation work. </a:t>
            </a:r>
          </a:p>
          <a:p>
            <a:endParaRPr lang="en-US" dirty="0"/>
          </a:p>
          <a:p>
            <a:endParaRPr lang="en-US" dirty="0"/>
          </a:p>
        </p:txBody>
      </p:sp>
      <p:sp>
        <p:nvSpPr>
          <p:cNvPr id="4" name="Slide Number Placeholder 3"/>
          <p:cNvSpPr>
            <a:spLocks noGrp="1"/>
          </p:cNvSpPr>
          <p:nvPr>
            <p:ph type="sldNum" sz="quarter" idx="5"/>
          </p:nvPr>
        </p:nvSpPr>
        <p:spPr/>
        <p:txBody>
          <a:bodyPr/>
          <a:lstStyle/>
          <a:p>
            <a:fld id="{868C4049-E7C1-DE44-A9E6-101D5AC18340}" type="slidenum">
              <a:rPr lang="en-US" smtClean="0"/>
              <a:t>7</a:t>
            </a:fld>
            <a:endParaRPr lang="en-US" dirty="0"/>
          </a:p>
        </p:txBody>
      </p:sp>
    </p:spTree>
    <p:extLst>
      <p:ext uri="{BB962C8B-B14F-4D97-AF65-F5344CB8AC3E}">
        <p14:creationId xmlns:p14="http://schemas.microsoft.com/office/powerpoint/2010/main" val="541481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Now, granted, we are non-profit institutions… so “revenues” have a very different meaning for us than for-profit business.  However, even within the non-profit space there are models for thinking about how various areas of our organizations might interact more effectively to make smarter investments in areas that generate innovations.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such model that has been emerging from the complex adaptive systems theorists… illustrates how various leadership structures within a higher education complex adaptive system interact with the external environment to explore new possibilities while also exploiting existing certainties.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[DESCRIBE GRAPHIC]</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Convergent </a:t>
            </a:r>
            <a:r>
              <a:rPr lang="en-US" sz="1200" kern="1200" dirty="0">
                <a:solidFill>
                  <a:schemeClr val="tx1"/>
                </a:solidFill>
                <a:effectLst/>
                <a:latin typeface="+mn-lt"/>
                <a:ea typeface="+mn-ea"/>
                <a:cs typeface="+mn-cs"/>
              </a:rPr>
              <a:t>achieves outcomes pre-established by the institution as efficiently and effectively as possible.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Generative </a:t>
            </a:r>
            <a:r>
              <a:rPr lang="en-US" sz="1200" kern="1200" dirty="0">
                <a:solidFill>
                  <a:schemeClr val="tx1"/>
                </a:solidFill>
                <a:effectLst/>
                <a:latin typeface="+mn-lt"/>
                <a:ea typeface="+mn-ea"/>
                <a:cs typeface="+mn-cs"/>
              </a:rPr>
              <a:t>invents responses to changes in the environment. </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Unifying </a:t>
            </a:r>
            <a:r>
              <a:rPr lang="en-US" sz="1200" kern="1200" dirty="0">
                <a:solidFill>
                  <a:schemeClr val="tx1"/>
                </a:solidFill>
                <a:effectLst/>
                <a:latin typeface="+mn-lt"/>
                <a:ea typeface="+mn-ea"/>
                <a:cs typeface="+mn-cs"/>
              </a:rPr>
              <a:t>builds community, establishes balance, and manages the inevitable “entanglements.” </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According to this model, when combined, these three leadership types regulate activity “by generating, using, and improving the system and the environment to guide decision and action” (Hazy, 2011, p. 174).</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306FBE39-4989-4D80-A3F7-4902BFFE2009}" type="slidenum">
              <a:rPr lang="en-US" smtClean="0"/>
              <a:pPr/>
              <a:t>43</a:t>
            </a:fld>
            <a:endParaRPr lang="en-US"/>
          </a:p>
        </p:txBody>
      </p:sp>
    </p:spTree>
    <p:extLst>
      <p:ext uri="{BB962C8B-B14F-4D97-AF65-F5344CB8AC3E}">
        <p14:creationId xmlns:p14="http://schemas.microsoft.com/office/powerpoint/2010/main" val="3781409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 for business, innovation happens at the intersection of these three things: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They would tell us that it is important to understand the </a:t>
            </a:r>
            <a:r>
              <a:rPr lang="en-US" sz="1800" b="1" u="sng" dirty="0">
                <a:effectLst/>
                <a:latin typeface="Calibri" panose="020F0502020204030204" pitchFamily="34" charset="0"/>
                <a:ea typeface="Times New Roman" panose="02020603050405020304" pitchFamily="18" charset="0"/>
              </a:rPr>
              <a:t>learner</a:t>
            </a:r>
            <a:r>
              <a:rPr lang="en-US" sz="1800" u="sng" dirty="0">
                <a:effectLst/>
                <a:latin typeface="Calibri" panose="020F0502020204030204" pitchFamily="34" charset="0"/>
                <a:ea typeface="Times New Roman" panose="02020603050405020304" pitchFamily="18" charset="0"/>
              </a:rPr>
              <a:t> </a:t>
            </a:r>
            <a:r>
              <a:rPr lang="en-US" sz="1800" b="1" u="sng" dirty="0">
                <a:effectLst/>
                <a:latin typeface="Calibri" panose="020F0502020204030204" pitchFamily="34" charset="0"/>
                <a:ea typeface="Times New Roman" panose="02020603050405020304" pitchFamily="18" charset="0"/>
              </a:rPr>
              <a:t>experience</a:t>
            </a:r>
            <a:r>
              <a:rPr lang="en-US" sz="1800" dirty="0">
                <a:effectLst/>
                <a:latin typeface="Calibri" panose="020F0502020204030204" pitchFamily="34" charset="0"/>
                <a:ea typeface="Times New Roman" panose="02020603050405020304" pitchFamily="18" charset="0"/>
              </a:rPr>
              <a:t> and ensure that our customers have a role in product development and innovation. Then only customer centric products can be developed.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They would certainly tell us that technology can and does play a major role in the conversation, </a:t>
            </a:r>
            <a:r>
              <a:rPr lang="en-US" sz="1800" b="1" dirty="0">
                <a:effectLst/>
                <a:latin typeface="Calibri" panose="020F0502020204030204" pitchFamily="34" charset="0"/>
                <a:ea typeface="Times New Roman" panose="02020603050405020304" pitchFamily="18" charset="0"/>
              </a:rPr>
              <a:t>but simply introducing a technology into the mix is not innovation</a:t>
            </a:r>
            <a:r>
              <a:rPr lang="en-US" sz="1800" dirty="0">
                <a:effectLst/>
                <a:latin typeface="Calibri" panose="020F0502020204030204" pitchFamily="34" charset="0"/>
                <a:ea typeface="Times New Roman" panose="02020603050405020304" pitchFamily="18" charset="0"/>
              </a:rPr>
              <a:t>. Technology can be used to implement innovation --and sometimes even </a:t>
            </a:r>
            <a:r>
              <a:rPr lang="en-US" sz="1800" i="1" dirty="0">
                <a:effectLst/>
                <a:latin typeface="Calibri" panose="020F0502020204030204" pitchFamily="34" charset="0"/>
                <a:ea typeface="Times New Roman" panose="02020603050405020304" pitchFamily="18" charset="0"/>
              </a:rPr>
              <a:t>inspire</a:t>
            </a:r>
            <a:r>
              <a:rPr lang="en-US" sz="1800" dirty="0">
                <a:effectLst/>
                <a:latin typeface="Calibri" panose="020F0502020204030204" pitchFamily="34" charset="0"/>
                <a:ea typeface="Times New Roman" panose="02020603050405020304" pitchFamily="18" charset="0"/>
              </a:rPr>
              <a:t> innovation-- but the technology itself doesn’t produce innovation or change current practice.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And I believe they would also tell us that the only way to address external market pressures and prepare for our future is to do the opposite of what most of our institutions are doing now.  Instead of belt-tightening across the organization in a non-strategic, broad strokes way… we need to find ways to </a:t>
            </a:r>
            <a:r>
              <a:rPr lang="en-US" sz="1800" b="1" dirty="0">
                <a:effectLst/>
                <a:latin typeface="Calibri" panose="020F0502020204030204" pitchFamily="34" charset="0"/>
                <a:ea typeface="Times New Roman" panose="02020603050405020304" pitchFamily="18" charset="0"/>
              </a:rPr>
              <a:t>continue investing in our own research and development.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So, where does this innovation live within a corporate environment?  How do </a:t>
            </a:r>
            <a:r>
              <a:rPr lang="en-US" sz="1800" u="sng" dirty="0">
                <a:effectLst/>
                <a:latin typeface="Calibri" panose="020F0502020204030204" pitchFamily="34" charset="0"/>
                <a:ea typeface="Times New Roman" panose="02020603050405020304" pitchFamily="18" charset="0"/>
              </a:rPr>
              <a:t>they</a:t>
            </a:r>
            <a:r>
              <a:rPr lang="en-US" sz="1800" dirty="0">
                <a:effectLst/>
                <a:latin typeface="Calibri" panose="020F0502020204030204" pitchFamily="34" charset="0"/>
                <a:ea typeface="Times New Roman" panose="02020603050405020304" pitchFamily="18" charset="0"/>
              </a:rPr>
              <a:t> tie all of these conversations together into a way that gets everyone pulling in the same direction? </a:t>
            </a:r>
            <a:endParaRPr lang="en-US" b="0" i="0" dirty="0">
              <a:solidFill>
                <a:srgbClr val="183B5C"/>
              </a:solidFill>
              <a:effectLst/>
              <a:latin typeface="Oxygen" panose="020F0502020204030204" pitchFamily="34" charset="0"/>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44</a:t>
            </a:fld>
            <a:endParaRPr lang="en-US"/>
          </a:p>
        </p:txBody>
      </p:sp>
    </p:spTree>
    <p:extLst>
      <p:ext uri="{BB962C8B-B14F-4D97-AF65-F5344CB8AC3E}">
        <p14:creationId xmlns:p14="http://schemas.microsoft.com/office/powerpoint/2010/main" val="2061016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000000"/>
                </a:solidFill>
                <a:effectLst/>
                <a:latin typeface="roboto" panose="02000000000000000000" pitchFamily="2" charset="0"/>
              </a:rPr>
              <a:t>They employ someone called a </a:t>
            </a:r>
            <a:r>
              <a:rPr lang="en-US" b="0" i="0" u="sng" dirty="0">
                <a:solidFill>
                  <a:srgbClr val="000000"/>
                </a:solidFill>
                <a:effectLst/>
                <a:latin typeface="roboto" panose="02000000000000000000" pitchFamily="2" charset="0"/>
              </a:rPr>
              <a:t>product</a:t>
            </a:r>
            <a:r>
              <a:rPr lang="en-US" b="0" i="0" dirty="0">
                <a:solidFill>
                  <a:srgbClr val="000000"/>
                </a:solidFill>
                <a:effectLst/>
                <a:latin typeface="roboto" panose="02000000000000000000" pitchFamily="2" charset="0"/>
              </a:rPr>
              <a:t> (not project) manager</a:t>
            </a:r>
          </a:p>
          <a:p>
            <a:endParaRPr lang="en-US" dirty="0"/>
          </a:p>
          <a:p>
            <a:r>
              <a:rPr lang="en-US" b="0" i="0" dirty="0">
                <a:solidFill>
                  <a:srgbClr val="183B5C"/>
                </a:solidFill>
                <a:effectLst/>
                <a:latin typeface="Oxygen" panose="020F0502020204030204" pitchFamily="34" charset="0"/>
              </a:rPr>
              <a:t>The product manager is an interdisciplinary role that reaches across teams to plan, design, and continuously bring better products to market.</a:t>
            </a:r>
          </a:p>
          <a:p>
            <a:pPr algn="l"/>
            <a:endParaRPr lang="en-US" b="0" i="0" dirty="0">
              <a:solidFill>
                <a:srgbClr val="183B5C"/>
              </a:solidFill>
              <a:effectLst/>
              <a:latin typeface="Oxygen" panose="020F0502020204030204" pitchFamily="34" charset="0"/>
            </a:endParaRPr>
          </a:p>
          <a:p>
            <a:pPr algn="l"/>
            <a:r>
              <a:rPr lang="en-US" b="0" i="0" dirty="0">
                <a:solidFill>
                  <a:srgbClr val="183B5C"/>
                </a:solidFill>
                <a:effectLst/>
                <a:latin typeface="Oxygen" panose="020F0502020204030204" pitchFamily="34" charset="0"/>
              </a:rPr>
              <a:t>The role evolved out of a set of responsibilities that traditionally fell to lead developers and engineers: scoping out user problems and making critical product decisions.</a:t>
            </a:r>
          </a:p>
          <a:p>
            <a:pPr algn="l"/>
            <a:endParaRPr lang="en-US" b="0" i="0" dirty="0">
              <a:solidFill>
                <a:srgbClr val="183B5C"/>
              </a:solidFill>
              <a:effectLst/>
              <a:latin typeface="Oxygen" panose="020F0502020204030204" pitchFamily="34" charset="0"/>
            </a:endParaRPr>
          </a:p>
          <a:p>
            <a:pPr algn="l"/>
            <a:r>
              <a:rPr lang="en-US" b="0" i="0" dirty="0">
                <a:solidFill>
                  <a:srgbClr val="183B5C"/>
                </a:solidFill>
                <a:effectLst/>
                <a:latin typeface="Oxygen" panose="020F0502020204030204" pitchFamily="34" charset="0"/>
              </a:rPr>
              <a:t>Since then, it’s become clear that successful product leadership – and shipping successful products – goes beyond the scope of a dev team. It’s a separate function that requires business acumen, a deep understanding of UX design, and product knowledge.</a:t>
            </a:r>
          </a:p>
          <a:p>
            <a:pPr algn="l"/>
            <a:endParaRPr lang="en-US" b="0" i="0" dirty="0">
              <a:solidFill>
                <a:srgbClr val="183B5C"/>
              </a:solidFill>
              <a:effectLst/>
              <a:latin typeface="Oxygen"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5A7D9"/>
                </a:solidFill>
                <a:effectLst/>
                <a:latin typeface="Oxygen" panose="020F0502020204030204" pitchFamily="34" charset="0"/>
                <a:hlinkClick r:id="rId3"/>
              </a:rPr>
              <a:t>Product managers</a:t>
            </a:r>
            <a:r>
              <a:rPr lang="en-US" b="0" i="0" dirty="0">
                <a:solidFill>
                  <a:srgbClr val="183B5C"/>
                </a:solidFill>
                <a:effectLst/>
                <a:latin typeface="Oxygen" panose="020F0502020204030204" pitchFamily="34" charset="0"/>
              </a:rPr>
              <a:t> are responsible for setting a product vision, and defining a product strategy. They are also responsible for developing a </a:t>
            </a:r>
            <a:r>
              <a:rPr lang="en-US" b="0" i="0" u="none" strike="noStrike" dirty="0">
                <a:solidFill>
                  <a:srgbClr val="25A7D9"/>
                </a:solidFill>
                <a:effectLst/>
                <a:latin typeface="Oxygen" panose="020F0502020204030204" pitchFamily="34" charset="0"/>
                <a:hlinkClick r:id="rId4"/>
              </a:rPr>
              <a:t>roadmap</a:t>
            </a:r>
            <a:r>
              <a:rPr lang="en-US" b="0" i="0" dirty="0">
                <a:solidFill>
                  <a:srgbClr val="183B5C"/>
                </a:solidFill>
                <a:effectLst/>
                <a:latin typeface="Oxygen" panose="020F0502020204030204" pitchFamily="34" charset="0"/>
              </a:rPr>
              <a:t> that meets both company goals and user needs.</a:t>
            </a:r>
          </a:p>
          <a:p>
            <a:pPr algn="l"/>
            <a:endParaRPr lang="en-US" b="0" i="0" dirty="0">
              <a:solidFill>
                <a:srgbClr val="183B5C"/>
              </a:solidFill>
              <a:effectLst/>
              <a:latin typeface="Oxygen" panose="020F0502020204030204" pitchFamily="34" charset="0"/>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45</a:t>
            </a:fld>
            <a:endParaRPr lang="en-US"/>
          </a:p>
        </p:txBody>
      </p:sp>
    </p:spTree>
    <p:extLst>
      <p:ext uri="{BB962C8B-B14F-4D97-AF65-F5344CB8AC3E}">
        <p14:creationId xmlns:p14="http://schemas.microsoft.com/office/powerpoint/2010/main" val="2850346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83B5C"/>
                </a:solidFill>
                <a:effectLst/>
                <a:latin typeface="Oxygen" panose="020F0502020204030204" pitchFamily="34" charset="0"/>
              </a:rPr>
              <a:t>Now whether this is an actual person or some shared leadership capacity that’s built, product management involves shepherding a product through its lifecycle, which include:</a:t>
            </a:r>
          </a:p>
          <a:p>
            <a:pPr algn="l"/>
            <a:endParaRPr lang="en-US" b="0" i="0" dirty="0">
              <a:solidFill>
                <a:srgbClr val="183B5C"/>
              </a:solidFill>
              <a:effectLst/>
              <a:latin typeface="Oxygen" panose="020F0502020204030204" pitchFamily="34" charset="0"/>
            </a:endParaRPr>
          </a:p>
          <a:p>
            <a:pPr algn="l"/>
            <a:r>
              <a:rPr lang="en-US" b="0" i="0" dirty="0">
                <a:solidFill>
                  <a:srgbClr val="183B5C"/>
                </a:solidFill>
                <a:effectLst/>
                <a:latin typeface="Oxygen" panose="020F0502020204030204" pitchFamily="34" charset="0"/>
              </a:rPr>
              <a:t>[READ]</a:t>
            </a:r>
          </a:p>
          <a:p>
            <a:pPr algn="l"/>
            <a:endParaRPr lang="en-US" b="0" i="0" dirty="0">
              <a:solidFill>
                <a:srgbClr val="183B5C"/>
              </a:solidFill>
              <a:effectLst/>
              <a:latin typeface="Oxygen" panose="020F0502020204030204" pitchFamily="34" charset="0"/>
            </a:endParaRPr>
          </a:p>
          <a:p>
            <a:pPr algn="l"/>
            <a:endParaRPr lang="en-US" b="1" i="0" dirty="0">
              <a:solidFill>
                <a:srgbClr val="5F6368"/>
              </a:solidFill>
              <a:effectLst/>
              <a:latin typeface="Roboto"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46</a:t>
            </a:fld>
            <a:endParaRPr lang="en-US"/>
          </a:p>
        </p:txBody>
      </p:sp>
    </p:spTree>
    <p:extLst>
      <p:ext uri="{BB962C8B-B14F-4D97-AF65-F5344CB8AC3E}">
        <p14:creationId xmlns:p14="http://schemas.microsoft.com/office/powerpoint/2010/main" val="3541587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And, of course, when businesses think about ensuring product quality, their processes for that mirror the product life cycle…</a:t>
            </a:r>
          </a:p>
          <a:p>
            <a:pPr algn="l"/>
            <a:endParaRPr lang="en-US" dirty="0"/>
          </a:p>
          <a:p>
            <a:pPr algn="l"/>
            <a:r>
              <a:rPr lang="en-US" b="1" dirty="0"/>
              <a:t>Quality Planning: </a:t>
            </a:r>
            <a:r>
              <a:rPr lang="en-US" b="0" i="0" dirty="0">
                <a:solidFill>
                  <a:srgbClr val="101423"/>
                </a:solidFill>
                <a:effectLst/>
                <a:latin typeface="Inter"/>
              </a:rPr>
              <a:t>The method of deciding what’s most important, the critical factors to a successful project. This includes the resources needed to deliver the project, what steps to take and specifications that have to be met.</a:t>
            </a:r>
          </a:p>
          <a:p>
            <a:br>
              <a:rPr lang="en-US" dirty="0"/>
            </a:br>
            <a:r>
              <a:rPr lang="en-US" b="1" dirty="0"/>
              <a:t>Quality Control: </a:t>
            </a:r>
            <a:r>
              <a:rPr lang="en-US" b="0" i="0" dirty="0">
                <a:solidFill>
                  <a:srgbClr val="111111"/>
                </a:solidFill>
                <a:effectLst/>
                <a:latin typeface="SourceSansPro"/>
              </a:rPr>
              <a:t>Involves the establishment of controls that help standardize production and the responses to any quality issues that emerge.</a:t>
            </a:r>
          </a:p>
          <a:p>
            <a:endParaRPr lang="en-US" b="0" i="0" dirty="0">
              <a:solidFill>
                <a:srgbClr val="111111"/>
              </a:solidFill>
              <a:effectLst/>
              <a:latin typeface="SourceSansPro"/>
            </a:endParaRPr>
          </a:p>
          <a:p>
            <a:r>
              <a:rPr lang="en-US" b="1" i="0" dirty="0">
                <a:solidFill>
                  <a:srgbClr val="111111"/>
                </a:solidFill>
                <a:effectLst/>
                <a:latin typeface="SourceSansPro"/>
              </a:rPr>
              <a:t>Quality Assurance: </a:t>
            </a:r>
            <a:r>
              <a:rPr lang="en-US" b="0" i="0" dirty="0">
                <a:solidFill>
                  <a:srgbClr val="4D5156"/>
                </a:solidFill>
                <a:effectLst/>
                <a:latin typeface="Roboto" panose="02000000000000000000" pitchFamily="2" charset="0"/>
              </a:rPr>
              <a:t>Are the after-production, systematic processes used to determine if a product or service meets quality standards.</a:t>
            </a:r>
          </a:p>
          <a:p>
            <a:endParaRPr lang="en-US" b="0" i="0" dirty="0">
              <a:solidFill>
                <a:srgbClr val="4D5156"/>
              </a:solidFill>
              <a:effectLst/>
              <a:latin typeface="Roboto" panose="02000000000000000000" pitchFamily="2" charset="0"/>
            </a:endParaRPr>
          </a:p>
          <a:p>
            <a:r>
              <a:rPr lang="en-US" b="1" i="0" dirty="0">
                <a:solidFill>
                  <a:srgbClr val="4D5156"/>
                </a:solidFill>
                <a:effectLst/>
                <a:latin typeface="Roboto" panose="02000000000000000000" pitchFamily="2" charset="0"/>
              </a:rPr>
              <a:t>Quality Improvement: </a:t>
            </a:r>
            <a:r>
              <a:rPr lang="en-US" b="0" i="0" dirty="0">
                <a:solidFill>
                  <a:srgbClr val="4D5156"/>
                </a:solidFill>
                <a:effectLst/>
                <a:latin typeface="Roboto" panose="02000000000000000000" pitchFamily="2" charset="0"/>
              </a:rPr>
              <a:t>Is the ongoing approach to the analysis of product performance and efforts to collect the data needed to either improve that performance… or make the decision to abandon the product.</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47</a:t>
            </a:fld>
            <a:endParaRPr lang="en-US"/>
          </a:p>
        </p:txBody>
      </p:sp>
    </p:spTree>
    <p:extLst>
      <p:ext uri="{BB962C8B-B14F-4D97-AF65-F5344CB8AC3E}">
        <p14:creationId xmlns:p14="http://schemas.microsoft.com/office/powerpoint/2010/main" val="4290334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 when Mark talked about QM widening it’s aperture as part of supporting higher education’s future, this is how I interpret that statement…</a:t>
            </a:r>
          </a:p>
          <a:p>
            <a:pPr algn="l"/>
            <a:endParaRPr lang="en-US" dirty="0"/>
          </a:p>
          <a:p>
            <a:pPr algn="l"/>
            <a:r>
              <a:rPr lang="en-US" dirty="0"/>
              <a:t>From my perspective, and using these definitions (which I know can vary widely), Quality Matters has been pretty focused somewhere within the Quality Control and Quality Assurance areas and, as we know, only specific to online learning.</a:t>
            </a:r>
          </a:p>
          <a:p>
            <a:pPr algn="l"/>
            <a:endParaRPr lang="en-US" dirty="0"/>
          </a:p>
          <a:p>
            <a:pPr algn="l"/>
            <a:r>
              <a:rPr lang="en-US" dirty="0"/>
              <a:t>Is there a role for QM and our broader conversations about quality to help higher education in Quality Planning? in Quality Improvements? And for addressing the learning experience more broadly than just online?  And how do these conversations eventually expand into K-12 as well?</a:t>
            </a:r>
          </a:p>
          <a:p>
            <a:pPr algn="l"/>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48</a:t>
            </a:fld>
            <a:endParaRPr lang="en-US"/>
          </a:p>
        </p:txBody>
      </p:sp>
    </p:spTree>
    <p:extLst>
      <p:ext uri="{BB962C8B-B14F-4D97-AF65-F5344CB8AC3E}">
        <p14:creationId xmlns:p14="http://schemas.microsoft.com/office/powerpoint/2010/main" val="412697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 I offer this perspective as just one way to think about what is going to be necessary for higher education to begin addressing the many challenges we face and beginning to explore the broader role that discussions around quality might play.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As we’re widening that aperture… I have a couple of parting thoughts.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t>49</a:t>
            </a:fld>
            <a:endParaRPr lang="en-US"/>
          </a:p>
        </p:txBody>
      </p:sp>
    </p:spTree>
    <p:extLst>
      <p:ext uri="{BB962C8B-B14F-4D97-AF65-F5344CB8AC3E}">
        <p14:creationId xmlns:p14="http://schemas.microsoft.com/office/powerpoint/2010/main" val="1912142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a:solidFill>
                  <a:srgbClr val="000000"/>
                </a:solidFill>
                <a:effectLst/>
                <a:latin typeface="Gotham A"/>
              </a:rPr>
              <a:t>First, we must never lose sight of the fact that equity and quality are connected, they are 2 sides of the same coin.</a:t>
            </a:r>
            <a:r>
              <a:rPr lang="en-US" b="0" i="0" u="none" strike="noStrike" dirty="0">
                <a:solidFill>
                  <a:srgbClr val="4C4C4C"/>
                </a:solidFill>
                <a:effectLst/>
                <a:latin typeface="Gotham A"/>
              </a:rPr>
              <a:t> </a:t>
            </a:r>
          </a:p>
          <a:p>
            <a:pPr algn="l" fontAlgn="base"/>
            <a:endParaRPr lang="en-US" b="0" i="0" u="none" strike="noStrike" dirty="0">
              <a:solidFill>
                <a:srgbClr val="4C4C4C"/>
              </a:solidFill>
              <a:effectLst/>
              <a:latin typeface="Gotham A"/>
            </a:endParaRPr>
          </a:p>
          <a:p>
            <a:pPr algn="l" fontAlgn="base"/>
            <a:r>
              <a:rPr lang="en-US" b="0" i="0" u="none" strike="noStrike" dirty="0">
                <a:solidFill>
                  <a:srgbClr val="000000"/>
                </a:solidFill>
                <a:effectLst/>
                <a:latin typeface="Gotham A"/>
              </a:rPr>
              <a:t>Equity is a cross-cutting component of</a:t>
            </a:r>
            <a:r>
              <a:rPr lang="en-US" b="1" i="0" u="none" strike="noStrike" dirty="0">
                <a:solidFill>
                  <a:srgbClr val="000000"/>
                </a:solidFill>
                <a:effectLst/>
                <a:latin typeface="inherit"/>
              </a:rPr>
              <a:t> quality</a:t>
            </a:r>
            <a:r>
              <a:rPr lang="en-US" b="0" i="0" u="none" strike="noStrike" dirty="0">
                <a:solidFill>
                  <a:srgbClr val="000000"/>
                </a:solidFill>
                <a:effectLst/>
                <a:latin typeface="Gotham A"/>
              </a:rPr>
              <a:t>. And we cannot possibly have quality without </a:t>
            </a:r>
            <a:r>
              <a:rPr lang="en-US" b="1" i="0" u="none" strike="noStrike" dirty="0">
                <a:solidFill>
                  <a:srgbClr val="000000"/>
                </a:solidFill>
                <a:effectLst/>
                <a:latin typeface="Gotham A"/>
              </a:rPr>
              <a:t>equity</a:t>
            </a:r>
            <a:r>
              <a:rPr lang="en-US" b="0" i="0" u="none" strike="noStrike" dirty="0">
                <a:solidFill>
                  <a:srgbClr val="000000"/>
                </a:solidFill>
                <a:effectLst/>
                <a:latin typeface="Gotham A"/>
              </a:rPr>
              <a:t>. </a:t>
            </a:r>
          </a:p>
          <a:p>
            <a:pPr algn="l" fontAlgn="base"/>
            <a:endParaRPr lang="en-US" b="0" i="0" u="none" strike="noStrike" dirty="0">
              <a:solidFill>
                <a:srgbClr val="000000"/>
              </a:solidFill>
              <a:effectLst/>
              <a:latin typeface="Gotham A"/>
            </a:endParaRPr>
          </a:p>
          <a:p>
            <a:pPr algn="l" fontAlgn="base"/>
            <a:r>
              <a:rPr lang="en-US" b="0" i="0" u="none" strike="noStrike" dirty="0">
                <a:solidFill>
                  <a:srgbClr val="000000"/>
                </a:solidFill>
                <a:effectLst/>
                <a:latin typeface="Gotham A"/>
              </a:rPr>
              <a:t>In this way, any aperture widening we’re doing of QM’s role needs to include </a:t>
            </a:r>
            <a:r>
              <a:rPr lang="en-US" b="1" i="0" u="none" strike="noStrike" dirty="0">
                <a:solidFill>
                  <a:srgbClr val="000000"/>
                </a:solidFill>
                <a:effectLst/>
                <a:latin typeface="Gotham A"/>
              </a:rPr>
              <a:t>equity</a:t>
            </a:r>
            <a:r>
              <a:rPr lang="en-US" b="0" i="0" u="none" strike="noStrike" dirty="0">
                <a:solidFill>
                  <a:srgbClr val="000000"/>
                </a:solidFill>
                <a:effectLst/>
                <a:latin typeface="Gotham A"/>
              </a:rPr>
              <a:t> be a cross-cutting component of</a:t>
            </a:r>
            <a:r>
              <a:rPr lang="en-US" b="1" i="0" u="none" strike="noStrike" dirty="0">
                <a:solidFill>
                  <a:srgbClr val="000000"/>
                </a:solidFill>
                <a:effectLst/>
                <a:latin typeface="inherit"/>
              </a:rPr>
              <a:t> </a:t>
            </a:r>
            <a:r>
              <a:rPr lang="en-US" b="0" i="0" u="none" strike="noStrike" dirty="0">
                <a:solidFill>
                  <a:srgbClr val="000000"/>
                </a:solidFill>
                <a:effectLst/>
                <a:latin typeface="inherit"/>
              </a:rPr>
              <a:t>our </a:t>
            </a:r>
            <a:r>
              <a:rPr lang="en-US" b="1" i="0" u="none" strike="noStrike" dirty="0">
                <a:solidFill>
                  <a:srgbClr val="000000"/>
                </a:solidFill>
                <a:effectLst/>
                <a:latin typeface="inherit"/>
              </a:rPr>
              <a:t>quality strategy</a:t>
            </a:r>
            <a:r>
              <a:rPr lang="en-US" b="1" i="0" u="none" strike="noStrike" dirty="0">
                <a:solidFill>
                  <a:srgbClr val="000000"/>
                </a:solidFill>
                <a:effectLst/>
                <a:latin typeface="Gotham A"/>
              </a:rPr>
              <a:t>.</a:t>
            </a:r>
            <a:endParaRPr lang="en-US" b="1" i="0" u="none" strike="noStrike" dirty="0">
              <a:solidFill>
                <a:srgbClr val="4C4C4C"/>
              </a:solidFill>
              <a:effectLst/>
              <a:latin typeface="Gotham A"/>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50</a:t>
            </a:fld>
            <a:endParaRPr lang="en-US"/>
          </a:p>
        </p:txBody>
      </p:sp>
    </p:spTree>
    <p:extLst>
      <p:ext uri="{BB962C8B-B14F-4D97-AF65-F5344CB8AC3E}">
        <p14:creationId xmlns:p14="http://schemas.microsoft.com/office/powerpoint/2010/main" val="815025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second… I don’t want to leave you with the impression that I think these silos are impenetrable…</a:t>
            </a:r>
          </a:p>
          <a:p>
            <a:endParaRPr lang="en-US" sz="1200" kern="1200" dirty="0">
              <a:solidFill>
                <a:schemeClr val="tx1"/>
              </a:solidFill>
              <a:effectLst/>
              <a:latin typeface="+mn-lt"/>
              <a:ea typeface="+mn-ea"/>
              <a:cs typeface="+mn-cs"/>
            </a:endParaRPr>
          </a:p>
          <a:p>
            <a:r>
              <a:rPr lang="en-US" dirty="0"/>
              <a:t>I’ve had recent experience with how aligned the various units on our campus actually are in terms of </a:t>
            </a:r>
            <a:r>
              <a:rPr lang="en-US" i="1" dirty="0"/>
              <a:t>our</a:t>
            </a:r>
            <a:r>
              <a:rPr lang="en-US" i="0" dirty="0"/>
              <a:t> job to be done…</a:t>
            </a:r>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51</a:t>
            </a:fld>
            <a:endParaRPr lang="en-US"/>
          </a:p>
        </p:txBody>
      </p:sp>
    </p:spTree>
    <p:extLst>
      <p:ext uri="{BB962C8B-B14F-4D97-AF65-F5344CB8AC3E}">
        <p14:creationId xmlns:p14="http://schemas.microsoft.com/office/powerpoint/2010/main" val="758610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In January 2021, our Board of Regents charged an enrollment workgroup that I was part of staffing with exploring the answer the question [READ]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Rather than conduct a series of meetings to identify these gaps, we used a surveying technique called the "Delphi method" to collect this information from senior leaders across the USM institutions so that we could begin recommending and prioritizing solutions.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initially asked each administrator to stay focused on the things we figured he/she would know best…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Campus Culture and Organization -&gt; Presidents</a:t>
            </a:r>
          </a:p>
          <a:p>
            <a:r>
              <a:rPr lang="en-US" sz="1200" kern="1200" dirty="0">
                <a:solidFill>
                  <a:schemeClr val="tx1"/>
                </a:solidFill>
                <a:effectLst/>
                <a:latin typeface="+mn-lt"/>
                <a:ea typeface="+mn-ea"/>
                <a:cs typeface="+mn-cs"/>
              </a:rPr>
              <a:t>Academic Offerings and Learner Supports -&gt; Provosts and VPSAs</a:t>
            </a:r>
          </a:p>
          <a:p>
            <a:r>
              <a:rPr lang="en-US" sz="1200" kern="1200" dirty="0">
                <a:solidFill>
                  <a:schemeClr val="tx1"/>
                </a:solidFill>
                <a:effectLst/>
                <a:latin typeface="+mn-lt"/>
                <a:ea typeface="+mn-ea"/>
                <a:cs typeface="+mn-cs"/>
              </a:rPr>
              <a:t>Financial Sustainability and Business Model -&gt; CFOs</a:t>
            </a:r>
          </a:p>
          <a:p>
            <a:r>
              <a:rPr lang="en-US" sz="1200" kern="1200" dirty="0">
                <a:solidFill>
                  <a:schemeClr val="tx1"/>
                </a:solidFill>
                <a:effectLst/>
                <a:latin typeface="+mn-lt"/>
                <a:ea typeface="+mn-ea"/>
                <a:cs typeface="+mn-cs"/>
              </a:rPr>
              <a:t>Technology and Data Infrastructure -&gt; CIOs</a:t>
            </a:r>
            <a:r>
              <a:rPr lang="en-US" dirty="0">
                <a:effectLst/>
              </a:rPr>
              <a:t> </a:t>
            </a:r>
            <a:endParaRPr lang="en-US" dirty="0">
              <a:cs typeface="Calibri"/>
            </a:endParaRPr>
          </a:p>
          <a:p>
            <a:endParaRPr lang="en-US" dirty="0"/>
          </a:p>
          <a:p>
            <a:r>
              <a:rPr lang="en-US" dirty="0"/>
              <a:t>But it was truly inspiring to see how united they were in their responses, even as we asked them through the survey to “stay in their lanes,” so to speak.</a:t>
            </a:r>
          </a:p>
          <a:p>
            <a:endParaRPr lang="en-US" dirty="0"/>
          </a:p>
          <a:p>
            <a:r>
              <a:rPr lang="en-US" dirty="0"/>
              <a:t>In addition to identifying the need to be more equitable, relevant, student centered, and outcomes focused… this cross section of senior leaders across our system institutions were very clear about the need to also get better at getting better…</a:t>
            </a:r>
          </a:p>
        </p:txBody>
      </p:sp>
      <p:sp>
        <p:nvSpPr>
          <p:cNvPr id="4" name="Slide Number Placeholder 3"/>
          <p:cNvSpPr>
            <a:spLocks noGrp="1"/>
          </p:cNvSpPr>
          <p:nvPr>
            <p:ph type="sldNum" sz="quarter" idx="5"/>
          </p:nvPr>
        </p:nvSpPr>
        <p:spPr/>
        <p:txBody>
          <a:bodyPr/>
          <a:lstStyle/>
          <a:p>
            <a:fld id="{306FBE39-4989-4D80-A3F7-4902BFFE2009}" type="slidenum">
              <a:rPr lang="en-US" smtClean="0"/>
              <a:pPr/>
              <a:t>52</a:t>
            </a:fld>
            <a:endParaRPr lang="en-US"/>
          </a:p>
        </p:txBody>
      </p:sp>
    </p:spTree>
    <p:extLst>
      <p:ext uri="{BB962C8B-B14F-4D97-AF65-F5344CB8AC3E}">
        <p14:creationId xmlns:p14="http://schemas.microsoft.com/office/powerpoint/2010/main" val="288750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started as inaugural director of the Kirwan Center in June of 2013, shortly after The New York Times declared 2012 as “</a:t>
            </a:r>
            <a:r>
              <a:rPr lang="en-US" sz="1200" u="sng" kern="1200" dirty="0">
                <a:solidFill>
                  <a:schemeClr val="tx1"/>
                </a:solidFill>
                <a:effectLst/>
                <a:latin typeface="+mn-lt"/>
                <a:ea typeface="+mn-ea"/>
                <a:cs typeface="+mn-cs"/>
                <a:hlinkClick r:id="rId3"/>
              </a:rPr>
              <a:t>The Year of the MOOC</a:t>
            </a:r>
            <a:r>
              <a:rPr lang="en-US" sz="1200" kern="1200" dirty="0">
                <a:solidFill>
                  <a:schemeClr val="tx1"/>
                </a:solidFill>
                <a:effectLst/>
                <a:latin typeface="+mn-lt"/>
                <a:ea typeface="+mn-ea"/>
                <a:cs typeface="+mn-cs"/>
              </a:rPr>
              <a:t>”—when the </a:t>
            </a:r>
            <a:r>
              <a:rPr lang="en-US" sz="1200" u="sng" kern="1200" dirty="0">
                <a:solidFill>
                  <a:schemeClr val="tx1"/>
                </a:solidFill>
                <a:effectLst/>
                <a:latin typeface="+mn-lt"/>
                <a:ea typeface="+mn-ea"/>
                <a:cs typeface="+mn-cs"/>
                <a:hlinkClick r:id="rId4"/>
              </a:rPr>
              <a:t>discourse around disruption</a:t>
            </a:r>
            <a:r>
              <a:rPr lang="en-US" sz="1200" kern="1200" dirty="0">
                <a:solidFill>
                  <a:schemeClr val="tx1"/>
                </a:solidFill>
                <a:effectLst/>
                <a:latin typeface="+mn-lt"/>
                <a:ea typeface="+mn-ea"/>
                <a:cs typeface="+mn-cs"/>
              </a:rPr>
              <a:t> was at a peak and academic leaders were predicting that “</a:t>
            </a:r>
            <a:r>
              <a:rPr lang="en-US" sz="1200" u="sng" kern="1200" dirty="0">
                <a:solidFill>
                  <a:schemeClr val="tx1"/>
                </a:solidFill>
                <a:effectLst/>
                <a:latin typeface="+mn-lt"/>
                <a:ea typeface="+mn-ea"/>
                <a:cs typeface="+mn-cs"/>
                <a:hlinkClick r:id="rId5"/>
              </a:rPr>
              <a:t>a tsunami</a:t>
            </a:r>
            <a:r>
              <a:rPr lang="en-US" sz="1200" kern="1200" dirty="0">
                <a:solidFill>
                  <a:schemeClr val="tx1"/>
                </a:solidFill>
                <a:effectLst/>
                <a:latin typeface="+mn-lt"/>
                <a:ea typeface="+mn-ea"/>
                <a:cs typeface="+mn-cs"/>
              </a:rPr>
              <a:t>” was coming with respect to technology’s impact on higher education. </a:t>
            </a:r>
          </a:p>
          <a:p>
            <a:endParaRPr lang="en-US" dirty="0"/>
          </a:p>
        </p:txBody>
      </p:sp>
      <p:sp>
        <p:nvSpPr>
          <p:cNvPr id="4" name="Slide Number Placeholder 3"/>
          <p:cNvSpPr>
            <a:spLocks noGrp="1"/>
          </p:cNvSpPr>
          <p:nvPr>
            <p:ph type="sldNum" sz="quarter" idx="10"/>
          </p:nvPr>
        </p:nvSpPr>
        <p:spPr/>
        <p:txBody>
          <a:bodyPr/>
          <a:lstStyle/>
          <a:p>
            <a:fld id="{D5796E42-2A19-2B4C-86E1-53B7BB04C89F}" type="slidenum">
              <a:rPr lang="en-US" smtClean="0"/>
              <a:t>8</a:t>
            </a:fld>
            <a:endParaRPr lang="en-US"/>
          </a:p>
        </p:txBody>
      </p:sp>
    </p:spTree>
    <p:extLst>
      <p:ext uri="{BB962C8B-B14F-4D97-AF65-F5344CB8AC3E}">
        <p14:creationId xmlns:p14="http://schemas.microsoft.com/office/powerpoint/2010/main" val="1607185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p>
          <a:p>
            <a:endParaRPr lang="en-US" dirty="0"/>
          </a:p>
          <a:p>
            <a:r>
              <a:rPr lang="en-US" dirty="0"/>
              <a:t>It was clear from the study that there is a lot of interest understanding more about how to do this.</a:t>
            </a:r>
          </a:p>
        </p:txBody>
      </p:sp>
      <p:sp>
        <p:nvSpPr>
          <p:cNvPr id="4" name="Slide Number Placeholder 3"/>
          <p:cNvSpPr>
            <a:spLocks noGrp="1"/>
          </p:cNvSpPr>
          <p:nvPr>
            <p:ph type="sldNum" sz="quarter" idx="5"/>
          </p:nvPr>
        </p:nvSpPr>
        <p:spPr/>
        <p:txBody>
          <a:bodyPr/>
          <a:lstStyle/>
          <a:p>
            <a:fld id="{306FBE39-4989-4D80-A3F7-4902BFFE2009}" type="slidenum">
              <a:rPr lang="en-US" smtClean="0"/>
              <a:pPr/>
              <a:t>53</a:t>
            </a:fld>
            <a:endParaRPr lang="en-US"/>
          </a:p>
        </p:txBody>
      </p:sp>
    </p:spTree>
    <p:extLst>
      <p:ext uri="{BB962C8B-B14F-4D97-AF65-F5344CB8AC3E}">
        <p14:creationId xmlns:p14="http://schemas.microsoft.com/office/powerpoint/2010/main" val="327851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Thanks for </a:t>
            </a:r>
            <a:r>
              <a:rPr lang="en-US" sz="1200" kern="1200">
                <a:solidFill>
                  <a:schemeClr val="tx1"/>
                </a:solidFill>
                <a:effectLst/>
                <a:latin typeface="+mn-lt"/>
                <a:ea typeface="+mn-ea"/>
                <a:cs typeface="+mn-cs"/>
              </a:rPr>
              <a:t>your attention…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6FBE39-4989-4D80-A3F7-4902BFFE2009}" type="slidenum">
              <a:rPr lang="en-US" smtClean="0"/>
              <a:pPr/>
              <a:t>54</a:t>
            </a:fld>
            <a:endParaRPr lang="en-US"/>
          </a:p>
        </p:txBody>
      </p:sp>
    </p:spTree>
    <p:extLst>
      <p:ext uri="{BB962C8B-B14F-4D97-AF65-F5344CB8AC3E}">
        <p14:creationId xmlns:p14="http://schemas.microsoft.com/office/powerpoint/2010/main" val="37409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that time, much of the discussion in the media about innovation in higher education was </a:t>
            </a:r>
            <a:r>
              <a:rPr lang="en-US" sz="1200" b="1" kern="1200" dirty="0">
                <a:solidFill>
                  <a:schemeClr val="tx1"/>
                </a:solidFill>
                <a:effectLst/>
                <a:latin typeface="+mn-lt"/>
                <a:ea typeface="+mn-ea"/>
                <a:cs typeface="+mn-cs"/>
              </a:rPr>
              <a:t>premised on the idea</a:t>
            </a:r>
            <a:r>
              <a:rPr lang="en-US" sz="1200" kern="1200" dirty="0">
                <a:solidFill>
                  <a:schemeClr val="tx1"/>
                </a:solidFill>
                <a:effectLst/>
                <a:latin typeface="+mn-lt"/>
                <a:ea typeface="+mn-ea"/>
                <a:cs typeface="+mn-cs"/>
              </a:rPr>
              <a:t> that if faculty would </a:t>
            </a:r>
            <a:r>
              <a:rPr lang="en-US" sz="1200" b="1" kern="1200" dirty="0">
                <a:solidFill>
                  <a:schemeClr val="tx1"/>
                </a:solidFill>
                <a:effectLst/>
                <a:latin typeface="+mn-lt"/>
                <a:ea typeface="+mn-ea"/>
                <a:cs typeface="+mn-cs"/>
              </a:rPr>
              <a:t>just embrace technology </a:t>
            </a:r>
            <a:r>
              <a:rPr lang="en-US" sz="1200" kern="1200" dirty="0">
                <a:solidFill>
                  <a:schemeClr val="tx1"/>
                </a:solidFill>
                <a:effectLst/>
                <a:latin typeface="+mn-lt"/>
                <a:ea typeface="+mn-ea"/>
                <a:cs typeface="+mn-cs"/>
              </a:rPr>
              <a:t>and incorporate </a:t>
            </a:r>
            <a:r>
              <a:rPr lang="en-US" sz="1200" b="1" kern="1200" dirty="0">
                <a:solidFill>
                  <a:schemeClr val="tx1"/>
                </a:solidFill>
                <a:effectLst/>
                <a:latin typeface="+mn-lt"/>
                <a:ea typeface="+mn-ea"/>
                <a:cs typeface="+mn-cs"/>
              </a:rPr>
              <a:t>these new “bright shiny objects”</a:t>
            </a:r>
            <a:r>
              <a:rPr lang="en-US" sz="1200" kern="1200" dirty="0">
                <a:solidFill>
                  <a:schemeClr val="tx1"/>
                </a:solidFill>
                <a:effectLst/>
                <a:latin typeface="+mn-lt"/>
                <a:ea typeface="+mn-ea"/>
                <a:cs typeface="+mn-cs"/>
              </a:rPr>
              <a:t> into the classroom </a:t>
            </a:r>
            <a:r>
              <a:rPr lang="en-US" sz="1200" b="1" kern="1200" dirty="0">
                <a:solidFill>
                  <a:schemeClr val="tx1"/>
                </a:solidFill>
                <a:effectLst/>
                <a:latin typeface="+mn-lt"/>
                <a:ea typeface="+mn-ea"/>
                <a:cs typeface="+mn-cs"/>
              </a:rPr>
              <a:t>we could increase access, affordability, and achievement of high quality learning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Unfortunately, a lot of our higher education leadership also bought into this rhetoric as well.  And, who can blame them? </a:t>
            </a:r>
            <a:endParaRPr lang="en-US" dirty="0"/>
          </a:p>
        </p:txBody>
      </p:sp>
      <p:sp>
        <p:nvSpPr>
          <p:cNvPr id="4" name="Slide Number Placeholder 3"/>
          <p:cNvSpPr>
            <a:spLocks noGrp="1"/>
          </p:cNvSpPr>
          <p:nvPr>
            <p:ph type="sldNum" sz="quarter" idx="10"/>
          </p:nvPr>
        </p:nvSpPr>
        <p:spPr/>
        <p:txBody>
          <a:bodyPr/>
          <a:lstStyle/>
          <a:p>
            <a:fld id="{D5796E42-2A19-2B4C-86E1-53B7BB04C89F}" type="slidenum">
              <a:rPr lang="en-US" smtClean="0"/>
              <a:t>9</a:t>
            </a:fld>
            <a:endParaRPr lang="en-US"/>
          </a:p>
        </p:txBody>
      </p:sp>
    </p:spTree>
    <p:extLst>
      <p:ext uri="{BB962C8B-B14F-4D97-AF65-F5344CB8AC3E}">
        <p14:creationId xmlns:p14="http://schemas.microsoft.com/office/powerpoint/2010/main" val="8743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all… technologies have transformed a whole range of businesses, such as the car manufacturing sector and the retail sector… why wouldn’t they have the same, transformative impact on education?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796E42-2A19-2B4C-86E1-53B7BB04C89F}" type="slidenum">
              <a:rPr lang="en-US" smtClean="0"/>
              <a:t>10</a:t>
            </a:fld>
            <a:endParaRPr lang="en-US"/>
          </a:p>
        </p:txBody>
      </p:sp>
    </p:spTree>
    <p:extLst>
      <p:ext uri="{BB962C8B-B14F-4D97-AF65-F5344CB8AC3E}">
        <p14:creationId xmlns:p14="http://schemas.microsoft.com/office/powerpoint/2010/main" val="1529617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unfortunately for education, like nursing and other labor-intensive sectors that rely on human interaction or activities, the technologies we have had available to us to date simply have not been capable of producing the kind of growth in productivity over time to transform the way we do business.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Stated differently… it takes nurses the same amount of time to change a bandage today as it did 50 years ago.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 same largely holds true for education… it takes college professors the same amount of time to mark an essay today as it did 50 years ago.</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796E42-2A19-2B4C-86E1-53B7BB04C89F}" type="slidenum">
              <a:rPr lang="en-US" smtClean="0"/>
              <a:t>11</a:t>
            </a:fld>
            <a:endParaRPr lang="en-US"/>
          </a:p>
        </p:txBody>
      </p:sp>
    </p:spTree>
    <p:extLst>
      <p:ext uri="{BB962C8B-B14F-4D97-AF65-F5344CB8AC3E}">
        <p14:creationId xmlns:p14="http://schemas.microsoft.com/office/powerpoint/2010/main" val="310555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“cost disease” was first discussed by William Baumol and Bill Bowen in the 1960s…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technological innovations in some sectors, productivity increases at a rate similar to or even greater than the rise in wages for the workers in that sector.  This results in a decrease in the cost per unit.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problem is that, with the introduction of those same technologies in other industries –of which education is a part– the wages increase but the productivity does not…. Which results in an increase in costs per unit.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I realize this is way more economics that you probably wanted to hear this late in the day… one of the really interesting observations that Baumol made in all of this was that when this happens, the industries in that upper row begin exerting serious pressure on that bottom row to become more productive.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Which, for higher education at least, translates into “you’re not producing enough graduates to meet the workforce needs of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and the ones you ARE graduating don’t have the skills we need.”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796E42-2A19-2B4C-86E1-53B7BB04C89F}" type="slidenum">
              <a:rPr lang="en-US" smtClean="0"/>
              <a:t>12</a:t>
            </a:fld>
            <a:endParaRPr lang="en-US"/>
          </a:p>
        </p:txBody>
      </p:sp>
    </p:spTree>
    <p:extLst>
      <p:ext uri="{BB962C8B-B14F-4D97-AF65-F5344CB8AC3E}">
        <p14:creationId xmlns:p14="http://schemas.microsoft.com/office/powerpoint/2010/main" val="335882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42D690-B3F8-4F5E-9A56-D16D4C87C00A}" type="datetime1">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a:t>
            </a:r>
            <a:r>
              <a:rPr lang="en-US" err="1"/>
              <a:t>KirwanCenter</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14502-B946-43E2-8FE7-086901EA6535}" type="datetime1">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E64BDA-6A5A-4DFC-96C2-A072F52B0C25}" type="datetime1">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3590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QM Regional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65129"/>
            <a:ext cx="10363200" cy="1214409"/>
          </a:xfrm>
          <a:prstGeom prst="rect">
            <a:avLst/>
          </a:prstGeom>
        </p:spPr>
        <p:txBody>
          <a:bodyPr/>
          <a:lstStyle>
            <a:lvl1pPr>
              <a:defRPr>
                <a:solidFill>
                  <a:schemeClr val="accent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828800" y="4175807"/>
            <a:ext cx="8534400" cy="841472"/>
          </a:xfrm>
          <a:prstGeom prst="rect">
            <a:avLst/>
          </a:prstGeom>
        </p:spPr>
        <p:txBody>
          <a:bodyPr/>
          <a:lstStyle>
            <a:lvl1pPr marL="0" indent="0" algn="ctr">
              <a:buNone/>
              <a:defRPr sz="400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42313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14400" y="2087682"/>
            <a:ext cx="10363200" cy="1604183"/>
          </a:xfrm>
          <a:prstGeom prst="rect">
            <a:avLst/>
          </a:prstGeom>
        </p:spPr>
        <p:txBody>
          <a:bodyPr/>
          <a:lstStyle>
            <a:lvl1pPr algn="ctr">
              <a:defRPr sz="5867" baseline="0">
                <a:solidFill>
                  <a:schemeClr val="accent1"/>
                </a:solidFill>
                <a:effectLst>
                  <a:outerShdw blurRad="50800" dist="38100" dir="10800000" algn="r" rotWithShape="0">
                    <a:schemeClr val="bg1">
                      <a:alpha val="40000"/>
                    </a:schemeClr>
                  </a:outerShdw>
                </a:effectLst>
                <a:latin typeface="+mj-lt"/>
              </a:defRPr>
            </a:lvl1pPr>
          </a:lstStyle>
          <a:p>
            <a:r>
              <a:rPr lang="en-US" dirty="0"/>
              <a:t>“Expanding Possibilities”</a:t>
            </a:r>
          </a:p>
        </p:txBody>
      </p:sp>
      <p:sp>
        <p:nvSpPr>
          <p:cNvPr id="5" name="Subtitle 2"/>
          <p:cNvSpPr>
            <a:spLocks noGrp="1"/>
          </p:cNvSpPr>
          <p:nvPr>
            <p:ph type="subTitle" idx="1" hasCustomPrompt="1"/>
          </p:nvPr>
        </p:nvSpPr>
        <p:spPr>
          <a:xfrm>
            <a:off x="914400" y="3151912"/>
            <a:ext cx="10363200" cy="841472"/>
          </a:xfrm>
          <a:prstGeom prst="rect">
            <a:avLst/>
          </a:prstGeom>
        </p:spPr>
        <p:txBody>
          <a:bodyPr/>
          <a:lstStyle>
            <a:lvl1pPr marL="0" indent="0" algn="ctr">
              <a:buNone/>
              <a:defRPr sz="3733" baseline="0">
                <a:solidFill>
                  <a:schemeClr val="accent1"/>
                </a:solidFill>
                <a:effectLst>
                  <a:outerShdw blurRad="50800" dist="38100" dir="10800000" algn="r" rotWithShape="0">
                    <a:schemeClr val="bg1">
                      <a:alpha val="40000"/>
                    </a:schemeClr>
                  </a:outerShdw>
                </a:effectLst>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November 6 – 9, 2022</a:t>
            </a:r>
          </a:p>
          <a:p>
            <a:r>
              <a:rPr lang="en-US" dirty="0"/>
              <a:t>Tucson, Arizona</a:t>
            </a:r>
          </a:p>
        </p:txBody>
      </p:sp>
    </p:spTree>
    <p:extLst>
      <p:ext uri="{BB962C8B-B14F-4D97-AF65-F5344CB8AC3E}">
        <p14:creationId xmlns:p14="http://schemas.microsoft.com/office/powerpoint/2010/main" val="119781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M Regional Title with images">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4860278" y="2443437"/>
            <a:ext cx="2705017" cy="2469259"/>
          </a:xfrm>
          <a:prstGeom prst="rect">
            <a:avLst/>
          </a:prstGeom>
        </p:spPr>
        <p:txBody>
          <a:bodyPr vert="horz"/>
          <a:lstStyle>
            <a:lvl1pPr marL="0" indent="0">
              <a:buNone/>
              <a:defRPr sz="2400"/>
            </a:lvl1pPr>
          </a:lstStyle>
          <a:p>
            <a:r>
              <a:rPr lang="en-US" dirty="0"/>
              <a:t>Drag picture to placeholder or click icon to add</a:t>
            </a:r>
          </a:p>
        </p:txBody>
      </p:sp>
      <p:sp>
        <p:nvSpPr>
          <p:cNvPr id="4" name="Picture Placeholder 5"/>
          <p:cNvSpPr>
            <a:spLocks noGrp="1"/>
          </p:cNvSpPr>
          <p:nvPr>
            <p:ph type="pic" sz="quarter" idx="12"/>
          </p:nvPr>
        </p:nvSpPr>
        <p:spPr>
          <a:xfrm>
            <a:off x="1003365" y="2443437"/>
            <a:ext cx="2705017" cy="2469259"/>
          </a:xfrm>
          <a:prstGeom prst="rect">
            <a:avLst/>
          </a:prstGeom>
        </p:spPr>
        <p:txBody>
          <a:bodyPr vert="horz"/>
          <a:lstStyle>
            <a:lvl1pPr marL="0" indent="0">
              <a:buNone/>
              <a:defRPr sz="2400"/>
            </a:lvl1pPr>
          </a:lstStyle>
          <a:p>
            <a:r>
              <a:rPr lang="en-US"/>
              <a:t>Click icon to add picture</a:t>
            </a:r>
            <a:endParaRPr lang="en-US" dirty="0"/>
          </a:p>
        </p:txBody>
      </p:sp>
      <p:sp>
        <p:nvSpPr>
          <p:cNvPr id="5" name="Picture Placeholder 5"/>
          <p:cNvSpPr>
            <a:spLocks noGrp="1"/>
          </p:cNvSpPr>
          <p:nvPr>
            <p:ph type="pic" sz="quarter" idx="13"/>
          </p:nvPr>
        </p:nvSpPr>
        <p:spPr>
          <a:xfrm>
            <a:off x="8607441" y="2443437"/>
            <a:ext cx="2705017" cy="2469259"/>
          </a:xfrm>
          <a:prstGeom prst="rect">
            <a:avLst/>
          </a:prstGeom>
        </p:spPr>
        <p:txBody>
          <a:bodyPr vert="horz"/>
          <a:lstStyle>
            <a:lvl1pPr marL="0" indent="0">
              <a:buNone/>
              <a:defRPr sz="24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574AA38-87D6-3240-AAE4-55C2E695DD6D}"/>
              </a:ext>
            </a:extLst>
          </p:cNvPr>
          <p:cNvSpPr>
            <a:spLocks noGrp="1"/>
          </p:cNvSpPr>
          <p:nvPr>
            <p:ph type="body" sz="quarter" idx="14" hasCustomPrompt="1"/>
          </p:nvPr>
        </p:nvSpPr>
        <p:spPr>
          <a:xfrm>
            <a:off x="1003301" y="5067300"/>
            <a:ext cx="2705100" cy="812800"/>
          </a:xfrm>
          <a:prstGeom prst="rect">
            <a:avLst/>
          </a:prstGeo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Caption goes here</a:t>
            </a:r>
          </a:p>
        </p:txBody>
      </p:sp>
      <p:sp>
        <p:nvSpPr>
          <p:cNvPr id="9" name="Text Placeholder 7">
            <a:extLst>
              <a:ext uri="{FF2B5EF4-FFF2-40B4-BE49-F238E27FC236}">
                <a16:creationId xmlns:a16="http://schemas.microsoft.com/office/drawing/2014/main" id="{050A5DC9-7D1C-EB4D-BB0D-A4C7C1A796A6}"/>
              </a:ext>
            </a:extLst>
          </p:cNvPr>
          <p:cNvSpPr>
            <a:spLocks noGrp="1"/>
          </p:cNvSpPr>
          <p:nvPr>
            <p:ph type="body" sz="quarter" idx="15" hasCustomPrompt="1"/>
          </p:nvPr>
        </p:nvSpPr>
        <p:spPr>
          <a:xfrm>
            <a:off x="4850554" y="5067300"/>
            <a:ext cx="2705100" cy="812800"/>
          </a:xfrm>
          <a:prstGeom prst="rect">
            <a:avLst/>
          </a:prstGeo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Caption goes here</a:t>
            </a:r>
          </a:p>
        </p:txBody>
      </p:sp>
      <p:sp>
        <p:nvSpPr>
          <p:cNvPr id="10" name="Text Placeholder 7">
            <a:extLst>
              <a:ext uri="{FF2B5EF4-FFF2-40B4-BE49-F238E27FC236}">
                <a16:creationId xmlns:a16="http://schemas.microsoft.com/office/drawing/2014/main" id="{2CD543ED-76D5-7348-9AE0-5ADC753E1BB2}"/>
              </a:ext>
            </a:extLst>
          </p:cNvPr>
          <p:cNvSpPr>
            <a:spLocks noGrp="1"/>
          </p:cNvSpPr>
          <p:nvPr>
            <p:ph type="body" sz="quarter" idx="16" hasCustomPrompt="1"/>
          </p:nvPr>
        </p:nvSpPr>
        <p:spPr>
          <a:xfrm>
            <a:off x="8616527" y="5067300"/>
            <a:ext cx="2705100" cy="812800"/>
          </a:xfrm>
          <a:prstGeom prst="rect">
            <a:avLst/>
          </a:prstGeo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Caption goes here</a:t>
            </a:r>
          </a:p>
        </p:txBody>
      </p:sp>
    </p:spTree>
    <p:extLst>
      <p:ext uri="{BB962C8B-B14F-4D97-AF65-F5344CB8AC3E}">
        <p14:creationId xmlns:p14="http://schemas.microsoft.com/office/powerpoint/2010/main" val="1428170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54490"/>
            <a:ext cx="10363200" cy="2028521"/>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828800" y="4979280"/>
            <a:ext cx="8534400" cy="841472"/>
          </a:xfrm>
          <a:prstGeom prst="rect">
            <a:avLst/>
          </a:prstGeom>
        </p:spPr>
        <p:txBody>
          <a:bodyPr/>
          <a:lstStyle>
            <a:lvl1pPr marL="0" indent="0" algn="ctr">
              <a:buNone/>
              <a:defRPr sz="400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77260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36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1054100"/>
            <a:ext cx="10972800" cy="1143000"/>
          </a:xfrm>
        </p:spPr>
        <p:txBody>
          <a:bodyPr/>
          <a:lstStyle/>
          <a:p>
            <a:r>
              <a:rPr lang="en-US"/>
              <a:t>Click to edit Master title style</a:t>
            </a:r>
            <a:endParaRPr lang="en-US" dirty="0"/>
          </a:p>
        </p:txBody>
      </p:sp>
      <p:sp>
        <p:nvSpPr>
          <p:cNvPr id="5" name="Subtitle 2"/>
          <p:cNvSpPr>
            <a:spLocks noGrp="1"/>
          </p:cNvSpPr>
          <p:nvPr>
            <p:ph type="subTitle" idx="1"/>
          </p:nvPr>
        </p:nvSpPr>
        <p:spPr>
          <a:xfrm>
            <a:off x="1828800" y="2584073"/>
            <a:ext cx="8534400" cy="841472"/>
          </a:xfrm>
          <a:prstGeom prst="rect">
            <a:avLst/>
          </a:prstGeom>
        </p:spPr>
        <p:txBody>
          <a:bodyPr/>
          <a:lstStyle>
            <a:lvl1pPr marL="0" indent="0" algn="ctr">
              <a:buNone/>
              <a:defRPr sz="4000">
                <a:solidFill>
                  <a:schemeClr val="tx1"/>
                </a:solidFill>
                <a:latin typeface="Lato"/>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39314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600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DE0062-8091-4B44-9DB6-D3F6C008F0FB}" type="datetime1">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p:spPr>
        <p:txBody>
          <a:bodyPr/>
          <a:lstStyle>
            <a:lvl1pPr>
              <a:defRPr/>
            </a:lvl1pPr>
          </a:lstStyle>
          <a:p>
            <a:r>
              <a:rPr lang="en-US"/>
              <a:t>Click to edit Master title style</a:t>
            </a:r>
          </a:p>
        </p:txBody>
      </p:sp>
      <p:sp>
        <p:nvSpPr>
          <p:cNvPr id="3" name="Content Placeholder 3"/>
          <p:cNvSpPr>
            <a:spLocks noGrp="1"/>
          </p:cNvSpPr>
          <p:nvPr>
            <p:ph sz="half" idx="2" hasCustomPrompt="1"/>
          </p:nvPr>
        </p:nvSpPr>
        <p:spPr>
          <a:xfrm>
            <a:off x="6052066" y="1418168"/>
            <a:ext cx="5530335" cy="435643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p:txBody>
      </p:sp>
      <p:sp>
        <p:nvSpPr>
          <p:cNvPr id="5" name="Picture Placeholder 4"/>
          <p:cNvSpPr>
            <a:spLocks noGrp="1"/>
          </p:cNvSpPr>
          <p:nvPr>
            <p:ph type="pic" sz="quarter" idx="10"/>
          </p:nvPr>
        </p:nvSpPr>
        <p:spPr>
          <a:xfrm>
            <a:off x="609600" y="1418168"/>
            <a:ext cx="5047048" cy="4271433"/>
          </a:xfrm>
        </p:spPr>
        <p:txBody>
          <a:bodyPr/>
          <a:lstStyle/>
          <a:p>
            <a:r>
              <a:rPr lang="en-US" dirty="0"/>
              <a:t>Drag picture to placeholder or click icon to add</a:t>
            </a:r>
          </a:p>
        </p:txBody>
      </p:sp>
    </p:spTree>
    <p:extLst>
      <p:ext uri="{BB962C8B-B14F-4D97-AF65-F5344CB8AC3E}">
        <p14:creationId xmlns:p14="http://schemas.microsoft.com/office/powerpoint/2010/main" val="2819972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Content Placeholder 5"/>
          <p:cNvSpPr>
            <a:spLocks noGrp="1"/>
          </p:cNvSpPr>
          <p:nvPr>
            <p:ph sz="quarter" idx="10"/>
          </p:nvPr>
        </p:nvSpPr>
        <p:spPr>
          <a:xfrm>
            <a:off x="607485" y="2174876"/>
            <a:ext cx="5389033" cy="3599729"/>
          </a:xfrm>
        </p:spPr>
        <p:txBody>
          <a:bodyPr/>
          <a:lstStyle>
            <a:lvl1pPr marL="304792" indent="-304792">
              <a:defRPr sz="2667"/>
            </a:lvl1pPr>
            <a:lvl2pPr marL="251878" indent="-251878">
              <a:tabLst/>
              <a:defRPr sz="2667"/>
            </a:lvl2pPr>
            <a:lvl3pPr marL="539737" indent="-241294">
              <a:tabLst/>
              <a:defRPr sz="2400"/>
            </a:lvl3pPr>
            <a:lvl4pPr marL="770447" indent="-184146">
              <a:tabLst/>
              <a:defRPr sz="2133"/>
            </a:lvl4pPr>
            <a:lvl5pPr marL="990575" indent="-220128">
              <a:tabLst/>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a:extLst>
              <a:ext uri="{FF2B5EF4-FFF2-40B4-BE49-F238E27FC236}">
                <a16:creationId xmlns:a16="http://schemas.microsoft.com/office/drawing/2014/main" id="{7A36A4BF-A5E9-D245-849C-B92193B17EE9}"/>
              </a:ext>
            </a:extLst>
          </p:cNvPr>
          <p:cNvSpPr>
            <a:spLocks noGrp="1"/>
          </p:cNvSpPr>
          <p:nvPr>
            <p:ph sz="quarter" idx="11"/>
          </p:nvPr>
        </p:nvSpPr>
        <p:spPr>
          <a:xfrm>
            <a:off x="6204194" y="2174876"/>
            <a:ext cx="5389033" cy="3599729"/>
          </a:xfrm>
        </p:spPr>
        <p:txBody>
          <a:bodyPr/>
          <a:lstStyle>
            <a:lvl1pPr marL="304792" indent="-304792">
              <a:defRPr sz="2667"/>
            </a:lvl1pPr>
            <a:lvl2pPr marL="251878" indent="-251878">
              <a:tabLst/>
              <a:defRPr sz="2667"/>
            </a:lvl2pPr>
            <a:lvl3pPr marL="539737" indent="-241294">
              <a:tabLst/>
              <a:defRPr sz="2400"/>
            </a:lvl3pPr>
            <a:lvl4pPr marL="770447" indent="-184146">
              <a:tabLst/>
              <a:defRPr sz="2133"/>
            </a:lvl4pPr>
            <a:lvl5pPr marL="990575" indent="-220128">
              <a:tabLst/>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324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p:spPr>
        <p:txBody>
          <a:bodyPr/>
          <a:lstStyle>
            <a:lvl1pPr>
              <a:defRPr/>
            </a:lvl1pPr>
          </a:lstStyle>
          <a:p>
            <a:r>
              <a:rPr lang="en-US"/>
              <a:t>Click to edit Master title style</a:t>
            </a:r>
          </a:p>
        </p:txBody>
      </p:sp>
      <p:sp>
        <p:nvSpPr>
          <p:cNvPr id="3" name="Content Placeholder 3"/>
          <p:cNvSpPr>
            <a:spLocks noGrp="1"/>
          </p:cNvSpPr>
          <p:nvPr>
            <p:ph sz="half" idx="2"/>
          </p:nvPr>
        </p:nvSpPr>
        <p:spPr>
          <a:xfrm>
            <a:off x="609600" y="1418168"/>
            <a:ext cx="5386917" cy="435643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6140451" y="1418167"/>
            <a:ext cx="5441949" cy="4356100"/>
          </a:xfrm>
        </p:spPr>
        <p:txBody>
          <a:bodyPr/>
          <a:lstStyle/>
          <a:p>
            <a:r>
              <a:rPr lang="en-US"/>
              <a:t>Drag picture to placeholder or click icon to add</a:t>
            </a:r>
          </a:p>
        </p:txBody>
      </p:sp>
    </p:spTree>
    <p:extLst>
      <p:ext uri="{BB962C8B-B14F-4D97-AF65-F5344CB8AC3E}">
        <p14:creationId xmlns:p14="http://schemas.microsoft.com/office/powerpoint/2010/main" val="2751594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46999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30794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73091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53339"/>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465513"/>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220077"/>
            <a:ext cx="7315200" cy="43882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80035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87CDC-6619-455E-91D1-9DE86CE0C1EC}" type="datetime1">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6720B-0FC9-475E-A2D0-1C27AE14C3F8}" type="datetime1">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7C1EF7-6047-41B7-B272-498397BCF201}" type="datetime1">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5B004-681B-4174-B554-9837D0AE39E2}" type="datetime1">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025BE-7CE8-4928-A440-8F25A7319E66}" type="datetime1">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A9B486-82E5-4E4B-AE96-ACCFCF865846}" type="datetime1">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27BC9-56CD-4289-8759-D1FCDB438D48}" type="datetime1">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6C973-E2C9-494B-9133-159FA85483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2FF30-F439-42C6-BFEB-3B7B1E8F87FF}" type="datetime1">
              <a:rPr lang="en-US" smtClean="0"/>
              <a:pPr/>
              <a:t>11/8/2022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a:t>
            </a:r>
            <a:r>
              <a:rPr lang="en-US" err="1"/>
              <a:t>KirwanCenter</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a:xfrm>
            <a:off x="0" y="6171504"/>
            <a:ext cx="12192000" cy="686496"/>
          </a:xfrm>
          <a:prstGeom prst="rect">
            <a:avLst/>
          </a:prstGeom>
          <a:solidFill>
            <a:schemeClr val="accent1"/>
          </a:solidFill>
          <a:ln>
            <a:noFill/>
          </a:ln>
          <a:effectLst>
            <a:outerShdw blurRad="50800" dist="38100"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7"/>
          <p:cNvPicPr>
            <a:picLocks noChangeAspect="1"/>
          </p:cNvPicPr>
          <p:nvPr/>
        </p:nvPicPr>
        <p:blipFill>
          <a:blip r:embed="rId5"/>
          <a:srcRect/>
          <a:stretch/>
        </p:blipFill>
        <p:spPr>
          <a:xfrm>
            <a:off x="431641" y="390293"/>
            <a:ext cx="2805173" cy="1577911"/>
          </a:xfrm>
          <a:prstGeom prst="rect">
            <a:avLst/>
          </a:prstGeom>
          <a:effectLst>
            <a:outerShdw blurRad="82550" dist="76200" dir="2700000" sx="99000" sy="99000" algn="tl" rotWithShape="0">
              <a:prstClr val="black">
                <a:alpha val="20000"/>
              </a:prstClr>
            </a:outerShdw>
          </a:effectLst>
        </p:spPr>
      </p:pic>
      <p:sp>
        <p:nvSpPr>
          <p:cNvPr id="10" name="TextBox 12"/>
          <p:cNvSpPr txBox="1">
            <a:spLocks noChangeArrowheads="1"/>
          </p:cNvSpPr>
          <p:nvPr/>
        </p:nvSpPr>
        <p:spPr bwMode="auto">
          <a:xfrm>
            <a:off x="10128700" y="6532634"/>
            <a:ext cx="1934633"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0">
            <a:spAutoFit/>
          </a:bodyPr>
          <a:lstStyle>
            <a:lvl1pPr>
              <a:defRPr>
                <a:solidFill>
                  <a:schemeClr val="tx1"/>
                </a:solidFill>
                <a:latin typeface="Trebuchet MS" charset="0"/>
                <a:ea typeface="ＭＳ Ｐゴシック" charset="0"/>
                <a:cs typeface="ＭＳ Ｐゴシック" charset="0"/>
              </a:defRPr>
            </a:lvl1pPr>
            <a:lvl2pPr marL="742950" indent="-285750">
              <a:defRPr>
                <a:solidFill>
                  <a:schemeClr val="tx1"/>
                </a:solidFill>
                <a:latin typeface="Trebuchet MS" charset="0"/>
                <a:ea typeface="ＭＳ Ｐゴシック" charset="0"/>
              </a:defRPr>
            </a:lvl2pPr>
            <a:lvl3pPr marL="1143000" indent="-228600">
              <a:defRPr>
                <a:solidFill>
                  <a:schemeClr val="tx1"/>
                </a:solidFill>
                <a:latin typeface="Trebuchet MS" charset="0"/>
                <a:ea typeface="ＭＳ Ｐゴシック" charset="0"/>
              </a:defRPr>
            </a:lvl3pPr>
            <a:lvl4pPr marL="1600200" indent="-228600">
              <a:defRPr>
                <a:solidFill>
                  <a:schemeClr val="tx1"/>
                </a:solidFill>
                <a:latin typeface="Trebuchet MS" charset="0"/>
                <a:ea typeface="ＭＳ Ｐゴシック" charset="0"/>
              </a:defRPr>
            </a:lvl4pPr>
            <a:lvl5pPr marL="2057400" indent="-228600">
              <a:defRPr>
                <a:solidFill>
                  <a:schemeClr val="tx1"/>
                </a:solidFill>
                <a:latin typeface="Trebuchet MS" charset="0"/>
                <a:ea typeface="ＭＳ Ｐゴシック" charset="0"/>
              </a:defRPr>
            </a:lvl5pPr>
            <a:lvl6pPr marL="2514600" indent="-228600" fontAlgn="base">
              <a:spcBef>
                <a:spcPct val="0"/>
              </a:spcBef>
              <a:spcAft>
                <a:spcPct val="0"/>
              </a:spcAft>
              <a:defRPr>
                <a:solidFill>
                  <a:schemeClr val="tx1"/>
                </a:solidFill>
                <a:latin typeface="Trebuchet MS" charset="0"/>
                <a:ea typeface="ＭＳ Ｐゴシック" charset="0"/>
              </a:defRPr>
            </a:lvl6pPr>
            <a:lvl7pPr marL="2971800" indent="-228600" fontAlgn="base">
              <a:spcBef>
                <a:spcPct val="0"/>
              </a:spcBef>
              <a:spcAft>
                <a:spcPct val="0"/>
              </a:spcAft>
              <a:defRPr>
                <a:solidFill>
                  <a:schemeClr val="tx1"/>
                </a:solidFill>
                <a:latin typeface="Trebuchet MS" charset="0"/>
                <a:ea typeface="ＭＳ Ｐゴシック" charset="0"/>
              </a:defRPr>
            </a:lvl7pPr>
            <a:lvl8pPr marL="3429000" indent="-228600" fontAlgn="base">
              <a:spcBef>
                <a:spcPct val="0"/>
              </a:spcBef>
              <a:spcAft>
                <a:spcPct val="0"/>
              </a:spcAft>
              <a:defRPr>
                <a:solidFill>
                  <a:schemeClr val="tx1"/>
                </a:solidFill>
                <a:latin typeface="Trebuchet MS" charset="0"/>
                <a:ea typeface="ＭＳ Ｐゴシック" charset="0"/>
              </a:defRPr>
            </a:lvl8pPr>
            <a:lvl9pPr marL="3886200" indent="-228600" fontAlgn="base">
              <a:spcBef>
                <a:spcPct val="0"/>
              </a:spcBef>
              <a:spcAft>
                <a:spcPct val="0"/>
              </a:spcAft>
              <a:defRPr>
                <a:solidFill>
                  <a:schemeClr val="tx1"/>
                </a:solidFill>
                <a:latin typeface="Trebuchet MS" charset="0"/>
                <a:ea typeface="ＭＳ Ｐゴシック" charset="0"/>
              </a:defRPr>
            </a:lvl9pPr>
          </a:lstStyle>
          <a:p>
            <a:pPr algn="r"/>
            <a:r>
              <a:rPr lang="en-US" sz="1067" dirty="0">
                <a:solidFill>
                  <a:schemeClr val="bg2"/>
                </a:solidFill>
                <a:latin typeface="Calibri" charset="0"/>
              </a:rPr>
              <a:t>©2022 Quality Matters</a:t>
            </a:r>
          </a:p>
        </p:txBody>
      </p:sp>
      <p:sp>
        <p:nvSpPr>
          <p:cNvPr id="12" name="TextBox 11"/>
          <p:cNvSpPr txBox="1">
            <a:spLocks noChangeArrowheads="1"/>
          </p:cNvSpPr>
          <p:nvPr userDrawn="1"/>
        </p:nvSpPr>
        <p:spPr bwMode="auto">
          <a:xfrm>
            <a:off x="147233" y="6347967"/>
            <a:ext cx="76734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Trebuchet MS" charset="0"/>
                <a:ea typeface="ＭＳ Ｐゴシック" charset="0"/>
                <a:cs typeface="ＭＳ Ｐゴシック" charset="0"/>
              </a:defRPr>
            </a:lvl1pPr>
            <a:lvl2pPr marL="742950" indent="-285750">
              <a:defRPr>
                <a:solidFill>
                  <a:schemeClr val="tx1"/>
                </a:solidFill>
                <a:latin typeface="Trebuchet MS" charset="0"/>
                <a:ea typeface="ＭＳ Ｐゴシック" charset="0"/>
              </a:defRPr>
            </a:lvl2pPr>
            <a:lvl3pPr marL="1143000" indent="-228600">
              <a:defRPr>
                <a:solidFill>
                  <a:schemeClr val="tx1"/>
                </a:solidFill>
                <a:latin typeface="Trebuchet MS" charset="0"/>
                <a:ea typeface="ＭＳ Ｐゴシック" charset="0"/>
              </a:defRPr>
            </a:lvl3pPr>
            <a:lvl4pPr marL="1600200" indent="-228600">
              <a:defRPr>
                <a:solidFill>
                  <a:schemeClr val="tx1"/>
                </a:solidFill>
                <a:latin typeface="Trebuchet MS" charset="0"/>
                <a:ea typeface="ＭＳ Ｐゴシック" charset="0"/>
              </a:defRPr>
            </a:lvl4pPr>
            <a:lvl5pPr marL="2057400" indent="-228600">
              <a:defRPr>
                <a:solidFill>
                  <a:schemeClr val="tx1"/>
                </a:solidFill>
                <a:latin typeface="Trebuchet MS" charset="0"/>
                <a:ea typeface="ＭＳ Ｐゴシック" charset="0"/>
              </a:defRPr>
            </a:lvl5pPr>
            <a:lvl6pPr marL="2514600" indent="-228600" fontAlgn="base">
              <a:spcBef>
                <a:spcPct val="0"/>
              </a:spcBef>
              <a:spcAft>
                <a:spcPct val="0"/>
              </a:spcAft>
              <a:defRPr>
                <a:solidFill>
                  <a:schemeClr val="tx1"/>
                </a:solidFill>
                <a:latin typeface="Trebuchet MS" charset="0"/>
                <a:ea typeface="ＭＳ Ｐゴシック" charset="0"/>
              </a:defRPr>
            </a:lvl6pPr>
            <a:lvl7pPr marL="2971800" indent="-228600" fontAlgn="base">
              <a:spcBef>
                <a:spcPct val="0"/>
              </a:spcBef>
              <a:spcAft>
                <a:spcPct val="0"/>
              </a:spcAft>
              <a:defRPr>
                <a:solidFill>
                  <a:schemeClr val="tx1"/>
                </a:solidFill>
                <a:latin typeface="Trebuchet MS" charset="0"/>
                <a:ea typeface="ＭＳ Ｐゴシック" charset="0"/>
              </a:defRPr>
            </a:lvl7pPr>
            <a:lvl8pPr marL="3429000" indent="-228600" fontAlgn="base">
              <a:spcBef>
                <a:spcPct val="0"/>
              </a:spcBef>
              <a:spcAft>
                <a:spcPct val="0"/>
              </a:spcAft>
              <a:defRPr>
                <a:solidFill>
                  <a:schemeClr val="tx1"/>
                </a:solidFill>
                <a:latin typeface="Trebuchet MS" charset="0"/>
                <a:ea typeface="ＭＳ Ｐゴシック" charset="0"/>
              </a:defRPr>
            </a:lvl8pPr>
            <a:lvl9pPr marL="3886200" indent="-228600" fontAlgn="base">
              <a:spcBef>
                <a:spcPct val="0"/>
              </a:spcBef>
              <a:spcAft>
                <a:spcPct val="0"/>
              </a:spcAft>
              <a:defRPr>
                <a:solidFill>
                  <a:schemeClr val="tx1"/>
                </a:solidFill>
                <a:latin typeface="Trebuchet MS" charset="0"/>
                <a:ea typeface="ＭＳ Ｐゴシック" charset="0"/>
              </a:defRPr>
            </a:lvl9pPr>
          </a:lstStyle>
          <a:p>
            <a:pPr>
              <a:spcBef>
                <a:spcPts val="400"/>
              </a:spcBef>
            </a:pPr>
            <a:r>
              <a:rPr lang="en-US" sz="1600" dirty="0">
                <a:solidFill>
                  <a:schemeClr val="bg1"/>
                </a:solidFill>
                <a:latin typeface="Calibri"/>
                <a:cs typeface="Calibri"/>
              </a:rPr>
              <a:t>Join the community</a:t>
            </a:r>
            <a:r>
              <a:rPr lang="en-US" sz="1600" baseline="0" dirty="0">
                <a:solidFill>
                  <a:schemeClr val="bg1"/>
                </a:solidFill>
                <a:latin typeface="Calibri"/>
                <a:cs typeface="Calibri"/>
              </a:rPr>
              <a:t> of people that believes quality matters | </a:t>
            </a:r>
            <a:r>
              <a:rPr lang="en-US" sz="1333" dirty="0" err="1">
                <a:solidFill>
                  <a:schemeClr val="bg1"/>
                </a:solidFill>
                <a:latin typeface="Calibri"/>
                <a:cs typeface="Calibri"/>
              </a:rPr>
              <a:t>qualitymatters.org</a:t>
            </a:r>
            <a:r>
              <a:rPr lang="en-US" sz="1333" dirty="0">
                <a:solidFill>
                  <a:schemeClr val="bg1"/>
                </a:solidFill>
                <a:latin typeface="Calibri"/>
                <a:cs typeface="Calibri"/>
              </a:rPr>
              <a:t>/events</a:t>
            </a:r>
          </a:p>
        </p:txBody>
      </p:sp>
    </p:spTree>
    <p:extLst>
      <p:ext uri="{BB962C8B-B14F-4D97-AF65-F5344CB8AC3E}">
        <p14:creationId xmlns:p14="http://schemas.microsoft.com/office/powerpoint/2010/main" val="10780673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a:xfrm>
            <a:off x="0" y="1"/>
            <a:ext cx="12192000" cy="2449689"/>
          </a:xfrm>
          <a:prstGeom prst="rect">
            <a:avLst/>
          </a:prstGeom>
          <a:solidFill>
            <a:schemeClr val="bg2"/>
          </a:solidFill>
          <a:ln>
            <a:noFill/>
          </a:ln>
          <a:effectLst>
            <a:outerShdw blurRad="69850" dist="889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5" name="TextBox 12"/>
          <p:cNvSpPr txBox="1">
            <a:spLocks noChangeArrowheads="1"/>
          </p:cNvSpPr>
          <p:nvPr/>
        </p:nvSpPr>
        <p:spPr bwMode="auto">
          <a:xfrm>
            <a:off x="10139840" y="6499214"/>
            <a:ext cx="1934633"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0">
            <a:spAutoFit/>
          </a:bodyPr>
          <a:lstStyle>
            <a:lvl1pPr>
              <a:defRPr>
                <a:solidFill>
                  <a:schemeClr val="tx1"/>
                </a:solidFill>
                <a:latin typeface="Trebuchet MS" charset="0"/>
                <a:ea typeface="ＭＳ Ｐゴシック" charset="0"/>
                <a:cs typeface="ＭＳ Ｐゴシック" charset="0"/>
              </a:defRPr>
            </a:lvl1pPr>
            <a:lvl2pPr marL="742950" indent="-285750">
              <a:defRPr>
                <a:solidFill>
                  <a:schemeClr val="tx1"/>
                </a:solidFill>
                <a:latin typeface="Trebuchet MS" charset="0"/>
                <a:ea typeface="ＭＳ Ｐゴシック" charset="0"/>
              </a:defRPr>
            </a:lvl2pPr>
            <a:lvl3pPr marL="1143000" indent="-228600">
              <a:defRPr>
                <a:solidFill>
                  <a:schemeClr val="tx1"/>
                </a:solidFill>
                <a:latin typeface="Trebuchet MS" charset="0"/>
                <a:ea typeface="ＭＳ Ｐゴシック" charset="0"/>
              </a:defRPr>
            </a:lvl3pPr>
            <a:lvl4pPr marL="1600200" indent="-228600">
              <a:defRPr>
                <a:solidFill>
                  <a:schemeClr val="tx1"/>
                </a:solidFill>
                <a:latin typeface="Trebuchet MS" charset="0"/>
                <a:ea typeface="ＭＳ Ｐゴシック" charset="0"/>
              </a:defRPr>
            </a:lvl4pPr>
            <a:lvl5pPr marL="2057400" indent="-228600">
              <a:defRPr>
                <a:solidFill>
                  <a:schemeClr val="tx1"/>
                </a:solidFill>
                <a:latin typeface="Trebuchet MS" charset="0"/>
                <a:ea typeface="ＭＳ Ｐゴシック" charset="0"/>
              </a:defRPr>
            </a:lvl5pPr>
            <a:lvl6pPr marL="2514600" indent="-228600" fontAlgn="base">
              <a:spcBef>
                <a:spcPct val="0"/>
              </a:spcBef>
              <a:spcAft>
                <a:spcPct val="0"/>
              </a:spcAft>
              <a:defRPr>
                <a:solidFill>
                  <a:schemeClr val="tx1"/>
                </a:solidFill>
                <a:latin typeface="Trebuchet MS" charset="0"/>
                <a:ea typeface="ＭＳ Ｐゴシック" charset="0"/>
              </a:defRPr>
            </a:lvl6pPr>
            <a:lvl7pPr marL="2971800" indent="-228600" fontAlgn="base">
              <a:spcBef>
                <a:spcPct val="0"/>
              </a:spcBef>
              <a:spcAft>
                <a:spcPct val="0"/>
              </a:spcAft>
              <a:defRPr>
                <a:solidFill>
                  <a:schemeClr val="tx1"/>
                </a:solidFill>
                <a:latin typeface="Trebuchet MS" charset="0"/>
                <a:ea typeface="ＭＳ Ｐゴシック" charset="0"/>
              </a:defRPr>
            </a:lvl7pPr>
            <a:lvl8pPr marL="3429000" indent="-228600" fontAlgn="base">
              <a:spcBef>
                <a:spcPct val="0"/>
              </a:spcBef>
              <a:spcAft>
                <a:spcPct val="0"/>
              </a:spcAft>
              <a:defRPr>
                <a:solidFill>
                  <a:schemeClr val="tx1"/>
                </a:solidFill>
                <a:latin typeface="Trebuchet MS" charset="0"/>
                <a:ea typeface="ＭＳ Ｐゴシック" charset="0"/>
              </a:defRPr>
            </a:lvl8pPr>
            <a:lvl9pPr marL="3886200" indent="-228600" fontAlgn="base">
              <a:spcBef>
                <a:spcPct val="0"/>
              </a:spcBef>
              <a:spcAft>
                <a:spcPct val="0"/>
              </a:spcAft>
              <a:defRPr>
                <a:solidFill>
                  <a:schemeClr val="tx1"/>
                </a:solidFill>
                <a:latin typeface="Trebuchet MS" charset="0"/>
                <a:ea typeface="ＭＳ Ｐゴシック" charset="0"/>
              </a:defRPr>
            </a:lvl9pPr>
          </a:lstStyle>
          <a:p>
            <a:pPr algn="r"/>
            <a:r>
              <a:rPr lang="en-US" sz="1067" dirty="0">
                <a:solidFill>
                  <a:schemeClr val="bg1"/>
                </a:solidFill>
                <a:latin typeface="Calibri" charset="0"/>
              </a:rPr>
              <a:t>©2022 Quality Matters.</a:t>
            </a:r>
          </a:p>
        </p:txBody>
      </p:sp>
      <p:pic>
        <p:nvPicPr>
          <p:cNvPr id="7" name="Picture 6">
            <a:extLst>
              <a:ext uri="{FF2B5EF4-FFF2-40B4-BE49-F238E27FC236}">
                <a16:creationId xmlns:a16="http://schemas.microsoft.com/office/drawing/2014/main" id="{8AF3B086-60FF-EA42-B570-A51F9ACA9653}"/>
              </a:ext>
            </a:extLst>
          </p:cNvPr>
          <p:cNvPicPr>
            <a:picLocks noChangeAspect="1"/>
          </p:cNvPicPr>
          <p:nvPr userDrawn="1"/>
        </p:nvPicPr>
        <p:blipFill>
          <a:blip r:embed="rId4"/>
          <a:srcRect/>
          <a:stretch/>
        </p:blipFill>
        <p:spPr>
          <a:xfrm>
            <a:off x="4785876" y="498187"/>
            <a:ext cx="2620249" cy="1473891"/>
          </a:xfrm>
          <a:prstGeom prst="rect">
            <a:avLst/>
          </a:prstGeom>
          <a:effectLst>
            <a:outerShdw blurRad="82550" dist="76200" dir="2700000" sx="99000" sy="99000" algn="tl" rotWithShape="0">
              <a:prstClr val="black">
                <a:alpha val="20000"/>
              </a:prstClr>
            </a:outerShdw>
          </a:effectLst>
        </p:spPr>
      </p:pic>
    </p:spTree>
    <p:extLst>
      <p:ext uri="{BB962C8B-B14F-4D97-AF65-F5344CB8AC3E}">
        <p14:creationId xmlns:p14="http://schemas.microsoft.com/office/powerpoint/2010/main" val="1577851761"/>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Trebuchet MS"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5901267"/>
            <a:ext cx="12192000" cy="956733"/>
          </a:xfrm>
          <a:prstGeom prst="rect">
            <a:avLst/>
          </a:prstGeom>
          <a:solidFill>
            <a:schemeClr val="bg2"/>
          </a:solidFill>
          <a:ln w="9525" cap="flat" cmpd="sng" algn="ctr">
            <a:noFill/>
            <a:prstDash val="solid"/>
          </a:ln>
          <a:effectLst>
            <a:outerShdw blurRad="50800" dist="38100" dir="16200000" rotWithShape="0">
              <a:srgbClr val="000000">
                <a:alpha val="30000"/>
              </a:srgbClr>
            </a:outerShdw>
          </a:effectLst>
        </p:spPr>
        <p:txBody>
          <a:bodyPr anchor="ctr"/>
          <a:lstStyle/>
          <a:p>
            <a:pPr algn="ctr" defTabSz="1219170" fontAlgn="auto">
              <a:spcBef>
                <a:spcPts val="0"/>
              </a:spcBef>
              <a:spcAft>
                <a:spcPts val="0"/>
              </a:spcAft>
              <a:defRPr/>
            </a:pPr>
            <a:endParaRPr lang="en-US" sz="2400" kern="0">
              <a:solidFill>
                <a:sysClr val="window" lastClr="FFFFFF"/>
              </a:solidFill>
              <a:latin typeface="Trebuchet MS"/>
              <a:ea typeface="+mn-ea"/>
              <a:cs typeface="+mn-cs"/>
            </a:endParaRPr>
          </a:p>
        </p:txBody>
      </p:sp>
      <p:sp>
        <p:nvSpPr>
          <p:cNvPr id="2051" name="Title Placeholder 1"/>
          <p:cNvSpPr>
            <a:spLocks noGrp="1"/>
          </p:cNvSpPr>
          <p:nvPr>
            <p:ph type="title"/>
          </p:nvPr>
        </p:nvSpPr>
        <p:spPr bwMode="auto">
          <a:xfrm>
            <a:off x="609600" y="275167"/>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09600" y="1600201"/>
            <a:ext cx="10972800" cy="411056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p:nvPicPr>
        <p:blipFill>
          <a:blip r:embed="rId9"/>
          <a:srcRect/>
          <a:stretch/>
        </p:blipFill>
        <p:spPr>
          <a:xfrm>
            <a:off x="222866" y="6016727"/>
            <a:ext cx="1336821" cy="751963"/>
          </a:xfrm>
          <a:prstGeom prst="rect">
            <a:avLst/>
          </a:prstGeom>
          <a:effectLst>
            <a:outerShdw blurRad="63500" dist="50800" dir="2700000" sx="94000" sy="94000" algn="tl" rotWithShape="0">
              <a:prstClr val="black">
                <a:alpha val="30000"/>
              </a:prstClr>
            </a:outerShdw>
          </a:effectLst>
        </p:spPr>
      </p:pic>
      <p:sp>
        <p:nvSpPr>
          <p:cNvPr id="8" name="TextBox 12"/>
          <p:cNvSpPr txBox="1">
            <a:spLocks noChangeArrowheads="1"/>
          </p:cNvSpPr>
          <p:nvPr/>
        </p:nvSpPr>
        <p:spPr bwMode="auto">
          <a:xfrm>
            <a:off x="10139840" y="6532634"/>
            <a:ext cx="1934633"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0">
            <a:spAutoFit/>
          </a:bodyPr>
          <a:lstStyle>
            <a:lvl1pPr>
              <a:defRPr>
                <a:solidFill>
                  <a:schemeClr val="tx1"/>
                </a:solidFill>
                <a:latin typeface="Trebuchet MS" charset="0"/>
                <a:ea typeface="ＭＳ Ｐゴシック" charset="0"/>
                <a:cs typeface="ＭＳ Ｐゴシック" charset="0"/>
              </a:defRPr>
            </a:lvl1pPr>
            <a:lvl2pPr marL="742950" indent="-285750">
              <a:defRPr>
                <a:solidFill>
                  <a:schemeClr val="tx1"/>
                </a:solidFill>
                <a:latin typeface="Trebuchet MS" charset="0"/>
                <a:ea typeface="ＭＳ Ｐゴシック" charset="0"/>
              </a:defRPr>
            </a:lvl2pPr>
            <a:lvl3pPr marL="1143000" indent="-228600">
              <a:defRPr>
                <a:solidFill>
                  <a:schemeClr val="tx1"/>
                </a:solidFill>
                <a:latin typeface="Trebuchet MS" charset="0"/>
                <a:ea typeface="ＭＳ Ｐゴシック" charset="0"/>
              </a:defRPr>
            </a:lvl3pPr>
            <a:lvl4pPr marL="1600200" indent="-228600">
              <a:defRPr>
                <a:solidFill>
                  <a:schemeClr val="tx1"/>
                </a:solidFill>
                <a:latin typeface="Trebuchet MS" charset="0"/>
                <a:ea typeface="ＭＳ Ｐゴシック" charset="0"/>
              </a:defRPr>
            </a:lvl4pPr>
            <a:lvl5pPr marL="2057400" indent="-228600">
              <a:defRPr>
                <a:solidFill>
                  <a:schemeClr val="tx1"/>
                </a:solidFill>
                <a:latin typeface="Trebuchet MS" charset="0"/>
                <a:ea typeface="ＭＳ Ｐゴシック" charset="0"/>
              </a:defRPr>
            </a:lvl5pPr>
            <a:lvl6pPr marL="2514600" indent="-228600" fontAlgn="base">
              <a:spcBef>
                <a:spcPct val="0"/>
              </a:spcBef>
              <a:spcAft>
                <a:spcPct val="0"/>
              </a:spcAft>
              <a:defRPr>
                <a:solidFill>
                  <a:schemeClr val="tx1"/>
                </a:solidFill>
                <a:latin typeface="Trebuchet MS" charset="0"/>
                <a:ea typeface="ＭＳ Ｐゴシック" charset="0"/>
              </a:defRPr>
            </a:lvl6pPr>
            <a:lvl7pPr marL="2971800" indent="-228600" fontAlgn="base">
              <a:spcBef>
                <a:spcPct val="0"/>
              </a:spcBef>
              <a:spcAft>
                <a:spcPct val="0"/>
              </a:spcAft>
              <a:defRPr>
                <a:solidFill>
                  <a:schemeClr val="tx1"/>
                </a:solidFill>
                <a:latin typeface="Trebuchet MS" charset="0"/>
                <a:ea typeface="ＭＳ Ｐゴシック" charset="0"/>
              </a:defRPr>
            </a:lvl7pPr>
            <a:lvl8pPr marL="3429000" indent="-228600" fontAlgn="base">
              <a:spcBef>
                <a:spcPct val="0"/>
              </a:spcBef>
              <a:spcAft>
                <a:spcPct val="0"/>
              </a:spcAft>
              <a:defRPr>
                <a:solidFill>
                  <a:schemeClr val="tx1"/>
                </a:solidFill>
                <a:latin typeface="Trebuchet MS" charset="0"/>
                <a:ea typeface="ＭＳ Ｐゴシック" charset="0"/>
              </a:defRPr>
            </a:lvl8pPr>
            <a:lvl9pPr marL="3886200" indent="-228600" fontAlgn="base">
              <a:spcBef>
                <a:spcPct val="0"/>
              </a:spcBef>
              <a:spcAft>
                <a:spcPct val="0"/>
              </a:spcAft>
              <a:defRPr>
                <a:solidFill>
                  <a:schemeClr val="tx1"/>
                </a:solidFill>
                <a:latin typeface="Trebuchet MS" charset="0"/>
                <a:ea typeface="ＭＳ Ｐゴシック" charset="0"/>
              </a:defRPr>
            </a:lvl9pPr>
          </a:lstStyle>
          <a:p>
            <a:pPr algn="r"/>
            <a:r>
              <a:rPr lang="en-US" sz="1067" dirty="0">
                <a:solidFill>
                  <a:schemeClr val="accent2"/>
                </a:solidFill>
                <a:latin typeface="Calibri" charset="0"/>
              </a:rPr>
              <a:t>©2022 Quality Matters.</a:t>
            </a:r>
          </a:p>
        </p:txBody>
      </p:sp>
      <p:sp>
        <p:nvSpPr>
          <p:cNvPr id="9" name="TextBox 8"/>
          <p:cNvSpPr txBox="1">
            <a:spLocks noChangeArrowheads="1"/>
          </p:cNvSpPr>
          <p:nvPr userDrawn="1"/>
        </p:nvSpPr>
        <p:spPr bwMode="auto">
          <a:xfrm>
            <a:off x="1572797" y="6056055"/>
            <a:ext cx="7787281" cy="594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Trebuchet MS" charset="0"/>
                <a:ea typeface="ＭＳ Ｐゴシック" charset="0"/>
                <a:cs typeface="ＭＳ Ｐゴシック" charset="0"/>
              </a:defRPr>
            </a:lvl1pPr>
            <a:lvl2pPr marL="742950" indent="-285750">
              <a:defRPr>
                <a:solidFill>
                  <a:schemeClr val="tx1"/>
                </a:solidFill>
                <a:latin typeface="Trebuchet MS" charset="0"/>
                <a:ea typeface="ＭＳ Ｐゴシック" charset="0"/>
              </a:defRPr>
            </a:lvl2pPr>
            <a:lvl3pPr marL="1143000" indent="-228600">
              <a:defRPr>
                <a:solidFill>
                  <a:schemeClr val="tx1"/>
                </a:solidFill>
                <a:latin typeface="Trebuchet MS" charset="0"/>
                <a:ea typeface="ＭＳ Ｐゴシック" charset="0"/>
              </a:defRPr>
            </a:lvl3pPr>
            <a:lvl4pPr marL="1600200" indent="-228600">
              <a:defRPr>
                <a:solidFill>
                  <a:schemeClr val="tx1"/>
                </a:solidFill>
                <a:latin typeface="Trebuchet MS" charset="0"/>
                <a:ea typeface="ＭＳ Ｐゴシック" charset="0"/>
              </a:defRPr>
            </a:lvl4pPr>
            <a:lvl5pPr marL="2057400" indent="-228600">
              <a:defRPr>
                <a:solidFill>
                  <a:schemeClr val="tx1"/>
                </a:solidFill>
                <a:latin typeface="Trebuchet MS" charset="0"/>
                <a:ea typeface="ＭＳ Ｐゴシック" charset="0"/>
              </a:defRPr>
            </a:lvl5pPr>
            <a:lvl6pPr marL="2514600" indent="-228600" fontAlgn="base">
              <a:spcBef>
                <a:spcPct val="0"/>
              </a:spcBef>
              <a:spcAft>
                <a:spcPct val="0"/>
              </a:spcAft>
              <a:defRPr>
                <a:solidFill>
                  <a:schemeClr val="tx1"/>
                </a:solidFill>
                <a:latin typeface="Trebuchet MS" charset="0"/>
                <a:ea typeface="ＭＳ Ｐゴシック" charset="0"/>
              </a:defRPr>
            </a:lvl6pPr>
            <a:lvl7pPr marL="2971800" indent="-228600" fontAlgn="base">
              <a:spcBef>
                <a:spcPct val="0"/>
              </a:spcBef>
              <a:spcAft>
                <a:spcPct val="0"/>
              </a:spcAft>
              <a:defRPr>
                <a:solidFill>
                  <a:schemeClr val="tx1"/>
                </a:solidFill>
                <a:latin typeface="Trebuchet MS" charset="0"/>
                <a:ea typeface="ＭＳ Ｐゴシック" charset="0"/>
              </a:defRPr>
            </a:lvl7pPr>
            <a:lvl8pPr marL="3429000" indent="-228600" fontAlgn="base">
              <a:spcBef>
                <a:spcPct val="0"/>
              </a:spcBef>
              <a:spcAft>
                <a:spcPct val="0"/>
              </a:spcAft>
              <a:defRPr>
                <a:solidFill>
                  <a:schemeClr val="tx1"/>
                </a:solidFill>
                <a:latin typeface="Trebuchet MS" charset="0"/>
                <a:ea typeface="ＭＳ Ｐゴシック" charset="0"/>
              </a:defRPr>
            </a:lvl8pPr>
            <a:lvl9pPr marL="3886200" indent="-228600" fontAlgn="base">
              <a:spcBef>
                <a:spcPct val="0"/>
              </a:spcBef>
              <a:spcAft>
                <a:spcPct val="0"/>
              </a:spcAft>
              <a:defRPr>
                <a:solidFill>
                  <a:schemeClr val="tx1"/>
                </a:solidFill>
                <a:latin typeface="Trebuchet MS" charset="0"/>
                <a:ea typeface="ＭＳ Ｐゴシック" charset="0"/>
              </a:defRPr>
            </a:lvl9pPr>
          </a:lstStyle>
          <a:p>
            <a:pPr marL="0" marR="0" indent="0" algn="l" defTabSz="609585" rtl="0" eaLnBrk="1" fontAlgn="auto" latinLnBrk="0" hangingPunct="1">
              <a:lnSpc>
                <a:spcPct val="100000"/>
              </a:lnSpc>
              <a:spcBef>
                <a:spcPts val="400"/>
              </a:spcBef>
              <a:spcAft>
                <a:spcPts val="0"/>
              </a:spcAft>
              <a:buClrTx/>
              <a:buSzTx/>
              <a:buFontTx/>
              <a:buNone/>
              <a:tabLst/>
              <a:defRPr/>
            </a:pPr>
            <a:r>
              <a:rPr lang="en-US" sz="1600" dirty="0">
                <a:solidFill>
                  <a:schemeClr val="accent1"/>
                </a:solidFill>
                <a:latin typeface="Calibri"/>
                <a:cs typeface="Calibri"/>
              </a:rPr>
              <a:t>Expanding Possibilities</a:t>
            </a:r>
          </a:p>
          <a:p>
            <a:pPr marL="0" marR="0" indent="0" algn="l" defTabSz="609585" rtl="0" eaLnBrk="1" fontAlgn="auto" latinLnBrk="0" hangingPunct="1">
              <a:lnSpc>
                <a:spcPct val="100000"/>
              </a:lnSpc>
              <a:spcBef>
                <a:spcPts val="400"/>
              </a:spcBef>
              <a:spcAft>
                <a:spcPts val="0"/>
              </a:spcAft>
              <a:buClrTx/>
              <a:buSzTx/>
              <a:buFontTx/>
              <a:buNone/>
              <a:tabLst/>
              <a:defRPr/>
            </a:pPr>
            <a:r>
              <a:rPr lang="en-US" sz="1333" dirty="0">
                <a:solidFill>
                  <a:schemeClr val="accent1"/>
                </a:solidFill>
                <a:latin typeface="Calibri"/>
                <a:cs typeface="Calibri"/>
              </a:rPr>
              <a:t>November 6 – 9, 2022 | Tucson, Arizona</a:t>
            </a:r>
          </a:p>
        </p:txBody>
      </p:sp>
    </p:spTree>
    <p:extLst>
      <p:ext uri="{BB962C8B-B14F-4D97-AF65-F5344CB8AC3E}">
        <p14:creationId xmlns:p14="http://schemas.microsoft.com/office/powerpoint/2010/main" val="2957978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609585" rtl="0" eaLnBrk="1" fontAlgn="base" hangingPunct="1">
        <a:spcBef>
          <a:spcPct val="0"/>
        </a:spcBef>
        <a:spcAft>
          <a:spcPct val="0"/>
        </a:spcAft>
        <a:defRPr sz="5867" kern="1200">
          <a:solidFill>
            <a:schemeClr val="accent2"/>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accent2"/>
          </a:solidFill>
          <a:latin typeface="Calibri" charset="0"/>
          <a:ea typeface="ＭＳ Ｐゴシック" charset="0"/>
          <a:cs typeface="ＭＳ Ｐゴシック" charset="0"/>
        </a:defRPr>
      </a:lvl9pPr>
    </p:titleStyle>
    <p:bodyStyle>
      <a:lvl1pPr marL="0" indent="0" algn="l" defTabSz="609585" rtl="0" eaLnBrk="1" fontAlgn="base" hangingPunct="1">
        <a:spcBef>
          <a:spcPct val="20000"/>
        </a:spcBef>
        <a:spcAft>
          <a:spcPct val="0"/>
        </a:spcAft>
        <a:buFont typeface="Arial" panose="020B0604020202020204" pitchFamily="34" charset="0"/>
        <a:buNone/>
        <a:defRPr sz="4267" kern="1200">
          <a:solidFill>
            <a:schemeClr val="tx1"/>
          </a:solidFill>
          <a:latin typeface="+mn-lt"/>
          <a:ea typeface="ＭＳ Ｐゴシック" charset="0"/>
          <a:cs typeface="ＭＳ Ｐゴシック" charset="0"/>
        </a:defRPr>
      </a:lvl1pPr>
      <a:lvl2pPr marL="309026" indent="-298443" algn="l" defTabSz="609585" rtl="0" eaLnBrk="1" fontAlgn="base" hangingPunct="1">
        <a:spcBef>
          <a:spcPct val="20000"/>
        </a:spcBef>
        <a:spcAft>
          <a:spcPct val="0"/>
        </a:spcAft>
        <a:buFont typeface="Arial" panose="020B0604020202020204" pitchFamily="34" charset="0"/>
        <a:buChar char="•"/>
        <a:tabLst/>
        <a:defRPr sz="3733" kern="1200">
          <a:solidFill>
            <a:schemeClr val="tx1"/>
          </a:solidFill>
          <a:latin typeface="+mn-lt"/>
          <a:ea typeface="ＭＳ Ｐゴシック" charset="0"/>
          <a:cs typeface="+mn-cs"/>
        </a:defRPr>
      </a:lvl2pPr>
      <a:lvl3pPr marL="609585" indent="-300559" algn="l" defTabSz="609585" rtl="0" eaLnBrk="1" fontAlgn="base" hangingPunct="1">
        <a:spcBef>
          <a:spcPct val="20000"/>
        </a:spcBef>
        <a:spcAft>
          <a:spcPct val="0"/>
        </a:spcAft>
        <a:buSzPct val="100000"/>
        <a:buFont typeface="Courier New" panose="02070309020205020404" pitchFamily="49" charset="0"/>
        <a:buChar char="o"/>
        <a:tabLst/>
        <a:defRPr sz="3200" kern="1200">
          <a:solidFill>
            <a:schemeClr val="tx1"/>
          </a:solidFill>
          <a:latin typeface="+mn-lt"/>
          <a:ea typeface="ＭＳ Ｐゴシック" charset="0"/>
          <a:cs typeface="+mn-cs"/>
        </a:defRPr>
      </a:lvl3pPr>
      <a:lvl4pPr marL="990575" indent="-300559" algn="l" defTabSz="609585" rtl="0" eaLnBrk="1" fontAlgn="base" hangingPunct="1">
        <a:spcBef>
          <a:spcPct val="20000"/>
        </a:spcBef>
        <a:spcAft>
          <a:spcPct val="0"/>
        </a:spcAft>
        <a:buSzPct val="90000"/>
        <a:buFont typeface="Arial" panose="020B0604020202020204" pitchFamily="34" charset="0"/>
        <a:buChar char="•"/>
        <a:tabLst/>
        <a:defRPr sz="2667" kern="1200">
          <a:solidFill>
            <a:schemeClr val="tx1"/>
          </a:solidFill>
          <a:latin typeface="+mn-lt"/>
          <a:ea typeface="ＭＳ Ｐゴシック" charset="0"/>
          <a:cs typeface="+mn-cs"/>
        </a:defRPr>
      </a:lvl4pPr>
      <a:lvl5pPr marL="1299601" indent="-298443" algn="l" defTabSz="609585" rtl="0" eaLnBrk="1" fontAlgn="base" hangingPunct="1">
        <a:spcBef>
          <a:spcPct val="20000"/>
        </a:spcBef>
        <a:spcAft>
          <a:spcPct val="0"/>
        </a:spcAft>
        <a:buSzPct val="80000"/>
        <a:buFont typeface="Courier New" panose="02070309020205020404" pitchFamily="49" charset="0"/>
        <a:buChar char="o"/>
        <a:tabLst/>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hyperlink" Target="https://www.google.com/url?sa=i&amp;url=https%3A%2F%2Fwww.umgc.edu%2Fabout%2Funiversity-of-maryland-global-campus%2Findex.cfm&amp;psig=AOvVaw1efwdGEE9yDhgeNgDB2sA4&amp;ust=1608056385301000&amp;source=images&amp;cd=vfe&amp;ved=0CAIQjRxqFwoTCLDuqNuLzu0CFQAAAAAdAAAAABA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fritsahlefeldt.com/2015/05/12/silo-thinking-versus-trail-thinkin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alumni.umgc.edu/?sid=710&amp;gid=1&amp;pgid=2345&amp;cid=4215&amp;ecid=4215&amp;crid=0&amp;calpgid=15&amp;calcid=12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fritsahlefeldt.com/2015/05/12/silo-thinking-versus-trail-thinkin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1B18-3CB8-0F4D-92F2-001012092468}"/>
              </a:ext>
            </a:extLst>
          </p:cNvPr>
          <p:cNvSpPr>
            <a:spLocks noGrp="1"/>
          </p:cNvSpPr>
          <p:nvPr>
            <p:ph type="ctrTitle"/>
          </p:nvPr>
        </p:nvSpPr>
        <p:spPr/>
        <p:txBody>
          <a:bodyPr/>
          <a:lstStyle/>
          <a:p>
            <a:r>
              <a:rPr lang="en-US" dirty="0"/>
              <a:t>“Expanding Possibilities”</a:t>
            </a:r>
          </a:p>
        </p:txBody>
      </p:sp>
      <p:sp>
        <p:nvSpPr>
          <p:cNvPr id="3" name="Subtitle 2">
            <a:extLst>
              <a:ext uri="{FF2B5EF4-FFF2-40B4-BE49-F238E27FC236}">
                <a16:creationId xmlns:a16="http://schemas.microsoft.com/office/drawing/2014/main" id="{C47884E4-EF56-6248-8C27-76CF4B221FAD}"/>
              </a:ext>
            </a:extLst>
          </p:cNvPr>
          <p:cNvSpPr>
            <a:spLocks noGrp="1"/>
          </p:cNvSpPr>
          <p:nvPr>
            <p:ph type="subTitle" idx="1"/>
          </p:nvPr>
        </p:nvSpPr>
        <p:spPr/>
        <p:txBody>
          <a:bodyPr/>
          <a:lstStyle/>
          <a:p>
            <a:r>
              <a:rPr lang="en-US" dirty="0"/>
              <a:t>November 6 – 9, 2022</a:t>
            </a:r>
          </a:p>
          <a:p>
            <a:r>
              <a:rPr lang="en-US" dirty="0"/>
              <a:t>Tucson, Arizona</a:t>
            </a:r>
          </a:p>
        </p:txBody>
      </p:sp>
    </p:spTree>
    <p:extLst>
      <p:ext uri="{BB962C8B-B14F-4D97-AF65-F5344CB8AC3E}">
        <p14:creationId xmlns:p14="http://schemas.microsoft.com/office/powerpoint/2010/main" val="3124410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4D0FB1ED-DC53-DD4C-9FA3-E10147BC72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 y="13"/>
            <a:ext cx="12191973" cy="6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1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ursing">
            <a:extLst>
              <a:ext uri="{FF2B5EF4-FFF2-40B4-BE49-F238E27FC236}">
                <a16:creationId xmlns:a16="http://schemas.microsoft.com/office/drawing/2014/main" id="{F68412F9-0305-DD4F-B658-491AFCE78B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 y="13"/>
            <a:ext cx="12191973" cy="6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8FE10E4-5350-6642-8443-A55849DD0CE7}"/>
              </a:ext>
            </a:extLst>
          </p:cNvPr>
          <p:cNvGraphicFramePr/>
          <p:nvPr/>
        </p:nvGraphicFramePr>
        <p:xfrm>
          <a:off x="2483557" y="719666"/>
          <a:ext cx="9708444" cy="3004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122D49F1-4B77-144C-998B-E9AAF93C9F88}"/>
              </a:ext>
            </a:extLst>
          </p:cNvPr>
          <p:cNvGraphicFramePr/>
          <p:nvPr/>
        </p:nvGraphicFramePr>
        <p:xfrm>
          <a:off x="2483557" y="3727419"/>
          <a:ext cx="9708444" cy="3004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ight Arrow 4">
            <a:extLst>
              <a:ext uri="{FF2B5EF4-FFF2-40B4-BE49-F238E27FC236}">
                <a16:creationId xmlns:a16="http://schemas.microsoft.com/office/drawing/2014/main" id="{18B1B267-6F0A-BE4E-A699-4372548760C5}"/>
              </a:ext>
            </a:extLst>
          </p:cNvPr>
          <p:cNvSpPr/>
          <p:nvPr/>
        </p:nvSpPr>
        <p:spPr>
          <a:xfrm>
            <a:off x="380711" y="1898620"/>
            <a:ext cx="2584503" cy="3446873"/>
          </a:xfrm>
          <a:prstGeom prst="rightArrow">
            <a:avLst/>
          </a:prstGeom>
          <a:solidFill>
            <a:srgbClr val="5182B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Calibri" panose="020F0502020204030204" pitchFamily="34" charset="0"/>
                <a:cs typeface="Calibri" panose="020F0502020204030204" pitchFamily="34" charset="0"/>
              </a:rPr>
              <a:t>Technological Innovation</a:t>
            </a:r>
          </a:p>
        </p:txBody>
      </p:sp>
      <p:sp>
        <p:nvSpPr>
          <p:cNvPr id="6" name="TextBox 5">
            <a:extLst>
              <a:ext uri="{FF2B5EF4-FFF2-40B4-BE49-F238E27FC236}">
                <a16:creationId xmlns:a16="http://schemas.microsoft.com/office/drawing/2014/main" id="{55638EA0-7A20-B749-9C99-69677EA25E6F}"/>
              </a:ext>
            </a:extLst>
          </p:cNvPr>
          <p:cNvSpPr txBox="1"/>
          <p:nvPr/>
        </p:nvSpPr>
        <p:spPr>
          <a:xfrm>
            <a:off x="380711" y="367295"/>
            <a:ext cx="5011115" cy="666786"/>
          </a:xfrm>
          <a:prstGeom prst="rect">
            <a:avLst/>
          </a:prstGeom>
          <a:noFill/>
        </p:spPr>
        <p:txBody>
          <a:bodyPr wrap="none" rtlCol="0">
            <a:spAutoFit/>
          </a:bodyPr>
          <a:lstStyle/>
          <a:p>
            <a:r>
              <a:rPr lang="en-US" sz="3733" b="1" dirty="0">
                <a:latin typeface="Calibri" panose="020F0502020204030204" pitchFamily="34" charset="0"/>
                <a:cs typeface="Calibri" panose="020F0502020204030204" pitchFamily="34" charset="0"/>
              </a:rPr>
              <a:t>Baumol’s “Cost Disease”</a:t>
            </a:r>
          </a:p>
        </p:txBody>
      </p:sp>
    </p:spTree>
    <p:extLst>
      <p:ext uri="{BB962C8B-B14F-4D97-AF65-F5344CB8AC3E}">
        <p14:creationId xmlns:p14="http://schemas.microsoft.com/office/powerpoint/2010/main" val="132566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946E3-EBE4-49C4-5D69-CB93D7FEC114}"/>
              </a:ext>
            </a:extLst>
          </p:cNvPr>
          <p:cNvSpPr txBox="1"/>
          <p:nvPr/>
        </p:nvSpPr>
        <p:spPr>
          <a:xfrm>
            <a:off x="1943100" y="1659284"/>
            <a:ext cx="8877300" cy="3354765"/>
          </a:xfrm>
          <a:prstGeom prst="rect">
            <a:avLst/>
          </a:prstGeom>
          <a:noFill/>
        </p:spPr>
        <p:txBody>
          <a:bodyPr wrap="square" rtlCol="0">
            <a:spAutoFit/>
          </a:bodyPr>
          <a:lstStyle/>
          <a:p>
            <a:r>
              <a:rPr lang="en-US" sz="3200" dirty="0"/>
              <a:t>“A seismic shift is underway.  For the last two years, we’ve witnessed a great reassessment going on in the U.S. economy. It’s happening on many different levels – each with significant consequences for higher education.”</a:t>
            </a:r>
          </a:p>
          <a:p>
            <a:endParaRPr lang="en-US" sz="3200" dirty="0"/>
          </a:p>
          <a:p>
            <a:pPr algn="r"/>
            <a:r>
              <a:rPr lang="en-US" sz="2000" dirty="0" err="1"/>
              <a:t>Selingo</a:t>
            </a:r>
            <a:r>
              <a:rPr lang="en-US" sz="2000" dirty="0"/>
              <a:t>, 2022, </a:t>
            </a:r>
            <a:r>
              <a:rPr lang="en-US" sz="2000" i="1" dirty="0"/>
              <a:t>Reimagining the University</a:t>
            </a:r>
          </a:p>
        </p:txBody>
      </p:sp>
    </p:spTree>
    <p:extLst>
      <p:ext uri="{BB962C8B-B14F-4D97-AF65-F5344CB8AC3E}">
        <p14:creationId xmlns:p14="http://schemas.microsoft.com/office/powerpoint/2010/main" val="288135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6CF06090-3335-D64A-97BF-BFBBC5E5DF7F}"/>
              </a:ext>
            </a:extLst>
          </p:cNvPr>
          <p:cNvGrpSpPr/>
          <p:nvPr/>
        </p:nvGrpSpPr>
        <p:grpSpPr>
          <a:xfrm>
            <a:off x="3136034" y="1130305"/>
            <a:ext cx="9055965" cy="5278905"/>
            <a:chOff x="3192428" y="1021786"/>
            <a:chExt cx="8641355" cy="5052690"/>
          </a:xfrm>
        </p:grpSpPr>
        <p:grpSp>
          <p:nvGrpSpPr>
            <p:cNvPr id="45" name="Group 44">
              <a:extLst>
                <a:ext uri="{FF2B5EF4-FFF2-40B4-BE49-F238E27FC236}">
                  <a16:creationId xmlns:a16="http://schemas.microsoft.com/office/drawing/2014/main" id="{27F4907D-D061-0743-8C5B-E1F47D8C481B}"/>
                </a:ext>
              </a:extLst>
            </p:cNvPr>
            <p:cNvGrpSpPr/>
            <p:nvPr/>
          </p:nvGrpSpPr>
          <p:grpSpPr>
            <a:xfrm>
              <a:off x="3192428" y="1021786"/>
              <a:ext cx="8641355" cy="4874783"/>
              <a:chOff x="2299102" y="1056786"/>
              <a:chExt cx="8641355" cy="4874783"/>
            </a:xfrm>
          </p:grpSpPr>
          <p:grpSp>
            <p:nvGrpSpPr>
              <p:cNvPr id="13" name="Group 12">
                <a:extLst>
                  <a:ext uri="{FF2B5EF4-FFF2-40B4-BE49-F238E27FC236}">
                    <a16:creationId xmlns:a16="http://schemas.microsoft.com/office/drawing/2014/main" id="{D7E2DB42-587D-BA41-8E72-8090DD3BCBDA}"/>
                  </a:ext>
                </a:extLst>
              </p:cNvPr>
              <p:cNvGrpSpPr/>
              <p:nvPr/>
            </p:nvGrpSpPr>
            <p:grpSpPr>
              <a:xfrm>
                <a:off x="2299102" y="1056786"/>
                <a:ext cx="8641355" cy="4874783"/>
                <a:chOff x="3039331" y="1223774"/>
                <a:chExt cx="8641355" cy="4874783"/>
              </a:xfrm>
            </p:grpSpPr>
            <p:grpSp>
              <p:nvGrpSpPr>
                <p:cNvPr id="6" name="Group 5">
                  <a:extLst>
                    <a:ext uri="{FF2B5EF4-FFF2-40B4-BE49-F238E27FC236}">
                      <a16:creationId xmlns:a16="http://schemas.microsoft.com/office/drawing/2014/main" id="{49184002-FD5F-A948-81D4-6315C07EFE5E}"/>
                    </a:ext>
                  </a:extLst>
                </p:cNvPr>
                <p:cNvGrpSpPr/>
                <p:nvPr/>
              </p:nvGrpSpPr>
              <p:grpSpPr>
                <a:xfrm>
                  <a:off x="3039331" y="1866845"/>
                  <a:ext cx="8508058" cy="4231712"/>
                  <a:chOff x="1668846" y="1367875"/>
                  <a:chExt cx="9182971" cy="4567400"/>
                </a:xfrm>
              </p:grpSpPr>
              <p:sp>
                <p:nvSpPr>
                  <p:cNvPr id="5" name="Oval 4">
                    <a:extLst>
                      <a:ext uri="{FF2B5EF4-FFF2-40B4-BE49-F238E27FC236}">
                        <a16:creationId xmlns:a16="http://schemas.microsoft.com/office/drawing/2014/main" id="{385A1713-CE8B-6647-A782-EB870ED91E9D}"/>
                      </a:ext>
                    </a:extLst>
                  </p:cNvPr>
                  <p:cNvSpPr/>
                  <p:nvPr/>
                </p:nvSpPr>
                <p:spPr>
                  <a:xfrm rot="19630067">
                    <a:off x="1668846" y="1367875"/>
                    <a:ext cx="9182971" cy="4210975"/>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B128B29-080C-C640-9D46-A48F5CAC6E2A}"/>
                      </a:ext>
                    </a:extLst>
                  </p:cNvPr>
                  <p:cNvSpPr/>
                  <p:nvPr/>
                </p:nvSpPr>
                <p:spPr>
                  <a:xfrm rot="19630067">
                    <a:off x="1879505" y="2465354"/>
                    <a:ext cx="6700696" cy="33900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4E37BD6-FF70-CE42-8D11-0880B8E3DAB5}"/>
                      </a:ext>
                    </a:extLst>
                  </p:cNvPr>
                  <p:cNvSpPr/>
                  <p:nvPr/>
                </p:nvSpPr>
                <p:spPr>
                  <a:xfrm rot="19630067">
                    <a:off x="2087709" y="3820737"/>
                    <a:ext cx="4026747" cy="211453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7A5626C-798D-3F4B-A482-D86FB402842E}"/>
                    </a:ext>
                  </a:extLst>
                </p:cNvPr>
                <p:cNvSpPr txBox="1"/>
                <p:nvPr/>
              </p:nvSpPr>
              <p:spPr>
                <a:xfrm>
                  <a:off x="6242988" y="2764910"/>
                  <a:ext cx="4427214" cy="382964"/>
                </a:xfrm>
                <a:prstGeom prst="rect">
                  <a:avLst/>
                </a:prstGeom>
                <a:noFill/>
              </p:spPr>
              <p:txBody>
                <a:bodyPr wrap="square" lIns="91440" tIns="45720" rIns="91440" bIns="45720" rtlCol="0" anchor="t">
                  <a:spAutoFit/>
                </a:bodyPr>
                <a:lstStyle/>
                <a:p>
                  <a:r>
                    <a:rPr lang="en-US" sz="2000" b="1"/>
                    <a:t>Market Trends: </a:t>
                  </a:r>
                  <a:r>
                    <a:rPr lang="en-US" sz="1600"/>
                    <a:t>Workforce disruption</a:t>
                  </a:r>
                  <a:endParaRPr lang="en-US" sz="1600">
                    <a:cs typeface="Calibri"/>
                  </a:endParaRPr>
                </a:p>
              </p:txBody>
            </p:sp>
            <p:sp>
              <p:nvSpPr>
                <p:cNvPr id="10" name="TextBox 9">
                  <a:extLst>
                    <a:ext uri="{FF2B5EF4-FFF2-40B4-BE49-F238E27FC236}">
                      <a16:creationId xmlns:a16="http://schemas.microsoft.com/office/drawing/2014/main" id="{47982FF6-697C-3742-925E-C43BFDB8D4D9}"/>
                    </a:ext>
                  </a:extLst>
                </p:cNvPr>
                <p:cNvSpPr txBox="1"/>
                <p:nvPr/>
              </p:nvSpPr>
              <p:spPr>
                <a:xfrm>
                  <a:off x="7472413" y="1223774"/>
                  <a:ext cx="4208273" cy="382964"/>
                </a:xfrm>
                <a:prstGeom prst="rect">
                  <a:avLst/>
                </a:prstGeom>
                <a:noFill/>
              </p:spPr>
              <p:txBody>
                <a:bodyPr wrap="square" lIns="91440" tIns="45720" rIns="91440" bIns="45720" rtlCol="0" anchor="t">
                  <a:spAutoFit/>
                </a:bodyPr>
                <a:lstStyle/>
                <a:p>
                  <a:pPr algn="ctr"/>
                  <a:r>
                    <a:rPr lang="en-US" sz="2000" b="1" dirty="0"/>
                    <a:t>Environmental Impacts:</a:t>
                  </a:r>
                  <a:r>
                    <a:rPr lang="en-US" sz="2000" dirty="0"/>
                    <a:t> </a:t>
                  </a:r>
                  <a:r>
                    <a:rPr lang="en-US" sz="1600" dirty="0"/>
                    <a:t>Enrollment shifts</a:t>
                  </a:r>
                  <a:endParaRPr lang="en-US" sz="1600" dirty="0">
                    <a:cs typeface="Calibri"/>
                  </a:endParaRPr>
                </a:p>
              </p:txBody>
            </p:sp>
            <p:sp>
              <p:nvSpPr>
                <p:cNvPr id="12" name="TextBox 11">
                  <a:extLst>
                    <a:ext uri="{FF2B5EF4-FFF2-40B4-BE49-F238E27FC236}">
                      <a16:creationId xmlns:a16="http://schemas.microsoft.com/office/drawing/2014/main" id="{AF70CB9A-7E85-5343-B9E2-95A2A2C5F4FF}"/>
                    </a:ext>
                  </a:extLst>
                </p:cNvPr>
                <p:cNvSpPr txBox="1"/>
                <p:nvPr/>
              </p:nvSpPr>
              <p:spPr>
                <a:xfrm>
                  <a:off x="5341324" y="4117958"/>
                  <a:ext cx="3097362" cy="382964"/>
                </a:xfrm>
                <a:prstGeom prst="rect">
                  <a:avLst/>
                </a:prstGeom>
                <a:noFill/>
              </p:spPr>
              <p:txBody>
                <a:bodyPr wrap="square" lIns="91440" tIns="45720" rIns="91440" bIns="45720" rtlCol="0" anchor="t">
                  <a:spAutoFit/>
                </a:bodyPr>
                <a:lstStyle/>
                <a:p>
                  <a:r>
                    <a:rPr lang="en-US" sz="2000" b="1" dirty="0"/>
                    <a:t>Institutions: </a:t>
                  </a:r>
                  <a:r>
                    <a:rPr lang="en-US" sz="1600" dirty="0"/>
                    <a:t>Doing more with less</a:t>
                  </a:r>
                  <a:endParaRPr lang="en-US" sz="1600" dirty="0">
                    <a:cs typeface="Calibri"/>
                  </a:endParaRPr>
                </a:p>
              </p:txBody>
            </p:sp>
          </p:grpSp>
          <p:grpSp>
            <p:nvGrpSpPr>
              <p:cNvPr id="44" name="Group 43">
                <a:extLst>
                  <a:ext uri="{FF2B5EF4-FFF2-40B4-BE49-F238E27FC236}">
                    <a16:creationId xmlns:a16="http://schemas.microsoft.com/office/drawing/2014/main" id="{DC014C94-963B-BC4C-81DD-3C3823A73A49}"/>
                  </a:ext>
                </a:extLst>
              </p:cNvPr>
              <p:cNvGrpSpPr/>
              <p:nvPr/>
            </p:nvGrpSpPr>
            <p:grpSpPr>
              <a:xfrm>
                <a:off x="5268975" y="1374829"/>
                <a:ext cx="4918588" cy="3698619"/>
                <a:chOff x="5268975" y="1374829"/>
                <a:chExt cx="4918588" cy="3698619"/>
              </a:xfrm>
            </p:grpSpPr>
            <p:sp>
              <p:nvSpPr>
                <p:cNvPr id="11" name="TextBox 10">
                  <a:extLst>
                    <a:ext uri="{FF2B5EF4-FFF2-40B4-BE49-F238E27FC236}">
                      <a16:creationId xmlns:a16="http://schemas.microsoft.com/office/drawing/2014/main" id="{0CF51DF3-21A7-3C44-AFC7-462CD83634BD}"/>
                    </a:ext>
                  </a:extLst>
                </p:cNvPr>
                <p:cNvSpPr txBox="1"/>
                <p:nvPr/>
              </p:nvSpPr>
              <p:spPr>
                <a:xfrm>
                  <a:off x="7147011" y="1374829"/>
                  <a:ext cx="3040552" cy="795387"/>
                </a:xfrm>
                <a:prstGeom prst="rect">
                  <a:avLst/>
                </a:prstGeom>
                <a:noFill/>
              </p:spPr>
              <p:txBody>
                <a:bodyPr wrap="square" rtlCol="0">
                  <a:spAutoFit/>
                </a:bodyPr>
                <a:lstStyle/>
                <a:p>
                  <a:pPr marL="119063" indent="-119063">
                    <a:buFont typeface="Arial" panose="020B0604020202020204" pitchFamily="34" charset="0"/>
                    <a:buChar char="•"/>
                  </a:pPr>
                  <a:r>
                    <a:rPr lang="en-US" sz="1600" dirty="0"/>
                    <a:t>Demographics</a:t>
                  </a:r>
                </a:p>
                <a:p>
                  <a:pPr marL="119063" indent="-119063">
                    <a:buFont typeface="Arial" panose="020B0604020202020204" pitchFamily="34" charset="0"/>
                    <a:buChar char="•"/>
                  </a:pPr>
                  <a:r>
                    <a:rPr lang="en-US" sz="1600" dirty="0"/>
                    <a:t>COVID-19</a:t>
                  </a:r>
                </a:p>
                <a:p>
                  <a:pPr marL="119063" indent="-119063">
                    <a:buFont typeface="Arial" panose="020B0604020202020204" pitchFamily="34" charset="0"/>
                    <a:buChar char="•"/>
                  </a:pPr>
                  <a:r>
                    <a:rPr lang="en-US" sz="1600" dirty="0"/>
                    <a:t>Attitudes toward higher education</a:t>
                  </a:r>
                </a:p>
              </p:txBody>
            </p:sp>
            <p:sp>
              <p:nvSpPr>
                <p:cNvPr id="14" name="TextBox 13">
                  <a:extLst>
                    <a:ext uri="{FF2B5EF4-FFF2-40B4-BE49-F238E27FC236}">
                      <a16:creationId xmlns:a16="http://schemas.microsoft.com/office/drawing/2014/main" id="{FFA32258-BB66-5444-9C7B-9001FC456A67}"/>
                    </a:ext>
                  </a:extLst>
                </p:cNvPr>
                <p:cNvSpPr txBox="1"/>
                <p:nvPr/>
              </p:nvSpPr>
              <p:spPr>
                <a:xfrm>
                  <a:off x="5759513" y="2905670"/>
                  <a:ext cx="2143961" cy="795386"/>
                </a:xfrm>
                <a:prstGeom prst="rect">
                  <a:avLst/>
                </a:prstGeom>
                <a:noFill/>
              </p:spPr>
              <p:txBody>
                <a:bodyPr wrap="square" lIns="91440" tIns="45720" rIns="91440" bIns="45720" rtlCol="0" anchor="t">
                  <a:spAutoFit/>
                </a:bodyPr>
                <a:lstStyle/>
                <a:p>
                  <a:pPr marL="118745" indent="-118745">
                    <a:buFont typeface="Arial" panose="020B0604020202020204" pitchFamily="34" charset="0"/>
                    <a:buChar char="•"/>
                  </a:pPr>
                  <a:r>
                    <a:rPr lang="en-US" sz="1600" dirty="0"/>
                    <a:t>Bootcamps</a:t>
                  </a:r>
                  <a:endParaRPr lang="en-US" dirty="0"/>
                </a:p>
                <a:p>
                  <a:pPr marL="118745" indent="-118745">
                    <a:buFont typeface="Arial" panose="020B0604020202020204" pitchFamily="34" charset="0"/>
                    <a:buChar char="•"/>
                  </a:pPr>
                  <a:r>
                    <a:rPr lang="en-US" sz="1600" dirty="0"/>
                    <a:t>Alt-credentials</a:t>
                  </a:r>
                  <a:endParaRPr lang="en-US" sz="1600" dirty="0">
                    <a:cs typeface="Calibri"/>
                  </a:endParaRPr>
                </a:p>
                <a:p>
                  <a:pPr marL="118745" indent="-118745">
                    <a:buFont typeface="Arial" panose="020B0604020202020204" pitchFamily="34" charset="0"/>
                    <a:buChar char="•"/>
                  </a:pPr>
                  <a:r>
                    <a:rPr lang="en-US" sz="1600" dirty="0">
                      <a:cs typeface="Calibri"/>
                    </a:rPr>
                    <a:t>In-house training</a:t>
                  </a:r>
                </a:p>
              </p:txBody>
            </p:sp>
            <p:sp>
              <p:nvSpPr>
                <p:cNvPr id="15" name="TextBox 14">
                  <a:extLst>
                    <a:ext uri="{FF2B5EF4-FFF2-40B4-BE49-F238E27FC236}">
                      <a16:creationId xmlns:a16="http://schemas.microsoft.com/office/drawing/2014/main" id="{1862189A-58A9-7248-AE28-FB619EBD3499}"/>
                    </a:ext>
                  </a:extLst>
                </p:cNvPr>
                <p:cNvSpPr txBox="1"/>
                <p:nvPr/>
              </p:nvSpPr>
              <p:spPr>
                <a:xfrm>
                  <a:off x="5268975" y="4278061"/>
                  <a:ext cx="2345330" cy="795387"/>
                </a:xfrm>
                <a:prstGeom prst="rect">
                  <a:avLst/>
                </a:prstGeom>
                <a:noFill/>
              </p:spPr>
              <p:txBody>
                <a:bodyPr wrap="square" lIns="91440" tIns="45720" rIns="91440" bIns="45720" rtlCol="0" anchor="t">
                  <a:spAutoFit/>
                </a:bodyPr>
                <a:lstStyle/>
                <a:p>
                  <a:pPr marL="118745" indent="-118745">
                    <a:buFont typeface="Arial" panose="020B0604020202020204" pitchFamily="34" charset="0"/>
                    <a:buChar char="•"/>
                  </a:pPr>
                  <a:r>
                    <a:rPr lang="en-US" sz="1600" dirty="0">
                      <a:cs typeface="Calibri" panose="020F0502020204030204"/>
                    </a:rPr>
                    <a:t>Well being</a:t>
                  </a:r>
                </a:p>
                <a:p>
                  <a:pPr marL="118745" indent="-118745">
                    <a:buFont typeface="Arial" panose="020B0604020202020204" pitchFamily="34" charset="0"/>
                    <a:buChar char="•"/>
                  </a:pPr>
                  <a:r>
                    <a:rPr lang="en-US" sz="1600" dirty="0">
                      <a:cs typeface="Calibri" panose="020F0502020204030204"/>
                    </a:rPr>
                    <a:t>Equity and Inclusion</a:t>
                  </a:r>
                </a:p>
                <a:p>
                  <a:pPr marL="118745" indent="-118745">
                    <a:buFont typeface="Arial" panose="020B0604020202020204" pitchFamily="34" charset="0"/>
                    <a:buChar char="•"/>
                  </a:pPr>
                  <a:r>
                    <a:rPr lang="en-US" sz="1600" dirty="0">
                      <a:cs typeface="Calibri" panose="020F0502020204030204"/>
                    </a:rPr>
                    <a:t>Articulation and Transfer</a:t>
                  </a:r>
                </a:p>
              </p:txBody>
            </p:sp>
          </p:grpSp>
        </p:grpSp>
        <p:grpSp>
          <p:nvGrpSpPr>
            <p:cNvPr id="46" name="Group 45">
              <a:extLst>
                <a:ext uri="{FF2B5EF4-FFF2-40B4-BE49-F238E27FC236}">
                  <a16:creationId xmlns:a16="http://schemas.microsoft.com/office/drawing/2014/main" id="{AC7FD474-216F-B942-960B-3FB2BC33BD3A}"/>
                </a:ext>
              </a:extLst>
            </p:cNvPr>
            <p:cNvGrpSpPr/>
            <p:nvPr/>
          </p:nvGrpSpPr>
          <p:grpSpPr>
            <a:xfrm>
              <a:off x="4143890" y="4248982"/>
              <a:ext cx="1894553" cy="1825494"/>
              <a:chOff x="3204351" y="4394201"/>
              <a:chExt cx="1894553" cy="1825494"/>
            </a:xfrm>
          </p:grpSpPr>
          <p:pic>
            <p:nvPicPr>
              <p:cNvPr id="18" name="Picture 17" descr="Logo&#10;&#10;Description automatically generated">
                <a:extLst>
                  <a:ext uri="{FF2B5EF4-FFF2-40B4-BE49-F238E27FC236}">
                    <a16:creationId xmlns:a16="http://schemas.microsoft.com/office/drawing/2014/main" id="{1E3146D3-AABB-EB40-862E-DE02370369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6615" y="4394201"/>
                <a:ext cx="390699" cy="334885"/>
              </a:xfrm>
              <a:prstGeom prst="rect">
                <a:avLst/>
              </a:prstGeom>
            </p:spPr>
          </p:pic>
          <p:pic>
            <p:nvPicPr>
              <p:cNvPr id="20" name="Picture 19" descr="Logo&#10;&#10;Description automatically generated">
                <a:extLst>
                  <a:ext uri="{FF2B5EF4-FFF2-40B4-BE49-F238E27FC236}">
                    <a16:creationId xmlns:a16="http://schemas.microsoft.com/office/drawing/2014/main" id="{8AD4D81C-9F6E-A848-B5DE-C90B2B96DC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4351" y="5359697"/>
                <a:ext cx="522264" cy="224601"/>
              </a:xfrm>
              <a:prstGeom prst="rect">
                <a:avLst/>
              </a:prstGeom>
            </p:spPr>
          </p:pic>
          <p:pic>
            <p:nvPicPr>
              <p:cNvPr id="22" name="Picture 21">
                <a:extLst>
                  <a:ext uri="{FF2B5EF4-FFF2-40B4-BE49-F238E27FC236}">
                    <a16:creationId xmlns:a16="http://schemas.microsoft.com/office/drawing/2014/main" id="{4D7DCD44-F1E2-214C-A54D-091554ABF2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8454" y="4712930"/>
                <a:ext cx="548719" cy="137180"/>
              </a:xfrm>
              <a:prstGeom prst="rect">
                <a:avLst/>
              </a:prstGeom>
            </p:spPr>
          </p:pic>
          <p:pic>
            <p:nvPicPr>
              <p:cNvPr id="24" name="Picture 23" descr="Logo&#10;&#10;Description automatically generated">
                <a:extLst>
                  <a:ext uri="{FF2B5EF4-FFF2-40B4-BE49-F238E27FC236}">
                    <a16:creationId xmlns:a16="http://schemas.microsoft.com/office/drawing/2014/main" id="{71908E51-F960-DE4F-B9F3-8121FAA5D4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6325" y="4927849"/>
                <a:ext cx="548719" cy="173452"/>
              </a:xfrm>
              <a:prstGeom prst="rect">
                <a:avLst/>
              </a:prstGeom>
            </p:spPr>
          </p:pic>
          <p:pic>
            <p:nvPicPr>
              <p:cNvPr id="26" name="Picture 25">
                <a:extLst>
                  <a:ext uri="{FF2B5EF4-FFF2-40B4-BE49-F238E27FC236}">
                    <a16:creationId xmlns:a16="http://schemas.microsoft.com/office/drawing/2014/main" id="{024DB5D2-18B1-5F46-B2F8-3140AF04DE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3232" y="5056628"/>
                <a:ext cx="616861" cy="389930"/>
              </a:xfrm>
              <a:prstGeom prst="rect">
                <a:avLst/>
              </a:prstGeom>
            </p:spPr>
          </p:pic>
          <p:pic>
            <p:nvPicPr>
              <p:cNvPr id="30" name="Picture 29" descr="Icon&#10;&#10;Description automatically generated">
                <a:extLst>
                  <a:ext uri="{FF2B5EF4-FFF2-40B4-BE49-F238E27FC236}">
                    <a16:creationId xmlns:a16="http://schemas.microsoft.com/office/drawing/2014/main" id="{2F5B5CF1-CC46-3E4E-AA3D-447F08D0CA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8370" y="5508184"/>
                <a:ext cx="576054" cy="139513"/>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6C63BB14-6837-6F48-9B0D-8AC4EDA08E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08269" y="5759281"/>
                <a:ext cx="891344" cy="233549"/>
              </a:xfrm>
              <a:prstGeom prst="rect">
                <a:avLst/>
              </a:prstGeom>
            </p:spPr>
          </p:pic>
          <p:pic>
            <p:nvPicPr>
              <p:cNvPr id="34" name="Picture 33" descr="Logo&#10;&#10;Description automatically generated">
                <a:extLst>
                  <a:ext uri="{FF2B5EF4-FFF2-40B4-BE49-F238E27FC236}">
                    <a16:creationId xmlns:a16="http://schemas.microsoft.com/office/drawing/2014/main" id="{FEAAAA8B-C70E-8446-A944-41E409FDA5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27667" y="5251059"/>
                <a:ext cx="471237" cy="159080"/>
              </a:xfrm>
              <a:prstGeom prst="rect">
                <a:avLst/>
              </a:prstGeom>
            </p:spPr>
          </p:pic>
          <p:pic>
            <p:nvPicPr>
              <p:cNvPr id="36" name="Picture 35">
                <a:extLst>
                  <a:ext uri="{FF2B5EF4-FFF2-40B4-BE49-F238E27FC236}">
                    <a16:creationId xmlns:a16="http://schemas.microsoft.com/office/drawing/2014/main" id="{2CD867A6-01C4-4E4C-9AB2-872002A4EC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06620" y="4825350"/>
                <a:ext cx="522264" cy="169652"/>
              </a:xfrm>
              <a:prstGeom prst="rect">
                <a:avLst/>
              </a:prstGeom>
            </p:spPr>
          </p:pic>
          <p:pic>
            <p:nvPicPr>
              <p:cNvPr id="38" name="Picture 37">
                <a:extLst>
                  <a:ext uri="{FF2B5EF4-FFF2-40B4-BE49-F238E27FC236}">
                    <a16:creationId xmlns:a16="http://schemas.microsoft.com/office/drawing/2014/main" id="{4F3E90C0-0C4F-0342-A9ED-5BAACD3F20D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11919" y="5504830"/>
                <a:ext cx="348936" cy="344433"/>
              </a:xfrm>
              <a:prstGeom prst="rect">
                <a:avLst/>
              </a:prstGeom>
            </p:spPr>
          </p:pic>
          <p:pic>
            <p:nvPicPr>
              <p:cNvPr id="40" name="Picture 39" descr="Logo&#10;&#10;Description automatically generated">
                <a:extLst>
                  <a:ext uri="{FF2B5EF4-FFF2-40B4-BE49-F238E27FC236}">
                    <a16:creationId xmlns:a16="http://schemas.microsoft.com/office/drawing/2014/main" id="{0A9FA813-37C0-114F-A51B-11FDF5A3FDA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22016" y="4801088"/>
                <a:ext cx="576054" cy="576054"/>
              </a:xfrm>
              <a:prstGeom prst="rect">
                <a:avLst/>
              </a:prstGeom>
            </p:spPr>
          </p:pic>
          <p:pic>
            <p:nvPicPr>
              <p:cNvPr id="1028" name="Picture 4" descr="University of Maryland Global Campus | UMGC">
                <a:hlinkClick r:id="rId14"/>
                <a:extLst>
                  <a:ext uri="{FF2B5EF4-FFF2-40B4-BE49-F238E27FC236}">
                    <a16:creationId xmlns:a16="http://schemas.microsoft.com/office/drawing/2014/main" id="{B127A1BF-3396-184E-B5E3-3997DE46755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16554" y="5573449"/>
                <a:ext cx="484079" cy="6462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8" name="TextBox 47">
            <a:extLst>
              <a:ext uri="{FF2B5EF4-FFF2-40B4-BE49-F238E27FC236}">
                <a16:creationId xmlns:a16="http://schemas.microsoft.com/office/drawing/2014/main" id="{18B583E9-FB72-CB4E-B0D7-CCBD1A0E0C68}"/>
              </a:ext>
            </a:extLst>
          </p:cNvPr>
          <p:cNvSpPr txBox="1"/>
          <p:nvPr/>
        </p:nvSpPr>
        <p:spPr>
          <a:xfrm>
            <a:off x="315686" y="707571"/>
            <a:ext cx="8707962" cy="1261884"/>
          </a:xfrm>
          <a:prstGeom prst="rect">
            <a:avLst/>
          </a:prstGeom>
          <a:noFill/>
        </p:spPr>
        <p:txBody>
          <a:bodyPr wrap="square" lIns="91440" tIns="45720" rIns="91440" bIns="45720" rtlCol="0" anchor="t">
            <a:spAutoFit/>
          </a:bodyPr>
          <a:lstStyle/>
          <a:p>
            <a:r>
              <a:rPr lang="en-US" sz="2800" b="1" dirty="0"/>
              <a:t>The "Gravitational Forces" at Play...</a:t>
            </a:r>
            <a:br>
              <a:rPr lang="en-US" sz="2800" b="1" dirty="0"/>
            </a:br>
            <a:r>
              <a:rPr lang="en-US" sz="2400" dirty="0">
                <a:solidFill>
                  <a:schemeClr val="bg2">
                    <a:lumMod val="50000"/>
                  </a:schemeClr>
                </a:solidFill>
              </a:rPr>
              <a:t>Internal pressures, market trends, and </a:t>
            </a:r>
          </a:p>
          <a:p>
            <a:r>
              <a:rPr lang="en-US" sz="2400" dirty="0">
                <a:solidFill>
                  <a:schemeClr val="bg2">
                    <a:lumMod val="50000"/>
                  </a:schemeClr>
                </a:solidFill>
              </a:rPr>
              <a:t>environmental impacts</a:t>
            </a:r>
            <a:endParaRPr lang="en-US" sz="2400" dirty="0">
              <a:solidFill>
                <a:schemeClr val="bg2">
                  <a:lumMod val="50000"/>
                </a:schemeClr>
              </a:solidFill>
              <a:cs typeface="Calibri"/>
            </a:endParaRPr>
          </a:p>
        </p:txBody>
      </p:sp>
    </p:spTree>
    <p:extLst>
      <p:ext uri="{BB962C8B-B14F-4D97-AF65-F5344CB8AC3E}">
        <p14:creationId xmlns:p14="http://schemas.microsoft.com/office/powerpoint/2010/main" val="1845477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CA64AF-2823-4633-A5F1-CC689611DEB5}"/>
              </a:ext>
            </a:extLst>
          </p:cNvPr>
          <p:cNvSpPr>
            <a:spLocks noGrp="1"/>
          </p:cNvSpPr>
          <p:nvPr>
            <p:ph type="sldNum" sz="quarter" idx="12"/>
          </p:nvPr>
        </p:nvSpPr>
        <p:spPr/>
        <p:txBody>
          <a:bodyPr/>
          <a:lstStyle/>
          <a:p>
            <a:fld id="{1DBA81ED-CD9A-6F4D-A3E7-1913A179B3A3}" type="slidenum">
              <a:rPr lang="en-US" smtClean="0"/>
              <a:t>15</a:t>
            </a:fld>
            <a:endParaRPr lang="en-US"/>
          </a:p>
        </p:txBody>
      </p:sp>
      <p:grpSp>
        <p:nvGrpSpPr>
          <p:cNvPr id="10" name="Group 9">
            <a:extLst>
              <a:ext uri="{FF2B5EF4-FFF2-40B4-BE49-F238E27FC236}">
                <a16:creationId xmlns:a16="http://schemas.microsoft.com/office/drawing/2014/main" id="{7B6E904E-CBBC-4E02-BEBA-142D842F8C78}"/>
              </a:ext>
            </a:extLst>
          </p:cNvPr>
          <p:cNvGrpSpPr/>
          <p:nvPr/>
        </p:nvGrpSpPr>
        <p:grpSpPr>
          <a:xfrm>
            <a:off x="1493392" y="956510"/>
            <a:ext cx="9469381" cy="5855367"/>
            <a:chOff x="1553550" y="1297405"/>
            <a:chExt cx="9088381" cy="5544552"/>
          </a:xfrm>
        </p:grpSpPr>
        <p:grpSp>
          <p:nvGrpSpPr>
            <p:cNvPr id="8" name="Group 7">
              <a:extLst>
                <a:ext uri="{FF2B5EF4-FFF2-40B4-BE49-F238E27FC236}">
                  <a16:creationId xmlns:a16="http://schemas.microsoft.com/office/drawing/2014/main" id="{D9A659BA-7514-4BB2-9BFE-A97C5B68E528}"/>
                </a:ext>
              </a:extLst>
            </p:cNvPr>
            <p:cNvGrpSpPr/>
            <p:nvPr/>
          </p:nvGrpSpPr>
          <p:grpSpPr>
            <a:xfrm>
              <a:off x="1553550" y="1341112"/>
              <a:ext cx="9088381" cy="5500845"/>
              <a:chOff x="1553550" y="1341112"/>
              <a:chExt cx="9088381" cy="5500845"/>
            </a:xfrm>
          </p:grpSpPr>
          <p:pic>
            <p:nvPicPr>
              <p:cNvPr id="3" name="Picture 3" descr="A picture containing chart&#10;&#10;Description automatically generated">
                <a:extLst>
                  <a:ext uri="{FF2B5EF4-FFF2-40B4-BE49-F238E27FC236}">
                    <a16:creationId xmlns:a16="http://schemas.microsoft.com/office/drawing/2014/main" id="{7E99ADB1-23BA-4178-B793-F0F44086876F}"/>
                  </a:ext>
                </a:extLst>
              </p:cNvPr>
              <p:cNvPicPr>
                <a:picLocks noChangeAspect="1"/>
              </p:cNvPicPr>
              <p:nvPr/>
            </p:nvPicPr>
            <p:blipFill>
              <a:blip r:embed="rId3"/>
              <a:stretch>
                <a:fillRect/>
              </a:stretch>
            </p:blipFill>
            <p:spPr>
              <a:xfrm>
                <a:off x="1553550" y="1341112"/>
                <a:ext cx="8828435" cy="5288844"/>
              </a:xfrm>
              <a:prstGeom prst="rect">
                <a:avLst/>
              </a:prstGeom>
            </p:spPr>
          </p:pic>
          <p:sp>
            <p:nvSpPr>
              <p:cNvPr id="5" name="Rectangle 4">
                <a:extLst>
                  <a:ext uri="{FF2B5EF4-FFF2-40B4-BE49-F238E27FC236}">
                    <a16:creationId xmlns:a16="http://schemas.microsoft.com/office/drawing/2014/main" id="{61D2FEBE-EA2B-4229-B57D-B6E52C5AF6FC}"/>
                  </a:ext>
                </a:extLst>
              </p:cNvPr>
              <p:cNvSpPr/>
              <p:nvPr/>
            </p:nvSpPr>
            <p:spPr>
              <a:xfrm>
                <a:off x="10050379" y="6190247"/>
                <a:ext cx="591552" cy="65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9819F6F8-C2E1-4E79-9454-2C417CA1EA24}"/>
                </a:ext>
              </a:extLst>
            </p:cNvPr>
            <p:cNvSpPr/>
            <p:nvPr/>
          </p:nvSpPr>
          <p:spPr>
            <a:xfrm>
              <a:off x="1888958" y="1297405"/>
              <a:ext cx="3258551" cy="741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3BC4BF67-BC85-44B9-8389-7F92536CF3B2}"/>
              </a:ext>
            </a:extLst>
          </p:cNvPr>
          <p:cNvSpPr txBox="1"/>
          <p:nvPr/>
        </p:nvSpPr>
        <p:spPr>
          <a:xfrm>
            <a:off x="315686" y="707571"/>
            <a:ext cx="8707962" cy="523220"/>
          </a:xfrm>
          <a:prstGeom prst="rect">
            <a:avLst/>
          </a:prstGeom>
          <a:noFill/>
        </p:spPr>
        <p:txBody>
          <a:bodyPr wrap="square" lIns="91440" tIns="45720" rIns="91440" bIns="45720" rtlCol="0" anchor="t">
            <a:spAutoFit/>
          </a:bodyPr>
          <a:lstStyle/>
          <a:p>
            <a:r>
              <a:rPr lang="en-US" sz="2800" b="1"/>
              <a:t>U.S. Educational Market Segments</a:t>
            </a:r>
          </a:p>
        </p:txBody>
      </p:sp>
      <p:pic>
        <p:nvPicPr>
          <p:cNvPr id="7" name="Picture 7" descr="Shape&#10;&#10;Description automatically generated">
            <a:extLst>
              <a:ext uri="{FF2B5EF4-FFF2-40B4-BE49-F238E27FC236}">
                <a16:creationId xmlns:a16="http://schemas.microsoft.com/office/drawing/2014/main" id="{E1EAEE4E-DD4B-40BF-BE81-ECFD04A45D65}"/>
              </a:ext>
            </a:extLst>
          </p:cNvPr>
          <p:cNvPicPr>
            <a:picLocks noChangeAspect="1"/>
          </p:cNvPicPr>
          <p:nvPr/>
        </p:nvPicPr>
        <p:blipFill rotWithShape="1">
          <a:blip r:embed="rId4"/>
          <a:srcRect l="-1" r="424"/>
          <a:stretch/>
        </p:blipFill>
        <p:spPr>
          <a:xfrm>
            <a:off x="10467896" y="967063"/>
            <a:ext cx="1176097" cy="2190750"/>
          </a:xfrm>
          <a:prstGeom prst="rect">
            <a:avLst/>
          </a:prstGeom>
        </p:spPr>
      </p:pic>
      <p:pic>
        <p:nvPicPr>
          <p:cNvPr id="15" name="Picture 8" descr="A close up of a flag&#10;&#10;Description automatically generated">
            <a:extLst>
              <a:ext uri="{FF2B5EF4-FFF2-40B4-BE49-F238E27FC236}">
                <a16:creationId xmlns:a16="http://schemas.microsoft.com/office/drawing/2014/main" id="{B9EB5D41-B219-4F21-9941-AB1E1678A160}"/>
              </a:ext>
            </a:extLst>
          </p:cNvPr>
          <p:cNvPicPr>
            <a:picLocks noChangeAspect="1"/>
          </p:cNvPicPr>
          <p:nvPr/>
        </p:nvPicPr>
        <p:blipFill>
          <a:blip r:embed="rId5"/>
          <a:stretch>
            <a:fillRect/>
          </a:stretch>
        </p:blipFill>
        <p:spPr>
          <a:xfrm>
            <a:off x="10576220" y="2978122"/>
            <a:ext cx="1104900" cy="1828800"/>
          </a:xfrm>
          <a:prstGeom prst="rect">
            <a:avLst/>
          </a:prstGeom>
        </p:spPr>
      </p:pic>
      <p:pic>
        <p:nvPicPr>
          <p:cNvPr id="17" name="Picture 9" descr="A close up of a sign&#10;&#10;Description automatically generated">
            <a:extLst>
              <a:ext uri="{FF2B5EF4-FFF2-40B4-BE49-F238E27FC236}">
                <a16:creationId xmlns:a16="http://schemas.microsoft.com/office/drawing/2014/main" id="{95B14A0B-CF7D-4B69-AD4D-9335F773609B}"/>
              </a:ext>
            </a:extLst>
          </p:cNvPr>
          <p:cNvPicPr>
            <a:picLocks noChangeAspect="1"/>
          </p:cNvPicPr>
          <p:nvPr/>
        </p:nvPicPr>
        <p:blipFill>
          <a:blip r:embed="rId6"/>
          <a:stretch>
            <a:fillRect/>
          </a:stretch>
        </p:blipFill>
        <p:spPr>
          <a:xfrm>
            <a:off x="10710543" y="4808821"/>
            <a:ext cx="933450" cy="1924050"/>
          </a:xfrm>
          <a:prstGeom prst="rect">
            <a:avLst/>
          </a:prstGeom>
        </p:spPr>
      </p:pic>
    </p:spTree>
    <p:extLst>
      <p:ext uri="{BB962C8B-B14F-4D97-AF65-F5344CB8AC3E}">
        <p14:creationId xmlns:p14="http://schemas.microsoft.com/office/powerpoint/2010/main" val="3538499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7CE425D-A208-460D-9D83-7A7F994CFB35}"/>
              </a:ext>
            </a:extLst>
          </p:cNvPr>
          <p:cNvSpPr>
            <a:spLocks noGrp="1"/>
          </p:cNvSpPr>
          <p:nvPr>
            <p:ph idx="1"/>
          </p:nvPr>
        </p:nvSpPr>
        <p:spPr>
          <a:xfrm>
            <a:off x="507040" y="1784413"/>
            <a:ext cx="5980257" cy="4514083"/>
          </a:xfrm>
        </p:spPr>
        <p:txBody>
          <a:bodyPr>
            <a:noAutofit/>
          </a:bodyPr>
          <a:lstStyle/>
          <a:p>
            <a:pPr marL="0" indent="0">
              <a:spcBef>
                <a:spcPts val="1200"/>
              </a:spcBef>
              <a:buNone/>
            </a:pPr>
            <a:r>
              <a:rPr lang="en-US" sz="3200"/>
              <a:t>“Non-traditional” student?</a:t>
            </a:r>
          </a:p>
          <a:p>
            <a:pPr lvl="1">
              <a:lnSpc>
                <a:spcPct val="100000"/>
              </a:lnSpc>
              <a:spcBef>
                <a:spcPts val="1200"/>
              </a:spcBef>
            </a:pPr>
            <a:r>
              <a:rPr lang="en-US" sz="2600"/>
              <a:t>Over 25.</a:t>
            </a:r>
          </a:p>
          <a:p>
            <a:pPr lvl="1">
              <a:lnSpc>
                <a:spcPct val="100000"/>
              </a:lnSpc>
              <a:spcBef>
                <a:spcPts val="1200"/>
              </a:spcBef>
            </a:pPr>
            <a:r>
              <a:rPr lang="en-US" sz="2600"/>
              <a:t>Dependents.</a:t>
            </a:r>
          </a:p>
          <a:p>
            <a:pPr lvl="1">
              <a:lnSpc>
                <a:spcPct val="100000"/>
              </a:lnSpc>
              <a:spcBef>
                <a:spcPts val="1200"/>
              </a:spcBef>
            </a:pPr>
            <a:r>
              <a:rPr lang="en-US" sz="2600"/>
              <a:t>First generation.</a:t>
            </a:r>
          </a:p>
          <a:p>
            <a:pPr lvl="1">
              <a:lnSpc>
                <a:spcPct val="100000"/>
              </a:lnSpc>
              <a:spcBef>
                <a:spcPts val="1200"/>
              </a:spcBef>
            </a:pPr>
            <a:r>
              <a:rPr lang="en-US" sz="2600"/>
              <a:t>Financially independent.</a:t>
            </a:r>
          </a:p>
          <a:p>
            <a:pPr lvl="1">
              <a:lnSpc>
                <a:spcPct val="100000"/>
              </a:lnSpc>
              <a:spcBef>
                <a:spcPts val="1200"/>
              </a:spcBef>
            </a:pPr>
            <a:r>
              <a:rPr lang="en-US" sz="2600"/>
              <a:t>Took time off before college.</a:t>
            </a:r>
          </a:p>
          <a:p>
            <a:pPr lvl="1">
              <a:lnSpc>
                <a:spcPct val="100000"/>
              </a:lnSpc>
              <a:spcBef>
                <a:spcPts val="1200"/>
              </a:spcBef>
            </a:pPr>
            <a:r>
              <a:rPr lang="en-US" sz="2600"/>
              <a:t>Went to a community college.</a:t>
            </a:r>
          </a:p>
          <a:p>
            <a:pPr lvl="1">
              <a:lnSpc>
                <a:spcPct val="100000"/>
              </a:lnSpc>
              <a:spcBef>
                <a:spcPts val="1200"/>
              </a:spcBef>
            </a:pPr>
            <a:r>
              <a:rPr lang="en-US" sz="2600"/>
              <a:t>Attends part time/works full time.</a:t>
            </a:r>
          </a:p>
          <a:p>
            <a:pPr>
              <a:spcBef>
                <a:spcPts val="1200"/>
              </a:spcBef>
            </a:pPr>
            <a:endParaRPr lang="en-US" sz="3200"/>
          </a:p>
        </p:txBody>
      </p:sp>
      <p:pic>
        <p:nvPicPr>
          <p:cNvPr id="7"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r="4821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695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2AC4A-DA4E-462A-7B6D-6569665B03C0}"/>
              </a:ext>
            </a:extLst>
          </p:cNvPr>
          <p:cNvSpPr txBox="1"/>
          <p:nvPr/>
        </p:nvSpPr>
        <p:spPr>
          <a:xfrm>
            <a:off x="990600" y="951398"/>
            <a:ext cx="10515600" cy="5262979"/>
          </a:xfrm>
          <a:prstGeom prst="rect">
            <a:avLst/>
          </a:prstGeom>
          <a:noFill/>
        </p:spPr>
        <p:txBody>
          <a:bodyPr wrap="square">
            <a:spAutoFit/>
          </a:bodyPr>
          <a:lstStyle/>
          <a:p>
            <a:r>
              <a:rPr lang="en-US" sz="3200" dirty="0">
                <a:effectLst/>
                <a:ea typeface="Times New Roman" panose="02020603050405020304" pitchFamily="18" charset="0"/>
              </a:rPr>
              <a:t>“COVID-19 has thrust much of higher education into a liminal space, where norms and conventional wisdom no longer operate as they once did. </a:t>
            </a:r>
          </a:p>
          <a:p>
            <a:endParaRPr lang="en-US" sz="3200" dirty="0">
              <a:ea typeface="Times New Roman" panose="02020603050405020304" pitchFamily="18" charset="0"/>
            </a:endParaRPr>
          </a:p>
          <a:p>
            <a:r>
              <a:rPr lang="en-US" sz="3200" dirty="0">
                <a:effectLst/>
                <a:ea typeface="Times New Roman" panose="02020603050405020304" pitchFamily="18" charset="0"/>
              </a:rPr>
              <a:t>While recognizing the devastating societal effects wrought by the pandemic, viewing higher education’s ongoing response in this way invites us to consider how we can embrace this moment as an opportunity for transformational change.”</a:t>
            </a:r>
          </a:p>
          <a:p>
            <a:endParaRPr lang="en-US" sz="2000" dirty="0"/>
          </a:p>
          <a:p>
            <a:endParaRPr lang="en-US" sz="2000" dirty="0"/>
          </a:p>
          <a:p>
            <a:r>
              <a:rPr lang="en-US" sz="2000" dirty="0"/>
              <a:t>Bishop, O’Neill, Walsh (2021). </a:t>
            </a:r>
            <a:r>
              <a:rPr lang="en-US" sz="2000" dirty="0">
                <a:effectLst/>
              </a:rPr>
              <a:t>Fostering a Culture of Academic Innovation in a Time of Crisis. </a:t>
            </a:r>
            <a:r>
              <a:rPr lang="en-US" sz="2000" i="1" dirty="0">
                <a:effectLst/>
              </a:rPr>
              <a:t>Moving Horizontally: The New Dimensions of at-Scale Learning in the Time of COVID-19 </a:t>
            </a:r>
          </a:p>
        </p:txBody>
      </p:sp>
    </p:spTree>
    <p:extLst>
      <p:ext uri="{BB962C8B-B14F-4D97-AF65-F5344CB8AC3E}">
        <p14:creationId xmlns:p14="http://schemas.microsoft.com/office/powerpoint/2010/main" val="224897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372CD-DC94-0B0A-2967-414E5FAF5970}"/>
              </a:ext>
            </a:extLst>
          </p:cNvPr>
          <p:cNvPicPr>
            <a:picLocks noChangeAspect="1"/>
          </p:cNvPicPr>
          <p:nvPr/>
        </p:nvPicPr>
        <p:blipFill>
          <a:blip r:embed="rId3"/>
          <a:stretch>
            <a:fillRect/>
          </a:stretch>
        </p:blipFill>
        <p:spPr>
          <a:xfrm>
            <a:off x="1104129" y="713642"/>
            <a:ext cx="9983741" cy="5430715"/>
          </a:xfrm>
          <a:prstGeom prst="rect">
            <a:avLst/>
          </a:prstGeom>
        </p:spPr>
      </p:pic>
    </p:spTree>
    <p:extLst>
      <p:ext uri="{BB962C8B-B14F-4D97-AF65-F5344CB8AC3E}">
        <p14:creationId xmlns:p14="http://schemas.microsoft.com/office/powerpoint/2010/main" val="349717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B63B4-D780-85B3-4628-2E5B65594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09600"/>
            <a:ext cx="5334000" cy="5334000"/>
          </a:xfrm>
          <a:prstGeom prst="rect">
            <a:avLst/>
          </a:prstGeom>
        </p:spPr>
      </p:pic>
      <p:sp>
        <p:nvSpPr>
          <p:cNvPr id="7" name="TextBox 6">
            <a:extLst>
              <a:ext uri="{FF2B5EF4-FFF2-40B4-BE49-F238E27FC236}">
                <a16:creationId xmlns:a16="http://schemas.microsoft.com/office/drawing/2014/main" id="{EF951091-2E27-4F23-4327-F0509D47F59D}"/>
              </a:ext>
            </a:extLst>
          </p:cNvPr>
          <p:cNvSpPr txBox="1"/>
          <p:nvPr/>
        </p:nvSpPr>
        <p:spPr>
          <a:xfrm>
            <a:off x="6288741" y="2895600"/>
            <a:ext cx="5298141" cy="2554545"/>
          </a:xfrm>
          <a:prstGeom prst="rect">
            <a:avLst/>
          </a:prstGeom>
          <a:noFill/>
        </p:spPr>
        <p:txBody>
          <a:bodyPr wrap="square" rtlCol="0">
            <a:spAutoFit/>
          </a:bodyPr>
          <a:lstStyle/>
          <a:p>
            <a:r>
              <a:rPr lang="en-US" sz="8000" b="1" dirty="0">
                <a:latin typeface="Bradley Hand" pitchFamily="2" charset="77"/>
                <a:cs typeface="Cavolini" panose="03000502040302020204" pitchFamily="66" charset="0"/>
              </a:rPr>
              <a:t>Learner Centered</a:t>
            </a:r>
          </a:p>
        </p:txBody>
      </p:sp>
    </p:spTree>
    <p:extLst>
      <p:ext uri="{BB962C8B-B14F-4D97-AF65-F5344CB8AC3E}">
        <p14:creationId xmlns:p14="http://schemas.microsoft.com/office/powerpoint/2010/main" val="249633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245" y="2754490"/>
            <a:ext cx="10848209" cy="2028521"/>
          </a:xfrm>
        </p:spPr>
        <p:txBody>
          <a:bodyPr/>
          <a:lstStyle/>
          <a:p>
            <a:r>
              <a:rPr lang="en-US" dirty="0"/>
              <a:t>Getting Better at Getting Better: The Role of Change Management in Quality Assurance</a:t>
            </a:r>
          </a:p>
        </p:txBody>
      </p:sp>
    </p:spTree>
    <p:extLst>
      <p:ext uri="{BB962C8B-B14F-4D97-AF65-F5344CB8AC3E}">
        <p14:creationId xmlns:p14="http://schemas.microsoft.com/office/powerpoint/2010/main" val="208167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558D246-2124-652A-A0DD-ED2FAE0A74FF}"/>
              </a:ext>
            </a:extLst>
          </p:cNvPr>
          <p:cNvGraphicFramePr>
            <a:graphicFrameLocks noGrp="1"/>
          </p:cNvGraphicFramePr>
          <p:nvPr>
            <p:extLst>
              <p:ext uri="{D42A27DB-BD31-4B8C-83A1-F6EECF244321}">
                <p14:modId xmlns:p14="http://schemas.microsoft.com/office/powerpoint/2010/main" val="3255564977"/>
              </p:ext>
            </p:extLst>
          </p:nvPr>
        </p:nvGraphicFramePr>
        <p:xfrm>
          <a:off x="380710" y="1295400"/>
          <a:ext cx="11506490" cy="5090160"/>
        </p:xfrm>
        <a:graphic>
          <a:graphicData uri="http://schemas.openxmlformats.org/drawingml/2006/table">
            <a:tbl>
              <a:tblPr firstRow="1" bandRow="1">
                <a:tableStyleId>{5C22544A-7EE6-4342-B048-85BDC9FD1C3A}</a:tableStyleId>
              </a:tblPr>
              <a:tblGrid>
                <a:gridCol w="5753245">
                  <a:extLst>
                    <a:ext uri="{9D8B030D-6E8A-4147-A177-3AD203B41FA5}">
                      <a16:colId xmlns:a16="http://schemas.microsoft.com/office/drawing/2014/main" val="511096684"/>
                    </a:ext>
                  </a:extLst>
                </a:gridCol>
                <a:gridCol w="5753245">
                  <a:extLst>
                    <a:ext uri="{9D8B030D-6E8A-4147-A177-3AD203B41FA5}">
                      <a16:colId xmlns:a16="http://schemas.microsoft.com/office/drawing/2014/main" val="390509194"/>
                    </a:ext>
                  </a:extLst>
                </a:gridCol>
              </a:tblGrid>
              <a:tr h="370840">
                <a:tc>
                  <a:txBody>
                    <a:bodyPr/>
                    <a:lstStyle/>
                    <a:p>
                      <a:r>
                        <a:rPr lang="en-US" sz="2000" dirty="0"/>
                        <a:t>Aspire to…</a:t>
                      </a:r>
                    </a:p>
                  </a:txBody>
                  <a:tcPr/>
                </a:tc>
                <a:tc>
                  <a:txBody>
                    <a:bodyPr/>
                    <a:lstStyle/>
                    <a:p>
                      <a:r>
                        <a:rPr lang="en-US" sz="2000" dirty="0"/>
                        <a:t>As compared to…</a:t>
                      </a:r>
                    </a:p>
                  </a:txBody>
                  <a:tcPr/>
                </a:tc>
                <a:extLst>
                  <a:ext uri="{0D108BD9-81ED-4DB2-BD59-A6C34878D82A}">
                    <a16:rowId xmlns:a16="http://schemas.microsoft.com/office/drawing/2014/main" val="7155908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reach the students they have.</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presupposing who their students should be. </a:t>
                      </a:r>
                    </a:p>
                  </a:txBody>
                  <a:tcPr/>
                </a:tc>
                <a:extLst>
                  <a:ext uri="{0D108BD9-81ED-4DB2-BD59-A6C34878D82A}">
                    <a16:rowId xmlns:a16="http://schemas.microsoft.com/office/drawing/2014/main" val="33891647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value the experiences/prior knowledge learners come with.</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assuming everyone is coming in with a “blank slate.” </a:t>
                      </a:r>
                    </a:p>
                  </a:txBody>
                  <a:tcPr/>
                </a:tc>
                <a:extLst>
                  <a:ext uri="{0D108BD9-81ED-4DB2-BD59-A6C34878D82A}">
                    <a16:rowId xmlns:a16="http://schemas.microsoft.com/office/drawing/2014/main" val="764988042"/>
                  </a:ext>
                </a:extLst>
              </a:tr>
              <a:tr h="518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help learners articulate their educational goals.</a:t>
                      </a:r>
                    </a:p>
                  </a:txBody>
                  <a:tcPr/>
                </a:tc>
                <a:tc>
                  <a:txBody>
                    <a:bodyPr/>
                    <a:lstStyle/>
                    <a:p>
                      <a:r>
                        <a:rPr lang="en-US" sz="2000" b="0" i="0" dirty="0">
                          <a:solidFill>
                            <a:srgbClr val="000000"/>
                          </a:solidFill>
                          <a:effectLst/>
                          <a:latin typeface="Calibri" panose="020F0502020204030204" pitchFamily="34" charset="0"/>
                        </a:rPr>
                        <a:t>defining “student success” for learners as degree completion. </a:t>
                      </a:r>
                      <a:endParaRPr lang="en-US" sz="2000" dirty="0"/>
                    </a:p>
                  </a:txBody>
                  <a:tcPr/>
                </a:tc>
                <a:extLst>
                  <a:ext uri="{0D108BD9-81ED-4DB2-BD59-A6C34878D82A}">
                    <a16:rowId xmlns:a16="http://schemas.microsoft.com/office/drawing/2014/main" val="10123836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“connect the dots” between school and career.</a:t>
                      </a:r>
                    </a:p>
                  </a:txBody>
                  <a:tcPr/>
                </a:tc>
                <a:tc>
                  <a:txBody>
                    <a:bodyPr/>
                    <a:lstStyle/>
                    <a:p>
                      <a:r>
                        <a:rPr lang="en-US" sz="2000" b="0" i="0" dirty="0">
                          <a:solidFill>
                            <a:srgbClr val="000000"/>
                          </a:solidFill>
                          <a:effectLst/>
                          <a:latin typeface="Calibri" panose="020F0502020204030204" pitchFamily="34" charset="0"/>
                        </a:rPr>
                        <a:t>providing little career support or curricular cohesion. </a:t>
                      </a:r>
                      <a:endParaRPr lang="en-US" sz="2000" dirty="0"/>
                    </a:p>
                  </a:txBody>
                  <a:tcPr/>
                </a:tc>
                <a:extLst>
                  <a:ext uri="{0D108BD9-81ED-4DB2-BD59-A6C34878D82A}">
                    <a16:rowId xmlns:a16="http://schemas.microsoft.com/office/drawing/2014/main" val="9807144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provide for both didactic and experiential learning opportunities.</a:t>
                      </a:r>
                    </a:p>
                  </a:txBody>
                  <a:tcPr/>
                </a:tc>
                <a:tc>
                  <a:txBody>
                    <a:bodyPr/>
                    <a:lstStyle/>
                    <a:p>
                      <a:r>
                        <a:rPr lang="en-US" sz="2000" b="0" i="0" dirty="0">
                          <a:solidFill>
                            <a:srgbClr val="000000"/>
                          </a:solidFill>
                          <a:effectLst/>
                          <a:latin typeface="Calibri" panose="020F0502020204030204" pitchFamily="34" charset="0"/>
                        </a:rPr>
                        <a:t>assuming learning stops outside of the classroom. </a:t>
                      </a:r>
                      <a:endParaRPr lang="en-US" sz="2000" dirty="0"/>
                    </a:p>
                  </a:txBody>
                  <a:tcPr/>
                </a:tc>
                <a:extLst>
                  <a:ext uri="{0D108BD9-81ED-4DB2-BD59-A6C34878D82A}">
                    <a16:rowId xmlns:a16="http://schemas.microsoft.com/office/drawing/2014/main" val="1854992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latin typeface="Calibri" panose="020F0502020204030204" pitchFamily="34" charset="0"/>
                        </a:rPr>
                        <a:t>measure what learners know and are able to do.</a:t>
                      </a:r>
                    </a:p>
                  </a:txBody>
                  <a:tcPr/>
                </a:tc>
                <a:tc>
                  <a:txBody>
                    <a:bodyPr/>
                    <a:lstStyle/>
                    <a:p>
                      <a:r>
                        <a:rPr lang="en-US" sz="2000" b="0" i="0" dirty="0">
                          <a:solidFill>
                            <a:srgbClr val="000000"/>
                          </a:solidFill>
                          <a:effectLst/>
                          <a:latin typeface="Calibri" panose="020F0502020204030204" pitchFamily="34" charset="0"/>
                        </a:rPr>
                        <a:t>measuring recall of content covered in class. </a:t>
                      </a:r>
                      <a:endParaRPr lang="en-US" sz="2000" dirty="0"/>
                    </a:p>
                  </a:txBody>
                  <a:tcPr/>
                </a:tc>
                <a:extLst>
                  <a:ext uri="{0D108BD9-81ED-4DB2-BD59-A6C34878D82A}">
                    <a16:rowId xmlns:a16="http://schemas.microsoft.com/office/drawing/2014/main" val="3026813534"/>
                  </a:ext>
                </a:extLst>
              </a:tr>
              <a:tr h="370840">
                <a:tc>
                  <a:txBody>
                    <a:bodyPr/>
                    <a:lstStyle/>
                    <a:p>
                      <a:r>
                        <a:rPr lang="en-US" sz="2000" b="0" i="0" dirty="0">
                          <a:solidFill>
                            <a:srgbClr val="000000"/>
                          </a:solidFill>
                          <a:effectLst/>
                          <a:latin typeface="Calibri" panose="020F0502020204030204" pitchFamily="34" charset="0"/>
                        </a:rPr>
                        <a:t>clearly communicate the competencies learners acquire to all “downstream” stakeholders.</a:t>
                      </a:r>
                      <a:endParaRPr lang="en-US" sz="2000" dirty="0"/>
                    </a:p>
                  </a:txBody>
                  <a:tcPr/>
                </a:tc>
                <a:tc>
                  <a:txBody>
                    <a:bodyPr/>
                    <a:lstStyle/>
                    <a:p>
                      <a:r>
                        <a:rPr lang="en-US" sz="2000" b="0" i="0" dirty="0">
                          <a:solidFill>
                            <a:srgbClr val="000000"/>
                          </a:solidFill>
                          <a:effectLst/>
                          <a:latin typeface="Calibri" panose="020F0502020204030204" pitchFamily="34" charset="0"/>
                        </a:rPr>
                        <a:t>communicating what learners were taught. </a:t>
                      </a:r>
                      <a:endParaRPr lang="en-US" sz="2000" dirty="0"/>
                    </a:p>
                  </a:txBody>
                  <a:tcPr/>
                </a:tc>
                <a:extLst>
                  <a:ext uri="{0D108BD9-81ED-4DB2-BD59-A6C34878D82A}">
                    <a16:rowId xmlns:a16="http://schemas.microsoft.com/office/drawing/2014/main" val="2388070881"/>
                  </a:ext>
                </a:extLst>
              </a:tr>
              <a:tr h="370840">
                <a:tc>
                  <a:txBody>
                    <a:bodyPr/>
                    <a:lstStyle/>
                    <a:p>
                      <a:r>
                        <a:rPr lang="en-US" sz="2000" b="0" i="0" dirty="0">
                          <a:solidFill>
                            <a:srgbClr val="000000"/>
                          </a:solidFill>
                          <a:effectLst/>
                          <a:latin typeface="Calibri" panose="020F0502020204030204" pitchFamily="34" charset="0"/>
                        </a:rPr>
                        <a:t>support enduring learning and personal development across a lifetime. </a:t>
                      </a:r>
                      <a:endParaRPr lang="en-US" sz="2000" dirty="0"/>
                    </a:p>
                  </a:txBody>
                  <a:tcPr/>
                </a:tc>
                <a:tc>
                  <a:txBody>
                    <a:bodyPr/>
                    <a:lstStyle/>
                    <a:p>
                      <a:r>
                        <a:rPr lang="en-US" sz="2000" b="0" i="0" dirty="0">
                          <a:solidFill>
                            <a:srgbClr val="000000"/>
                          </a:solidFill>
                          <a:effectLst/>
                          <a:latin typeface="Calibri" panose="020F0502020204030204" pitchFamily="34" charset="0"/>
                        </a:rPr>
                        <a:t>simply opening doors to potential entry-level careers early in life.</a:t>
                      </a:r>
                      <a:endParaRPr lang="en-US" sz="2000" dirty="0"/>
                    </a:p>
                  </a:txBody>
                  <a:tcPr/>
                </a:tc>
                <a:extLst>
                  <a:ext uri="{0D108BD9-81ED-4DB2-BD59-A6C34878D82A}">
                    <a16:rowId xmlns:a16="http://schemas.microsoft.com/office/drawing/2014/main" val="4113460149"/>
                  </a:ext>
                </a:extLst>
              </a:tr>
            </a:tbl>
          </a:graphicData>
        </a:graphic>
      </p:graphicFrame>
      <p:sp>
        <p:nvSpPr>
          <p:cNvPr id="5" name="TextBox 4">
            <a:extLst>
              <a:ext uri="{FF2B5EF4-FFF2-40B4-BE49-F238E27FC236}">
                <a16:creationId xmlns:a16="http://schemas.microsoft.com/office/drawing/2014/main" id="{166B28F9-C9D6-C886-A615-661FD1C08D81}"/>
              </a:ext>
            </a:extLst>
          </p:cNvPr>
          <p:cNvSpPr txBox="1"/>
          <p:nvPr/>
        </p:nvSpPr>
        <p:spPr>
          <a:xfrm>
            <a:off x="380711" y="367295"/>
            <a:ext cx="6340262" cy="666786"/>
          </a:xfrm>
          <a:prstGeom prst="rect">
            <a:avLst/>
          </a:prstGeom>
          <a:noFill/>
        </p:spPr>
        <p:txBody>
          <a:bodyPr wrap="none" rtlCol="0">
            <a:spAutoFit/>
          </a:bodyPr>
          <a:lstStyle/>
          <a:p>
            <a:r>
              <a:rPr lang="en-US" sz="3733" b="1" dirty="0">
                <a:latin typeface="Calibri" panose="020F0502020204030204" pitchFamily="34" charset="0"/>
                <a:cs typeface="Calibri" panose="020F0502020204030204" pitchFamily="34" charset="0"/>
              </a:rPr>
              <a:t>Learner-centered institutions…</a:t>
            </a:r>
          </a:p>
        </p:txBody>
      </p:sp>
    </p:spTree>
    <p:extLst>
      <p:ext uri="{BB962C8B-B14F-4D97-AF65-F5344CB8AC3E}">
        <p14:creationId xmlns:p14="http://schemas.microsoft.com/office/powerpoint/2010/main" val="138921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A6D42-442A-2242-B71D-70B9E1002FB6}"/>
              </a:ext>
            </a:extLst>
          </p:cNvPr>
          <p:cNvSpPr txBox="1"/>
          <p:nvPr/>
        </p:nvSpPr>
        <p:spPr>
          <a:xfrm>
            <a:off x="315686" y="707571"/>
            <a:ext cx="10383982" cy="892552"/>
          </a:xfrm>
          <a:prstGeom prst="rect">
            <a:avLst/>
          </a:prstGeom>
          <a:noFill/>
        </p:spPr>
        <p:txBody>
          <a:bodyPr wrap="square" lIns="91440" tIns="45720" rIns="91440" bIns="45720" rtlCol="0" anchor="t">
            <a:spAutoFit/>
          </a:bodyPr>
          <a:lstStyle/>
          <a:p>
            <a:r>
              <a:rPr lang="en-US" sz="2800" b="1" dirty="0"/>
              <a:t>Emerging Academic Innovations/"Products"</a:t>
            </a:r>
            <a:endParaRPr lang="en-US" sz="2800" b="1" dirty="0">
              <a:cs typeface="Calibri"/>
            </a:endParaRPr>
          </a:p>
          <a:p>
            <a:r>
              <a:rPr lang="en-US" sz="2400" dirty="0">
                <a:solidFill>
                  <a:schemeClr val="bg2">
                    <a:lumMod val="50000"/>
                  </a:schemeClr>
                </a:solidFill>
                <a:cs typeface="Calibri"/>
              </a:rPr>
              <a:t>...to start serving both traditional and emerging markets</a:t>
            </a:r>
          </a:p>
        </p:txBody>
      </p:sp>
      <p:sp>
        <p:nvSpPr>
          <p:cNvPr id="2" name="TextBox 1">
            <a:extLst>
              <a:ext uri="{FF2B5EF4-FFF2-40B4-BE49-F238E27FC236}">
                <a16:creationId xmlns:a16="http://schemas.microsoft.com/office/drawing/2014/main" id="{60C08298-B694-4649-9E4A-D2840A4CB9AB}"/>
              </a:ext>
            </a:extLst>
          </p:cNvPr>
          <p:cNvSpPr txBox="1"/>
          <p:nvPr/>
        </p:nvSpPr>
        <p:spPr>
          <a:xfrm>
            <a:off x="653143" y="1905000"/>
            <a:ext cx="10885713"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900"/>
              </a:spcBef>
              <a:buFont typeface="Arial,Sans-Serif"/>
              <a:buChar char="•"/>
            </a:pPr>
            <a:r>
              <a:rPr lang="en-US" sz="2400" dirty="0">
                <a:ea typeface="+mn-lt"/>
                <a:cs typeface="+mn-lt"/>
              </a:rPr>
              <a:t>Credit for prior learning and prior learning assessment.</a:t>
            </a:r>
            <a:endParaRPr lang="en-US" sz="2400" dirty="0">
              <a:cs typeface="Calibri" panose="020F0502020204030204"/>
            </a:endParaRPr>
          </a:p>
          <a:p>
            <a:pPr marL="171450" indent="-171450">
              <a:spcBef>
                <a:spcPts val="900"/>
              </a:spcBef>
              <a:buFont typeface="Arial,Sans-Serif"/>
              <a:buChar char="•"/>
            </a:pPr>
            <a:r>
              <a:rPr lang="en-US" sz="2400" dirty="0">
                <a:ea typeface="+mn-lt"/>
                <a:cs typeface="+mn-lt"/>
              </a:rPr>
              <a:t>Innovative, friction-free pathways, articulations, and transfer.</a:t>
            </a:r>
          </a:p>
          <a:p>
            <a:pPr marL="171450" indent="-171450">
              <a:spcBef>
                <a:spcPts val="900"/>
              </a:spcBef>
              <a:buFont typeface="Arial,Sans-Serif"/>
              <a:buChar char="•"/>
            </a:pPr>
            <a:r>
              <a:rPr lang="en-US" sz="2400" dirty="0">
                <a:ea typeface="+mn-lt"/>
                <a:cs typeface="+mn-lt"/>
              </a:rPr>
              <a:t>Student-facing “store fronts” to market those pathway opportunities.</a:t>
            </a:r>
          </a:p>
          <a:p>
            <a:pPr marL="171450" indent="-171450">
              <a:spcBef>
                <a:spcPts val="900"/>
              </a:spcBef>
              <a:buFont typeface="Arial,Sans-Serif"/>
              <a:buChar char="•"/>
            </a:pPr>
            <a:r>
              <a:rPr lang="en-US" sz="2400" dirty="0">
                <a:ea typeface="+mn-lt"/>
                <a:cs typeface="+mn-lt"/>
              </a:rPr>
              <a:t>Competency-based learning records (CLR) that communicate </a:t>
            </a:r>
            <a:r>
              <a:rPr lang="en-US" sz="2400" i="1" dirty="0">
                <a:ea typeface="+mn-lt"/>
                <a:cs typeface="+mn-lt"/>
              </a:rPr>
              <a:t>outcomes</a:t>
            </a:r>
            <a:r>
              <a:rPr lang="en-US" sz="2400" dirty="0">
                <a:ea typeface="+mn-lt"/>
                <a:cs typeface="+mn-lt"/>
              </a:rPr>
              <a:t>.</a:t>
            </a:r>
            <a:endParaRPr lang="en-US" sz="2400" dirty="0"/>
          </a:p>
          <a:p>
            <a:pPr marL="171450" indent="-171450">
              <a:spcBef>
                <a:spcPts val="900"/>
              </a:spcBef>
              <a:buFont typeface="Arial,Sans-Serif"/>
              <a:buChar char="•"/>
            </a:pPr>
            <a:r>
              <a:rPr lang="en-US" sz="2400" dirty="0">
                <a:ea typeface="+mn-lt"/>
                <a:cs typeface="+mn-lt"/>
              </a:rPr>
              <a:t>Shared online courses (low-enrollment courses, inter-institutional registration).</a:t>
            </a:r>
            <a:endParaRPr lang="en-US" sz="2400" dirty="0">
              <a:cs typeface="Calibri" panose="020F0502020204030204"/>
            </a:endParaRPr>
          </a:p>
          <a:p>
            <a:pPr marL="171450" indent="-171450">
              <a:spcBef>
                <a:spcPts val="900"/>
              </a:spcBef>
              <a:buFont typeface="Arial,Sans-Serif"/>
              <a:buChar char="•"/>
            </a:pPr>
            <a:r>
              <a:rPr lang="en-US" sz="2400" dirty="0">
                <a:ea typeface="+mn-lt"/>
                <a:cs typeface="+mn-lt"/>
              </a:rPr>
              <a:t>New degree/certificate types and innovative programs (e.g., professional masters).</a:t>
            </a:r>
          </a:p>
          <a:p>
            <a:pPr marL="171450" indent="-171450">
              <a:spcBef>
                <a:spcPts val="900"/>
              </a:spcBef>
              <a:buFont typeface="Arial,Sans-Serif"/>
              <a:buChar char="•"/>
            </a:pPr>
            <a:r>
              <a:rPr lang="en-US" sz="2400" dirty="0">
                <a:ea typeface="+mn-lt"/>
                <a:cs typeface="+mn-lt"/>
              </a:rPr>
              <a:t>Modularized curricula and learning opportunities resulting in stackable credentials.</a:t>
            </a:r>
            <a:endParaRPr lang="en-US" sz="2400" dirty="0"/>
          </a:p>
        </p:txBody>
      </p:sp>
    </p:spTree>
    <p:extLst>
      <p:ext uri="{BB962C8B-B14F-4D97-AF65-F5344CB8AC3E}">
        <p14:creationId xmlns:p14="http://schemas.microsoft.com/office/powerpoint/2010/main" val="2709165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ilo thinking versus Trail thinking – Frits Ahlefeldt: My Drawn Stories and  Watercolors">
            <a:hlinkClick r:id="rId3"/>
            <a:extLst>
              <a:ext uri="{FF2B5EF4-FFF2-40B4-BE49-F238E27FC236}">
                <a16:creationId xmlns:a16="http://schemas.microsoft.com/office/drawing/2014/main" id="{9B8027C1-1D39-452C-7532-08ABDB788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 y="210026"/>
            <a:ext cx="10744200" cy="6647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DDE005-EB77-5D88-2328-E3A0A8196E95}"/>
              </a:ext>
            </a:extLst>
          </p:cNvPr>
          <p:cNvSpPr txBox="1"/>
          <p:nvPr/>
        </p:nvSpPr>
        <p:spPr>
          <a:xfrm>
            <a:off x="457200" y="381000"/>
            <a:ext cx="5727017" cy="584775"/>
          </a:xfrm>
          <a:prstGeom prst="rect">
            <a:avLst/>
          </a:prstGeom>
          <a:noFill/>
        </p:spPr>
        <p:txBody>
          <a:bodyPr wrap="none" rtlCol="0">
            <a:spAutoFit/>
          </a:bodyPr>
          <a:lstStyle/>
          <a:p>
            <a:r>
              <a:rPr lang="en-US" sz="3200" b="1" dirty="0"/>
              <a:t>Higher Education Administration</a:t>
            </a:r>
          </a:p>
        </p:txBody>
      </p:sp>
    </p:spTree>
    <p:extLst>
      <p:ext uri="{BB962C8B-B14F-4D97-AF65-F5344CB8AC3E}">
        <p14:creationId xmlns:p14="http://schemas.microsoft.com/office/powerpoint/2010/main" val="3479590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50CD0A8-DBDB-A0A9-BB51-3A89CC65AE8A}"/>
              </a:ext>
            </a:extLst>
          </p:cNvPr>
          <p:cNvSpPr/>
          <p:nvPr/>
        </p:nvSpPr>
        <p:spPr>
          <a:xfrm>
            <a:off x="3505200"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40627" y="595576"/>
                  <a:pt x="531545" y="56588"/>
                  <a:pt x="1524000" y="0"/>
                </a:cubicBezTo>
                <a:cubicBezTo>
                  <a:pt x="2521605" y="32825"/>
                  <a:pt x="2902590" y="686942"/>
                  <a:pt x="3048000" y="1524000"/>
                </a:cubicBezTo>
                <a:cubicBezTo>
                  <a:pt x="2958026" y="2453547"/>
                  <a:pt x="2358956" y="3085176"/>
                  <a:pt x="1524000" y="3048000"/>
                </a:cubicBezTo>
                <a:cubicBezTo>
                  <a:pt x="521236" y="2959869"/>
                  <a:pt x="43513" y="2386473"/>
                  <a:pt x="0" y="1524000"/>
                </a:cubicBezTo>
                <a:close/>
              </a:path>
            </a:pathLst>
          </a:custGeom>
          <a:noFill/>
          <a:ln w="38100">
            <a:solidFill>
              <a:schemeClr val="tx1"/>
            </a:solidFill>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AB5CD5F-783E-8CF2-033B-4A9BC7A43314}"/>
              </a:ext>
            </a:extLst>
          </p:cNvPr>
          <p:cNvSpPr/>
          <p:nvPr/>
        </p:nvSpPr>
        <p:spPr>
          <a:xfrm>
            <a:off x="5029201"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225402" y="691960"/>
                  <a:pt x="808225" y="123788"/>
                  <a:pt x="1524000" y="0"/>
                </a:cubicBezTo>
                <a:cubicBezTo>
                  <a:pt x="2462927" y="199583"/>
                  <a:pt x="3051838" y="799459"/>
                  <a:pt x="3048000" y="1524000"/>
                </a:cubicBezTo>
                <a:cubicBezTo>
                  <a:pt x="2927612" y="2184053"/>
                  <a:pt x="2500531" y="3211042"/>
                  <a:pt x="1524000" y="3048000"/>
                </a:cubicBezTo>
                <a:cubicBezTo>
                  <a:pt x="689929" y="3019689"/>
                  <a:pt x="112219" y="2574906"/>
                  <a:pt x="0" y="1524000"/>
                </a:cubicBezTo>
                <a:close/>
              </a:path>
            </a:pathLst>
          </a:custGeom>
          <a:noFill/>
          <a:ln w="38100">
            <a:solidFill>
              <a:schemeClr val="tx1"/>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3EE30D-41EC-7ED6-ED4F-443656E4C05E}"/>
              </a:ext>
            </a:extLst>
          </p:cNvPr>
          <p:cNvSpPr/>
          <p:nvPr/>
        </p:nvSpPr>
        <p:spPr>
          <a:xfrm>
            <a:off x="4267201" y="24384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5601" y="564969"/>
                  <a:pt x="867527" y="149193"/>
                  <a:pt x="1524000" y="0"/>
                </a:cubicBezTo>
                <a:cubicBezTo>
                  <a:pt x="2134051" y="-87580"/>
                  <a:pt x="3078347" y="575911"/>
                  <a:pt x="3048000" y="1524000"/>
                </a:cubicBezTo>
                <a:cubicBezTo>
                  <a:pt x="3236863" y="2240848"/>
                  <a:pt x="2356710" y="3070862"/>
                  <a:pt x="1524000" y="3048000"/>
                </a:cubicBezTo>
                <a:cubicBezTo>
                  <a:pt x="674907" y="3072340"/>
                  <a:pt x="34694" y="2335166"/>
                  <a:pt x="0" y="1524000"/>
                </a:cubicBezTo>
                <a:close/>
              </a:path>
            </a:pathLst>
          </a:custGeom>
          <a:noFill/>
          <a:ln w="38100">
            <a:solidFill>
              <a:schemeClr val="tx1"/>
            </a:solidFill>
            <a:extLst>
              <a:ext uri="{C807C97D-BFC1-408E-A445-0C87EB9F89A2}">
                <ask:lineSketchStyleProps xmlns:ask="http://schemas.microsoft.com/office/drawing/2018/sketchyshapes" xmlns="" sd="426649898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649686-D70C-1CE3-B05B-5F9368B59257}"/>
              </a:ext>
            </a:extLst>
          </p:cNvPr>
          <p:cNvSpPr txBox="1"/>
          <p:nvPr/>
        </p:nvSpPr>
        <p:spPr>
          <a:xfrm>
            <a:off x="1676400" y="1066799"/>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Customer</a:t>
            </a:r>
          </a:p>
        </p:txBody>
      </p:sp>
      <p:sp>
        <p:nvSpPr>
          <p:cNvPr id="6" name="TextBox 5">
            <a:extLst>
              <a:ext uri="{FF2B5EF4-FFF2-40B4-BE49-F238E27FC236}">
                <a16:creationId xmlns:a16="http://schemas.microsoft.com/office/drawing/2014/main" id="{1EDDFCD6-9F7E-47CF-4E42-AAF321CA6F94}"/>
              </a:ext>
            </a:extLst>
          </p:cNvPr>
          <p:cNvSpPr txBox="1"/>
          <p:nvPr/>
        </p:nvSpPr>
        <p:spPr>
          <a:xfrm>
            <a:off x="7772402" y="1066798"/>
            <a:ext cx="2743198"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Technology</a:t>
            </a:r>
          </a:p>
        </p:txBody>
      </p:sp>
      <p:sp>
        <p:nvSpPr>
          <p:cNvPr id="7" name="TextBox 6">
            <a:extLst>
              <a:ext uri="{FF2B5EF4-FFF2-40B4-BE49-F238E27FC236}">
                <a16:creationId xmlns:a16="http://schemas.microsoft.com/office/drawing/2014/main" id="{356B43CD-D384-2368-FC34-158F8E309A61}"/>
              </a:ext>
            </a:extLst>
          </p:cNvPr>
          <p:cNvSpPr txBox="1"/>
          <p:nvPr/>
        </p:nvSpPr>
        <p:spPr>
          <a:xfrm>
            <a:off x="4876800" y="5532095"/>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Business</a:t>
            </a:r>
          </a:p>
        </p:txBody>
      </p:sp>
      <p:cxnSp>
        <p:nvCxnSpPr>
          <p:cNvPr id="11" name="Curved Connector 10">
            <a:extLst>
              <a:ext uri="{FF2B5EF4-FFF2-40B4-BE49-F238E27FC236}">
                <a16:creationId xmlns:a16="http://schemas.microsoft.com/office/drawing/2014/main" id="{9AB14709-FE87-13E4-B246-C59426C4B4D2}"/>
              </a:ext>
            </a:extLst>
          </p:cNvPr>
          <p:cNvCxnSpPr>
            <a:cxnSpLocks/>
          </p:cNvCxnSpPr>
          <p:nvPr/>
        </p:nvCxnSpPr>
        <p:spPr>
          <a:xfrm rot="10800000">
            <a:off x="5867401" y="3276600"/>
            <a:ext cx="2209801" cy="1662082"/>
          </a:xfrm>
          <a:prstGeom prst="curvedConnector3">
            <a:avLst>
              <a:gd name="adj1" fmla="val 50000"/>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E733AC26-5CA6-377E-C8E6-5950E00C1DCB}"/>
              </a:ext>
            </a:extLst>
          </p:cNvPr>
          <p:cNvSpPr txBox="1"/>
          <p:nvPr/>
        </p:nvSpPr>
        <p:spPr>
          <a:xfrm>
            <a:off x="8112869" y="4615516"/>
            <a:ext cx="3527611" cy="646331"/>
          </a:xfrm>
          <a:prstGeom prst="rect">
            <a:avLst/>
          </a:prstGeom>
          <a:noFill/>
        </p:spPr>
        <p:txBody>
          <a:bodyPr wrap="square" rtlCol="0">
            <a:spAutoFit/>
          </a:bodyPr>
          <a:lstStyle/>
          <a:p>
            <a:r>
              <a:rPr lang="en-US" sz="3600" dirty="0">
                <a:solidFill>
                  <a:schemeClr val="accent1"/>
                </a:solidFill>
                <a:latin typeface="Bradley Hand" pitchFamily="2" charset="77"/>
                <a:cs typeface="Baguet Script" panose="020F0502020204030204" pitchFamily="34" charset="0"/>
              </a:rPr>
              <a:t>Innovation</a:t>
            </a:r>
          </a:p>
        </p:txBody>
      </p:sp>
    </p:spTree>
    <p:extLst>
      <p:ext uri="{BB962C8B-B14F-4D97-AF65-F5344CB8AC3E}">
        <p14:creationId xmlns:p14="http://schemas.microsoft.com/office/powerpoint/2010/main" val="12594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43200"/>
            <a:ext cx="12192000" cy="1393711"/>
          </a:xfrm>
        </p:spPr>
        <p:txBody>
          <a:bodyPr>
            <a:normAutofit/>
          </a:bodyPr>
          <a:lstStyle/>
          <a:p>
            <a:r>
              <a:rPr lang="en-US" sz="4900" dirty="0"/>
              <a:t>What are your customers trying to get done?</a:t>
            </a:r>
          </a:p>
        </p:txBody>
      </p:sp>
      <p:sp>
        <p:nvSpPr>
          <p:cNvPr id="3" name="Subtitle 2"/>
          <p:cNvSpPr>
            <a:spLocks noGrp="1"/>
          </p:cNvSpPr>
          <p:nvPr>
            <p:ph type="subTitle" idx="1"/>
          </p:nvPr>
        </p:nvSpPr>
        <p:spPr>
          <a:xfrm>
            <a:off x="1524000" y="4118089"/>
            <a:ext cx="9144000" cy="1393711"/>
          </a:xfrm>
        </p:spPr>
        <p:txBody>
          <a:bodyPr>
            <a:normAutofit/>
          </a:bodyPr>
          <a:lstStyle/>
          <a:p>
            <a:r>
              <a:rPr lang="en-US" sz="3200" dirty="0"/>
              <a:t>What are </a:t>
            </a:r>
            <a:r>
              <a:rPr lang="en-US" dirty="0"/>
              <a:t>they hiring you to do?</a:t>
            </a:r>
            <a:endParaRPr lang="en-US" sz="3200" dirty="0"/>
          </a:p>
        </p:txBody>
      </p:sp>
    </p:spTree>
    <p:extLst>
      <p:ext uri="{BB962C8B-B14F-4D97-AF65-F5344CB8AC3E}">
        <p14:creationId xmlns:p14="http://schemas.microsoft.com/office/powerpoint/2010/main" val="412248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63B61-A9D5-4F57-6091-C3AC56E7863E}"/>
              </a:ext>
            </a:extLst>
          </p:cNvPr>
          <p:cNvPicPr>
            <a:picLocks noChangeAspect="1"/>
          </p:cNvPicPr>
          <p:nvPr/>
        </p:nvPicPr>
        <p:blipFill>
          <a:blip r:embed="rId3"/>
          <a:stretch>
            <a:fillRect/>
          </a:stretch>
        </p:blipFill>
        <p:spPr>
          <a:xfrm>
            <a:off x="151327" y="1524000"/>
            <a:ext cx="11889345" cy="4432300"/>
          </a:xfrm>
          <a:prstGeom prst="rect">
            <a:avLst/>
          </a:prstGeom>
        </p:spPr>
      </p:pic>
      <p:sp>
        <p:nvSpPr>
          <p:cNvPr id="6" name="TextBox 5">
            <a:extLst>
              <a:ext uri="{FF2B5EF4-FFF2-40B4-BE49-F238E27FC236}">
                <a16:creationId xmlns:a16="http://schemas.microsoft.com/office/drawing/2014/main" id="{21D97BBD-2E00-B16D-C372-93033ADC9B94}"/>
              </a:ext>
            </a:extLst>
          </p:cNvPr>
          <p:cNvSpPr txBox="1"/>
          <p:nvPr/>
        </p:nvSpPr>
        <p:spPr>
          <a:xfrm>
            <a:off x="7697272" y="6172200"/>
            <a:ext cx="4343400" cy="369332"/>
          </a:xfrm>
          <a:prstGeom prst="rect">
            <a:avLst/>
          </a:prstGeom>
          <a:noFill/>
        </p:spPr>
        <p:txBody>
          <a:bodyPr wrap="square" rtlCol="0">
            <a:spAutoFit/>
          </a:bodyPr>
          <a:lstStyle/>
          <a:p>
            <a:pPr algn="r"/>
            <a:r>
              <a:rPr lang="en-US" dirty="0"/>
              <a:t>Tony </a:t>
            </a:r>
            <a:r>
              <a:rPr lang="en-US" dirty="0" err="1"/>
              <a:t>Ulwick</a:t>
            </a:r>
            <a:r>
              <a:rPr lang="en-US" dirty="0"/>
              <a:t>, </a:t>
            </a:r>
            <a:r>
              <a:rPr lang="en-US" i="1" dirty="0"/>
              <a:t>Jobs to Be Done (2002)</a:t>
            </a:r>
            <a:endParaRPr lang="en-US" dirty="0"/>
          </a:p>
        </p:txBody>
      </p:sp>
    </p:spTree>
    <p:extLst>
      <p:ext uri="{BB962C8B-B14F-4D97-AF65-F5344CB8AC3E}">
        <p14:creationId xmlns:p14="http://schemas.microsoft.com/office/powerpoint/2010/main" val="2428232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B2CF3-150D-D6C6-C07A-D6952043275F}"/>
              </a:ext>
            </a:extLst>
          </p:cNvPr>
          <p:cNvPicPr>
            <a:picLocks noChangeAspect="1"/>
          </p:cNvPicPr>
          <p:nvPr/>
        </p:nvPicPr>
        <p:blipFill>
          <a:blip r:embed="rId3"/>
          <a:stretch>
            <a:fillRect/>
          </a:stretch>
        </p:blipFill>
        <p:spPr>
          <a:xfrm>
            <a:off x="838200" y="1711325"/>
            <a:ext cx="10045612" cy="3435350"/>
          </a:xfrm>
          <a:prstGeom prst="rect">
            <a:avLst/>
          </a:prstGeom>
        </p:spPr>
      </p:pic>
    </p:spTree>
    <p:extLst>
      <p:ext uri="{BB962C8B-B14F-4D97-AF65-F5344CB8AC3E}">
        <p14:creationId xmlns:p14="http://schemas.microsoft.com/office/powerpoint/2010/main" val="307527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er-Centered Innovation Map- What is your user trying to get done?">
            <a:extLst>
              <a:ext uri="{FF2B5EF4-FFF2-40B4-BE49-F238E27FC236}">
                <a16:creationId xmlns:a16="http://schemas.microsoft.com/office/drawing/2014/main" id="{6F3F50BD-B60F-7620-03A9-18A39F6C9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1062534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14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6B97D-0446-327B-1079-0009744C78D1}"/>
              </a:ext>
            </a:extLst>
          </p:cNvPr>
          <p:cNvPicPr>
            <a:picLocks noChangeAspect="1"/>
          </p:cNvPicPr>
          <p:nvPr/>
        </p:nvPicPr>
        <p:blipFill>
          <a:blip r:embed="rId3"/>
          <a:stretch>
            <a:fillRect/>
          </a:stretch>
        </p:blipFill>
        <p:spPr>
          <a:xfrm>
            <a:off x="480104" y="838200"/>
            <a:ext cx="11231792" cy="5181600"/>
          </a:xfrm>
          <a:prstGeom prst="rect">
            <a:avLst/>
          </a:prstGeom>
        </p:spPr>
      </p:pic>
    </p:spTree>
    <p:extLst>
      <p:ext uri="{BB962C8B-B14F-4D97-AF65-F5344CB8AC3E}">
        <p14:creationId xmlns:p14="http://schemas.microsoft.com/office/powerpoint/2010/main" val="3233181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4DB7E78-170F-EA29-23DB-B9B36B8F208C}"/>
              </a:ext>
            </a:extLst>
          </p:cNvPr>
          <p:cNvGraphicFramePr/>
          <p:nvPr>
            <p:extLst>
              <p:ext uri="{D42A27DB-BD31-4B8C-83A1-F6EECF244321}">
                <p14:modId xmlns:p14="http://schemas.microsoft.com/office/powerpoint/2010/main" val="2757869235"/>
              </p:ext>
            </p:extLst>
          </p:nvPr>
        </p:nvGraphicFramePr>
        <p:xfrm>
          <a:off x="762000" y="609600"/>
          <a:ext cx="107442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306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Keynote Speaker</a:t>
            </a:r>
          </a:p>
        </p:txBody>
      </p:sp>
      <p:sp>
        <p:nvSpPr>
          <p:cNvPr id="5" name="Content Placeholder 5"/>
          <p:cNvSpPr txBox="1">
            <a:spLocks/>
          </p:cNvSpPr>
          <p:nvPr/>
        </p:nvSpPr>
        <p:spPr>
          <a:xfrm>
            <a:off x="5869171" y="1481173"/>
            <a:ext cx="5713228" cy="3452320"/>
          </a:xfrm>
          <a:prstGeom prst="rect">
            <a:avLst/>
          </a:prstGeom>
        </p:spPr>
        <p:txBody>
          <a:bodyPr/>
          <a:lstStyle>
            <a:lvl1pPr marL="0" indent="0" algn="l" defTabSz="457200" rtl="0" eaLnBrk="1" fontAlgn="base" hangingPunct="1">
              <a:spcBef>
                <a:spcPct val="20000"/>
              </a:spcBef>
              <a:spcAft>
                <a:spcPct val="0"/>
              </a:spcAft>
              <a:buFont typeface="Arial" panose="020B0604020202020204" pitchFamily="34" charset="0"/>
              <a:buNone/>
              <a:defRPr sz="3200" kern="1200">
                <a:solidFill>
                  <a:schemeClr val="tx1"/>
                </a:solidFill>
                <a:latin typeface="+mn-lt"/>
                <a:ea typeface="ＭＳ Ｐゴシック" charset="0"/>
                <a:cs typeface="ＭＳ Ｐゴシック" charset="0"/>
              </a:defRPr>
            </a:lvl1pPr>
            <a:lvl2pPr marL="231775" indent="-223838" algn="l" defTabSz="457200" rtl="0" eaLnBrk="1" fontAlgn="base" hangingPunct="1">
              <a:spcBef>
                <a:spcPct val="20000"/>
              </a:spcBef>
              <a:spcAft>
                <a:spcPct val="0"/>
              </a:spcAft>
              <a:buFont typeface="Arial" panose="020B0604020202020204" pitchFamily="34" charset="0"/>
              <a:buChar char="•"/>
              <a:tabLst/>
              <a:defRPr sz="2800" kern="1200">
                <a:solidFill>
                  <a:schemeClr val="tx1"/>
                </a:solidFill>
                <a:latin typeface="+mn-lt"/>
                <a:ea typeface="ＭＳ Ｐゴシック" charset="0"/>
                <a:cs typeface="+mn-cs"/>
              </a:defRPr>
            </a:lvl2pPr>
            <a:lvl3pPr marL="457200" indent="-225425" algn="l" defTabSz="457200" rtl="0" eaLnBrk="1" fontAlgn="base" hangingPunct="1">
              <a:spcBef>
                <a:spcPct val="20000"/>
              </a:spcBef>
              <a:spcAft>
                <a:spcPct val="0"/>
              </a:spcAft>
              <a:buSzPct val="100000"/>
              <a:buFont typeface="Courier New" panose="02070309020205020404" pitchFamily="49" charset="0"/>
              <a:buChar char="o"/>
              <a:tabLst/>
              <a:defRPr sz="2400" kern="1200">
                <a:solidFill>
                  <a:schemeClr val="tx1"/>
                </a:solidFill>
                <a:latin typeface="+mn-lt"/>
                <a:ea typeface="ＭＳ Ｐゴシック" charset="0"/>
                <a:cs typeface="+mn-cs"/>
              </a:defRPr>
            </a:lvl3pPr>
            <a:lvl4pPr marL="742950" indent="-225425" algn="l" defTabSz="457200" rtl="0" eaLnBrk="1" fontAlgn="base" hangingPunct="1">
              <a:spcBef>
                <a:spcPct val="20000"/>
              </a:spcBef>
              <a:spcAft>
                <a:spcPct val="0"/>
              </a:spcAft>
              <a:buSzPct val="90000"/>
              <a:buFont typeface="Arial" panose="020B0604020202020204" pitchFamily="34" charset="0"/>
              <a:buChar char="•"/>
              <a:tabLst/>
              <a:defRPr sz="2000" kern="1200">
                <a:solidFill>
                  <a:schemeClr val="tx1"/>
                </a:solidFill>
                <a:latin typeface="+mn-lt"/>
                <a:ea typeface="ＭＳ Ｐゴシック" charset="0"/>
                <a:cs typeface="+mn-cs"/>
              </a:defRPr>
            </a:lvl4pPr>
            <a:lvl5pPr marL="974725" indent="-223838" algn="l" defTabSz="457200" rtl="0" eaLnBrk="1" fontAlgn="base" hangingPunct="1">
              <a:spcBef>
                <a:spcPct val="20000"/>
              </a:spcBef>
              <a:spcAft>
                <a:spcPct val="0"/>
              </a:spcAft>
              <a:buSzPct val="80000"/>
              <a:buFont typeface="Courier New" panose="02070309020205020404" pitchFamily="49" charset="0"/>
              <a:buChar char="o"/>
              <a:tabLst/>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endParaRPr lang="en-US" sz="4267" dirty="0">
              <a:solidFill>
                <a:srgbClr val="000000"/>
              </a:solidFill>
              <a:latin typeface="Open Sans"/>
            </a:endParaRPr>
          </a:p>
          <a:p>
            <a:pPr defTabSz="609585"/>
            <a:r>
              <a:rPr lang="en-US" sz="4267" dirty="0">
                <a:solidFill>
                  <a:srgbClr val="000000"/>
                </a:solidFill>
                <a:latin typeface="Open Sans"/>
              </a:rPr>
              <a:t>Dr. MJ Bishop</a:t>
            </a:r>
          </a:p>
          <a:p>
            <a:pPr defTabSz="609585"/>
            <a:r>
              <a:rPr lang="en-US" sz="2667" i="1" dirty="0">
                <a:solidFill>
                  <a:srgbClr val="000000"/>
                </a:solidFill>
                <a:latin typeface="Open Sans"/>
              </a:rPr>
              <a:t>Vice President for Integrative Learning Design, University of Maryland Global Campus, and QM Board Chair</a:t>
            </a:r>
            <a:br>
              <a:rPr lang="en-US" sz="4267" dirty="0">
                <a:solidFill>
                  <a:prstClr val="black"/>
                </a:solidFill>
                <a:latin typeface="Trebuchet MS"/>
              </a:rPr>
            </a:br>
            <a:endParaRPr lang="en-US" sz="4267" dirty="0">
              <a:solidFill>
                <a:prstClr val="black"/>
              </a:solidFill>
              <a:latin typeface="Trebuchet MS"/>
            </a:endParaRPr>
          </a:p>
        </p:txBody>
      </p:sp>
      <p:pic>
        <p:nvPicPr>
          <p:cNvPr id="12292" name="Picture 4" descr="https://custom.cvent.com/d4f0845db5364b68a5afddccc6070174/pix/686a0567d6f343878e1363c5ce2dc15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693" y="1423975"/>
            <a:ext cx="3932176" cy="393217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63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574CA-F74F-0295-4813-B8BF71147876}"/>
              </a:ext>
            </a:extLst>
          </p:cNvPr>
          <p:cNvPicPr>
            <a:picLocks noChangeAspect="1"/>
          </p:cNvPicPr>
          <p:nvPr/>
        </p:nvPicPr>
        <p:blipFill>
          <a:blip r:embed="rId3"/>
          <a:stretch>
            <a:fillRect/>
          </a:stretch>
        </p:blipFill>
        <p:spPr>
          <a:xfrm>
            <a:off x="645447" y="457201"/>
            <a:ext cx="10983865" cy="5899150"/>
          </a:xfrm>
          <a:prstGeom prst="rect">
            <a:avLst/>
          </a:prstGeom>
        </p:spPr>
      </p:pic>
    </p:spTree>
    <p:extLst>
      <p:ext uri="{BB962C8B-B14F-4D97-AF65-F5344CB8AC3E}">
        <p14:creationId xmlns:p14="http://schemas.microsoft.com/office/powerpoint/2010/main" val="349740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43200"/>
            <a:ext cx="9144000" cy="1393711"/>
          </a:xfrm>
        </p:spPr>
        <p:txBody>
          <a:bodyPr>
            <a:normAutofit fontScale="90000"/>
          </a:bodyPr>
          <a:lstStyle/>
          <a:p>
            <a:r>
              <a:rPr lang="en-US" sz="5467" dirty="0"/>
              <a:t>How do you use the technology?</a:t>
            </a:r>
          </a:p>
        </p:txBody>
      </p:sp>
      <p:sp>
        <p:nvSpPr>
          <p:cNvPr id="3" name="Subtitle 2"/>
          <p:cNvSpPr>
            <a:spLocks noGrp="1"/>
          </p:cNvSpPr>
          <p:nvPr>
            <p:ph type="subTitle" idx="1"/>
          </p:nvPr>
        </p:nvSpPr>
        <p:spPr>
          <a:xfrm>
            <a:off x="1524000" y="4118089"/>
            <a:ext cx="9144000" cy="1393711"/>
          </a:xfrm>
        </p:spPr>
        <p:txBody>
          <a:bodyPr>
            <a:normAutofit/>
          </a:bodyPr>
          <a:lstStyle/>
          <a:p>
            <a:r>
              <a:rPr lang="en-US" sz="3200" dirty="0"/>
              <a:t>Are you using them to do things differently?</a:t>
            </a:r>
          </a:p>
        </p:txBody>
      </p:sp>
    </p:spTree>
    <p:extLst>
      <p:ext uri="{BB962C8B-B14F-4D97-AF65-F5344CB8AC3E}">
        <p14:creationId xmlns:p14="http://schemas.microsoft.com/office/powerpoint/2010/main" val="392389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7DDFC-B9D1-8745-901D-822D71A98D38}"/>
              </a:ext>
            </a:extLst>
          </p:cNvPr>
          <p:cNvPicPr>
            <a:picLocks noChangeAspect="1"/>
          </p:cNvPicPr>
          <p:nvPr/>
        </p:nvPicPr>
        <p:blipFill>
          <a:blip r:embed="rId3"/>
          <a:stretch>
            <a:fillRect/>
          </a:stretch>
        </p:blipFill>
        <p:spPr>
          <a:xfrm>
            <a:off x="2624950" y="0"/>
            <a:ext cx="7065567" cy="6858000"/>
          </a:xfrm>
          <a:prstGeom prst="rect">
            <a:avLst/>
          </a:prstGeom>
        </p:spPr>
      </p:pic>
    </p:spTree>
    <p:extLst>
      <p:ext uri="{BB962C8B-B14F-4D97-AF65-F5344CB8AC3E}">
        <p14:creationId xmlns:p14="http://schemas.microsoft.com/office/powerpoint/2010/main" val="9648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D7F0D5-E4E8-2941-A4A6-2EA585768568}"/>
              </a:ext>
            </a:extLst>
          </p:cNvPr>
          <p:cNvPicPr>
            <a:picLocks noChangeAspect="1"/>
          </p:cNvPicPr>
          <p:nvPr/>
        </p:nvPicPr>
        <p:blipFill>
          <a:blip r:embed="rId3"/>
          <a:stretch>
            <a:fillRect/>
          </a:stretch>
        </p:blipFill>
        <p:spPr>
          <a:xfrm>
            <a:off x="2648686" y="0"/>
            <a:ext cx="7048961" cy="6858000"/>
          </a:xfrm>
          <a:prstGeom prst="rect">
            <a:avLst/>
          </a:prstGeom>
        </p:spPr>
      </p:pic>
    </p:spTree>
    <p:extLst>
      <p:ext uri="{BB962C8B-B14F-4D97-AF65-F5344CB8AC3E}">
        <p14:creationId xmlns:p14="http://schemas.microsoft.com/office/powerpoint/2010/main" val="191463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5006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2224" y="807681"/>
            <a:ext cx="8449774" cy="5386903"/>
            <a:chOff x="1342224" y="807681"/>
            <a:chExt cx="6734478" cy="4293367"/>
          </a:xfrm>
        </p:grpSpPr>
        <p:sp>
          <p:nvSpPr>
            <p:cNvPr id="29" name="Rectangle 28"/>
            <p:cNvSpPr/>
            <p:nvPr/>
          </p:nvSpPr>
          <p:spPr>
            <a:xfrm>
              <a:off x="6553200" y="923544"/>
              <a:ext cx="1371600" cy="11465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50845" y="4831220"/>
              <a:ext cx="1576310" cy="269828"/>
            </a:xfrm>
            <a:prstGeom prst="rect">
              <a:avLst/>
            </a:prstGeom>
            <a:noFill/>
          </p:spPr>
          <p:txBody>
            <a:bodyPr wrap="square" rtlCol="0">
              <a:spAutoFit/>
            </a:bodyPr>
            <a:lstStyle/>
            <a:p>
              <a:pPr algn="ctr"/>
              <a:r>
                <a:rPr lang="en-US" sz="1600" b="1"/>
                <a:t>Sweeping</a:t>
              </a:r>
            </a:p>
          </p:txBody>
        </p:sp>
        <p:sp>
          <p:nvSpPr>
            <p:cNvPr id="17" name="TextBox 16"/>
            <p:cNvSpPr txBox="1"/>
            <p:nvPr/>
          </p:nvSpPr>
          <p:spPr>
            <a:xfrm>
              <a:off x="5041234" y="4831220"/>
              <a:ext cx="1572386" cy="269828"/>
            </a:xfrm>
            <a:prstGeom prst="rect">
              <a:avLst/>
            </a:prstGeom>
            <a:noFill/>
          </p:spPr>
          <p:txBody>
            <a:bodyPr wrap="square" rtlCol="0">
              <a:spAutoFit/>
            </a:bodyPr>
            <a:lstStyle/>
            <a:p>
              <a:pPr algn="ctr"/>
              <a:r>
                <a:rPr lang="en-US" sz="1600" b="1"/>
                <a:t>Selective</a:t>
              </a:r>
            </a:p>
          </p:txBody>
        </p:sp>
        <p:sp>
          <p:nvSpPr>
            <p:cNvPr id="18" name="TextBox 17"/>
            <p:cNvSpPr txBox="1"/>
            <p:nvPr/>
          </p:nvSpPr>
          <p:spPr>
            <a:xfrm>
              <a:off x="3752921" y="4831220"/>
              <a:ext cx="1458413" cy="269828"/>
            </a:xfrm>
            <a:prstGeom prst="rect">
              <a:avLst/>
            </a:prstGeom>
            <a:noFill/>
          </p:spPr>
          <p:txBody>
            <a:bodyPr wrap="square" rtlCol="0">
              <a:spAutoFit/>
            </a:bodyPr>
            <a:lstStyle/>
            <a:p>
              <a:pPr algn="ctr"/>
              <a:r>
                <a:rPr lang="en-US" sz="1600" b="1" dirty="0"/>
                <a:t>Sporadic</a:t>
              </a:r>
            </a:p>
          </p:txBody>
        </p:sp>
        <p:sp>
          <p:nvSpPr>
            <p:cNvPr id="19" name="TextBox 18"/>
            <p:cNvSpPr txBox="1"/>
            <p:nvPr/>
          </p:nvSpPr>
          <p:spPr>
            <a:xfrm>
              <a:off x="1342885" y="1361908"/>
              <a:ext cx="2148455" cy="269828"/>
            </a:xfrm>
            <a:prstGeom prst="rect">
              <a:avLst/>
            </a:prstGeom>
            <a:noFill/>
          </p:spPr>
          <p:txBody>
            <a:bodyPr wrap="square" rtlCol="0">
              <a:spAutoFit/>
            </a:bodyPr>
            <a:lstStyle/>
            <a:p>
              <a:pPr algn="r"/>
              <a:r>
                <a:rPr lang="en-US" sz="1600" b="1"/>
                <a:t>Re-envisioning</a:t>
              </a:r>
              <a:endParaRPr lang="en-US" sz="1600"/>
            </a:p>
          </p:txBody>
        </p:sp>
        <p:sp>
          <p:nvSpPr>
            <p:cNvPr id="20" name="TextBox 19"/>
            <p:cNvSpPr txBox="1"/>
            <p:nvPr/>
          </p:nvSpPr>
          <p:spPr>
            <a:xfrm>
              <a:off x="1342224" y="2535896"/>
              <a:ext cx="2150352" cy="269828"/>
            </a:xfrm>
            <a:prstGeom prst="rect">
              <a:avLst/>
            </a:prstGeom>
            <a:noFill/>
          </p:spPr>
          <p:txBody>
            <a:bodyPr wrap="square" rtlCol="0">
              <a:spAutoFit/>
            </a:bodyPr>
            <a:lstStyle/>
            <a:p>
              <a:pPr algn="r"/>
              <a:r>
                <a:rPr lang="en-US" sz="1600" b="1"/>
                <a:t>Redesigning</a:t>
              </a:r>
              <a:endParaRPr lang="en-US" sz="1600" b="1">
                <a:highlight>
                  <a:srgbClr val="FFFF00"/>
                </a:highlight>
              </a:endParaRPr>
            </a:p>
          </p:txBody>
        </p:sp>
        <p:sp>
          <p:nvSpPr>
            <p:cNvPr id="21" name="TextBox 20"/>
            <p:cNvSpPr txBox="1"/>
            <p:nvPr/>
          </p:nvSpPr>
          <p:spPr>
            <a:xfrm>
              <a:off x="1342224" y="3703019"/>
              <a:ext cx="2150352" cy="269828"/>
            </a:xfrm>
            <a:prstGeom prst="rect">
              <a:avLst/>
            </a:prstGeom>
            <a:noFill/>
          </p:spPr>
          <p:txBody>
            <a:bodyPr wrap="square" rtlCol="0">
              <a:spAutoFit/>
            </a:bodyPr>
            <a:lstStyle/>
            <a:p>
              <a:pPr algn="r"/>
              <a:r>
                <a:rPr lang="en-US" sz="1600" b="1"/>
                <a:t>Replacing</a:t>
              </a:r>
            </a:p>
          </p:txBody>
        </p:sp>
        <p:sp>
          <p:nvSpPr>
            <p:cNvPr id="24" name="TextBox 23"/>
            <p:cNvSpPr txBox="1"/>
            <p:nvPr/>
          </p:nvSpPr>
          <p:spPr>
            <a:xfrm>
              <a:off x="6537116" y="1265990"/>
              <a:ext cx="1354837" cy="269828"/>
            </a:xfrm>
            <a:prstGeom prst="rect">
              <a:avLst/>
            </a:prstGeom>
            <a:noFill/>
          </p:spPr>
          <p:txBody>
            <a:bodyPr wrap="square" rtlCol="0">
              <a:spAutoFit/>
            </a:bodyPr>
            <a:lstStyle/>
            <a:p>
              <a:pPr algn="ctr"/>
              <a:r>
                <a:rPr lang="en-US" sz="1600"/>
                <a:t>Transformative</a:t>
              </a:r>
              <a:endParaRPr lang="en-US" sz="1600" b="1"/>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Tree>
    <p:extLst>
      <p:ext uri="{BB962C8B-B14F-4D97-AF65-F5344CB8AC3E}">
        <p14:creationId xmlns:p14="http://schemas.microsoft.com/office/powerpoint/2010/main" val="3669794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3053" y="807681"/>
            <a:ext cx="8448945" cy="5897919"/>
            <a:chOff x="1342885" y="807681"/>
            <a:chExt cx="6733817" cy="4700647"/>
          </a:xfrm>
        </p:grpSpPr>
        <p:sp>
          <p:nvSpPr>
            <p:cNvPr id="29" name="Rectangle 28"/>
            <p:cNvSpPr/>
            <p:nvPr/>
          </p:nvSpPr>
          <p:spPr>
            <a:xfrm>
              <a:off x="6553200" y="923544"/>
              <a:ext cx="1371600" cy="11465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p:cNvSpPr txBox="1"/>
            <p:nvPr/>
          </p:nvSpPr>
          <p:spPr>
            <a:xfrm>
              <a:off x="6450845" y="4831220"/>
              <a:ext cx="1576310" cy="677108"/>
            </a:xfrm>
            <a:prstGeom prst="rect">
              <a:avLst/>
            </a:prstGeom>
            <a:noFill/>
          </p:spPr>
          <p:txBody>
            <a:bodyPr wrap="square" rtlCol="0">
              <a:spAutoFit/>
            </a:bodyPr>
            <a:lstStyle/>
            <a:p>
              <a:pPr algn="ctr"/>
              <a:r>
                <a:rPr lang="en-US" sz="1600" b="1"/>
                <a:t>Sweeping</a:t>
              </a:r>
            </a:p>
            <a:p>
              <a:pPr algn="ctr"/>
              <a:r>
                <a:rPr lang="en-US" sz="1600"/>
                <a:t>Pervasive across curriculum </a:t>
              </a:r>
            </a:p>
          </p:txBody>
        </p:sp>
        <p:sp>
          <p:nvSpPr>
            <p:cNvPr id="17" name="TextBox 16"/>
            <p:cNvSpPr txBox="1"/>
            <p:nvPr/>
          </p:nvSpPr>
          <p:spPr>
            <a:xfrm>
              <a:off x="5041234" y="4831220"/>
              <a:ext cx="1572386" cy="466066"/>
            </a:xfrm>
            <a:prstGeom prst="rect">
              <a:avLst/>
            </a:prstGeom>
            <a:noFill/>
          </p:spPr>
          <p:txBody>
            <a:bodyPr wrap="square" rtlCol="0">
              <a:spAutoFit/>
            </a:bodyPr>
            <a:lstStyle/>
            <a:p>
              <a:pPr algn="ctr"/>
              <a:r>
                <a:rPr lang="en-US" sz="1600" b="1"/>
                <a:t>Selective</a:t>
              </a:r>
            </a:p>
            <a:p>
              <a:pPr algn="ctr"/>
              <a:r>
                <a:rPr lang="en-US" sz="1600"/>
                <a:t>Targeted programs</a:t>
              </a:r>
            </a:p>
          </p:txBody>
        </p:sp>
        <p:sp>
          <p:nvSpPr>
            <p:cNvPr id="18" name="TextBox 17"/>
            <p:cNvSpPr txBox="1"/>
            <p:nvPr/>
          </p:nvSpPr>
          <p:spPr>
            <a:xfrm>
              <a:off x="3752921" y="4831220"/>
              <a:ext cx="1458413" cy="677108"/>
            </a:xfrm>
            <a:prstGeom prst="rect">
              <a:avLst/>
            </a:prstGeom>
            <a:noFill/>
          </p:spPr>
          <p:txBody>
            <a:bodyPr wrap="square" rtlCol="0">
              <a:spAutoFit/>
            </a:bodyPr>
            <a:lstStyle/>
            <a:p>
              <a:pPr algn="ctr"/>
              <a:r>
                <a:rPr lang="en-US" sz="1600" b="1" dirty="0"/>
                <a:t>Sporadic</a:t>
              </a:r>
            </a:p>
            <a:p>
              <a:pPr algn="ctr"/>
              <a:r>
                <a:rPr lang="en-US" sz="1600" dirty="0"/>
                <a:t>A few interested faculty</a:t>
              </a:r>
            </a:p>
          </p:txBody>
        </p:sp>
        <p:sp>
          <p:nvSpPr>
            <p:cNvPr id="19" name="TextBox 18"/>
            <p:cNvSpPr txBox="1"/>
            <p:nvPr/>
          </p:nvSpPr>
          <p:spPr>
            <a:xfrm>
              <a:off x="1342885" y="1047536"/>
              <a:ext cx="2148455" cy="662305"/>
            </a:xfrm>
            <a:prstGeom prst="rect">
              <a:avLst/>
            </a:prstGeom>
            <a:noFill/>
          </p:spPr>
          <p:txBody>
            <a:bodyPr wrap="square" rtlCol="0">
              <a:spAutoFit/>
            </a:bodyPr>
            <a:lstStyle/>
            <a:p>
              <a:pPr algn="r"/>
              <a:r>
                <a:rPr lang="en-US" sz="1600" b="1"/>
                <a:t>Re-envisioning</a:t>
              </a:r>
              <a:br>
                <a:rPr lang="en-US" sz="1600"/>
              </a:br>
              <a:r>
                <a:rPr lang="en-US" sz="1600"/>
                <a:t>Continually improving instructional materials.</a:t>
              </a:r>
            </a:p>
          </p:txBody>
        </p:sp>
        <p:sp>
          <p:nvSpPr>
            <p:cNvPr id="20" name="TextBox 19"/>
            <p:cNvSpPr txBox="1"/>
            <p:nvPr/>
          </p:nvSpPr>
          <p:spPr>
            <a:xfrm>
              <a:off x="1851488" y="2214920"/>
              <a:ext cx="1641748" cy="662305"/>
            </a:xfrm>
            <a:prstGeom prst="rect">
              <a:avLst/>
            </a:prstGeom>
            <a:noFill/>
          </p:spPr>
          <p:txBody>
            <a:bodyPr wrap="square" rtlCol="0">
              <a:spAutoFit/>
            </a:bodyPr>
            <a:lstStyle/>
            <a:p>
              <a:pPr algn="r"/>
              <a:r>
                <a:rPr lang="en-US" sz="1600" b="1"/>
                <a:t>Redesigning</a:t>
              </a:r>
              <a:endParaRPr lang="en-US" sz="1600" b="1">
                <a:highlight>
                  <a:srgbClr val="FFFF00"/>
                </a:highlight>
              </a:endParaRPr>
            </a:p>
            <a:p>
              <a:pPr algn="r"/>
              <a:r>
                <a:rPr lang="en-US" sz="1600"/>
                <a:t>Teaching differently with OER.</a:t>
              </a:r>
            </a:p>
          </p:txBody>
        </p:sp>
        <p:sp>
          <p:nvSpPr>
            <p:cNvPr id="21" name="TextBox 20"/>
            <p:cNvSpPr txBox="1"/>
            <p:nvPr/>
          </p:nvSpPr>
          <p:spPr>
            <a:xfrm>
              <a:off x="1975048" y="3390790"/>
              <a:ext cx="1517527" cy="662305"/>
            </a:xfrm>
            <a:prstGeom prst="rect">
              <a:avLst/>
            </a:prstGeom>
            <a:noFill/>
          </p:spPr>
          <p:txBody>
            <a:bodyPr wrap="square" rtlCol="0">
              <a:spAutoFit/>
            </a:bodyPr>
            <a:lstStyle/>
            <a:p>
              <a:pPr algn="r"/>
              <a:r>
                <a:rPr lang="en-US" sz="1600" b="1"/>
                <a:t>Replacing</a:t>
              </a:r>
            </a:p>
            <a:p>
              <a:pPr algn="r"/>
              <a:r>
                <a:rPr lang="en-US" sz="1600"/>
                <a:t>Swapping textbooks with OER.</a:t>
              </a:r>
            </a:p>
          </p:txBody>
        </p:sp>
        <p:sp>
          <p:nvSpPr>
            <p:cNvPr id="24" name="TextBox 23"/>
            <p:cNvSpPr txBox="1"/>
            <p:nvPr/>
          </p:nvSpPr>
          <p:spPr>
            <a:xfrm>
              <a:off x="6537116" y="1265990"/>
              <a:ext cx="1354837" cy="466066"/>
            </a:xfrm>
            <a:prstGeom prst="rect">
              <a:avLst/>
            </a:prstGeom>
            <a:noFill/>
          </p:spPr>
          <p:txBody>
            <a:bodyPr wrap="square" rtlCol="0">
              <a:spAutoFit/>
            </a:bodyPr>
            <a:lstStyle/>
            <a:p>
              <a:pPr algn="ctr"/>
              <a:r>
                <a:rPr lang="en-US" sz="1600">
                  <a:solidFill>
                    <a:schemeClr val="bg1"/>
                  </a:solidFill>
                </a:rPr>
                <a:t>Transformative Use of </a:t>
              </a:r>
              <a:r>
                <a:rPr lang="en-US" sz="1600" b="1">
                  <a:solidFill>
                    <a:schemeClr val="bg1"/>
                  </a:solidFill>
                </a:rPr>
                <a:t>OER</a:t>
              </a:r>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Tree>
    <p:extLst>
      <p:ext uri="{BB962C8B-B14F-4D97-AF65-F5344CB8AC3E}">
        <p14:creationId xmlns:p14="http://schemas.microsoft.com/office/powerpoint/2010/main" val="743772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2224" y="807681"/>
            <a:ext cx="8449774" cy="5897919"/>
            <a:chOff x="1342224" y="807681"/>
            <a:chExt cx="6734478" cy="4700647"/>
          </a:xfrm>
        </p:grpSpPr>
        <p:sp>
          <p:nvSpPr>
            <p:cNvPr id="29" name="Rectangle 28"/>
            <p:cNvSpPr/>
            <p:nvPr/>
          </p:nvSpPr>
          <p:spPr>
            <a:xfrm>
              <a:off x="6553200" y="923544"/>
              <a:ext cx="1371600" cy="11465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50845" y="4831220"/>
              <a:ext cx="1576310" cy="677108"/>
            </a:xfrm>
            <a:prstGeom prst="rect">
              <a:avLst/>
            </a:prstGeom>
            <a:noFill/>
          </p:spPr>
          <p:txBody>
            <a:bodyPr wrap="square" rtlCol="0">
              <a:spAutoFit/>
            </a:bodyPr>
            <a:lstStyle/>
            <a:p>
              <a:pPr algn="ctr"/>
              <a:r>
                <a:rPr lang="en-US" sz="1600" b="1"/>
                <a:t>Sweeping</a:t>
              </a:r>
            </a:p>
            <a:p>
              <a:pPr algn="ctr"/>
              <a:r>
                <a:rPr lang="en-US" sz="1600"/>
                <a:t>Pervasive across curriculum </a:t>
              </a:r>
            </a:p>
          </p:txBody>
        </p:sp>
        <p:sp>
          <p:nvSpPr>
            <p:cNvPr id="17" name="TextBox 16"/>
            <p:cNvSpPr txBox="1"/>
            <p:nvPr/>
          </p:nvSpPr>
          <p:spPr>
            <a:xfrm>
              <a:off x="5041234" y="4831220"/>
              <a:ext cx="1572386" cy="466066"/>
            </a:xfrm>
            <a:prstGeom prst="rect">
              <a:avLst/>
            </a:prstGeom>
            <a:noFill/>
          </p:spPr>
          <p:txBody>
            <a:bodyPr wrap="square" rtlCol="0">
              <a:spAutoFit/>
            </a:bodyPr>
            <a:lstStyle/>
            <a:p>
              <a:pPr algn="ctr"/>
              <a:r>
                <a:rPr lang="en-US" sz="1600" b="1"/>
                <a:t>Selective</a:t>
              </a:r>
            </a:p>
            <a:p>
              <a:pPr algn="ctr"/>
              <a:r>
                <a:rPr lang="en-US" sz="1600"/>
                <a:t>Targeted programs</a:t>
              </a:r>
            </a:p>
          </p:txBody>
        </p:sp>
        <p:sp>
          <p:nvSpPr>
            <p:cNvPr id="18" name="TextBox 17"/>
            <p:cNvSpPr txBox="1"/>
            <p:nvPr/>
          </p:nvSpPr>
          <p:spPr>
            <a:xfrm>
              <a:off x="3752921" y="4831220"/>
              <a:ext cx="1458413" cy="677108"/>
            </a:xfrm>
            <a:prstGeom prst="rect">
              <a:avLst/>
            </a:prstGeom>
            <a:noFill/>
          </p:spPr>
          <p:txBody>
            <a:bodyPr wrap="square" rtlCol="0">
              <a:spAutoFit/>
            </a:bodyPr>
            <a:lstStyle/>
            <a:p>
              <a:pPr algn="ctr"/>
              <a:r>
                <a:rPr lang="en-US" sz="1600" b="1"/>
                <a:t>Sporadic</a:t>
              </a:r>
            </a:p>
            <a:p>
              <a:pPr algn="ctr"/>
              <a:r>
                <a:rPr lang="en-US" sz="1600"/>
                <a:t>A few interested faculty</a:t>
              </a:r>
            </a:p>
          </p:txBody>
        </p:sp>
        <p:sp>
          <p:nvSpPr>
            <p:cNvPr id="19" name="TextBox 18"/>
            <p:cNvSpPr txBox="1"/>
            <p:nvPr/>
          </p:nvSpPr>
          <p:spPr>
            <a:xfrm>
              <a:off x="1342885" y="1047536"/>
              <a:ext cx="2148455" cy="1046440"/>
            </a:xfrm>
            <a:prstGeom prst="rect">
              <a:avLst/>
            </a:prstGeom>
            <a:noFill/>
          </p:spPr>
          <p:txBody>
            <a:bodyPr wrap="square" rtlCol="0">
              <a:spAutoFit/>
            </a:bodyPr>
            <a:lstStyle/>
            <a:p>
              <a:pPr algn="r"/>
              <a:r>
                <a:rPr lang="en-US" sz="1600" b="1"/>
                <a:t>Re-envisioning</a:t>
              </a:r>
              <a:br>
                <a:rPr lang="en-US" sz="1600"/>
              </a:br>
              <a:r>
                <a:rPr lang="en-US" sz="1600"/>
                <a:t>Exploring new pedagogical </a:t>
              </a:r>
              <a:br>
                <a:rPr lang="en-US" sz="1600"/>
              </a:br>
              <a:r>
                <a:rPr lang="en-US" sz="1600"/>
                <a:t>and curricular models (such as modular, competency-based, stackable approaches).</a:t>
              </a:r>
            </a:p>
          </p:txBody>
        </p:sp>
        <p:sp>
          <p:nvSpPr>
            <p:cNvPr id="20" name="TextBox 19"/>
            <p:cNvSpPr txBox="1"/>
            <p:nvPr/>
          </p:nvSpPr>
          <p:spPr>
            <a:xfrm>
              <a:off x="1342885" y="2214920"/>
              <a:ext cx="2150352" cy="1054782"/>
            </a:xfrm>
            <a:prstGeom prst="rect">
              <a:avLst/>
            </a:prstGeom>
            <a:noFill/>
          </p:spPr>
          <p:txBody>
            <a:bodyPr wrap="square" rtlCol="0">
              <a:spAutoFit/>
            </a:bodyPr>
            <a:lstStyle/>
            <a:p>
              <a:pPr algn="r"/>
              <a:r>
                <a:rPr lang="en-US" sz="1600" b="1"/>
                <a:t>Redesigning</a:t>
              </a:r>
              <a:endParaRPr lang="en-US" sz="1600" b="1">
                <a:highlight>
                  <a:srgbClr val="FFFF00"/>
                </a:highlight>
              </a:endParaRPr>
            </a:p>
            <a:p>
              <a:pPr algn="r"/>
              <a:r>
                <a:rPr lang="en-US" sz="1600"/>
                <a:t>Addressing learner access needs while ensuring </a:t>
              </a:r>
            </a:p>
            <a:p>
              <a:pPr algn="r"/>
              <a:r>
                <a:rPr lang="en-US" sz="1600"/>
                <a:t>optimally effective delivery </a:t>
              </a:r>
              <a:br>
                <a:rPr lang="en-US" sz="1600"/>
              </a:br>
              <a:r>
                <a:rPr lang="en-US" sz="1600"/>
                <a:t>of learning experience.</a:t>
              </a:r>
            </a:p>
          </p:txBody>
        </p:sp>
        <p:sp>
          <p:nvSpPr>
            <p:cNvPr id="21" name="TextBox 20"/>
            <p:cNvSpPr txBox="1"/>
            <p:nvPr/>
          </p:nvSpPr>
          <p:spPr>
            <a:xfrm>
              <a:off x="1342224" y="3390790"/>
              <a:ext cx="2150352" cy="861774"/>
            </a:xfrm>
            <a:prstGeom prst="rect">
              <a:avLst/>
            </a:prstGeom>
            <a:noFill/>
          </p:spPr>
          <p:txBody>
            <a:bodyPr wrap="square" rtlCol="0">
              <a:spAutoFit/>
            </a:bodyPr>
            <a:lstStyle/>
            <a:p>
              <a:pPr algn="r"/>
              <a:r>
                <a:rPr lang="en-US" sz="1600" b="1"/>
                <a:t>Replacing</a:t>
              </a:r>
            </a:p>
            <a:p>
              <a:pPr algn="r"/>
              <a:r>
                <a:rPr lang="en-US" sz="1600"/>
                <a:t>Moving traditional courses/</a:t>
              </a:r>
            </a:p>
            <a:p>
              <a:pPr algn="r"/>
              <a:r>
                <a:rPr lang="en-US" sz="1600"/>
                <a:t>programs online to </a:t>
              </a:r>
            </a:p>
            <a:p>
              <a:pPr algn="r"/>
              <a:r>
                <a:rPr lang="en-US" sz="1600"/>
                <a:t>increase access.</a:t>
              </a:r>
            </a:p>
          </p:txBody>
        </p:sp>
        <p:sp>
          <p:nvSpPr>
            <p:cNvPr id="24" name="TextBox 23"/>
            <p:cNvSpPr txBox="1"/>
            <p:nvPr/>
          </p:nvSpPr>
          <p:spPr>
            <a:xfrm>
              <a:off x="6537116" y="1265990"/>
              <a:ext cx="1354837" cy="466066"/>
            </a:xfrm>
            <a:prstGeom prst="rect">
              <a:avLst/>
            </a:prstGeom>
            <a:noFill/>
          </p:spPr>
          <p:txBody>
            <a:bodyPr wrap="square" rtlCol="0">
              <a:spAutoFit/>
            </a:bodyPr>
            <a:lstStyle/>
            <a:p>
              <a:pPr algn="ctr"/>
              <a:r>
                <a:rPr lang="en-US" sz="1600"/>
                <a:t>Transformative Use of </a:t>
              </a:r>
              <a:r>
                <a:rPr lang="en-US" sz="1600" b="1"/>
                <a:t>Online</a:t>
              </a:r>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Tree>
    <p:extLst>
      <p:ext uri="{BB962C8B-B14F-4D97-AF65-F5344CB8AC3E}">
        <p14:creationId xmlns:p14="http://schemas.microsoft.com/office/powerpoint/2010/main" val="1024451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2224" y="807681"/>
            <a:ext cx="8449774" cy="5386903"/>
            <a:chOff x="1342224" y="807681"/>
            <a:chExt cx="6734478" cy="4293367"/>
          </a:xfrm>
        </p:grpSpPr>
        <p:sp>
          <p:nvSpPr>
            <p:cNvPr id="16" name="TextBox 15"/>
            <p:cNvSpPr txBox="1"/>
            <p:nvPr/>
          </p:nvSpPr>
          <p:spPr>
            <a:xfrm>
              <a:off x="6450845" y="4831220"/>
              <a:ext cx="1576310" cy="269828"/>
            </a:xfrm>
            <a:prstGeom prst="rect">
              <a:avLst/>
            </a:prstGeom>
            <a:noFill/>
          </p:spPr>
          <p:txBody>
            <a:bodyPr wrap="square" rtlCol="0">
              <a:spAutoFit/>
            </a:bodyPr>
            <a:lstStyle/>
            <a:p>
              <a:pPr algn="ctr"/>
              <a:r>
                <a:rPr lang="en-US" sz="1600" b="1"/>
                <a:t>Sweeping</a:t>
              </a:r>
            </a:p>
          </p:txBody>
        </p:sp>
        <p:sp>
          <p:nvSpPr>
            <p:cNvPr id="17" name="TextBox 16"/>
            <p:cNvSpPr txBox="1"/>
            <p:nvPr/>
          </p:nvSpPr>
          <p:spPr>
            <a:xfrm>
              <a:off x="5041234" y="4831220"/>
              <a:ext cx="1572386" cy="269828"/>
            </a:xfrm>
            <a:prstGeom prst="rect">
              <a:avLst/>
            </a:prstGeom>
            <a:noFill/>
          </p:spPr>
          <p:txBody>
            <a:bodyPr wrap="square" rtlCol="0">
              <a:spAutoFit/>
            </a:bodyPr>
            <a:lstStyle/>
            <a:p>
              <a:pPr algn="ctr"/>
              <a:r>
                <a:rPr lang="en-US" sz="1600" b="1"/>
                <a:t>Selective</a:t>
              </a:r>
            </a:p>
          </p:txBody>
        </p:sp>
        <p:sp>
          <p:nvSpPr>
            <p:cNvPr id="18" name="TextBox 17"/>
            <p:cNvSpPr txBox="1"/>
            <p:nvPr/>
          </p:nvSpPr>
          <p:spPr>
            <a:xfrm>
              <a:off x="3752921" y="4831220"/>
              <a:ext cx="1458413" cy="269828"/>
            </a:xfrm>
            <a:prstGeom prst="rect">
              <a:avLst/>
            </a:prstGeom>
            <a:noFill/>
          </p:spPr>
          <p:txBody>
            <a:bodyPr wrap="square" rtlCol="0">
              <a:spAutoFit/>
            </a:bodyPr>
            <a:lstStyle/>
            <a:p>
              <a:pPr algn="ctr"/>
              <a:r>
                <a:rPr lang="en-US" sz="1600" b="1" dirty="0"/>
                <a:t>Sporadic</a:t>
              </a:r>
            </a:p>
          </p:txBody>
        </p:sp>
        <p:sp>
          <p:nvSpPr>
            <p:cNvPr id="19" name="TextBox 18"/>
            <p:cNvSpPr txBox="1"/>
            <p:nvPr/>
          </p:nvSpPr>
          <p:spPr>
            <a:xfrm>
              <a:off x="1342885" y="1361908"/>
              <a:ext cx="2148455" cy="269828"/>
            </a:xfrm>
            <a:prstGeom prst="rect">
              <a:avLst/>
            </a:prstGeom>
            <a:noFill/>
          </p:spPr>
          <p:txBody>
            <a:bodyPr wrap="square" rtlCol="0">
              <a:spAutoFit/>
            </a:bodyPr>
            <a:lstStyle/>
            <a:p>
              <a:pPr algn="r"/>
              <a:r>
                <a:rPr lang="en-US" sz="1600" b="1"/>
                <a:t>Re-envisioning</a:t>
              </a:r>
              <a:endParaRPr lang="en-US" sz="1600"/>
            </a:p>
          </p:txBody>
        </p:sp>
        <p:sp>
          <p:nvSpPr>
            <p:cNvPr id="20" name="TextBox 19"/>
            <p:cNvSpPr txBox="1"/>
            <p:nvPr/>
          </p:nvSpPr>
          <p:spPr>
            <a:xfrm>
              <a:off x="1342224" y="2535896"/>
              <a:ext cx="2150352" cy="269828"/>
            </a:xfrm>
            <a:prstGeom prst="rect">
              <a:avLst/>
            </a:prstGeom>
            <a:noFill/>
          </p:spPr>
          <p:txBody>
            <a:bodyPr wrap="square" rtlCol="0">
              <a:spAutoFit/>
            </a:bodyPr>
            <a:lstStyle/>
            <a:p>
              <a:pPr algn="r"/>
              <a:r>
                <a:rPr lang="en-US" sz="1600" b="1"/>
                <a:t>Redesigning</a:t>
              </a:r>
              <a:endParaRPr lang="en-US" sz="1600" b="1">
                <a:highlight>
                  <a:srgbClr val="FFFF00"/>
                </a:highlight>
              </a:endParaRPr>
            </a:p>
          </p:txBody>
        </p:sp>
        <p:sp>
          <p:nvSpPr>
            <p:cNvPr id="21" name="TextBox 20"/>
            <p:cNvSpPr txBox="1"/>
            <p:nvPr/>
          </p:nvSpPr>
          <p:spPr>
            <a:xfrm>
              <a:off x="1342224" y="3703019"/>
              <a:ext cx="2150352" cy="269828"/>
            </a:xfrm>
            <a:prstGeom prst="rect">
              <a:avLst/>
            </a:prstGeom>
            <a:noFill/>
          </p:spPr>
          <p:txBody>
            <a:bodyPr wrap="square" rtlCol="0">
              <a:spAutoFit/>
            </a:bodyPr>
            <a:lstStyle/>
            <a:p>
              <a:pPr algn="r"/>
              <a:r>
                <a:rPr lang="en-US" sz="1600" b="1"/>
                <a:t>Replacing</a:t>
              </a:r>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
        <p:nvSpPr>
          <p:cNvPr id="4" name="Rectangle 3">
            <a:extLst>
              <a:ext uri="{FF2B5EF4-FFF2-40B4-BE49-F238E27FC236}">
                <a16:creationId xmlns:a16="http://schemas.microsoft.com/office/drawing/2014/main" id="{B6E72502-D9D6-9BC8-33FA-D7A3DEEA6B3D}"/>
              </a:ext>
            </a:extLst>
          </p:cNvPr>
          <p:cNvSpPr/>
          <p:nvPr/>
        </p:nvSpPr>
        <p:spPr>
          <a:xfrm>
            <a:off x="7880454" y="953055"/>
            <a:ext cx="1720952" cy="14385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B77DC246-2DD3-81B4-21A5-01D017999D8E}"/>
              </a:ext>
            </a:extLst>
          </p:cNvPr>
          <p:cNvSpPr txBox="1"/>
          <p:nvPr/>
        </p:nvSpPr>
        <p:spPr>
          <a:xfrm>
            <a:off x="7860274" y="1382723"/>
            <a:ext cx="1699919" cy="584775"/>
          </a:xfrm>
          <a:prstGeom prst="rect">
            <a:avLst/>
          </a:prstGeom>
          <a:noFill/>
        </p:spPr>
        <p:txBody>
          <a:bodyPr wrap="square" rtlCol="0">
            <a:spAutoFit/>
          </a:bodyPr>
          <a:lstStyle/>
          <a:p>
            <a:pPr algn="ctr"/>
            <a:r>
              <a:rPr lang="en-US" sz="1600" dirty="0">
                <a:solidFill>
                  <a:schemeClr val="bg1"/>
                </a:solidFill>
              </a:rPr>
              <a:t>Transformative Use of </a:t>
            </a:r>
            <a:r>
              <a:rPr lang="en-US" sz="1600" b="1" dirty="0">
                <a:solidFill>
                  <a:schemeClr val="bg1"/>
                </a:solidFill>
              </a:rPr>
              <a:t>VR</a:t>
            </a:r>
          </a:p>
        </p:txBody>
      </p:sp>
    </p:spTree>
    <p:extLst>
      <p:ext uri="{BB962C8B-B14F-4D97-AF65-F5344CB8AC3E}">
        <p14:creationId xmlns:p14="http://schemas.microsoft.com/office/powerpoint/2010/main" val="2790330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A9D2E-5340-67E6-FF0F-D20367D9C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1" y="685800"/>
            <a:ext cx="12107918" cy="5486400"/>
          </a:xfrm>
          <a:prstGeom prst="rect">
            <a:avLst/>
          </a:prstGeom>
        </p:spPr>
      </p:pic>
    </p:spTree>
    <p:extLst>
      <p:ext uri="{BB962C8B-B14F-4D97-AF65-F5344CB8AC3E}">
        <p14:creationId xmlns:p14="http://schemas.microsoft.com/office/powerpoint/2010/main" val="1039255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5344F0-3C6F-FF41-9335-A0FC00560766}"/>
              </a:ext>
            </a:extLst>
          </p:cNvPr>
          <p:cNvSpPr>
            <a:spLocks noGrp="1"/>
          </p:cNvSpPr>
          <p:nvPr>
            <p:ph type="ctrTitle"/>
          </p:nvPr>
        </p:nvSpPr>
        <p:spPr>
          <a:xfrm>
            <a:off x="451104" y="652689"/>
            <a:ext cx="6940296" cy="1920072"/>
          </a:xfrm>
        </p:spPr>
        <p:txBody>
          <a:bodyPr anchor="b">
            <a:normAutofit fontScale="90000"/>
          </a:bodyPr>
          <a:lstStyle/>
          <a:p>
            <a:pPr algn="l">
              <a:lnSpc>
                <a:spcPct val="90000"/>
              </a:lnSpc>
            </a:pPr>
            <a:r>
              <a:rPr lang="en-US" dirty="0"/>
              <a:t>Getting Better at Getting Better: </a:t>
            </a:r>
            <a:br>
              <a:rPr lang="en-US" sz="4400" dirty="0"/>
            </a:br>
            <a:r>
              <a:rPr lang="en-US" sz="3300" dirty="0"/>
              <a:t>The Role of Change Management </a:t>
            </a:r>
            <a:br>
              <a:rPr lang="en-US" sz="3300" dirty="0"/>
            </a:br>
            <a:r>
              <a:rPr lang="en-US" sz="3300" dirty="0"/>
              <a:t>in Quality Assurance</a:t>
            </a:r>
          </a:p>
        </p:txBody>
      </p:sp>
      <p:sp>
        <p:nvSpPr>
          <p:cNvPr id="3" name="Subtitle 2">
            <a:extLst>
              <a:ext uri="{FF2B5EF4-FFF2-40B4-BE49-F238E27FC236}">
                <a16:creationId xmlns:a16="http://schemas.microsoft.com/office/drawing/2014/main" id="{A1A66CAE-B0A1-6A4F-86C8-118A3E9E075E}"/>
              </a:ext>
            </a:extLst>
          </p:cNvPr>
          <p:cNvSpPr>
            <a:spLocks noGrp="1"/>
          </p:cNvSpPr>
          <p:nvPr>
            <p:ph type="subTitle" idx="1"/>
          </p:nvPr>
        </p:nvSpPr>
        <p:spPr>
          <a:xfrm>
            <a:off x="451104" y="3657600"/>
            <a:ext cx="6358128" cy="1155525"/>
          </a:xfrm>
        </p:spPr>
        <p:txBody>
          <a:bodyPr anchor="t">
            <a:noAutofit/>
          </a:bodyPr>
          <a:lstStyle/>
          <a:p>
            <a:pPr algn="l">
              <a:lnSpc>
                <a:spcPct val="90000"/>
              </a:lnSpc>
            </a:pPr>
            <a:r>
              <a:rPr lang="en-US" sz="2000" dirty="0"/>
              <a:t>Dr. MJ Bishop</a:t>
            </a:r>
          </a:p>
          <a:p>
            <a:pPr algn="l">
              <a:lnSpc>
                <a:spcPct val="90000"/>
              </a:lnSpc>
            </a:pPr>
            <a:r>
              <a:rPr lang="en-US" sz="2000" dirty="0"/>
              <a:t>Vice President for Integrative Learning Design</a:t>
            </a:r>
          </a:p>
          <a:p>
            <a:pPr algn="l">
              <a:lnSpc>
                <a:spcPct val="90000"/>
              </a:lnSpc>
            </a:pPr>
            <a:r>
              <a:rPr lang="en-US" sz="2000" dirty="0"/>
              <a:t>University of Maryland Global Campus</a:t>
            </a:r>
          </a:p>
          <a:p>
            <a:pPr algn="l">
              <a:lnSpc>
                <a:spcPct val="90000"/>
              </a:lnSpc>
            </a:pPr>
            <a:endParaRPr lang="en-US" sz="2000" dirty="0"/>
          </a:p>
          <a:p>
            <a:pPr algn="l">
              <a:lnSpc>
                <a:spcPct val="90000"/>
              </a:lnSpc>
            </a:pPr>
            <a:endParaRPr lang="en-US" sz="2000" dirty="0"/>
          </a:p>
          <a:p>
            <a:pPr algn="l">
              <a:lnSpc>
                <a:spcPct val="90000"/>
              </a:lnSpc>
            </a:pPr>
            <a:r>
              <a:rPr lang="en-US" sz="2000" dirty="0"/>
              <a:t>QM Connect</a:t>
            </a:r>
          </a:p>
          <a:p>
            <a:pPr algn="l">
              <a:lnSpc>
                <a:spcPct val="90000"/>
              </a:lnSpc>
            </a:pPr>
            <a:r>
              <a:rPr lang="en-US" sz="2000" dirty="0"/>
              <a:t>November 8, 2022</a:t>
            </a:r>
          </a:p>
          <a:p>
            <a:pPr algn="l">
              <a:lnSpc>
                <a:spcPct val="90000"/>
              </a:lnSpc>
            </a:pPr>
            <a:br>
              <a:rPr lang="en-US" sz="2000" dirty="0"/>
            </a:br>
            <a:endParaRPr lang="en-US" sz="2000" dirty="0"/>
          </a:p>
          <a:p>
            <a:pPr algn="l">
              <a:lnSpc>
                <a:spcPct val="90000"/>
              </a:lnSpc>
            </a:pPr>
            <a:endParaRPr lang="en-US" sz="2000" dirty="0"/>
          </a:p>
        </p:txBody>
      </p:sp>
      <p:pic>
        <p:nvPicPr>
          <p:cNvPr id="8" name="Picture 4" descr="University of Maryland Global Campus - UMGC and Fort Meade Alliance to  Increase Access to Higher Education">
            <a:hlinkClick r:id="rId3"/>
            <a:extLst>
              <a:ext uri="{FF2B5EF4-FFF2-40B4-BE49-F238E27FC236}">
                <a16:creationId xmlns:a16="http://schemas.microsoft.com/office/drawing/2014/main" id="{56EB994D-7320-A684-F908-7835B3BF68D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709" t="18738" r="7493" b="20788"/>
          <a:stretch/>
        </p:blipFill>
        <p:spPr bwMode="auto">
          <a:xfrm>
            <a:off x="6767057" y="5488411"/>
            <a:ext cx="5163750" cy="115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95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BD0ADCFC-FF1C-48C1-A73C-66CEA49290C2}"/>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129;p4">
            <a:extLst>
              <a:ext uri="{FF2B5EF4-FFF2-40B4-BE49-F238E27FC236}">
                <a16:creationId xmlns:a16="http://schemas.microsoft.com/office/drawing/2014/main" id="{B1E3F30D-296D-DC49-A5D2-A810C4356FA7}"/>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C00000"/>
              </a:buClr>
              <a:buSzPts val="4400"/>
              <a:buFont typeface="Calibri"/>
              <a:buNone/>
            </a:pPr>
            <a:r>
              <a:rPr lang="en-US" sz="4400" dirty="0">
                <a:solidFill>
                  <a:srgbClr val="C00000"/>
                </a:solidFill>
                <a:latin typeface="Calibri" panose="020F0502020204030204" pitchFamily="34" charset="0"/>
                <a:cs typeface="Calibri" panose="020F0502020204030204" pitchFamily="34" charset="0"/>
              </a:rPr>
              <a:t>Affordances</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250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43200"/>
            <a:ext cx="9144000" cy="1393711"/>
          </a:xfrm>
        </p:spPr>
        <p:txBody>
          <a:bodyPr>
            <a:normAutofit/>
          </a:bodyPr>
          <a:lstStyle/>
          <a:p>
            <a:r>
              <a:rPr lang="en-US" sz="4900" dirty="0"/>
              <a:t>What is your business model?</a:t>
            </a:r>
          </a:p>
        </p:txBody>
      </p:sp>
      <p:sp>
        <p:nvSpPr>
          <p:cNvPr id="3" name="Subtitle 2"/>
          <p:cNvSpPr>
            <a:spLocks noGrp="1"/>
          </p:cNvSpPr>
          <p:nvPr>
            <p:ph type="subTitle" idx="1"/>
          </p:nvPr>
        </p:nvSpPr>
        <p:spPr>
          <a:xfrm>
            <a:off x="1524000" y="4118089"/>
            <a:ext cx="9144000" cy="1393711"/>
          </a:xfrm>
        </p:spPr>
        <p:txBody>
          <a:bodyPr>
            <a:normAutofit/>
          </a:bodyPr>
          <a:lstStyle/>
          <a:p>
            <a:r>
              <a:rPr lang="en-US" sz="3200" dirty="0"/>
              <a:t>Are you investing in your future?</a:t>
            </a:r>
          </a:p>
        </p:txBody>
      </p:sp>
    </p:spTree>
    <p:extLst>
      <p:ext uri="{BB962C8B-B14F-4D97-AF65-F5344CB8AC3E}">
        <p14:creationId xmlns:p14="http://schemas.microsoft.com/office/powerpoint/2010/main" val="234599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1143000"/>
          </a:xfrm>
        </p:spPr>
        <p:txBody>
          <a:bodyPr>
            <a:normAutofit/>
          </a:bodyPr>
          <a:lstStyle/>
          <a:p>
            <a:r>
              <a:rPr lang="en-US" dirty="0"/>
              <a:t>R&amp;D Spending as Percentage of Revenue</a:t>
            </a:r>
          </a:p>
        </p:txBody>
      </p:sp>
      <p:graphicFrame>
        <p:nvGraphicFramePr>
          <p:cNvPr id="5" name="Content Placeholder 4"/>
          <p:cNvGraphicFramePr>
            <a:graphicFrameLocks noGrp="1"/>
          </p:cNvGraphicFramePr>
          <p:nvPr>
            <p:ph idx="1"/>
          </p:nvPr>
        </p:nvGraphicFramePr>
        <p:xfrm>
          <a:off x="1447800" y="2133600"/>
          <a:ext cx="9296400" cy="3276602"/>
        </p:xfrm>
        <a:graphic>
          <a:graphicData uri="http://schemas.openxmlformats.org/drawingml/2006/table">
            <a:tbl>
              <a:tblPr firstRow="1" bandRow="1">
                <a:tableStyleId>{5C22544A-7EE6-4342-B048-85BDC9FD1C3A}</a:tableStyleId>
              </a:tblPr>
              <a:tblGrid>
                <a:gridCol w="6545915">
                  <a:extLst>
                    <a:ext uri="{9D8B030D-6E8A-4147-A177-3AD203B41FA5}">
                      <a16:colId xmlns:a16="http://schemas.microsoft.com/office/drawing/2014/main" val="20000"/>
                    </a:ext>
                  </a:extLst>
                </a:gridCol>
                <a:gridCol w="2750485">
                  <a:extLst>
                    <a:ext uri="{9D8B030D-6E8A-4147-A177-3AD203B41FA5}">
                      <a16:colId xmlns:a16="http://schemas.microsoft.com/office/drawing/2014/main" val="20001"/>
                    </a:ext>
                  </a:extLst>
                </a:gridCol>
              </a:tblGrid>
              <a:tr h="494642">
                <a:tc>
                  <a:txBody>
                    <a:bodyPr/>
                    <a:lstStyle/>
                    <a:p>
                      <a:r>
                        <a:rPr lang="en-US" sz="2400" dirty="0"/>
                        <a:t>Industry</a:t>
                      </a:r>
                    </a:p>
                  </a:txBody>
                  <a:tcPr/>
                </a:tc>
                <a:tc>
                  <a:txBody>
                    <a:bodyPr/>
                    <a:lstStyle/>
                    <a:p>
                      <a:pPr algn="ctr"/>
                      <a:r>
                        <a:rPr lang="en-US" sz="2400" dirty="0"/>
                        <a:t>%</a:t>
                      </a:r>
                      <a:r>
                        <a:rPr lang="en-US" sz="2400" baseline="0" dirty="0"/>
                        <a:t> of Revenue</a:t>
                      </a:r>
                      <a:endParaRPr lang="en-US" sz="2400" dirty="0"/>
                    </a:p>
                  </a:txBody>
                  <a:tcPr/>
                </a:tc>
                <a:extLst>
                  <a:ext uri="{0D108BD9-81ED-4DB2-BD59-A6C34878D82A}">
                    <a16:rowId xmlns:a16="http://schemas.microsoft.com/office/drawing/2014/main" val="10000"/>
                  </a:ext>
                </a:extLst>
              </a:tr>
              <a:tr h="695490">
                <a:tc>
                  <a:txBody>
                    <a:bodyPr/>
                    <a:lstStyle/>
                    <a:p>
                      <a:r>
                        <a:rPr lang="en-US" sz="2400" kern="1200" dirty="0">
                          <a:solidFill>
                            <a:schemeClr val="dk1"/>
                          </a:solidFill>
                          <a:effectLst/>
                          <a:latin typeface="+mn-lt"/>
                          <a:ea typeface="+mn-ea"/>
                          <a:cs typeface="+mn-cs"/>
                        </a:rPr>
                        <a:t>Computing and Electronics </a:t>
                      </a:r>
                      <a:endParaRPr lang="en-US" sz="2400" dirty="0"/>
                    </a:p>
                  </a:txBody>
                  <a:tcPr/>
                </a:tc>
                <a:tc>
                  <a:txBody>
                    <a:bodyPr/>
                    <a:lstStyle/>
                    <a:p>
                      <a:pPr algn="ctr"/>
                      <a:r>
                        <a:rPr lang="en-US" sz="2400" dirty="0"/>
                        <a:t>24%</a:t>
                      </a:r>
                    </a:p>
                  </a:txBody>
                  <a:tcPr/>
                </a:tc>
                <a:extLst>
                  <a:ext uri="{0D108BD9-81ED-4DB2-BD59-A6C34878D82A}">
                    <a16:rowId xmlns:a16="http://schemas.microsoft.com/office/drawing/2014/main" val="10001"/>
                  </a:ext>
                </a:extLst>
              </a:tr>
              <a:tr h="6954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t>Healthcare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22%</a:t>
                      </a:r>
                    </a:p>
                  </a:txBody>
                  <a:tcPr/>
                </a:tc>
                <a:extLst>
                  <a:ext uri="{0D108BD9-81ED-4DB2-BD59-A6C34878D82A}">
                    <a16:rowId xmlns:a16="http://schemas.microsoft.com/office/drawing/2014/main" val="10002"/>
                  </a:ext>
                </a:extLst>
              </a:tr>
              <a:tr h="695490">
                <a:tc>
                  <a:txBody>
                    <a:bodyPr/>
                    <a:lstStyle/>
                    <a:p>
                      <a:r>
                        <a:rPr lang="en-US" sz="2400" kern="1200" dirty="0">
                          <a:solidFill>
                            <a:schemeClr val="dk1"/>
                          </a:solidFill>
                          <a:effectLst/>
                          <a:latin typeface="+mn-lt"/>
                          <a:ea typeface="+mn-ea"/>
                          <a:cs typeface="+mn-cs"/>
                        </a:rPr>
                        <a:t>Auto </a:t>
                      </a:r>
                      <a:endParaRPr lang="en-US" sz="2400" dirty="0"/>
                    </a:p>
                  </a:txBody>
                  <a:tcPr/>
                </a:tc>
                <a:tc>
                  <a:txBody>
                    <a:bodyPr/>
                    <a:lstStyle/>
                    <a:p>
                      <a:pPr algn="ctr"/>
                      <a:r>
                        <a:rPr lang="en-US" sz="2400" dirty="0"/>
                        <a:t>15%</a:t>
                      </a:r>
                    </a:p>
                  </a:txBody>
                  <a:tcPr/>
                </a:tc>
                <a:extLst>
                  <a:ext uri="{0D108BD9-81ED-4DB2-BD59-A6C34878D82A}">
                    <a16:rowId xmlns:a16="http://schemas.microsoft.com/office/drawing/2014/main" val="10003"/>
                  </a:ext>
                </a:extLst>
              </a:tr>
              <a:tr h="695490">
                <a:tc>
                  <a:txBody>
                    <a:bodyPr/>
                    <a:lstStyle/>
                    <a:p>
                      <a:r>
                        <a:rPr lang="en-US" sz="2400" dirty="0"/>
                        <a:t>Higher</a:t>
                      </a:r>
                      <a:r>
                        <a:rPr lang="en-US" sz="2400" baseline="0" dirty="0"/>
                        <a:t> Education</a:t>
                      </a:r>
                      <a:endParaRPr lang="en-US" sz="2400" dirty="0"/>
                    </a:p>
                  </a:txBody>
                  <a:tcPr/>
                </a:tc>
                <a:tc>
                  <a:txBody>
                    <a:bodyPr/>
                    <a:lstStyle/>
                    <a:p>
                      <a:pPr algn="ctr"/>
                      <a:r>
                        <a:rPr lang="en-US" sz="2400"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484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50B37A-5EA4-6349-C232-277CDCBB52CE}"/>
              </a:ext>
            </a:extLst>
          </p:cNvPr>
          <p:cNvGrpSpPr/>
          <p:nvPr/>
        </p:nvGrpSpPr>
        <p:grpSpPr>
          <a:xfrm>
            <a:off x="2438400" y="150887"/>
            <a:ext cx="8325761" cy="6556226"/>
            <a:chOff x="2266039" y="379487"/>
            <a:chExt cx="7659921" cy="6099026"/>
          </a:xfrm>
        </p:grpSpPr>
        <p:pic>
          <p:nvPicPr>
            <p:cNvPr id="4" name="Picture 3" descr="Macintosh HD:Users:mjbishop:Desktop:CASModel.png"/>
            <p:cNvPicPr/>
            <p:nvPr/>
          </p:nvPicPr>
          <p:blipFill>
            <a:blip r:embed="rId3">
              <a:extLst>
                <a:ext uri="{28A0092B-C50C-407E-A947-70E740481C1C}">
                  <a14:useLocalDpi xmlns:a14="http://schemas.microsoft.com/office/drawing/2010/main"/>
                </a:ext>
              </a:extLst>
            </a:blip>
            <a:srcRect/>
            <a:stretch>
              <a:fillRect/>
            </a:stretch>
          </p:blipFill>
          <p:spPr bwMode="auto">
            <a:xfrm>
              <a:off x="2266039" y="379487"/>
              <a:ext cx="7659921" cy="6099026"/>
            </a:xfrm>
            <a:prstGeom prst="rect">
              <a:avLst/>
            </a:prstGeom>
            <a:noFill/>
            <a:ln>
              <a:noFill/>
            </a:ln>
          </p:spPr>
        </p:pic>
        <p:sp>
          <p:nvSpPr>
            <p:cNvPr id="19" name="Rounded Rectangle 18">
              <a:extLst>
                <a:ext uri="{FF2B5EF4-FFF2-40B4-BE49-F238E27FC236}">
                  <a16:creationId xmlns:a16="http://schemas.microsoft.com/office/drawing/2014/main" id="{02E8D1CB-D9E1-3D47-86BF-5D9D85AB31D9}"/>
                </a:ext>
              </a:extLst>
            </p:cNvPr>
            <p:cNvSpPr/>
            <p:nvPr/>
          </p:nvSpPr>
          <p:spPr>
            <a:xfrm>
              <a:off x="6916748" y="1295400"/>
              <a:ext cx="1846252" cy="3886200"/>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rPr>
                <a:t>Models of System and Environment</a:t>
              </a:r>
            </a:p>
          </p:txBody>
        </p:sp>
        <p:sp>
          <p:nvSpPr>
            <p:cNvPr id="21" name="Rounded Rectangle 20">
              <a:extLst>
                <a:ext uri="{FF2B5EF4-FFF2-40B4-BE49-F238E27FC236}">
                  <a16:creationId xmlns:a16="http://schemas.microsoft.com/office/drawing/2014/main" id="{D39F26BD-C686-3248-8F90-086D8EC75B04}"/>
                </a:ext>
              </a:extLst>
            </p:cNvPr>
            <p:cNvSpPr/>
            <p:nvPr/>
          </p:nvSpPr>
          <p:spPr>
            <a:xfrm>
              <a:off x="4935548" y="1307592"/>
              <a:ext cx="1846252" cy="3886200"/>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rPr>
                <a:t>Dynamic Configuration of Capabilities</a:t>
              </a:r>
            </a:p>
          </p:txBody>
        </p:sp>
        <p:sp>
          <p:nvSpPr>
            <p:cNvPr id="3" name="Rectangle 2">
              <a:extLst>
                <a:ext uri="{FF2B5EF4-FFF2-40B4-BE49-F238E27FC236}">
                  <a16:creationId xmlns:a16="http://schemas.microsoft.com/office/drawing/2014/main" id="{0F25F8FE-3D16-504A-887A-2CCAED2ABD25}"/>
                </a:ext>
              </a:extLst>
            </p:cNvPr>
            <p:cNvSpPr/>
            <p:nvPr/>
          </p:nvSpPr>
          <p:spPr>
            <a:xfrm>
              <a:off x="7086600" y="2057400"/>
              <a:ext cx="14478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Generative Leadership</a:t>
              </a:r>
            </a:p>
          </p:txBody>
        </p:sp>
        <p:sp>
          <p:nvSpPr>
            <p:cNvPr id="6" name="Rectangle 5">
              <a:extLst>
                <a:ext uri="{FF2B5EF4-FFF2-40B4-BE49-F238E27FC236}">
                  <a16:creationId xmlns:a16="http://schemas.microsoft.com/office/drawing/2014/main" id="{223312F3-512F-9443-966B-0FC75707BA2A}"/>
                </a:ext>
              </a:extLst>
            </p:cNvPr>
            <p:cNvSpPr/>
            <p:nvPr/>
          </p:nvSpPr>
          <p:spPr>
            <a:xfrm>
              <a:off x="7086600" y="3048001"/>
              <a:ext cx="1447800" cy="914400"/>
            </a:xfrm>
            <a:prstGeom prst="rect">
              <a:avLst/>
            </a:prstGeom>
            <a:solidFill>
              <a:srgbClr val="DCA32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Unifying Leadership</a:t>
              </a:r>
            </a:p>
          </p:txBody>
        </p:sp>
        <p:sp>
          <p:nvSpPr>
            <p:cNvPr id="7" name="Rectangle 6">
              <a:extLst>
                <a:ext uri="{FF2B5EF4-FFF2-40B4-BE49-F238E27FC236}">
                  <a16:creationId xmlns:a16="http://schemas.microsoft.com/office/drawing/2014/main" id="{B44B18E9-B00E-FD48-8D5F-D22618541FDA}"/>
                </a:ext>
              </a:extLst>
            </p:cNvPr>
            <p:cNvSpPr/>
            <p:nvPr/>
          </p:nvSpPr>
          <p:spPr>
            <a:xfrm>
              <a:off x="7086600" y="4114800"/>
              <a:ext cx="1447800" cy="82600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Convergent Leadership</a:t>
              </a:r>
            </a:p>
          </p:txBody>
        </p:sp>
        <p:cxnSp>
          <p:nvCxnSpPr>
            <p:cNvPr id="9" name="Straight Arrow Connector 8">
              <a:extLst>
                <a:ext uri="{FF2B5EF4-FFF2-40B4-BE49-F238E27FC236}">
                  <a16:creationId xmlns:a16="http://schemas.microsoft.com/office/drawing/2014/main" id="{3CC545D3-EA70-4B4A-88E6-6D9CD0AB15C9}"/>
                </a:ext>
              </a:extLst>
            </p:cNvPr>
            <p:cNvCxnSpPr/>
            <p:nvPr/>
          </p:nvCxnSpPr>
          <p:spPr>
            <a:xfrm>
              <a:off x="7772400" y="2737104"/>
              <a:ext cx="0" cy="381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84E3F9-2232-304E-9FBA-A66EB61E7E65}"/>
                </a:ext>
              </a:extLst>
            </p:cNvPr>
            <p:cNvCxnSpPr/>
            <p:nvPr/>
          </p:nvCxnSpPr>
          <p:spPr>
            <a:xfrm>
              <a:off x="7772400" y="3834385"/>
              <a:ext cx="0" cy="381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D4E3A8-5284-F645-B79B-8BE99F4D6FBA}"/>
                </a:ext>
              </a:extLst>
            </p:cNvPr>
            <p:cNvCxnSpPr>
              <a:cxnSpLocks/>
            </p:cNvCxnSpPr>
            <p:nvPr/>
          </p:nvCxnSpPr>
          <p:spPr>
            <a:xfrm>
              <a:off x="6477000" y="3087624"/>
              <a:ext cx="609600"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BFDF890-D4CF-1B46-A5BF-3727D1FED869}"/>
                </a:ext>
              </a:extLst>
            </p:cNvPr>
            <p:cNvSpPr/>
            <p:nvPr/>
          </p:nvSpPr>
          <p:spPr>
            <a:xfrm>
              <a:off x="5172874" y="2132076"/>
              <a:ext cx="1304126" cy="1117091"/>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solidFill>
                    <a:schemeClr val="tx1"/>
                  </a:solidFill>
                </a:rPr>
                <a:t>Exploration and New Capabilities Building</a:t>
              </a:r>
            </a:p>
          </p:txBody>
        </p:sp>
        <p:sp>
          <p:nvSpPr>
            <p:cNvPr id="23" name="Rectangle 22">
              <a:extLst>
                <a:ext uri="{FF2B5EF4-FFF2-40B4-BE49-F238E27FC236}">
                  <a16:creationId xmlns:a16="http://schemas.microsoft.com/office/drawing/2014/main" id="{F31D2F24-2872-0E40-80A1-9D630BD78EE4}"/>
                </a:ext>
              </a:extLst>
            </p:cNvPr>
            <p:cNvSpPr/>
            <p:nvPr/>
          </p:nvSpPr>
          <p:spPr>
            <a:xfrm>
              <a:off x="5191163" y="3618726"/>
              <a:ext cx="1304126" cy="1117091"/>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solidFill>
                    <a:schemeClr val="tx1"/>
                  </a:solidFill>
                </a:rPr>
                <a:t>Exploitation of Existing Capabilities</a:t>
              </a:r>
            </a:p>
          </p:txBody>
        </p:sp>
        <p:cxnSp>
          <p:nvCxnSpPr>
            <p:cNvPr id="24" name="Straight Arrow Connector 23">
              <a:extLst>
                <a:ext uri="{FF2B5EF4-FFF2-40B4-BE49-F238E27FC236}">
                  <a16:creationId xmlns:a16="http://schemas.microsoft.com/office/drawing/2014/main" id="{2C70C836-792E-5F4E-8882-202B3C997399}"/>
                </a:ext>
              </a:extLst>
            </p:cNvPr>
            <p:cNvCxnSpPr/>
            <p:nvPr/>
          </p:nvCxnSpPr>
          <p:spPr>
            <a:xfrm>
              <a:off x="5824937" y="3255264"/>
              <a:ext cx="0" cy="381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B710037-39A5-264D-89E4-2A8DD8708099}"/>
                </a:ext>
              </a:extLst>
            </p:cNvPr>
            <p:cNvCxnSpPr>
              <a:cxnSpLocks/>
            </p:cNvCxnSpPr>
            <p:nvPr/>
          </p:nvCxnSpPr>
          <p:spPr>
            <a:xfrm>
              <a:off x="6495289" y="2514600"/>
              <a:ext cx="609600"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673C2F3-2142-4B40-9730-D58CAC98DD50}"/>
                </a:ext>
              </a:extLst>
            </p:cNvPr>
            <p:cNvCxnSpPr>
              <a:cxnSpLocks/>
            </p:cNvCxnSpPr>
            <p:nvPr/>
          </p:nvCxnSpPr>
          <p:spPr>
            <a:xfrm>
              <a:off x="6519673" y="3834385"/>
              <a:ext cx="609600"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4299BB-C2BD-614F-ACDC-2EDC7092C0F6}"/>
                </a:ext>
              </a:extLst>
            </p:cNvPr>
            <p:cNvCxnSpPr>
              <a:cxnSpLocks/>
            </p:cNvCxnSpPr>
            <p:nvPr/>
          </p:nvCxnSpPr>
          <p:spPr>
            <a:xfrm>
              <a:off x="6495289" y="4419600"/>
              <a:ext cx="609600"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9677400" y="6109181"/>
            <a:ext cx="2286000" cy="369332"/>
          </a:xfrm>
          <a:prstGeom prst="rect">
            <a:avLst/>
          </a:prstGeom>
          <a:noFill/>
        </p:spPr>
        <p:txBody>
          <a:bodyPr wrap="square" rtlCol="0">
            <a:spAutoFit/>
          </a:bodyPr>
          <a:lstStyle/>
          <a:p>
            <a:pPr algn="r"/>
            <a:r>
              <a:rPr lang="en-US" dirty="0"/>
              <a:t>Hazy (2011)</a:t>
            </a:r>
          </a:p>
        </p:txBody>
      </p:sp>
      <p:sp>
        <p:nvSpPr>
          <p:cNvPr id="18" name="Title 1">
            <a:extLst>
              <a:ext uri="{FF2B5EF4-FFF2-40B4-BE49-F238E27FC236}">
                <a16:creationId xmlns:a16="http://schemas.microsoft.com/office/drawing/2014/main" id="{9189DE11-B644-4CB5-65B6-C15742C538AF}"/>
              </a:ext>
            </a:extLst>
          </p:cNvPr>
          <p:cNvSpPr txBox="1">
            <a:spLocks/>
          </p:cNvSpPr>
          <p:nvPr/>
        </p:nvSpPr>
        <p:spPr>
          <a:xfrm>
            <a:off x="249424" y="359106"/>
            <a:ext cx="6619811" cy="84141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t>Virtuous Cycles</a:t>
            </a:r>
          </a:p>
        </p:txBody>
      </p:sp>
    </p:spTree>
    <p:extLst>
      <p:ext uri="{BB962C8B-B14F-4D97-AF65-F5344CB8AC3E}">
        <p14:creationId xmlns:p14="http://schemas.microsoft.com/office/powerpoint/2010/main" val="1358430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50CD0A8-DBDB-A0A9-BB51-3A89CC65AE8A}"/>
              </a:ext>
            </a:extLst>
          </p:cNvPr>
          <p:cNvSpPr/>
          <p:nvPr/>
        </p:nvSpPr>
        <p:spPr>
          <a:xfrm>
            <a:off x="3505200"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40627" y="595576"/>
                  <a:pt x="531545" y="56588"/>
                  <a:pt x="1524000" y="0"/>
                </a:cubicBezTo>
                <a:cubicBezTo>
                  <a:pt x="2521605" y="32825"/>
                  <a:pt x="2902590" y="686942"/>
                  <a:pt x="3048000" y="1524000"/>
                </a:cubicBezTo>
                <a:cubicBezTo>
                  <a:pt x="2958026" y="2453547"/>
                  <a:pt x="2358956" y="3085176"/>
                  <a:pt x="1524000" y="3048000"/>
                </a:cubicBezTo>
                <a:cubicBezTo>
                  <a:pt x="521236" y="2959869"/>
                  <a:pt x="43513" y="2386473"/>
                  <a:pt x="0" y="1524000"/>
                </a:cubicBezTo>
                <a:close/>
              </a:path>
            </a:pathLst>
          </a:custGeom>
          <a:noFill/>
          <a:ln w="38100">
            <a:solidFill>
              <a:schemeClr val="tx1"/>
            </a:solidFill>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AB5CD5F-783E-8CF2-033B-4A9BC7A43314}"/>
              </a:ext>
            </a:extLst>
          </p:cNvPr>
          <p:cNvSpPr/>
          <p:nvPr/>
        </p:nvSpPr>
        <p:spPr>
          <a:xfrm>
            <a:off x="5029201"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225402" y="691960"/>
                  <a:pt x="808225" y="123788"/>
                  <a:pt x="1524000" y="0"/>
                </a:cubicBezTo>
                <a:cubicBezTo>
                  <a:pt x="2462927" y="199583"/>
                  <a:pt x="3051838" y="799459"/>
                  <a:pt x="3048000" y="1524000"/>
                </a:cubicBezTo>
                <a:cubicBezTo>
                  <a:pt x="2927612" y="2184053"/>
                  <a:pt x="2500531" y="3211042"/>
                  <a:pt x="1524000" y="3048000"/>
                </a:cubicBezTo>
                <a:cubicBezTo>
                  <a:pt x="689929" y="3019689"/>
                  <a:pt x="112219" y="2574906"/>
                  <a:pt x="0" y="1524000"/>
                </a:cubicBezTo>
                <a:close/>
              </a:path>
            </a:pathLst>
          </a:custGeom>
          <a:noFill/>
          <a:ln w="38100">
            <a:solidFill>
              <a:schemeClr val="tx1"/>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3EE30D-41EC-7ED6-ED4F-443656E4C05E}"/>
              </a:ext>
            </a:extLst>
          </p:cNvPr>
          <p:cNvSpPr/>
          <p:nvPr/>
        </p:nvSpPr>
        <p:spPr>
          <a:xfrm>
            <a:off x="4267201" y="24384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5601" y="564969"/>
                  <a:pt x="867527" y="149193"/>
                  <a:pt x="1524000" y="0"/>
                </a:cubicBezTo>
                <a:cubicBezTo>
                  <a:pt x="2134051" y="-87580"/>
                  <a:pt x="3078347" y="575911"/>
                  <a:pt x="3048000" y="1524000"/>
                </a:cubicBezTo>
                <a:cubicBezTo>
                  <a:pt x="3236863" y="2240848"/>
                  <a:pt x="2356710" y="3070862"/>
                  <a:pt x="1524000" y="3048000"/>
                </a:cubicBezTo>
                <a:cubicBezTo>
                  <a:pt x="674907" y="3072340"/>
                  <a:pt x="34694" y="2335166"/>
                  <a:pt x="0" y="1524000"/>
                </a:cubicBezTo>
                <a:close/>
              </a:path>
            </a:pathLst>
          </a:custGeom>
          <a:noFill/>
          <a:ln w="38100">
            <a:solidFill>
              <a:schemeClr val="tx1"/>
            </a:solidFill>
            <a:extLst>
              <a:ext uri="{C807C97D-BFC1-408E-A445-0C87EB9F89A2}">
                <ask:lineSketchStyleProps xmlns:ask="http://schemas.microsoft.com/office/drawing/2018/sketchyshapes" xmlns="" sd="426649898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649686-D70C-1CE3-B05B-5F9368B59257}"/>
              </a:ext>
            </a:extLst>
          </p:cNvPr>
          <p:cNvSpPr txBox="1"/>
          <p:nvPr/>
        </p:nvSpPr>
        <p:spPr>
          <a:xfrm>
            <a:off x="1676400" y="1066799"/>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Customer</a:t>
            </a:r>
          </a:p>
        </p:txBody>
      </p:sp>
      <p:sp>
        <p:nvSpPr>
          <p:cNvPr id="6" name="TextBox 5">
            <a:extLst>
              <a:ext uri="{FF2B5EF4-FFF2-40B4-BE49-F238E27FC236}">
                <a16:creationId xmlns:a16="http://schemas.microsoft.com/office/drawing/2014/main" id="{1EDDFCD6-9F7E-47CF-4E42-AAF321CA6F94}"/>
              </a:ext>
            </a:extLst>
          </p:cNvPr>
          <p:cNvSpPr txBox="1"/>
          <p:nvPr/>
        </p:nvSpPr>
        <p:spPr>
          <a:xfrm>
            <a:off x="7772402" y="1066798"/>
            <a:ext cx="2743198"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Technology</a:t>
            </a:r>
          </a:p>
        </p:txBody>
      </p:sp>
      <p:sp>
        <p:nvSpPr>
          <p:cNvPr id="7" name="TextBox 6">
            <a:extLst>
              <a:ext uri="{FF2B5EF4-FFF2-40B4-BE49-F238E27FC236}">
                <a16:creationId xmlns:a16="http://schemas.microsoft.com/office/drawing/2014/main" id="{356B43CD-D384-2368-FC34-158F8E309A61}"/>
              </a:ext>
            </a:extLst>
          </p:cNvPr>
          <p:cNvSpPr txBox="1"/>
          <p:nvPr/>
        </p:nvSpPr>
        <p:spPr>
          <a:xfrm>
            <a:off x="4876800" y="5532095"/>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Business</a:t>
            </a:r>
          </a:p>
        </p:txBody>
      </p:sp>
      <p:cxnSp>
        <p:nvCxnSpPr>
          <p:cNvPr id="11" name="Curved Connector 10">
            <a:extLst>
              <a:ext uri="{FF2B5EF4-FFF2-40B4-BE49-F238E27FC236}">
                <a16:creationId xmlns:a16="http://schemas.microsoft.com/office/drawing/2014/main" id="{9AB14709-FE87-13E4-B246-C59426C4B4D2}"/>
              </a:ext>
            </a:extLst>
          </p:cNvPr>
          <p:cNvCxnSpPr>
            <a:cxnSpLocks/>
          </p:cNvCxnSpPr>
          <p:nvPr/>
        </p:nvCxnSpPr>
        <p:spPr>
          <a:xfrm rot="10800000">
            <a:off x="5867401" y="3276600"/>
            <a:ext cx="2209801" cy="1662082"/>
          </a:xfrm>
          <a:prstGeom prst="curvedConnector3">
            <a:avLst>
              <a:gd name="adj1" fmla="val 50000"/>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E733AC26-5CA6-377E-C8E6-5950E00C1DCB}"/>
              </a:ext>
            </a:extLst>
          </p:cNvPr>
          <p:cNvSpPr txBox="1"/>
          <p:nvPr/>
        </p:nvSpPr>
        <p:spPr>
          <a:xfrm>
            <a:off x="8112869" y="4615516"/>
            <a:ext cx="3527611" cy="646331"/>
          </a:xfrm>
          <a:prstGeom prst="rect">
            <a:avLst/>
          </a:prstGeom>
          <a:noFill/>
        </p:spPr>
        <p:txBody>
          <a:bodyPr wrap="square" rtlCol="0">
            <a:spAutoFit/>
          </a:bodyPr>
          <a:lstStyle/>
          <a:p>
            <a:r>
              <a:rPr lang="en-US" sz="3600" dirty="0">
                <a:solidFill>
                  <a:schemeClr val="accent1"/>
                </a:solidFill>
                <a:latin typeface="Bradley Hand" pitchFamily="2" charset="77"/>
                <a:cs typeface="Baguet Script" panose="020F0502020204030204" pitchFamily="34" charset="0"/>
              </a:rPr>
              <a:t>Innovation</a:t>
            </a:r>
          </a:p>
        </p:txBody>
      </p:sp>
    </p:spTree>
    <p:extLst>
      <p:ext uri="{BB962C8B-B14F-4D97-AF65-F5344CB8AC3E}">
        <p14:creationId xmlns:p14="http://schemas.microsoft.com/office/powerpoint/2010/main" val="2913443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50CD0A8-DBDB-A0A9-BB51-3A89CC65AE8A}"/>
              </a:ext>
            </a:extLst>
          </p:cNvPr>
          <p:cNvSpPr/>
          <p:nvPr/>
        </p:nvSpPr>
        <p:spPr>
          <a:xfrm>
            <a:off x="3505200"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40627" y="595576"/>
                  <a:pt x="531545" y="56588"/>
                  <a:pt x="1524000" y="0"/>
                </a:cubicBezTo>
                <a:cubicBezTo>
                  <a:pt x="2521605" y="32825"/>
                  <a:pt x="2902590" y="686942"/>
                  <a:pt x="3048000" y="1524000"/>
                </a:cubicBezTo>
                <a:cubicBezTo>
                  <a:pt x="2958026" y="2453547"/>
                  <a:pt x="2358956" y="3085176"/>
                  <a:pt x="1524000" y="3048000"/>
                </a:cubicBezTo>
                <a:cubicBezTo>
                  <a:pt x="521236" y="2959869"/>
                  <a:pt x="43513" y="2386473"/>
                  <a:pt x="0" y="1524000"/>
                </a:cubicBezTo>
                <a:close/>
              </a:path>
            </a:pathLst>
          </a:custGeom>
          <a:noFill/>
          <a:ln w="38100">
            <a:solidFill>
              <a:schemeClr val="tx1"/>
            </a:solidFill>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AB5CD5F-783E-8CF2-033B-4A9BC7A43314}"/>
              </a:ext>
            </a:extLst>
          </p:cNvPr>
          <p:cNvSpPr/>
          <p:nvPr/>
        </p:nvSpPr>
        <p:spPr>
          <a:xfrm>
            <a:off x="5029201" y="10668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225402" y="691960"/>
                  <a:pt x="808225" y="123788"/>
                  <a:pt x="1524000" y="0"/>
                </a:cubicBezTo>
                <a:cubicBezTo>
                  <a:pt x="2462927" y="199583"/>
                  <a:pt x="3051838" y="799459"/>
                  <a:pt x="3048000" y="1524000"/>
                </a:cubicBezTo>
                <a:cubicBezTo>
                  <a:pt x="2927612" y="2184053"/>
                  <a:pt x="2500531" y="3211042"/>
                  <a:pt x="1524000" y="3048000"/>
                </a:cubicBezTo>
                <a:cubicBezTo>
                  <a:pt x="689929" y="3019689"/>
                  <a:pt x="112219" y="2574906"/>
                  <a:pt x="0" y="1524000"/>
                </a:cubicBezTo>
                <a:close/>
              </a:path>
            </a:pathLst>
          </a:custGeom>
          <a:noFill/>
          <a:ln w="38100">
            <a:solidFill>
              <a:schemeClr val="tx1"/>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3EE30D-41EC-7ED6-ED4F-443656E4C05E}"/>
              </a:ext>
            </a:extLst>
          </p:cNvPr>
          <p:cNvSpPr/>
          <p:nvPr/>
        </p:nvSpPr>
        <p:spPr>
          <a:xfrm>
            <a:off x="4267201" y="2438400"/>
            <a:ext cx="3048000" cy="3048000"/>
          </a:xfrm>
          <a:custGeom>
            <a:avLst/>
            <a:gdLst>
              <a:gd name="connsiteX0" fmla="*/ 0 w 3048000"/>
              <a:gd name="connsiteY0" fmla="*/ 1524000 h 3048000"/>
              <a:gd name="connsiteX1" fmla="*/ 1524000 w 3048000"/>
              <a:gd name="connsiteY1" fmla="*/ 0 h 3048000"/>
              <a:gd name="connsiteX2" fmla="*/ 3048000 w 3048000"/>
              <a:gd name="connsiteY2" fmla="*/ 1524000 h 3048000"/>
              <a:gd name="connsiteX3" fmla="*/ 1524000 w 3048000"/>
              <a:gd name="connsiteY3" fmla="*/ 3048000 h 3048000"/>
              <a:gd name="connsiteX4" fmla="*/ 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extrusionOk="0">
                <a:moveTo>
                  <a:pt x="0" y="1524000"/>
                </a:moveTo>
                <a:cubicBezTo>
                  <a:pt x="15601" y="564969"/>
                  <a:pt x="867527" y="149193"/>
                  <a:pt x="1524000" y="0"/>
                </a:cubicBezTo>
                <a:cubicBezTo>
                  <a:pt x="2134051" y="-87580"/>
                  <a:pt x="3078347" y="575911"/>
                  <a:pt x="3048000" y="1524000"/>
                </a:cubicBezTo>
                <a:cubicBezTo>
                  <a:pt x="3236863" y="2240848"/>
                  <a:pt x="2356710" y="3070862"/>
                  <a:pt x="1524000" y="3048000"/>
                </a:cubicBezTo>
                <a:cubicBezTo>
                  <a:pt x="674907" y="3072340"/>
                  <a:pt x="34694" y="2335166"/>
                  <a:pt x="0" y="1524000"/>
                </a:cubicBezTo>
                <a:close/>
              </a:path>
            </a:pathLst>
          </a:custGeom>
          <a:noFill/>
          <a:ln w="38100">
            <a:solidFill>
              <a:schemeClr val="tx1"/>
            </a:solidFill>
            <a:extLst>
              <a:ext uri="{C807C97D-BFC1-408E-A445-0C87EB9F89A2}">
                <ask:lineSketchStyleProps xmlns:ask="http://schemas.microsoft.com/office/drawing/2018/sketchyshapes" xmlns="" sd="426649898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649686-D70C-1CE3-B05B-5F9368B59257}"/>
              </a:ext>
            </a:extLst>
          </p:cNvPr>
          <p:cNvSpPr txBox="1"/>
          <p:nvPr/>
        </p:nvSpPr>
        <p:spPr>
          <a:xfrm>
            <a:off x="1676400" y="1066799"/>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Customer</a:t>
            </a:r>
          </a:p>
        </p:txBody>
      </p:sp>
      <p:sp>
        <p:nvSpPr>
          <p:cNvPr id="6" name="TextBox 5">
            <a:extLst>
              <a:ext uri="{FF2B5EF4-FFF2-40B4-BE49-F238E27FC236}">
                <a16:creationId xmlns:a16="http://schemas.microsoft.com/office/drawing/2014/main" id="{1EDDFCD6-9F7E-47CF-4E42-AAF321CA6F94}"/>
              </a:ext>
            </a:extLst>
          </p:cNvPr>
          <p:cNvSpPr txBox="1"/>
          <p:nvPr/>
        </p:nvSpPr>
        <p:spPr>
          <a:xfrm>
            <a:off x="7772402" y="1066798"/>
            <a:ext cx="2743198"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Technology</a:t>
            </a:r>
          </a:p>
        </p:txBody>
      </p:sp>
      <p:sp>
        <p:nvSpPr>
          <p:cNvPr id="7" name="TextBox 6">
            <a:extLst>
              <a:ext uri="{FF2B5EF4-FFF2-40B4-BE49-F238E27FC236}">
                <a16:creationId xmlns:a16="http://schemas.microsoft.com/office/drawing/2014/main" id="{356B43CD-D384-2368-FC34-158F8E309A61}"/>
              </a:ext>
            </a:extLst>
          </p:cNvPr>
          <p:cNvSpPr txBox="1"/>
          <p:nvPr/>
        </p:nvSpPr>
        <p:spPr>
          <a:xfrm>
            <a:off x="4876800" y="5532095"/>
            <a:ext cx="2438400" cy="646331"/>
          </a:xfrm>
          <a:prstGeom prst="rect">
            <a:avLst/>
          </a:prstGeom>
          <a:noFill/>
        </p:spPr>
        <p:txBody>
          <a:bodyPr wrap="square" rtlCol="0">
            <a:spAutoFit/>
          </a:bodyPr>
          <a:lstStyle/>
          <a:p>
            <a:r>
              <a:rPr lang="en-US" sz="3600" dirty="0">
                <a:latin typeface="Bradley Hand" pitchFamily="2" charset="77"/>
                <a:cs typeface="Baguet Script" panose="020F0502020204030204" pitchFamily="34" charset="0"/>
              </a:rPr>
              <a:t>Business</a:t>
            </a:r>
          </a:p>
        </p:txBody>
      </p:sp>
      <p:cxnSp>
        <p:nvCxnSpPr>
          <p:cNvPr id="11" name="Curved Connector 10">
            <a:extLst>
              <a:ext uri="{FF2B5EF4-FFF2-40B4-BE49-F238E27FC236}">
                <a16:creationId xmlns:a16="http://schemas.microsoft.com/office/drawing/2014/main" id="{9AB14709-FE87-13E4-B246-C59426C4B4D2}"/>
              </a:ext>
            </a:extLst>
          </p:cNvPr>
          <p:cNvCxnSpPr>
            <a:cxnSpLocks/>
          </p:cNvCxnSpPr>
          <p:nvPr/>
        </p:nvCxnSpPr>
        <p:spPr>
          <a:xfrm rot="10800000">
            <a:off x="5867401" y="3276600"/>
            <a:ext cx="2209801" cy="1662082"/>
          </a:xfrm>
          <a:prstGeom prst="curvedConnector3">
            <a:avLst>
              <a:gd name="adj1" fmla="val 50000"/>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E733AC26-5CA6-377E-C8E6-5950E00C1DCB}"/>
              </a:ext>
            </a:extLst>
          </p:cNvPr>
          <p:cNvSpPr txBox="1"/>
          <p:nvPr/>
        </p:nvSpPr>
        <p:spPr>
          <a:xfrm>
            <a:off x="8077201" y="4357789"/>
            <a:ext cx="3527611" cy="1200329"/>
          </a:xfrm>
          <a:prstGeom prst="rect">
            <a:avLst/>
          </a:prstGeom>
          <a:noFill/>
        </p:spPr>
        <p:txBody>
          <a:bodyPr wrap="square" rtlCol="0">
            <a:spAutoFit/>
          </a:bodyPr>
          <a:lstStyle/>
          <a:p>
            <a:r>
              <a:rPr lang="en-US" sz="3600" dirty="0">
                <a:solidFill>
                  <a:schemeClr val="accent1"/>
                </a:solidFill>
                <a:latin typeface="Bradley Hand" pitchFamily="2" charset="77"/>
                <a:cs typeface="Baguet Script" panose="020F0502020204030204" pitchFamily="34" charset="0"/>
              </a:rPr>
              <a:t>Product</a:t>
            </a:r>
          </a:p>
          <a:p>
            <a:r>
              <a:rPr lang="en-US" sz="3600" dirty="0">
                <a:solidFill>
                  <a:schemeClr val="accent1"/>
                </a:solidFill>
                <a:latin typeface="Bradley Hand" pitchFamily="2" charset="77"/>
                <a:cs typeface="Baguet Script" panose="020F0502020204030204" pitchFamily="34" charset="0"/>
              </a:rPr>
              <a:t>manager</a:t>
            </a:r>
          </a:p>
        </p:txBody>
      </p:sp>
    </p:spTree>
    <p:extLst>
      <p:ext uri="{BB962C8B-B14F-4D97-AF65-F5344CB8AC3E}">
        <p14:creationId xmlns:p14="http://schemas.microsoft.com/office/powerpoint/2010/main" val="2062641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58A87D-FE61-348F-C31B-67CBFB3CB2A2}"/>
              </a:ext>
            </a:extLst>
          </p:cNvPr>
          <p:cNvGraphicFramePr>
            <a:graphicFrameLocks noGrp="1"/>
          </p:cNvGraphicFramePr>
          <p:nvPr>
            <p:extLst>
              <p:ext uri="{D42A27DB-BD31-4B8C-83A1-F6EECF244321}">
                <p14:modId xmlns:p14="http://schemas.microsoft.com/office/powerpoint/2010/main" val="1528050282"/>
              </p:ext>
            </p:extLst>
          </p:nvPr>
        </p:nvGraphicFramePr>
        <p:xfrm>
          <a:off x="796046" y="1391683"/>
          <a:ext cx="10786355" cy="4964668"/>
        </p:xfrm>
        <a:graphic>
          <a:graphicData uri="http://schemas.openxmlformats.org/drawingml/2006/table">
            <a:tbl>
              <a:tblPr>
                <a:tableStyleId>{775DCB02-9BB8-47FD-8907-85C794F793BA}</a:tableStyleId>
              </a:tblPr>
              <a:tblGrid>
                <a:gridCol w="2157271">
                  <a:extLst>
                    <a:ext uri="{9D8B030D-6E8A-4147-A177-3AD203B41FA5}">
                      <a16:colId xmlns:a16="http://schemas.microsoft.com/office/drawing/2014/main" val="2744628614"/>
                    </a:ext>
                  </a:extLst>
                </a:gridCol>
                <a:gridCol w="2157271">
                  <a:extLst>
                    <a:ext uri="{9D8B030D-6E8A-4147-A177-3AD203B41FA5}">
                      <a16:colId xmlns:a16="http://schemas.microsoft.com/office/drawing/2014/main" val="3124914834"/>
                    </a:ext>
                  </a:extLst>
                </a:gridCol>
                <a:gridCol w="2157271">
                  <a:extLst>
                    <a:ext uri="{9D8B030D-6E8A-4147-A177-3AD203B41FA5}">
                      <a16:colId xmlns:a16="http://schemas.microsoft.com/office/drawing/2014/main" val="2322783183"/>
                    </a:ext>
                  </a:extLst>
                </a:gridCol>
                <a:gridCol w="2157271">
                  <a:extLst>
                    <a:ext uri="{9D8B030D-6E8A-4147-A177-3AD203B41FA5}">
                      <a16:colId xmlns:a16="http://schemas.microsoft.com/office/drawing/2014/main" val="4118862347"/>
                    </a:ext>
                  </a:extLst>
                </a:gridCol>
                <a:gridCol w="2157271">
                  <a:extLst>
                    <a:ext uri="{9D8B030D-6E8A-4147-A177-3AD203B41FA5}">
                      <a16:colId xmlns:a16="http://schemas.microsoft.com/office/drawing/2014/main" val="2595650432"/>
                    </a:ext>
                  </a:extLst>
                </a:gridCol>
              </a:tblGrid>
              <a:tr h="479347">
                <a:tc>
                  <a:txBody>
                    <a:bodyPr/>
                    <a:lstStyle/>
                    <a:p>
                      <a:pPr algn="l" fontAlgn="t">
                        <a:buFont typeface="Arial" panose="020B0604020202020204" pitchFamily="34" charset="0"/>
                        <a:buNone/>
                      </a:pPr>
                      <a:r>
                        <a:rPr lang="en-US" b="1" dirty="0">
                          <a:solidFill>
                            <a:srgbClr val="2E2E2E"/>
                          </a:solidFill>
                          <a:effectLst/>
                        </a:rPr>
                        <a:t>Strategy</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Concept</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Deployment</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Sustain</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Decline</a:t>
                      </a:r>
                    </a:p>
                  </a:txBody>
                  <a:tcPr marL="95250" marR="95250" marT="76200" marB="76200"/>
                </a:tc>
                <a:extLst>
                  <a:ext uri="{0D108BD9-81ED-4DB2-BD59-A6C34878D82A}">
                    <a16:rowId xmlns:a16="http://schemas.microsoft.com/office/drawing/2014/main" val="1693325622"/>
                  </a:ext>
                </a:extLst>
              </a:tr>
              <a:tr h="4485321">
                <a:tc>
                  <a:txBody>
                    <a:bodyPr/>
                    <a:lstStyle/>
                    <a:p>
                      <a:pPr algn="l" fontAlgn="t"/>
                      <a:r>
                        <a:rPr lang="en-US" b="1" dirty="0">
                          <a:solidFill>
                            <a:srgbClr val="2E2E2E"/>
                          </a:solidFill>
                          <a:effectLst/>
                        </a:rPr>
                        <a:t>Understanding the customers and their needs.</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Business case</a:t>
                      </a:r>
                    </a:p>
                    <a:p>
                      <a:pPr marL="173038" indent="-173038" algn="l" fontAlgn="t">
                        <a:buFont typeface="Arial" panose="020B0604020202020204" pitchFamily="34" charset="0"/>
                        <a:buChar char="•"/>
                        <a:tabLst/>
                      </a:pPr>
                      <a:r>
                        <a:rPr lang="en-US" dirty="0">
                          <a:solidFill>
                            <a:srgbClr val="2E2E2E"/>
                          </a:solidFill>
                          <a:effectLst/>
                        </a:rPr>
                        <a:t>Customers' requirements</a:t>
                      </a:r>
                    </a:p>
                    <a:p>
                      <a:pPr marL="173038" indent="-173038" algn="l" fontAlgn="t">
                        <a:buFont typeface="Arial" panose="020B0604020202020204" pitchFamily="34" charset="0"/>
                        <a:buChar char="•"/>
                        <a:tabLst/>
                      </a:pPr>
                      <a:r>
                        <a:rPr lang="en-US" dirty="0">
                          <a:solidFill>
                            <a:srgbClr val="2E2E2E"/>
                          </a:solidFill>
                          <a:effectLst/>
                        </a:rPr>
                        <a:t>Product Roadmap</a:t>
                      </a:r>
                    </a:p>
                    <a:p>
                      <a:pPr marL="173038" indent="-173038" algn="l" fontAlgn="t">
                        <a:buFont typeface="Arial" panose="020B0604020202020204" pitchFamily="34" charset="0"/>
                        <a:buChar char="•"/>
                        <a:tabLst/>
                      </a:pPr>
                      <a:r>
                        <a:rPr lang="en-US" dirty="0">
                          <a:solidFill>
                            <a:srgbClr val="2E2E2E"/>
                          </a:solidFill>
                          <a:effectLst/>
                        </a:rPr>
                        <a:t>Governance</a:t>
                      </a:r>
                    </a:p>
                  </a:txBody>
                  <a:tcPr marL="95250" marR="95250" marT="76200" marB="76200"/>
                </a:tc>
                <a:tc>
                  <a:txBody>
                    <a:bodyPr/>
                    <a:lstStyle/>
                    <a:p>
                      <a:pPr algn="l" fontAlgn="t"/>
                      <a:r>
                        <a:rPr lang="en-US" b="1" dirty="0">
                          <a:solidFill>
                            <a:srgbClr val="2E2E2E"/>
                          </a:solidFill>
                          <a:effectLst/>
                        </a:rPr>
                        <a:t>Finding a solution that meets customers' needs.</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Market research</a:t>
                      </a:r>
                    </a:p>
                    <a:p>
                      <a:pPr marL="173038" indent="-173038" algn="l" fontAlgn="t">
                        <a:buFont typeface="Arial" panose="020B0604020202020204" pitchFamily="34" charset="0"/>
                        <a:buChar char="•"/>
                        <a:tabLst/>
                      </a:pPr>
                      <a:r>
                        <a:rPr lang="en-US" dirty="0">
                          <a:solidFill>
                            <a:srgbClr val="2E2E2E"/>
                          </a:solidFill>
                          <a:effectLst/>
                        </a:rPr>
                        <a:t>Benchmarking</a:t>
                      </a:r>
                    </a:p>
                    <a:p>
                      <a:pPr marL="173038" indent="-173038" algn="l" fontAlgn="t">
                        <a:buFont typeface="Arial" panose="020B0604020202020204" pitchFamily="34" charset="0"/>
                        <a:buChar char="•"/>
                        <a:tabLst/>
                      </a:pPr>
                      <a:r>
                        <a:rPr lang="en-US" dirty="0">
                          <a:solidFill>
                            <a:srgbClr val="2E2E2E"/>
                          </a:solidFill>
                          <a:effectLst/>
                        </a:rPr>
                        <a:t>Funding model</a:t>
                      </a:r>
                    </a:p>
                    <a:p>
                      <a:pPr marL="173038" indent="-173038" algn="l" fontAlgn="t">
                        <a:buFont typeface="Arial" panose="020B0604020202020204" pitchFamily="34" charset="0"/>
                        <a:buChar char="•"/>
                        <a:tabLst/>
                      </a:pPr>
                      <a:r>
                        <a:rPr lang="en-US" dirty="0">
                          <a:solidFill>
                            <a:srgbClr val="2E2E2E"/>
                          </a:solidFill>
                          <a:effectLst/>
                        </a:rPr>
                        <a:t>Business model</a:t>
                      </a:r>
                    </a:p>
                    <a:p>
                      <a:pPr marL="173038" indent="-173038" algn="l" fontAlgn="t">
                        <a:buFont typeface="Arial" panose="020B0604020202020204" pitchFamily="34" charset="0"/>
                        <a:buChar char="•"/>
                        <a:tabLst/>
                      </a:pPr>
                      <a:r>
                        <a:rPr lang="en-US" dirty="0">
                          <a:solidFill>
                            <a:srgbClr val="2E2E2E"/>
                          </a:solidFill>
                          <a:effectLst/>
                        </a:rPr>
                        <a:t>Contract</a:t>
                      </a:r>
                    </a:p>
                  </a:txBody>
                  <a:tcPr marL="95250" marR="95250" marT="76200" marB="76200"/>
                </a:tc>
                <a:tc>
                  <a:txBody>
                    <a:bodyPr/>
                    <a:lstStyle/>
                    <a:p>
                      <a:pPr algn="l" fontAlgn="t"/>
                      <a:r>
                        <a:rPr lang="en-US" b="1" dirty="0">
                          <a:solidFill>
                            <a:srgbClr val="2E2E2E"/>
                          </a:solidFill>
                          <a:effectLst/>
                        </a:rPr>
                        <a:t>Creating, implementing, and deploying.</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Implementation plan</a:t>
                      </a:r>
                    </a:p>
                    <a:p>
                      <a:pPr marL="173038" indent="-173038" algn="l" fontAlgn="t">
                        <a:buFont typeface="Arial" panose="020B0604020202020204" pitchFamily="34" charset="0"/>
                        <a:buChar char="•"/>
                        <a:tabLst/>
                      </a:pPr>
                      <a:r>
                        <a:rPr lang="en-US" dirty="0">
                          <a:solidFill>
                            <a:srgbClr val="2E2E2E"/>
                          </a:solidFill>
                          <a:effectLst/>
                        </a:rPr>
                        <a:t>Dependencies</a:t>
                      </a:r>
                    </a:p>
                    <a:p>
                      <a:pPr marL="173038" indent="-173038" algn="l" fontAlgn="t">
                        <a:buFont typeface="Arial" panose="020B0604020202020204" pitchFamily="34" charset="0"/>
                        <a:buChar char="•"/>
                        <a:tabLst/>
                      </a:pPr>
                      <a:r>
                        <a:rPr lang="en-US" dirty="0">
                          <a:solidFill>
                            <a:srgbClr val="2E2E2E"/>
                          </a:solidFill>
                          <a:effectLst/>
                        </a:rPr>
                        <a:t>Technical design</a:t>
                      </a:r>
                    </a:p>
                    <a:p>
                      <a:pPr marL="173038" indent="-173038" algn="l" fontAlgn="t">
                        <a:buFont typeface="Arial" panose="020B0604020202020204" pitchFamily="34" charset="0"/>
                        <a:buChar char="•"/>
                        <a:tabLst/>
                      </a:pPr>
                      <a:r>
                        <a:rPr lang="en-US" dirty="0">
                          <a:solidFill>
                            <a:srgbClr val="2E2E2E"/>
                          </a:solidFill>
                          <a:effectLst/>
                        </a:rPr>
                        <a:t>Disaster recovery</a:t>
                      </a:r>
                    </a:p>
                    <a:p>
                      <a:pPr marL="173038" indent="-173038" algn="l" fontAlgn="t">
                        <a:buFont typeface="Arial" panose="020B0604020202020204" pitchFamily="34" charset="0"/>
                        <a:buChar char="•"/>
                        <a:tabLst/>
                      </a:pPr>
                      <a:r>
                        <a:rPr lang="en-US" dirty="0">
                          <a:solidFill>
                            <a:srgbClr val="2E2E2E"/>
                          </a:solidFill>
                          <a:effectLst/>
                        </a:rPr>
                        <a:t>Service policies</a:t>
                      </a:r>
                    </a:p>
                  </a:txBody>
                  <a:tcPr marL="95250" marR="95250" marT="76200" marB="76200"/>
                </a:tc>
                <a:tc>
                  <a:txBody>
                    <a:bodyPr/>
                    <a:lstStyle/>
                    <a:p>
                      <a:pPr algn="l" fontAlgn="t"/>
                      <a:r>
                        <a:rPr lang="en-US" b="1" dirty="0">
                          <a:solidFill>
                            <a:srgbClr val="2E2E2E"/>
                          </a:solidFill>
                          <a:effectLst/>
                        </a:rPr>
                        <a:t>Measuring and continuously improving.</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Marketing</a:t>
                      </a:r>
                    </a:p>
                    <a:p>
                      <a:pPr marL="173038" indent="-173038" algn="l" fontAlgn="t">
                        <a:buFont typeface="Arial" panose="020B0604020202020204" pitchFamily="34" charset="0"/>
                        <a:buChar char="•"/>
                        <a:tabLst/>
                      </a:pPr>
                      <a:r>
                        <a:rPr lang="en-US" dirty="0">
                          <a:solidFill>
                            <a:srgbClr val="2E2E2E"/>
                          </a:solidFill>
                          <a:effectLst/>
                        </a:rPr>
                        <a:t>Training</a:t>
                      </a:r>
                    </a:p>
                    <a:p>
                      <a:pPr marL="173038" indent="-173038" algn="l" fontAlgn="t">
                        <a:buFont typeface="Arial" panose="020B0604020202020204" pitchFamily="34" charset="0"/>
                        <a:buChar char="•"/>
                        <a:tabLst/>
                      </a:pPr>
                      <a:r>
                        <a:rPr lang="en-US" dirty="0">
                          <a:solidFill>
                            <a:srgbClr val="2E2E2E"/>
                          </a:solidFill>
                          <a:effectLst/>
                        </a:rPr>
                        <a:t>End-user support</a:t>
                      </a:r>
                    </a:p>
                    <a:p>
                      <a:pPr marL="173038" indent="-173038" algn="l" fontAlgn="t">
                        <a:buFont typeface="Arial" panose="020B0604020202020204" pitchFamily="34" charset="0"/>
                        <a:buChar char="•"/>
                        <a:tabLst/>
                      </a:pPr>
                      <a:r>
                        <a:rPr lang="en-US" dirty="0">
                          <a:solidFill>
                            <a:srgbClr val="2E2E2E"/>
                          </a:solidFill>
                          <a:effectLst/>
                        </a:rPr>
                        <a:t>Metrics</a:t>
                      </a:r>
                    </a:p>
                    <a:p>
                      <a:pPr marL="173038" indent="-173038" algn="l" fontAlgn="t">
                        <a:buFont typeface="Arial" panose="020B0604020202020204" pitchFamily="34" charset="0"/>
                        <a:buChar char="•"/>
                        <a:tabLst/>
                      </a:pPr>
                      <a:r>
                        <a:rPr lang="en-US" dirty="0">
                          <a:solidFill>
                            <a:srgbClr val="2E2E2E"/>
                          </a:solidFill>
                          <a:effectLst/>
                        </a:rPr>
                        <a:t>Monitoring</a:t>
                      </a:r>
                    </a:p>
                  </a:txBody>
                  <a:tcPr marL="95250" marR="95250" marT="76200" marB="76200"/>
                </a:tc>
                <a:tc>
                  <a:txBody>
                    <a:bodyPr/>
                    <a:lstStyle/>
                    <a:p>
                      <a:pPr algn="l" fontAlgn="t"/>
                      <a:r>
                        <a:rPr lang="en-US" b="1" dirty="0">
                          <a:solidFill>
                            <a:srgbClr val="2E2E2E"/>
                          </a:solidFill>
                          <a:effectLst/>
                        </a:rPr>
                        <a:t>Eliminating or replacing based on the roadmap.</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Rationale</a:t>
                      </a:r>
                    </a:p>
                    <a:p>
                      <a:pPr marL="173038" indent="-173038" algn="l" fontAlgn="t">
                        <a:buFont typeface="Arial" panose="020B0604020202020204" pitchFamily="34" charset="0"/>
                        <a:buChar char="•"/>
                        <a:tabLst/>
                      </a:pPr>
                      <a:r>
                        <a:rPr lang="en-US" dirty="0">
                          <a:solidFill>
                            <a:srgbClr val="2E2E2E"/>
                          </a:solidFill>
                          <a:effectLst/>
                        </a:rPr>
                        <a:t>Communications</a:t>
                      </a:r>
                    </a:p>
                    <a:p>
                      <a:pPr marL="173038" indent="-173038" algn="l" fontAlgn="t">
                        <a:buFont typeface="Arial" panose="020B0604020202020204" pitchFamily="34" charset="0"/>
                        <a:buChar char="•"/>
                        <a:tabLst/>
                      </a:pPr>
                      <a:r>
                        <a:rPr lang="en-US" dirty="0">
                          <a:solidFill>
                            <a:srgbClr val="2E2E2E"/>
                          </a:solidFill>
                          <a:effectLst/>
                        </a:rPr>
                        <a:t>Transition plan</a:t>
                      </a:r>
                    </a:p>
                    <a:p>
                      <a:pPr marL="173038" indent="-173038" algn="l" fontAlgn="t">
                        <a:buFont typeface="Arial" panose="020B0604020202020204" pitchFamily="34" charset="0"/>
                        <a:buChar char="•"/>
                        <a:tabLst/>
                      </a:pPr>
                      <a:r>
                        <a:rPr lang="en-US" dirty="0">
                          <a:solidFill>
                            <a:srgbClr val="2E2E2E"/>
                          </a:solidFill>
                          <a:effectLst/>
                        </a:rPr>
                        <a:t>Postmortem</a:t>
                      </a:r>
                    </a:p>
                  </a:txBody>
                  <a:tcPr marL="95250" marR="95250" marT="76200" marB="76200"/>
                </a:tc>
                <a:extLst>
                  <a:ext uri="{0D108BD9-81ED-4DB2-BD59-A6C34878D82A}">
                    <a16:rowId xmlns:a16="http://schemas.microsoft.com/office/drawing/2014/main" val="165784933"/>
                  </a:ext>
                </a:extLst>
              </a:tr>
            </a:tbl>
          </a:graphicData>
        </a:graphic>
      </p:graphicFrame>
      <p:sp>
        <p:nvSpPr>
          <p:cNvPr id="3" name="TextBox 2">
            <a:extLst>
              <a:ext uri="{FF2B5EF4-FFF2-40B4-BE49-F238E27FC236}">
                <a16:creationId xmlns:a16="http://schemas.microsoft.com/office/drawing/2014/main" id="{1FFF8286-EB8D-988F-0504-F1C461426326}"/>
              </a:ext>
            </a:extLst>
          </p:cNvPr>
          <p:cNvSpPr txBox="1"/>
          <p:nvPr/>
        </p:nvSpPr>
        <p:spPr>
          <a:xfrm>
            <a:off x="762000" y="685800"/>
            <a:ext cx="2439835" cy="461665"/>
          </a:xfrm>
          <a:prstGeom prst="rect">
            <a:avLst/>
          </a:prstGeom>
          <a:noFill/>
        </p:spPr>
        <p:txBody>
          <a:bodyPr wrap="none" rtlCol="0">
            <a:spAutoFit/>
          </a:bodyPr>
          <a:lstStyle/>
          <a:p>
            <a:r>
              <a:rPr lang="en-US" sz="2400" b="1" dirty="0"/>
              <a:t>Product Life Cycle</a:t>
            </a:r>
          </a:p>
        </p:txBody>
      </p:sp>
    </p:spTree>
    <p:extLst>
      <p:ext uri="{BB962C8B-B14F-4D97-AF65-F5344CB8AC3E}">
        <p14:creationId xmlns:p14="http://schemas.microsoft.com/office/powerpoint/2010/main" val="3406544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3CE43D3-557F-1BE0-B563-7DF2441B50CB}"/>
              </a:ext>
            </a:extLst>
          </p:cNvPr>
          <p:cNvGraphicFramePr/>
          <p:nvPr>
            <p:extLst>
              <p:ext uri="{D42A27DB-BD31-4B8C-83A1-F6EECF244321}">
                <p14:modId xmlns:p14="http://schemas.microsoft.com/office/powerpoint/2010/main" val="684197209"/>
              </p:ext>
            </p:extLst>
          </p:nvPr>
        </p:nvGraphicFramePr>
        <p:xfrm>
          <a:off x="1295400" y="334962"/>
          <a:ext cx="9874632" cy="6188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067C5E8C-03A7-D7AD-E756-4E84670BFD1D}"/>
              </a:ext>
            </a:extLst>
          </p:cNvPr>
          <p:cNvSpPr/>
          <p:nvPr/>
        </p:nvSpPr>
        <p:spPr>
          <a:xfrm>
            <a:off x="5192058" y="2400300"/>
            <a:ext cx="20574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Components of Product Quality</a:t>
            </a:r>
          </a:p>
        </p:txBody>
      </p:sp>
    </p:spTree>
    <p:extLst>
      <p:ext uri="{BB962C8B-B14F-4D97-AF65-F5344CB8AC3E}">
        <p14:creationId xmlns:p14="http://schemas.microsoft.com/office/powerpoint/2010/main" val="2761979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58A87D-FE61-348F-C31B-67CBFB3CB2A2}"/>
              </a:ext>
            </a:extLst>
          </p:cNvPr>
          <p:cNvGraphicFramePr>
            <a:graphicFrameLocks noGrp="1"/>
          </p:cNvGraphicFramePr>
          <p:nvPr/>
        </p:nvGraphicFramePr>
        <p:xfrm>
          <a:off x="796046" y="1391683"/>
          <a:ext cx="10786355" cy="4964668"/>
        </p:xfrm>
        <a:graphic>
          <a:graphicData uri="http://schemas.openxmlformats.org/drawingml/2006/table">
            <a:tbl>
              <a:tblPr>
                <a:tableStyleId>{775DCB02-9BB8-47FD-8907-85C794F793BA}</a:tableStyleId>
              </a:tblPr>
              <a:tblGrid>
                <a:gridCol w="2157271">
                  <a:extLst>
                    <a:ext uri="{9D8B030D-6E8A-4147-A177-3AD203B41FA5}">
                      <a16:colId xmlns:a16="http://schemas.microsoft.com/office/drawing/2014/main" val="2744628614"/>
                    </a:ext>
                  </a:extLst>
                </a:gridCol>
                <a:gridCol w="2157271">
                  <a:extLst>
                    <a:ext uri="{9D8B030D-6E8A-4147-A177-3AD203B41FA5}">
                      <a16:colId xmlns:a16="http://schemas.microsoft.com/office/drawing/2014/main" val="3124914834"/>
                    </a:ext>
                  </a:extLst>
                </a:gridCol>
                <a:gridCol w="2157271">
                  <a:extLst>
                    <a:ext uri="{9D8B030D-6E8A-4147-A177-3AD203B41FA5}">
                      <a16:colId xmlns:a16="http://schemas.microsoft.com/office/drawing/2014/main" val="2322783183"/>
                    </a:ext>
                  </a:extLst>
                </a:gridCol>
                <a:gridCol w="2157271">
                  <a:extLst>
                    <a:ext uri="{9D8B030D-6E8A-4147-A177-3AD203B41FA5}">
                      <a16:colId xmlns:a16="http://schemas.microsoft.com/office/drawing/2014/main" val="4118862347"/>
                    </a:ext>
                  </a:extLst>
                </a:gridCol>
                <a:gridCol w="2157271">
                  <a:extLst>
                    <a:ext uri="{9D8B030D-6E8A-4147-A177-3AD203B41FA5}">
                      <a16:colId xmlns:a16="http://schemas.microsoft.com/office/drawing/2014/main" val="2595650432"/>
                    </a:ext>
                  </a:extLst>
                </a:gridCol>
              </a:tblGrid>
              <a:tr h="479347">
                <a:tc>
                  <a:txBody>
                    <a:bodyPr/>
                    <a:lstStyle/>
                    <a:p>
                      <a:pPr algn="l" fontAlgn="t">
                        <a:buFont typeface="Arial" panose="020B0604020202020204" pitchFamily="34" charset="0"/>
                        <a:buNone/>
                      </a:pPr>
                      <a:r>
                        <a:rPr lang="en-US" b="1" dirty="0">
                          <a:solidFill>
                            <a:srgbClr val="2E2E2E"/>
                          </a:solidFill>
                          <a:effectLst/>
                        </a:rPr>
                        <a:t>Strategy</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Concept</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Deployment</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Sustain</a:t>
                      </a:r>
                    </a:p>
                  </a:txBody>
                  <a:tcPr marL="95250" marR="95250" marT="76200" marB="76200"/>
                </a:tc>
                <a:tc>
                  <a:txBody>
                    <a:bodyPr/>
                    <a:lstStyle/>
                    <a:p>
                      <a:pPr algn="l" fontAlgn="t">
                        <a:buFont typeface="Arial" panose="020B0604020202020204" pitchFamily="34" charset="0"/>
                        <a:buNone/>
                      </a:pPr>
                      <a:r>
                        <a:rPr lang="en-US" b="1" dirty="0">
                          <a:solidFill>
                            <a:srgbClr val="2E2E2E"/>
                          </a:solidFill>
                          <a:effectLst/>
                        </a:rPr>
                        <a:t>Decline</a:t>
                      </a:r>
                    </a:p>
                  </a:txBody>
                  <a:tcPr marL="95250" marR="95250" marT="76200" marB="76200"/>
                </a:tc>
                <a:extLst>
                  <a:ext uri="{0D108BD9-81ED-4DB2-BD59-A6C34878D82A}">
                    <a16:rowId xmlns:a16="http://schemas.microsoft.com/office/drawing/2014/main" val="1693325622"/>
                  </a:ext>
                </a:extLst>
              </a:tr>
              <a:tr h="4485321">
                <a:tc>
                  <a:txBody>
                    <a:bodyPr/>
                    <a:lstStyle/>
                    <a:p>
                      <a:pPr algn="l" fontAlgn="t"/>
                      <a:r>
                        <a:rPr lang="en-US" b="1" dirty="0">
                          <a:solidFill>
                            <a:srgbClr val="2E2E2E"/>
                          </a:solidFill>
                          <a:effectLst/>
                        </a:rPr>
                        <a:t>Understanding the customers and their needs.</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Business case</a:t>
                      </a:r>
                    </a:p>
                    <a:p>
                      <a:pPr marL="173038" indent="-173038" algn="l" fontAlgn="t">
                        <a:buFont typeface="Arial" panose="020B0604020202020204" pitchFamily="34" charset="0"/>
                        <a:buChar char="•"/>
                        <a:tabLst/>
                      </a:pPr>
                      <a:r>
                        <a:rPr lang="en-US" dirty="0">
                          <a:solidFill>
                            <a:srgbClr val="2E2E2E"/>
                          </a:solidFill>
                          <a:effectLst/>
                        </a:rPr>
                        <a:t>Customers' requirements</a:t>
                      </a:r>
                    </a:p>
                    <a:p>
                      <a:pPr marL="173038" indent="-173038" algn="l" fontAlgn="t">
                        <a:buFont typeface="Arial" panose="020B0604020202020204" pitchFamily="34" charset="0"/>
                        <a:buChar char="•"/>
                        <a:tabLst/>
                      </a:pPr>
                      <a:r>
                        <a:rPr lang="en-US" dirty="0">
                          <a:solidFill>
                            <a:srgbClr val="2E2E2E"/>
                          </a:solidFill>
                          <a:effectLst/>
                        </a:rPr>
                        <a:t>Product Roadmap</a:t>
                      </a:r>
                    </a:p>
                    <a:p>
                      <a:pPr marL="173038" indent="-173038" algn="l" fontAlgn="t">
                        <a:buFont typeface="Arial" panose="020B0604020202020204" pitchFamily="34" charset="0"/>
                        <a:buChar char="•"/>
                        <a:tabLst/>
                      </a:pPr>
                      <a:r>
                        <a:rPr lang="en-US" dirty="0">
                          <a:solidFill>
                            <a:srgbClr val="2E2E2E"/>
                          </a:solidFill>
                          <a:effectLst/>
                        </a:rPr>
                        <a:t>Governance</a:t>
                      </a:r>
                    </a:p>
                  </a:txBody>
                  <a:tcPr marL="95250" marR="95250" marT="76200" marB="76200"/>
                </a:tc>
                <a:tc>
                  <a:txBody>
                    <a:bodyPr/>
                    <a:lstStyle/>
                    <a:p>
                      <a:pPr algn="l" fontAlgn="t"/>
                      <a:r>
                        <a:rPr lang="en-US" b="1" dirty="0">
                          <a:solidFill>
                            <a:srgbClr val="2E2E2E"/>
                          </a:solidFill>
                          <a:effectLst/>
                        </a:rPr>
                        <a:t>Finding a solution that meets customers' needs.</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Market research</a:t>
                      </a:r>
                    </a:p>
                    <a:p>
                      <a:pPr marL="173038" indent="-173038" algn="l" fontAlgn="t">
                        <a:buFont typeface="Arial" panose="020B0604020202020204" pitchFamily="34" charset="0"/>
                        <a:buChar char="•"/>
                        <a:tabLst/>
                      </a:pPr>
                      <a:r>
                        <a:rPr lang="en-US" dirty="0">
                          <a:solidFill>
                            <a:srgbClr val="2E2E2E"/>
                          </a:solidFill>
                          <a:effectLst/>
                        </a:rPr>
                        <a:t>Benchmarking</a:t>
                      </a:r>
                    </a:p>
                    <a:p>
                      <a:pPr marL="173038" indent="-173038" algn="l" fontAlgn="t">
                        <a:buFont typeface="Arial" panose="020B0604020202020204" pitchFamily="34" charset="0"/>
                        <a:buChar char="•"/>
                        <a:tabLst/>
                      </a:pPr>
                      <a:r>
                        <a:rPr lang="en-US" dirty="0">
                          <a:solidFill>
                            <a:srgbClr val="2E2E2E"/>
                          </a:solidFill>
                          <a:effectLst/>
                        </a:rPr>
                        <a:t>Funding model</a:t>
                      </a:r>
                    </a:p>
                    <a:p>
                      <a:pPr marL="173038" indent="-173038" algn="l" fontAlgn="t">
                        <a:buFont typeface="Arial" panose="020B0604020202020204" pitchFamily="34" charset="0"/>
                        <a:buChar char="•"/>
                        <a:tabLst/>
                      </a:pPr>
                      <a:r>
                        <a:rPr lang="en-US" dirty="0">
                          <a:solidFill>
                            <a:srgbClr val="2E2E2E"/>
                          </a:solidFill>
                          <a:effectLst/>
                        </a:rPr>
                        <a:t>Business model</a:t>
                      </a:r>
                    </a:p>
                    <a:p>
                      <a:pPr marL="173038" indent="-173038" algn="l" fontAlgn="t">
                        <a:buFont typeface="Arial" panose="020B0604020202020204" pitchFamily="34" charset="0"/>
                        <a:buChar char="•"/>
                        <a:tabLst/>
                      </a:pPr>
                      <a:r>
                        <a:rPr lang="en-US" dirty="0">
                          <a:solidFill>
                            <a:srgbClr val="2E2E2E"/>
                          </a:solidFill>
                          <a:effectLst/>
                        </a:rPr>
                        <a:t>Contract</a:t>
                      </a:r>
                    </a:p>
                  </a:txBody>
                  <a:tcPr marL="95250" marR="95250" marT="76200" marB="76200"/>
                </a:tc>
                <a:tc>
                  <a:txBody>
                    <a:bodyPr/>
                    <a:lstStyle/>
                    <a:p>
                      <a:pPr algn="l" fontAlgn="t"/>
                      <a:r>
                        <a:rPr lang="en-US" b="1" dirty="0">
                          <a:solidFill>
                            <a:srgbClr val="2E2E2E"/>
                          </a:solidFill>
                          <a:effectLst/>
                        </a:rPr>
                        <a:t>Creating, implementing, and deploying.</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Implementation plan</a:t>
                      </a:r>
                    </a:p>
                    <a:p>
                      <a:pPr marL="173038" indent="-173038" algn="l" fontAlgn="t">
                        <a:buFont typeface="Arial" panose="020B0604020202020204" pitchFamily="34" charset="0"/>
                        <a:buChar char="•"/>
                        <a:tabLst/>
                      </a:pPr>
                      <a:r>
                        <a:rPr lang="en-US" dirty="0">
                          <a:solidFill>
                            <a:srgbClr val="2E2E2E"/>
                          </a:solidFill>
                          <a:effectLst/>
                        </a:rPr>
                        <a:t>Dependencies</a:t>
                      </a:r>
                    </a:p>
                    <a:p>
                      <a:pPr marL="173038" indent="-173038" algn="l" fontAlgn="t">
                        <a:buFont typeface="Arial" panose="020B0604020202020204" pitchFamily="34" charset="0"/>
                        <a:buChar char="•"/>
                        <a:tabLst/>
                      </a:pPr>
                      <a:r>
                        <a:rPr lang="en-US" dirty="0">
                          <a:solidFill>
                            <a:srgbClr val="2E2E2E"/>
                          </a:solidFill>
                          <a:effectLst/>
                        </a:rPr>
                        <a:t>Technical design</a:t>
                      </a:r>
                    </a:p>
                    <a:p>
                      <a:pPr marL="173038" indent="-173038" algn="l" fontAlgn="t">
                        <a:buFont typeface="Arial" panose="020B0604020202020204" pitchFamily="34" charset="0"/>
                        <a:buChar char="•"/>
                        <a:tabLst/>
                      </a:pPr>
                      <a:r>
                        <a:rPr lang="en-US" dirty="0">
                          <a:solidFill>
                            <a:srgbClr val="2E2E2E"/>
                          </a:solidFill>
                          <a:effectLst/>
                        </a:rPr>
                        <a:t>Disaster recovery</a:t>
                      </a:r>
                    </a:p>
                    <a:p>
                      <a:pPr marL="173038" indent="-173038" algn="l" fontAlgn="t">
                        <a:buFont typeface="Arial" panose="020B0604020202020204" pitchFamily="34" charset="0"/>
                        <a:buChar char="•"/>
                        <a:tabLst/>
                      </a:pPr>
                      <a:r>
                        <a:rPr lang="en-US" dirty="0">
                          <a:solidFill>
                            <a:srgbClr val="2E2E2E"/>
                          </a:solidFill>
                          <a:effectLst/>
                        </a:rPr>
                        <a:t>Service policies</a:t>
                      </a:r>
                    </a:p>
                  </a:txBody>
                  <a:tcPr marL="95250" marR="95250" marT="76200" marB="76200"/>
                </a:tc>
                <a:tc>
                  <a:txBody>
                    <a:bodyPr/>
                    <a:lstStyle/>
                    <a:p>
                      <a:pPr algn="l" fontAlgn="t"/>
                      <a:r>
                        <a:rPr lang="en-US" b="1" dirty="0">
                          <a:solidFill>
                            <a:srgbClr val="2E2E2E"/>
                          </a:solidFill>
                          <a:effectLst/>
                        </a:rPr>
                        <a:t>Measuring and continuously improving.</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Marketing</a:t>
                      </a:r>
                    </a:p>
                    <a:p>
                      <a:pPr marL="173038" indent="-173038" algn="l" fontAlgn="t">
                        <a:buFont typeface="Arial" panose="020B0604020202020204" pitchFamily="34" charset="0"/>
                        <a:buChar char="•"/>
                        <a:tabLst/>
                      </a:pPr>
                      <a:r>
                        <a:rPr lang="en-US" dirty="0">
                          <a:solidFill>
                            <a:srgbClr val="2E2E2E"/>
                          </a:solidFill>
                          <a:effectLst/>
                        </a:rPr>
                        <a:t>Training</a:t>
                      </a:r>
                    </a:p>
                    <a:p>
                      <a:pPr marL="173038" indent="-173038" algn="l" fontAlgn="t">
                        <a:buFont typeface="Arial" panose="020B0604020202020204" pitchFamily="34" charset="0"/>
                        <a:buChar char="•"/>
                        <a:tabLst/>
                      </a:pPr>
                      <a:r>
                        <a:rPr lang="en-US" dirty="0">
                          <a:solidFill>
                            <a:srgbClr val="2E2E2E"/>
                          </a:solidFill>
                          <a:effectLst/>
                        </a:rPr>
                        <a:t>End-user support</a:t>
                      </a:r>
                    </a:p>
                    <a:p>
                      <a:pPr marL="173038" indent="-173038" algn="l" fontAlgn="t">
                        <a:buFont typeface="Arial" panose="020B0604020202020204" pitchFamily="34" charset="0"/>
                        <a:buChar char="•"/>
                        <a:tabLst/>
                      </a:pPr>
                      <a:r>
                        <a:rPr lang="en-US" dirty="0">
                          <a:solidFill>
                            <a:srgbClr val="2E2E2E"/>
                          </a:solidFill>
                          <a:effectLst/>
                        </a:rPr>
                        <a:t>Metrics</a:t>
                      </a:r>
                    </a:p>
                    <a:p>
                      <a:pPr marL="173038" indent="-173038" algn="l" fontAlgn="t">
                        <a:buFont typeface="Arial" panose="020B0604020202020204" pitchFamily="34" charset="0"/>
                        <a:buChar char="•"/>
                        <a:tabLst/>
                      </a:pPr>
                      <a:r>
                        <a:rPr lang="en-US" dirty="0">
                          <a:solidFill>
                            <a:srgbClr val="2E2E2E"/>
                          </a:solidFill>
                          <a:effectLst/>
                        </a:rPr>
                        <a:t>Monitoring</a:t>
                      </a:r>
                    </a:p>
                  </a:txBody>
                  <a:tcPr marL="95250" marR="95250" marT="76200" marB="76200"/>
                </a:tc>
                <a:tc>
                  <a:txBody>
                    <a:bodyPr/>
                    <a:lstStyle/>
                    <a:p>
                      <a:pPr algn="l" fontAlgn="t"/>
                      <a:r>
                        <a:rPr lang="en-US" b="1" dirty="0">
                          <a:solidFill>
                            <a:srgbClr val="2E2E2E"/>
                          </a:solidFill>
                          <a:effectLst/>
                        </a:rPr>
                        <a:t>Eliminating or replacing based on the roadmap.</a:t>
                      </a:r>
                    </a:p>
                    <a:p>
                      <a:pPr algn="l" fontAlgn="t"/>
                      <a:endParaRPr lang="en-US" dirty="0">
                        <a:solidFill>
                          <a:srgbClr val="2E2E2E"/>
                        </a:solidFill>
                        <a:effectLst/>
                      </a:endParaRPr>
                    </a:p>
                    <a:p>
                      <a:pPr marL="173038" indent="-173038" algn="l" fontAlgn="t">
                        <a:buFont typeface="Arial" panose="020B0604020202020204" pitchFamily="34" charset="0"/>
                        <a:buChar char="•"/>
                        <a:tabLst/>
                      </a:pPr>
                      <a:r>
                        <a:rPr lang="en-US" dirty="0">
                          <a:solidFill>
                            <a:srgbClr val="2E2E2E"/>
                          </a:solidFill>
                          <a:effectLst/>
                        </a:rPr>
                        <a:t>Rationale</a:t>
                      </a:r>
                    </a:p>
                    <a:p>
                      <a:pPr marL="173038" indent="-173038" algn="l" fontAlgn="t">
                        <a:buFont typeface="Arial" panose="020B0604020202020204" pitchFamily="34" charset="0"/>
                        <a:buChar char="•"/>
                        <a:tabLst/>
                      </a:pPr>
                      <a:r>
                        <a:rPr lang="en-US" dirty="0">
                          <a:solidFill>
                            <a:srgbClr val="2E2E2E"/>
                          </a:solidFill>
                          <a:effectLst/>
                        </a:rPr>
                        <a:t>Communications</a:t>
                      </a:r>
                    </a:p>
                    <a:p>
                      <a:pPr marL="173038" indent="-173038" algn="l" fontAlgn="t">
                        <a:buFont typeface="Arial" panose="020B0604020202020204" pitchFamily="34" charset="0"/>
                        <a:buChar char="•"/>
                        <a:tabLst/>
                      </a:pPr>
                      <a:r>
                        <a:rPr lang="en-US" dirty="0">
                          <a:solidFill>
                            <a:srgbClr val="2E2E2E"/>
                          </a:solidFill>
                          <a:effectLst/>
                        </a:rPr>
                        <a:t>Transition plan</a:t>
                      </a:r>
                    </a:p>
                    <a:p>
                      <a:pPr marL="173038" indent="-173038" algn="l" fontAlgn="t">
                        <a:buFont typeface="Arial" panose="020B0604020202020204" pitchFamily="34" charset="0"/>
                        <a:buChar char="•"/>
                        <a:tabLst/>
                      </a:pPr>
                      <a:r>
                        <a:rPr lang="en-US" dirty="0">
                          <a:solidFill>
                            <a:srgbClr val="2E2E2E"/>
                          </a:solidFill>
                          <a:effectLst/>
                        </a:rPr>
                        <a:t>Postmortem</a:t>
                      </a:r>
                    </a:p>
                  </a:txBody>
                  <a:tcPr marL="95250" marR="95250" marT="76200" marB="76200"/>
                </a:tc>
                <a:extLst>
                  <a:ext uri="{0D108BD9-81ED-4DB2-BD59-A6C34878D82A}">
                    <a16:rowId xmlns:a16="http://schemas.microsoft.com/office/drawing/2014/main" val="165784933"/>
                  </a:ext>
                </a:extLst>
              </a:tr>
            </a:tbl>
          </a:graphicData>
        </a:graphic>
      </p:graphicFrame>
      <p:sp>
        <p:nvSpPr>
          <p:cNvPr id="3" name="TextBox 2">
            <a:extLst>
              <a:ext uri="{FF2B5EF4-FFF2-40B4-BE49-F238E27FC236}">
                <a16:creationId xmlns:a16="http://schemas.microsoft.com/office/drawing/2014/main" id="{1FFF8286-EB8D-988F-0504-F1C461426326}"/>
              </a:ext>
            </a:extLst>
          </p:cNvPr>
          <p:cNvSpPr txBox="1"/>
          <p:nvPr/>
        </p:nvSpPr>
        <p:spPr>
          <a:xfrm>
            <a:off x="762000" y="685800"/>
            <a:ext cx="2439835" cy="461665"/>
          </a:xfrm>
          <a:prstGeom prst="rect">
            <a:avLst/>
          </a:prstGeom>
          <a:noFill/>
        </p:spPr>
        <p:txBody>
          <a:bodyPr wrap="none" rtlCol="0">
            <a:spAutoFit/>
          </a:bodyPr>
          <a:lstStyle/>
          <a:p>
            <a:r>
              <a:rPr lang="en-US" sz="2400" b="1" dirty="0"/>
              <a:t>Product Life Cycle</a:t>
            </a:r>
          </a:p>
        </p:txBody>
      </p:sp>
      <p:grpSp>
        <p:nvGrpSpPr>
          <p:cNvPr id="2" name="Group 1">
            <a:extLst>
              <a:ext uri="{FF2B5EF4-FFF2-40B4-BE49-F238E27FC236}">
                <a16:creationId xmlns:a16="http://schemas.microsoft.com/office/drawing/2014/main" id="{2DEE0798-050D-2474-4228-793DB2BCBC93}"/>
              </a:ext>
            </a:extLst>
          </p:cNvPr>
          <p:cNvGrpSpPr/>
          <p:nvPr/>
        </p:nvGrpSpPr>
        <p:grpSpPr>
          <a:xfrm>
            <a:off x="914400" y="5157633"/>
            <a:ext cx="1981200" cy="1418969"/>
            <a:chOff x="3831964" y="1822"/>
            <a:chExt cx="2210702" cy="1436956"/>
          </a:xfrm>
          <a:scene3d>
            <a:camera prst="orthographicFront"/>
            <a:lightRig rig="flat" dir="t"/>
          </a:scene3d>
        </p:grpSpPr>
        <p:sp>
          <p:nvSpPr>
            <p:cNvPr id="5" name="Rounded Rectangle 4">
              <a:extLst>
                <a:ext uri="{FF2B5EF4-FFF2-40B4-BE49-F238E27FC236}">
                  <a16:creationId xmlns:a16="http://schemas.microsoft.com/office/drawing/2014/main" id="{7E070D3F-B83C-3F15-46B1-A8829F7284AD}"/>
                </a:ext>
              </a:extLst>
            </p:cNvPr>
            <p:cNvSpPr/>
            <p:nvPr/>
          </p:nvSpPr>
          <p:spPr>
            <a:xfrm>
              <a:off x="3831964" y="1822"/>
              <a:ext cx="2210702" cy="143695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Rounded Rectangle 4">
              <a:extLst>
                <a:ext uri="{FF2B5EF4-FFF2-40B4-BE49-F238E27FC236}">
                  <a16:creationId xmlns:a16="http://schemas.microsoft.com/office/drawing/2014/main" id="{F9C250BC-5E7F-4DFA-E35F-7315C7C759BE}"/>
                </a:ext>
              </a:extLst>
            </p:cNvPr>
            <p:cNvSpPr txBox="1"/>
            <p:nvPr/>
          </p:nvSpPr>
          <p:spPr>
            <a:xfrm>
              <a:off x="3902110" y="71968"/>
              <a:ext cx="2070410" cy="12966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Planning</a:t>
              </a:r>
            </a:p>
          </p:txBody>
        </p:sp>
      </p:grpSp>
      <p:grpSp>
        <p:nvGrpSpPr>
          <p:cNvPr id="7" name="Group 6">
            <a:extLst>
              <a:ext uri="{FF2B5EF4-FFF2-40B4-BE49-F238E27FC236}">
                <a16:creationId xmlns:a16="http://schemas.microsoft.com/office/drawing/2014/main" id="{663C533B-D034-A214-633A-48612AF015D0}"/>
              </a:ext>
            </a:extLst>
          </p:cNvPr>
          <p:cNvGrpSpPr/>
          <p:nvPr/>
        </p:nvGrpSpPr>
        <p:grpSpPr>
          <a:xfrm>
            <a:off x="3048000" y="5175620"/>
            <a:ext cx="1981200" cy="1418969"/>
            <a:chOff x="6205701" y="2375559"/>
            <a:chExt cx="2210702" cy="1436956"/>
          </a:xfrm>
          <a:scene3d>
            <a:camera prst="orthographicFront"/>
            <a:lightRig rig="flat" dir="t"/>
          </a:scene3d>
        </p:grpSpPr>
        <p:sp>
          <p:nvSpPr>
            <p:cNvPr id="8" name="Rounded Rectangle 7">
              <a:extLst>
                <a:ext uri="{FF2B5EF4-FFF2-40B4-BE49-F238E27FC236}">
                  <a16:creationId xmlns:a16="http://schemas.microsoft.com/office/drawing/2014/main" id="{73CB26EB-B5F5-6539-AE4F-F2271944B7FF}"/>
                </a:ext>
              </a:extLst>
            </p:cNvPr>
            <p:cNvSpPr/>
            <p:nvPr/>
          </p:nvSpPr>
          <p:spPr>
            <a:xfrm>
              <a:off x="6205701" y="2375559"/>
              <a:ext cx="2210702" cy="143695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Rounded Rectangle 4">
              <a:extLst>
                <a:ext uri="{FF2B5EF4-FFF2-40B4-BE49-F238E27FC236}">
                  <a16:creationId xmlns:a16="http://schemas.microsoft.com/office/drawing/2014/main" id="{CA982B30-B15B-35ED-B67F-282E3D2005CE}"/>
                </a:ext>
              </a:extLst>
            </p:cNvPr>
            <p:cNvSpPr txBox="1"/>
            <p:nvPr/>
          </p:nvSpPr>
          <p:spPr>
            <a:xfrm>
              <a:off x="6275847" y="2445705"/>
              <a:ext cx="2070410" cy="12966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Control</a:t>
              </a:r>
            </a:p>
          </p:txBody>
        </p:sp>
      </p:grpSp>
      <p:grpSp>
        <p:nvGrpSpPr>
          <p:cNvPr id="10" name="Group 9">
            <a:extLst>
              <a:ext uri="{FF2B5EF4-FFF2-40B4-BE49-F238E27FC236}">
                <a16:creationId xmlns:a16="http://schemas.microsoft.com/office/drawing/2014/main" id="{C10156EC-C57E-0CC0-FBCD-22BA54CBC6DE}"/>
              </a:ext>
            </a:extLst>
          </p:cNvPr>
          <p:cNvGrpSpPr/>
          <p:nvPr/>
        </p:nvGrpSpPr>
        <p:grpSpPr>
          <a:xfrm>
            <a:off x="5181600" y="5186464"/>
            <a:ext cx="1981200" cy="1418969"/>
            <a:chOff x="3831964" y="4749296"/>
            <a:chExt cx="2210702" cy="1436956"/>
          </a:xfrm>
          <a:scene3d>
            <a:camera prst="orthographicFront"/>
            <a:lightRig rig="flat" dir="t"/>
          </a:scene3d>
        </p:grpSpPr>
        <p:sp>
          <p:nvSpPr>
            <p:cNvPr id="11" name="Rounded Rectangle 10">
              <a:extLst>
                <a:ext uri="{FF2B5EF4-FFF2-40B4-BE49-F238E27FC236}">
                  <a16:creationId xmlns:a16="http://schemas.microsoft.com/office/drawing/2014/main" id="{EC68D3B8-F41E-29ED-1897-069294169170}"/>
                </a:ext>
              </a:extLst>
            </p:cNvPr>
            <p:cNvSpPr/>
            <p:nvPr/>
          </p:nvSpPr>
          <p:spPr>
            <a:xfrm>
              <a:off x="3831964" y="4749296"/>
              <a:ext cx="2210702" cy="143695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Rounded Rectangle 4">
              <a:extLst>
                <a:ext uri="{FF2B5EF4-FFF2-40B4-BE49-F238E27FC236}">
                  <a16:creationId xmlns:a16="http://schemas.microsoft.com/office/drawing/2014/main" id="{7ECB70C8-A41A-C7AD-450C-518695926D18}"/>
                </a:ext>
              </a:extLst>
            </p:cNvPr>
            <p:cNvSpPr txBox="1"/>
            <p:nvPr/>
          </p:nvSpPr>
          <p:spPr>
            <a:xfrm>
              <a:off x="3902110" y="4819442"/>
              <a:ext cx="2070410" cy="12966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Assurance</a:t>
              </a:r>
            </a:p>
          </p:txBody>
        </p:sp>
      </p:grpSp>
      <p:grpSp>
        <p:nvGrpSpPr>
          <p:cNvPr id="13" name="Group 12">
            <a:extLst>
              <a:ext uri="{FF2B5EF4-FFF2-40B4-BE49-F238E27FC236}">
                <a16:creationId xmlns:a16="http://schemas.microsoft.com/office/drawing/2014/main" id="{C7492536-86F4-45B5-C709-5D1D9FCD3DBC}"/>
              </a:ext>
            </a:extLst>
          </p:cNvPr>
          <p:cNvGrpSpPr/>
          <p:nvPr/>
        </p:nvGrpSpPr>
        <p:grpSpPr>
          <a:xfrm>
            <a:off x="7425446" y="5175620"/>
            <a:ext cx="3975736" cy="1418969"/>
            <a:chOff x="1458227" y="2375559"/>
            <a:chExt cx="2210702" cy="1436956"/>
          </a:xfrm>
          <a:scene3d>
            <a:camera prst="orthographicFront"/>
            <a:lightRig rig="flat" dir="t"/>
          </a:scene3d>
        </p:grpSpPr>
        <p:sp>
          <p:nvSpPr>
            <p:cNvPr id="14" name="Rounded Rectangle 13">
              <a:extLst>
                <a:ext uri="{FF2B5EF4-FFF2-40B4-BE49-F238E27FC236}">
                  <a16:creationId xmlns:a16="http://schemas.microsoft.com/office/drawing/2014/main" id="{086973B2-9D0A-6D55-B5E0-B5A930E781D1}"/>
                </a:ext>
              </a:extLst>
            </p:cNvPr>
            <p:cNvSpPr/>
            <p:nvPr/>
          </p:nvSpPr>
          <p:spPr>
            <a:xfrm>
              <a:off x="1458227" y="2375559"/>
              <a:ext cx="2210702" cy="143695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Rounded Rectangle 4">
              <a:extLst>
                <a:ext uri="{FF2B5EF4-FFF2-40B4-BE49-F238E27FC236}">
                  <a16:creationId xmlns:a16="http://schemas.microsoft.com/office/drawing/2014/main" id="{C0279AC7-DED4-C270-10DF-7D8328A087F6}"/>
                </a:ext>
              </a:extLst>
            </p:cNvPr>
            <p:cNvSpPr txBox="1"/>
            <p:nvPr/>
          </p:nvSpPr>
          <p:spPr>
            <a:xfrm>
              <a:off x="1528373" y="2445705"/>
              <a:ext cx="2070410" cy="12966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Quality Improvements</a:t>
              </a:r>
            </a:p>
          </p:txBody>
        </p:sp>
      </p:grpSp>
    </p:spTree>
    <p:extLst>
      <p:ext uri="{BB962C8B-B14F-4D97-AF65-F5344CB8AC3E}">
        <p14:creationId xmlns:p14="http://schemas.microsoft.com/office/powerpoint/2010/main" val="1363394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48780F-E963-2EAC-34D3-09F2D65EF264}"/>
              </a:ext>
            </a:extLst>
          </p:cNvPr>
          <p:cNvSpPr>
            <a:spLocks noGrp="1"/>
          </p:cNvSpPr>
          <p:nvPr>
            <p:ph type="ctrTitle"/>
          </p:nvPr>
        </p:nvSpPr>
        <p:spPr>
          <a:xfrm>
            <a:off x="1524000" y="2743200"/>
            <a:ext cx="9144000" cy="1393711"/>
          </a:xfrm>
        </p:spPr>
        <p:txBody>
          <a:bodyPr>
            <a:normAutofit/>
          </a:bodyPr>
          <a:lstStyle/>
          <a:p>
            <a:r>
              <a:rPr lang="en-US" sz="4900" dirty="0"/>
              <a:t>Some parting thoughts.</a:t>
            </a:r>
          </a:p>
        </p:txBody>
      </p:sp>
    </p:spTree>
    <p:extLst>
      <p:ext uri="{BB962C8B-B14F-4D97-AF65-F5344CB8AC3E}">
        <p14:creationId xmlns:p14="http://schemas.microsoft.com/office/powerpoint/2010/main" val="98456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9F314-AF5F-4F6D-C421-C1E94F746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15" y="0"/>
            <a:ext cx="4560570" cy="6858000"/>
          </a:xfrm>
          <a:prstGeom prst="rect">
            <a:avLst/>
          </a:prstGeom>
        </p:spPr>
      </p:pic>
    </p:spTree>
    <p:extLst>
      <p:ext uri="{BB962C8B-B14F-4D97-AF65-F5344CB8AC3E}">
        <p14:creationId xmlns:p14="http://schemas.microsoft.com/office/powerpoint/2010/main" val="1084582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7ACFCBC-CA33-A1B6-F4B6-3D08E151753F}"/>
              </a:ext>
            </a:extLst>
          </p:cNvPr>
          <p:cNvGraphicFramePr/>
          <p:nvPr>
            <p:extLst>
              <p:ext uri="{D42A27DB-BD31-4B8C-83A1-F6EECF244321}">
                <p14:modId xmlns:p14="http://schemas.microsoft.com/office/powerpoint/2010/main" val="631981275"/>
              </p:ext>
            </p:extLst>
          </p:nvPr>
        </p:nvGraphicFramePr>
        <p:xfrm>
          <a:off x="1371600" y="152400"/>
          <a:ext cx="9525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7247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ilo thinking versus Trail thinking – Frits Ahlefeldt: My Drawn Stories and  Watercolors">
            <a:hlinkClick r:id="rId3"/>
            <a:extLst>
              <a:ext uri="{FF2B5EF4-FFF2-40B4-BE49-F238E27FC236}">
                <a16:creationId xmlns:a16="http://schemas.microsoft.com/office/drawing/2014/main" id="{9B8027C1-1D39-452C-7532-08ABDB788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 y="210026"/>
            <a:ext cx="10744200" cy="6647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DDE005-EB77-5D88-2328-E3A0A8196E95}"/>
              </a:ext>
            </a:extLst>
          </p:cNvPr>
          <p:cNvSpPr txBox="1"/>
          <p:nvPr/>
        </p:nvSpPr>
        <p:spPr>
          <a:xfrm>
            <a:off x="457200" y="381000"/>
            <a:ext cx="5727017" cy="584775"/>
          </a:xfrm>
          <a:prstGeom prst="rect">
            <a:avLst/>
          </a:prstGeom>
          <a:noFill/>
        </p:spPr>
        <p:txBody>
          <a:bodyPr wrap="none" rtlCol="0">
            <a:spAutoFit/>
          </a:bodyPr>
          <a:lstStyle/>
          <a:p>
            <a:r>
              <a:rPr lang="en-US" sz="3200" b="1" dirty="0"/>
              <a:t>Higher Education Administration</a:t>
            </a:r>
          </a:p>
        </p:txBody>
      </p:sp>
    </p:spTree>
    <p:extLst>
      <p:ext uri="{BB962C8B-B14F-4D97-AF65-F5344CB8AC3E}">
        <p14:creationId xmlns:p14="http://schemas.microsoft.com/office/powerpoint/2010/main" val="1018538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BED6A2-BCAD-E1FA-DCCC-0B6BC67DADC6}"/>
              </a:ext>
            </a:extLst>
          </p:cNvPr>
          <p:cNvSpPr txBox="1"/>
          <p:nvPr/>
        </p:nvSpPr>
        <p:spPr>
          <a:xfrm>
            <a:off x="903514" y="2265608"/>
            <a:ext cx="10363200" cy="4247317"/>
          </a:xfrm>
          <a:prstGeom prst="rect">
            <a:avLst/>
          </a:prstGeom>
          <a:noFill/>
        </p:spPr>
        <p:txBody>
          <a:bodyPr wrap="square" rtlCol="0">
            <a:spAutoFit/>
          </a:bodyPr>
          <a:lstStyle/>
          <a:p>
            <a:pPr lvl="0">
              <a:spcBef>
                <a:spcPts val="1200"/>
              </a:spcBef>
            </a:pPr>
            <a:r>
              <a:rPr lang="en-US" sz="2400" b="1" dirty="0">
                <a:solidFill>
                  <a:srgbClr val="C00000"/>
                </a:solidFill>
              </a:rPr>
              <a:t>Campus Culture and Organization: </a:t>
            </a:r>
            <a:r>
              <a:rPr lang="en-US" sz="2400" dirty="0"/>
              <a:t>To what extent are we ready in terms of “buy-in” and organizational structures to support new models of student success and financial sustainability?</a:t>
            </a:r>
          </a:p>
          <a:p>
            <a:pPr lvl="0">
              <a:spcBef>
                <a:spcPts val="1200"/>
              </a:spcBef>
            </a:pPr>
            <a:r>
              <a:rPr lang="en-US" sz="2400" b="1" dirty="0">
                <a:solidFill>
                  <a:srgbClr val="C00000"/>
                </a:solidFill>
              </a:rPr>
              <a:t>Academic Offerings and Learner Supports: </a:t>
            </a:r>
            <a:r>
              <a:rPr lang="en-US" sz="2400" dirty="0"/>
              <a:t>Are our academic offerings and support for new kinds of learners aligned to future demand?</a:t>
            </a:r>
          </a:p>
          <a:p>
            <a:pPr lvl="0">
              <a:spcBef>
                <a:spcPts val="1200"/>
              </a:spcBef>
            </a:pPr>
            <a:r>
              <a:rPr lang="en-US" sz="2400" b="1" dirty="0">
                <a:solidFill>
                  <a:srgbClr val="C00000"/>
                </a:solidFill>
              </a:rPr>
              <a:t>Financial Sustainability and Business Model: </a:t>
            </a:r>
            <a:r>
              <a:rPr lang="en-US" sz="2400" dirty="0"/>
              <a:t>What should the business model be to ensure financial sustainability moving forward?</a:t>
            </a:r>
          </a:p>
          <a:p>
            <a:pPr lvl="0">
              <a:spcBef>
                <a:spcPts val="1200"/>
              </a:spcBef>
            </a:pPr>
            <a:r>
              <a:rPr lang="en-US" sz="2400" b="1" dirty="0">
                <a:solidFill>
                  <a:srgbClr val="C00000"/>
                </a:solidFill>
              </a:rPr>
              <a:t>Technology and Data Infrastructure: </a:t>
            </a:r>
            <a:r>
              <a:rPr lang="en-US" sz="2400" dirty="0"/>
              <a:t>Are our current technology and data infrastructures well suited to support innovative growth in “traditional” as well as “non-traditional” markets? </a:t>
            </a:r>
          </a:p>
        </p:txBody>
      </p:sp>
      <p:sp>
        <p:nvSpPr>
          <p:cNvPr id="4" name="TextBox 3">
            <a:extLst>
              <a:ext uri="{FF2B5EF4-FFF2-40B4-BE49-F238E27FC236}">
                <a16:creationId xmlns:a16="http://schemas.microsoft.com/office/drawing/2014/main" id="{CEA04D79-C4A0-B94F-4534-28DA84245353}"/>
              </a:ext>
            </a:extLst>
          </p:cNvPr>
          <p:cNvSpPr txBox="1"/>
          <p:nvPr/>
        </p:nvSpPr>
        <p:spPr>
          <a:xfrm>
            <a:off x="289081" y="981767"/>
            <a:ext cx="10988519" cy="1200329"/>
          </a:xfrm>
          <a:prstGeom prst="rect">
            <a:avLst/>
          </a:prstGeom>
          <a:noFill/>
        </p:spPr>
        <p:txBody>
          <a:bodyPr wrap="square" rtlCol="0">
            <a:spAutoFit/>
          </a:bodyPr>
          <a:lstStyle/>
          <a:p>
            <a:r>
              <a:rPr lang="en-US" sz="2400" dirty="0"/>
              <a:t>As you think ahead 5-10 years, what specific gaps exist in [CHALLENGE AREA] that will impede higher education’s ability to optimize existing markets and begin exploring new areas for growth going forward.</a:t>
            </a:r>
          </a:p>
        </p:txBody>
      </p:sp>
      <p:sp>
        <p:nvSpPr>
          <p:cNvPr id="5" name="TextBox 4">
            <a:extLst>
              <a:ext uri="{FF2B5EF4-FFF2-40B4-BE49-F238E27FC236}">
                <a16:creationId xmlns:a16="http://schemas.microsoft.com/office/drawing/2014/main" id="{28F2245C-7BC5-F34F-37A7-3D92953D420E}"/>
              </a:ext>
            </a:extLst>
          </p:cNvPr>
          <p:cNvSpPr txBox="1"/>
          <p:nvPr/>
        </p:nvSpPr>
        <p:spPr>
          <a:xfrm>
            <a:off x="289081" y="345075"/>
            <a:ext cx="11435162" cy="584775"/>
          </a:xfrm>
          <a:prstGeom prst="rect">
            <a:avLst/>
          </a:prstGeom>
          <a:noFill/>
        </p:spPr>
        <p:txBody>
          <a:bodyPr wrap="square" lIns="91440" tIns="45720" rIns="91440" bIns="45720" rtlCol="0" anchor="t">
            <a:spAutoFit/>
          </a:bodyPr>
          <a:lstStyle/>
          <a:p>
            <a:r>
              <a:rPr lang="en-US" sz="3200" b="1" dirty="0">
                <a:latin typeface="Calibri"/>
                <a:ea typeface="+mn-lt"/>
                <a:cs typeface="Calibri"/>
              </a:rPr>
              <a:t>Delphi Study</a:t>
            </a:r>
            <a:endParaRPr lang="en-US" sz="3200" i="1" dirty="0">
              <a:latin typeface="Calibri"/>
              <a:ea typeface="+mn-lt"/>
              <a:cs typeface="Calibri"/>
            </a:endParaRPr>
          </a:p>
        </p:txBody>
      </p:sp>
    </p:spTree>
    <p:extLst>
      <p:ext uri="{BB962C8B-B14F-4D97-AF65-F5344CB8AC3E}">
        <p14:creationId xmlns:p14="http://schemas.microsoft.com/office/powerpoint/2010/main" val="2197154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00471-01A9-4DBE-40AA-2D3B311B7AD9}"/>
              </a:ext>
            </a:extLst>
          </p:cNvPr>
          <p:cNvSpPr txBox="1"/>
          <p:nvPr/>
        </p:nvSpPr>
        <p:spPr>
          <a:xfrm>
            <a:off x="2133600" y="2286000"/>
            <a:ext cx="8382000" cy="2677656"/>
          </a:xfrm>
          <a:prstGeom prst="rect">
            <a:avLst/>
          </a:prstGeom>
          <a:noFill/>
        </p:spPr>
        <p:txBody>
          <a:bodyPr wrap="square" rtlCol="0">
            <a:spAutoFit/>
          </a:bodyPr>
          <a:lstStyle/>
          <a:p>
            <a:r>
              <a:rPr lang="en-US" sz="2800" dirty="0">
                <a:effectLst/>
              </a:rPr>
              <a:t>We need to "get better at getting better" by embracing continuous improvement and data-informed decision making as a disciplined approach to identifying and solving problems on behalf of our students, our external constituents, and ourselves.</a:t>
            </a:r>
            <a:endParaRPr lang="en-US" sz="2800" dirty="0">
              <a:effectLst/>
              <a:ea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2709903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a:xfrm>
            <a:off x="2209800" y="3886200"/>
            <a:ext cx="7772400" cy="1752600"/>
          </a:xfrm>
        </p:spPr>
        <p:txBody>
          <a:bodyPr/>
          <a:lstStyle/>
          <a:p>
            <a:r>
              <a:rPr lang="en-US" dirty="0" err="1"/>
              <a:t>mj.bishop@umgc.edu</a:t>
            </a:r>
            <a:endParaRPr lang="en-US" dirty="0"/>
          </a:p>
        </p:txBody>
      </p:sp>
    </p:spTree>
    <p:extLst>
      <p:ext uri="{BB962C8B-B14F-4D97-AF65-F5344CB8AC3E}">
        <p14:creationId xmlns:p14="http://schemas.microsoft.com/office/powerpoint/2010/main" val="65826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E1C5C6-4286-0D41-85D0-B69B1096D877}"/>
              </a:ext>
            </a:extLst>
          </p:cNvPr>
          <p:cNvPicPr>
            <a:picLocks noChangeAspect="1"/>
          </p:cNvPicPr>
          <p:nvPr/>
        </p:nvPicPr>
        <p:blipFill>
          <a:blip r:embed="rId3"/>
          <a:stretch>
            <a:fillRect/>
          </a:stretch>
        </p:blipFill>
        <p:spPr>
          <a:xfrm>
            <a:off x="445320" y="2908360"/>
            <a:ext cx="11301359" cy="1041280"/>
          </a:xfrm>
          <a:prstGeom prst="rect">
            <a:avLst/>
          </a:prstGeom>
        </p:spPr>
      </p:pic>
    </p:spTree>
    <p:extLst>
      <p:ext uri="{BB962C8B-B14F-4D97-AF65-F5344CB8AC3E}">
        <p14:creationId xmlns:p14="http://schemas.microsoft.com/office/powerpoint/2010/main" val="111106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0B03F55D-EC39-A645-B30D-F6A92BBF3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12192000" cy="6477000"/>
          </a:xfrm>
          <a:prstGeom prst="rect">
            <a:avLst/>
          </a:prstGeom>
        </p:spPr>
      </p:pic>
      <p:sp>
        <p:nvSpPr>
          <p:cNvPr id="8" name="TextBox 7">
            <a:extLst>
              <a:ext uri="{FF2B5EF4-FFF2-40B4-BE49-F238E27FC236}">
                <a16:creationId xmlns:a16="http://schemas.microsoft.com/office/drawing/2014/main" id="{459AF064-6397-A74C-8134-C4BBA77B190F}"/>
              </a:ext>
            </a:extLst>
          </p:cNvPr>
          <p:cNvSpPr txBox="1"/>
          <p:nvPr/>
        </p:nvSpPr>
        <p:spPr>
          <a:xfrm>
            <a:off x="681644" y="1878675"/>
            <a:ext cx="6051666" cy="4524315"/>
          </a:xfrm>
          <a:prstGeom prst="rect">
            <a:avLst/>
          </a:prstGeom>
          <a:noFill/>
        </p:spPr>
        <p:txBody>
          <a:bodyPr wrap="square" rtlCol="0">
            <a:spAutoFit/>
          </a:bodyPr>
          <a:lstStyle/>
          <a:p>
            <a:pPr marL="342900" indent="-342900">
              <a:buAutoNum type="arabicPeriod"/>
            </a:pPr>
            <a:r>
              <a:rPr lang="en-US" dirty="0"/>
              <a:t>Frostburg State University</a:t>
            </a:r>
          </a:p>
          <a:p>
            <a:pPr marL="342900" indent="-342900">
              <a:buAutoNum type="arabicPeriod"/>
            </a:pPr>
            <a:r>
              <a:rPr lang="en-US" dirty="0"/>
              <a:t>University of Maryland at Hagerstown</a:t>
            </a:r>
          </a:p>
          <a:p>
            <a:pPr marL="342900" indent="-342900">
              <a:buAutoNum type="arabicPeriod"/>
            </a:pPr>
            <a:r>
              <a:rPr lang="en-US" dirty="0"/>
              <a:t>Coppin State University</a:t>
            </a:r>
          </a:p>
          <a:p>
            <a:pPr marL="342900" indent="-342900">
              <a:buAutoNum type="arabicPeriod"/>
            </a:pPr>
            <a:r>
              <a:rPr lang="en-US" dirty="0"/>
              <a:t>University of Baltimore</a:t>
            </a:r>
          </a:p>
          <a:p>
            <a:pPr marL="342900" indent="-342900">
              <a:buAutoNum type="arabicPeriod"/>
            </a:pPr>
            <a:r>
              <a:rPr lang="en-US" dirty="0"/>
              <a:t>Towson University</a:t>
            </a:r>
          </a:p>
          <a:p>
            <a:pPr marL="342900" indent="-342900">
              <a:buAutoNum type="arabicPeriod"/>
            </a:pPr>
            <a:r>
              <a:rPr lang="en-US" dirty="0"/>
              <a:t>University of Maryland, Baltimore</a:t>
            </a:r>
          </a:p>
          <a:p>
            <a:pPr marL="342900" indent="-342900">
              <a:buAutoNum type="arabicPeriod"/>
            </a:pPr>
            <a:r>
              <a:rPr lang="en-US" dirty="0"/>
              <a:t>University System Office Headquarters</a:t>
            </a:r>
          </a:p>
          <a:p>
            <a:pPr marL="342900" indent="-342900">
              <a:buAutoNum type="arabicPeriod"/>
            </a:pPr>
            <a:r>
              <a:rPr lang="en-US" dirty="0"/>
              <a:t>University of Maryland, Baltimore County</a:t>
            </a:r>
          </a:p>
          <a:p>
            <a:pPr marL="342900" indent="-342900">
              <a:buAutoNum type="arabicPeriod"/>
            </a:pPr>
            <a:r>
              <a:rPr lang="en-US" dirty="0"/>
              <a:t>Universities at Shady Grove</a:t>
            </a:r>
          </a:p>
          <a:p>
            <a:pPr marL="342900" indent="-342900">
              <a:buAutoNum type="arabicPeriod"/>
            </a:pPr>
            <a:r>
              <a:rPr lang="en-US" dirty="0"/>
              <a:t>University of Maryland Global Campus</a:t>
            </a:r>
          </a:p>
          <a:p>
            <a:pPr marL="342900" indent="-342900">
              <a:buAutoNum type="arabicPeriod"/>
            </a:pPr>
            <a:r>
              <a:rPr lang="en-US" dirty="0"/>
              <a:t>Bowie State University</a:t>
            </a:r>
          </a:p>
          <a:p>
            <a:pPr marL="342900" indent="-342900">
              <a:buAutoNum type="arabicPeriod"/>
            </a:pPr>
            <a:r>
              <a:rPr lang="en-US" dirty="0"/>
              <a:t>University of Maryland College Park</a:t>
            </a:r>
          </a:p>
          <a:p>
            <a:pPr marL="342900" indent="-342900">
              <a:buAutoNum type="arabicPeriod"/>
            </a:pPr>
            <a:r>
              <a:rPr lang="en-US" dirty="0"/>
              <a:t>University of Maryland Center for Environmental Studies</a:t>
            </a:r>
          </a:p>
          <a:p>
            <a:pPr marL="342900" indent="-342900">
              <a:buAutoNum type="arabicPeriod"/>
            </a:pPr>
            <a:r>
              <a:rPr lang="en-US" dirty="0"/>
              <a:t>Salisbury University</a:t>
            </a:r>
          </a:p>
          <a:p>
            <a:pPr marL="342900" indent="-342900">
              <a:buAutoNum type="arabicPeriod"/>
            </a:pPr>
            <a:r>
              <a:rPr lang="en-US" dirty="0"/>
              <a:t>University of Maryland Eastern Shore</a:t>
            </a:r>
          </a:p>
          <a:p>
            <a:pPr marL="342900" indent="-342900">
              <a:buAutoNum type="arabicPeriod"/>
            </a:pPr>
            <a:r>
              <a:rPr lang="en-US" dirty="0"/>
              <a:t>University System of Maryland at Southern Maryland</a:t>
            </a:r>
          </a:p>
        </p:txBody>
      </p:sp>
    </p:spTree>
    <p:extLst>
      <p:ext uri="{BB962C8B-B14F-4D97-AF65-F5344CB8AC3E}">
        <p14:creationId xmlns:p14="http://schemas.microsoft.com/office/powerpoint/2010/main" val="703142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68200" cy="6858000"/>
          </a:xfrm>
          <a:prstGeom prst="rect">
            <a:avLst/>
          </a:prstGeom>
        </p:spPr>
      </p:pic>
      <p:sp>
        <p:nvSpPr>
          <p:cNvPr id="4" name="Rectangle 3"/>
          <p:cNvSpPr/>
          <p:nvPr/>
        </p:nvSpPr>
        <p:spPr>
          <a:xfrm>
            <a:off x="4473464" y="4807214"/>
            <a:ext cx="3577422" cy="1569660"/>
          </a:xfrm>
          <a:prstGeom prst="rect">
            <a:avLst/>
          </a:prstGeom>
          <a:noFill/>
        </p:spPr>
        <p:txBody>
          <a:bodyPr wrap="non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MOOC</a:t>
            </a:r>
          </a:p>
        </p:txBody>
      </p:sp>
    </p:spTree>
    <p:extLst>
      <p:ext uri="{BB962C8B-B14F-4D97-AF65-F5344CB8AC3E}">
        <p14:creationId xmlns:p14="http://schemas.microsoft.com/office/powerpoint/2010/main" val="42881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9866322" y="2260252"/>
            <a:ext cx="2036233" cy="2036233"/>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4415" y="350482"/>
            <a:ext cx="2347035" cy="234703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820" y="4594382"/>
            <a:ext cx="2948254" cy="2159823"/>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6"/>
          <a:stretch>
            <a:fillRect/>
          </a:stretch>
        </p:blipFill>
        <p:spPr>
          <a:xfrm>
            <a:off x="5826388" y="5529816"/>
            <a:ext cx="2540000" cy="1206500"/>
          </a:xfrm>
          <a:prstGeom prst="rect">
            <a:avLst/>
          </a:prstGeom>
        </p:spPr>
      </p:pic>
      <p:pic>
        <p:nvPicPr>
          <p:cNvPr id="21" name="Picture 20"/>
          <p:cNvPicPr>
            <a:picLocks noChangeAspect="1"/>
          </p:cNvPicPr>
          <p:nvPr/>
        </p:nvPicPr>
        <p:blipFill>
          <a:blip r:embed="rId7"/>
          <a:stretch>
            <a:fillRect/>
          </a:stretch>
        </p:blipFill>
        <p:spPr>
          <a:xfrm>
            <a:off x="42067" y="3830284"/>
            <a:ext cx="2540000" cy="660400"/>
          </a:xfrm>
          <a:prstGeom prst="rect">
            <a:avLst/>
          </a:prstGeom>
        </p:spPr>
      </p:pic>
      <p:pic>
        <p:nvPicPr>
          <p:cNvPr id="11" name="Picture 10"/>
          <p:cNvPicPr>
            <a:picLocks noChangeAspect="1"/>
          </p:cNvPicPr>
          <p:nvPr/>
        </p:nvPicPr>
        <p:blipFill>
          <a:blip r:embed="rId8"/>
          <a:stretch>
            <a:fillRect/>
          </a:stretch>
        </p:blipFill>
        <p:spPr>
          <a:xfrm>
            <a:off x="6743752" y="-339445"/>
            <a:ext cx="4001255" cy="3004077"/>
          </a:xfrm>
          <a:prstGeom prst="rect">
            <a:avLst/>
          </a:prstGeom>
        </p:spPr>
      </p:pic>
      <p:pic>
        <p:nvPicPr>
          <p:cNvPr id="17" name="Picture 16"/>
          <p:cNvPicPr>
            <a:picLocks noChangeAspect="1"/>
          </p:cNvPicPr>
          <p:nvPr/>
        </p:nvPicPr>
        <p:blipFill>
          <a:blip r:embed="rId9"/>
          <a:stretch>
            <a:fillRect/>
          </a:stretch>
        </p:blipFill>
        <p:spPr>
          <a:xfrm>
            <a:off x="8060410" y="1401886"/>
            <a:ext cx="1864038" cy="311560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0"/>
          <a:stretch>
            <a:fillRect/>
          </a:stretch>
        </p:blipFill>
        <p:spPr>
          <a:xfrm>
            <a:off x="289445" y="207030"/>
            <a:ext cx="2449126" cy="356872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11"/>
          <a:stretch>
            <a:fillRect/>
          </a:stretch>
        </p:blipFill>
        <p:spPr>
          <a:xfrm>
            <a:off x="8405117" y="4558861"/>
            <a:ext cx="3649428" cy="2189657"/>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57425" y="3422856"/>
            <a:ext cx="2640189" cy="1767399"/>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25754" y="404091"/>
            <a:ext cx="1141835" cy="1244600"/>
          </a:xfrm>
          <a:prstGeom prst="rect">
            <a:avLst/>
          </a:prstGeom>
        </p:spPr>
      </p:pic>
      <p:pic>
        <p:nvPicPr>
          <p:cNvPr id="27" name="Picture 26"/>
          <p:cNvPicPr>
            <a:picLocks noChangeAspect="1"/>
          </p:cNvPicPr>
          <p:nvPr/>
        </p:nvPicPr>
        <p:blipFill>
          <a:blip r:embed="rId14"/>
          <a:stretch>
            <a:fillRect/>
          </a:stretch>
        </p:blipFill>
        <p:spPr>
          <a:xfrm>
            <a:off x="3556000" y="3230374"/>
            <a:ext cx="2540000" cy="698500"/>
          </a:xfrm>
          <a:prstGeom prst="rect">
            <a:avLst/>
          </a:prstGeom>
        </p:spPr>
      </p:pic>
      <p:pic>
        <p:nvPicPr>
          <p:cNvPr id="10" name="Picture 9"/>
          <p:cNvPicPr>
            <a:picLocks noChangeAspect="1"/>
          </p:cNvPicPr>
          <p:nvPr/>
        </p:nvPicPr>
        <p:blipFill>
          <a:blip r:embed="rId15"/>
          <a:stretch>
            <a:fillRect/>
          </a:stretch>
        </p:blipFill>
        <p:spPr>
          <a:xfrm>
            <a:off x="4606943" y="1802864"/>
            <a:ext cx="2083101" cy="1524000"/>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750655" y="4690374"/>
            <a:ext cx="2847122" cy="21077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82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1500"/>
                            </p:stCondLst>
                            <p:childTnLst>
                              <p:par>
                                <p:cTn id="9" presetID="14" presetClass="entr" presetSubtype="10"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par>
                          <p:cTn id="12" fill="hold">
                            <p:stCondLst>
                              <p:cond delay="3000"/>
                            </p:stCondLst>
                            <p:childTnLst>
                              <p:par>
                                <p:cTn id="13" presetID="14" presetClass="entr" presetSubtype="1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4500"/>
                            </p:stCondLst>
                            <p:childTnLst>
                              <p:par>
                                <p:cTn id="17" presetID="14" presetClass="entr" presetSubtype="10" fill="hold" nodeType="after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par>
                          <p:cTn id="20" fill="hold">
                            <p:stCondLst>
                              <p:cond delay="6000"/>
                            </p:stCondLst>
                            <p:childTnLst>
                              <p:par>
                                <p:cTn id="21" presetID="14" presetClass="entr" presetSubtype="10" fill="hold" nodeType="afterEffect">
                                  <p:stCondLst>
                                    <p:cond delay="100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par>
                          <p:cTn id="24" fill="hold">
                            <p:stCondLst>
                              <p:cond delay="7500"/>
                            </p:stCondLst>
                            <p:childTnLst>
                              <p:par>
                                <p:cTn id="25" presetID="14" presetClass="entr" presetSubtype="10" fill="hold" nodeType="after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par>
                          <p:cTn id="28" fill="hold">
                            <p:stCondLst>
                              <p:cond delay="9000"/>
                            </p:stCondLst>
                            <p:childTnLst>
                              <p:par>
                                <p:cTn id="29" presetID="14" presetClass="entr" presetSubtype="10" fill="hold" nodeType="afterEffect">
                                  <p:stCondLst>
                                    <p:cond delay="100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par>
                          <p:cTn id="32" fill="hold">
                            <p:stCondLst>
                              <p:cond delay="10500"/>
                            </p:stCondLst>
                            <p:childTnLst>
                              <p:par>
                                <p:cTn id="33" presetID="14" presetClass="entr" presetSubtype="10" fill="hold" nodeType="after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par>
                          <p:cTn id="36" fill="hold">
                            <p:stCondLst>
                              <p:cond delay="12000"/>
                            </p:stCondLst>
                            <p:childTnLst>
                              <p:par>
                                <p:cTn id="37" presetID="14" presetClass="entr" presetSubtype="10" fill="hold" nodeType="afterEffect">
                                  <p:stCondLst>
                                    <p:cond delay="100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par>
                          <p:cTn id="40" fill="hold">
                            <p:stCondLst>
                              <p:cond delay="13500"/>
                            </p:stCondLst>
                            <p:childTnLst>
                              <p:par>
                                <p:cTn id="41" presetID="14" presetClass="entr" presetSubtype="10" fill="hold" nodeType="after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par>
                          <p:cTn id="44" fill="hold">
                            <p:stCondLst>
                              <p:cond delay="15000"/>
                            </p:stCondLst>
                            <p:childTnLst>
                              <p:par>
                                <p:cTn id="45" presetID="14" presetClass="entr" presetSubtype="10" fill="hold" nodeType="afterEffect">
                                  <p:stCondLst>
                                    <p:cond delay="100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par>
                          <p:cTn id="48" fill="hold">
                            <p:stCondLst>
                              <p:cond delay="16500"/>
                            </p:stCondLst>
                            <p:childTnLst>
                              <p:par>
                                <p:cTn id="49" presetID="14" presetClass="entr" presetSubtype="10" fill="hold" nodeType="afterEffect">
                                  <p:stCondLst>
                                    <p:cond delay="100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par>
                          <p:cTn id="52" fill="hold">
                            <p:stCondLst>
                              <p:cond delay="18000"/>
                            </p:stCondLst>
                            <p:childTnLst>
                              <p:par>
                                <p:cTn id="53" presetID="14" presetClass="entr" presetSubtype="10" fill="hold" nodeType="afterEffect">
                                  <p:stCondLst>
                                    <p:cond delay="100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par>
                          <p:cTn id="56" fill="hold">
                            <p:stCondLst>
                              <p:cond delay="19500"/>
                            </p:stCondLst>
                            <p:childTnLst>
                              <p:par>
                                <p:cTn id="57" presetID="14" presetClass="entr" presetSubtype="10" fill="hold" nodeType="afterEffect">
                                  <p:stCondLst>
                                    <p:cond delay="1000"/>
                                  </p:stCondLst>
                                  <p:childTnLst>
                                    <p:set>
                                      <p:cBhvr>
                                        <p:cTn id="58" dur="1" fill="hold">
                                          <p:stCondLst>
                                            <p:cond delay="0"/>
                                          </p:stCondLst>
                                        </p:cTn>
                                        <p:tgtEl>
                                          <p:spTgt spid="28"/>
                                        </p:tgtEl>
                                        <p:attrNameLst>
                                          <p:attrName>style.visibility</p:attrName>
                                        </p:attrNameLst>
                                      </p:cBhvr>
                                      <p:to>
                                        <p:strVal val="visible"/>
                                      </p:to>
                                    </p:set>
                                    <p:animEffect transition="in" filter="randombar(horizontal)">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M Regional Title Master">
  <a:themeElements>
    <a:clrScheme name="QM color palette">
      <a:dk1>
        <a:sysClr val="windowText" lastClr="000000"/>
      </a:dk1>
      <a:lt1>
        <a:sysClr val="window" lastClr="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QM-Connect-Conf-slide-template" id="{EDC57986-EC6E-5447-A519-4D7DCF67C805}" vid="{1DEEC259-321A-A241-B1D9-D38EBDED5302}"/>
    </a:ext>
  </a:extLst>
</a:theme>
</file>

<file path=ppt/theme/theme3.xml><?xml version="1.0" encoding="utf-8"?>
<a:theme xmlns:a="http://schemas.openxmlformats.org/drawingml/2006/main" name="New Section or Closing">
  <a:themeElements>
    <a:clrScheme name="QM color palette">
      <a:dk1>
        <a:sysClr val="windowText" lastClr="000000"/>
      </a:dk1>
      <a:lt1>
        <a:sysClr val="window" lastClr="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QM-Connect-Conf-slide-template" id="{EDC57986-EC6E-5447-A519-4D7DCF67C805}" vid="{A485B313-E6E4-6B4B-94AC-5BF2919F1EE7}"/>
    </a:ext>
  </a:extLst>
</a:theme>
</file>

<file path=ppt/theme/theme4.xml><?xml version="1.0" encoding="utf-8"?>
<a:theme xmlns:a="http://schemas.openxmlformats.org/drawingml/2006/main" name="QM Regional Content Slides">
  <a:themeElements>
    <a:clrScheme name="QM color palette">
      <a:dk1>
        <a:sysClr val="windowText" lastClr="000000"/>
      </a:dk1>
      <a:lt1>
        <a:sysClr val="window" lastClr="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QM-Connect-Conf-slide-template" id="{EDC57986-EC6E-5447-A519-4D7DCF67C805}" vid="{58CF34AB-7B1B-994E-8953-57FE2AFA20B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4624</TotalTime>
  <Words>6598</Words>
  <Application>Microsoft Office PowerPoint</Application>
  <PresentationFormat>Widescreen</PresentationFormat>
  <Paragraphs>672</Paragraphs>
  <Slides>54</Slides>
  <Notes>51</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54</vt:i4>
      </vt:variant>
    </vt:vector>
  </HeadingPairs>
  <TitlesOfParts>
    <vt:vector size="81" baseType="lpstr">
      <vt:lpstr>ＭＳ Ｐゴシック</vt:lpstr>
      <vt:lpstr>Arial</vt:lpstr>
      <vt:lpstr>Arial,Sans-Serif</vt:lpstr>
      <vt:lpstr>Baguet Script</vt:lpstr>
      <vt:lpstr>Bradley Hand</vt:lpstr>
      <vt:lpstr>Calibri</vt:lpstr>
      <vt:lpstr>Cavolini</vt:lpstr>
      <vt:lpstr>Courier New</vt:lpstr>
      <vt:lpstr>Gotham A</vt:lpstr>
      <vt:lpstr>Helvetica</vt:lpstr>
      <vt:lpstr>inherit</vt:lpstr>
      <vt:lpstr>Inter</vt:lpstr>
      <vt:lpstr>Lato</vt:lpstr>
      <vt:lpstr>Open Sans</vt:lpstr>
      <vt:lpstr>Oxygen</vt:lpstr>
      <vt:lpstr>roboto</vt:lpstr>
      <vt:lpstr>roboto</vt:lpstr>
      <vt:lpstr>roboto slab</vt:lpstr>
      <vt:lpstr>Segoe UI</vt:lpstr>
      <vt:lpstr>SourceSansPro</vt:lpstr>
      <vt:lpstr>Times</vt:lpstr>
      <vt:lpstr>Times New Roman</vt:lpstr>
      <vt:lpstr>Trebuchet MS</vt:lpstr>
      <vt:lpstr>Office Theme</vt:lpstr>
      <vt:lpstr>QM Regional Title Master</vt:lpstr>
      <vt:lpstr>New Section or Closing</vt:lpstr>
      <vt:lpstr>QM Regional Content Slides</vt:lpstr>
      <vt:lpstr>“Expanding Possibilities”</vt:lpstr>
      <vt:lpstr>Getting Better at Getting Better: The Role of Change Management in Quality Assurance</vt:lpstr>
      <vt:lpstr>Keynote Speaker</vt:lpstr>
      <vt:lpstr>Getting Better at Getting Better:  The Role of Change Management  in Quality Assurance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your customers trying to get done?</vt:lpstr>
      <vt:lpstr>PowerPoint Presentation</vt:lpstr>
      <vt:lpstr>PowerPoint Presentation</vt:lpstr>
      <vt:lpstr>PowerPoint Presentation</vt:lpstr>
      <vt:lpstr>PowerPoint Presentation</vt:lpstr>
      <vt:lpstr>PowerPoint Presentation</vt:lpstr>
      <vt:lpstr>PowerPoint Presentation</vt:lpstr>
      <vt:lpstr>How do you use the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business model?</vt:lpstr>
      <vt:lpstr>R&amp;D Spending as Percentage of Revenue</vt:lpstr>
      <vt:lpstr>PowerPoint Presentation</vt:lpstr>
      <vt:lpstr>PowerPoint Presentation</vt:lpstr>
      <vt:lpstr>PowerPoint Presentation</vt:lpstr>
      <vt:lpstr>PowerPoint Presentation</vt:lpstr>
      <vt:lpstr>PowerPoint Presentation</vt:lpstr>
      <vt:lpstr>PowerPoint Presentation</vt:lpstr>
      <vt:lpstr>Some parting thoughts.</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and Innovation</dc:title>
  <dc:creator>MJ Bishop</dc:creator>
  <cp:lastModifiedBy>Tracey Eddy</cp:lastModifiedBy>
  <cp:revision>446</cp:revision>
  <cp:lastPrinted>2022-04-11T12:48:32Z</cp:lastPrinted>
  <dcterms:created xsi:type="dcterms:W3CDTF">2020-01-12T19:43:28Z</dcterms:created>
  <dcterms:modified xsi:type="dcterms:W3CDTF">2022-11-08T22:49:14Z</dcterms:modified>
</cp:coreProperties>
</file>