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embeddedFontLst>
    <p:embeddedFont>
      <p:font typeface="Candara" panose="020E0502030303020204" pitchFamily="34" charset="0"/>
      <p:regular r:id="rId42"/>
      <p:bold r:id="rId43"/>
      <p:italic r:id="rId44"/>
      <p:boldItalic r:id="rId45"/>
    </p:embeddedFont>
    <p:embeddedFont>
      <p:font typeface="Open Sans" panose="020B0606030504020204" pitchFamily="34" charset="0"/>
      <p:regular r:id="rId46"/>
      <p:bold r:id="rId47"/>
      <p:italic r:id="rId48"/>
      <p:boldItalic r:id="rId49"/>
    </p:embeddedFont>
    <p:embeddedFont>
      <p:font typeface="Open Sans Medium" pitchFamily="2" charset="0"/>
      <p:regular r:id="rId50"/>
      <p:bold r:id="rId51"/>
      <p:italic r:id="rId52"/>
      <p:boldItalic r:id="rId53"/>
    </p:embeddedFont>
    <p:embeddedFont>
      <p:font typeface="Open Sans SemiBold" panose="020F0502020204030204" pitchFamily="34" charset="0"/>
      <p:regular r:id="rId54"/>
      <p:bold r:id="rId55"/>
      <p:italic r:id="rId56"/>
      <p:boldItalic r:id="rId57"/>
    </p:embeddedFont>
    <p:embeddedFont>
      <p:font typeface="Roboto" panose="020000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6"/>
    <p:restoredTop sz="94694"/>
  </p:normalViewPr>
  <p:slideViewPr>
    <p:cSldViewPr snapToGrid="0">
      <p:cViewPr varScale="1">
        <p:scale>
          <a:sx n="161" d="100"/>
          <a:sy n="161" d="100"/>
        </p:scale>
        <p:origin x="816" y="200"/>
      </p:cViewPr>
      <p:guideLst/>
    </p:cSldViewPr>
  </p:slideViewPr>
  <p:outlineViewPr>
    <p:cViewPr>
      <p:scale>
        <a:sx n="33" d="100"/>
        <a:sy n="33" d="100"/>
      </p:scale>
      <p:origin x="0" y="-202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hjrc33?utm_source=unsplash&amp;utm_medium=referral&amp;utm_content=creditCopyText"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unsplash.com/photos/QNc9tTNHRyI?utm_source=unsplash&amp;utm_medium=referral&amp;utm_content=creditCopyTex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tabeaschimpf?utm_source=unsplash&amp;utm_medium=referral&amp;utm_content=creditCopyTex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unsplash.com/photos/9-xfYKAI6ZI?utm_source=unsplash&amp;utm_medium=referral&amp;utm_content=creditCopyTex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nsplash.com/@tabeaschimpf?utm_source=unsplash&amp;utm_medium=referral&amp;utm_content=creditCopyText"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unsplash.com/photos/9-xfYKAI6ZI?utm_source=unsplash&amp;utm_medium=referral&amp;utm_content=creditCopyText"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nsplash.com/@antoine1003?utm_source=unsplash&amp;utm_medium=referral&amp;utm_content=creditCopyText"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unsplash.com/photos/05A-kdOH6Hw?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nsplash.com/@antoine1003?utm_source=unsplash&amp;utm_medium=referral&amp;utm_content=creditCopyText"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unsplash.com/photos/05A-kdOH6Hw?utm_source=unsplash&amp;utm_medium=referral&amp;utm_content=creditCopyText"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mailto:chris.smith@ncpublicschools.gov"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6361a59d0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6361a59d0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following video is an example of a visually impaired student working with an iPad, a Bluetooth Braille display, and a paper Braille document to complete a Spanish 1 vocabulary quiz. The student uses the device controls along with screen reading technology to navigate and interact with the content on the page. In order for the process to work properly, there are several accessibility concerns that must be addressed during the course design process. Watch the video below to see how the student was able to complete the quiz independently.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76361a59d0_0_34: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76361a59d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76361a59d0_0_28: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76361a59d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Image citation </a:t>
            </a:r>
            <a:r>
              <a:rPr lang="en-US" sz="1000">
                <a:solidFill>
                  <a:srgbClr val="111111"/>
                </a:solidFill>
                <a:latin typeface="Roboto"/>
                <a:ea typeface="Roboto"/>
                <a:cs typeface="Roboto"/>
                <a:sym typeface="Roboto"/>
              </a:rPr>
              <a:t>Photo by </a:t>
            </a:r>
            <a:r>
              <a:rPr lang="en-US" sz="1000" u="sng">
                <a:solidFill>
                  <a:srgbClr val="767676"/>
                </a:solidFill>
                <a:latin typeface="Roboto"/>
                <a:ea typeface="Roboto"/>
                <a:cs typeface="Roboto"/>
                <a:sym typeface="Roboto"/>
                <a:hlinkClick r:id="rId3">
                  <a:extLst>
                    <a:ext uri="{A12FA001-AC4F-418D-AE19-62706E023703}">
                      <ahyp:hlinkClr xmlns:ahyp="http://schemas.microsoft.com/office/drawing/2018/hyperlinkcolor" val="tx"/>
                    </a:ext>
                  </a:extLst>
                </a:hlinkClick>
              </a:rPr>
              <a:t>Héctor J. Rivas</a:t>
            </a:r>
            <a:r>
              <a:rPr lang="en-US" sz="1000">
                <a:solidFill>
                  <a:srgbClr val="111111"/>
                </a:solidFill>
                <a:latin typeface="Roboto"/>
                <a:ea typeface="Roboto"/>
                <a:cs typeface="Roboto"/>
                <a:sym typeface="Roboto"/>
              </a:rPr>
              <a:t> on </a:t>
            </a:r>
            <a:r>
              <a:rPr lang="en-US" sz="1000" u="sng">
                <a:solidFill>
                  <a:srgbClr val="767676"/>
                </a:solidFill>
                <a:latin typeface="Roboto"/>
                <a:ea typeface="Roboto"/>
                <a:cs typeface="Roboto"/>
                <a:sym typeface="Roboto"/>
                <a:hlinkClick r:id="rId4">
                  <a:extLst>
                    <a:ext uri="{A12FA001-AC4F-418D-AE19-62706E023703}">
                      <ahyp:hlinkClr xmlns:ahyp="http://schemas.microsoft.com/office/drawing/2018/hyperlinkcolor" val="tx"/>
                    </a:ext>
                  </a:extLst>
                </a:hlinkClick>
              </a:rPr>
              <a:t>Unsplash</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6361a59d0_0_135: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76361a59d0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Now that we have discussed the concept of alt text, let’s look at four different examples. The first, on the left is a sketch of Pythagoras. While we did state on the previous slide that the phrases “picture of” or “image of” should not be used, in this particular example, we would say sketch of Pythagoras, because a sketch is a particular type of artwork.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The same would hold true for the image in the middle. It is a “painting of George Washington crossing the Delaware.” Again, the phrase “painting of” is used to further describe the image.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The image on the right is a little more difficult to identify, but it is just a fancy looking border that might be used to divide content on a page. Since the image is strictly for visual appeal and is decorative, it would just have open quotes for the alt text.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76361a59d0_0_145: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76361a59d0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The middle example is a mathematical function. Sometimes, depending on the software that is being used, the only way to add math problems to course content is to insert them as images. If the software you are using does have accessible mathtype, you will want to use that to create text based problems rather than images. If you have to insert the problem as an image, then you would simply write the alt text as if you were reading the problem out loud. So for this example, you would say, “f of x equals twelve minus x squared.”</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6361a59d0_0_156: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76361a59d0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Text that is embedded in images can not be picked up or read by screen-reading technology. The use of text embedded in images should be limited to only certain essential situations. When images with embedded text are added to online content, all text content found in the images must be displayed in an alternative format.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For the two examples on this slide, the first is a comic strip with a boy and a girl speaking to each other. To make that image accessible, an additional document, in the form of a script, could be created and linked above the image.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The second image is a pie chart representing the different religions around the world. The percentages for each religion are what is important on the chart and not the different colors. To make the chart accessible, an additional document could be created that includes a list of the religions and their percentages from least to greatest or greatest to least depending on the purpose of the chart.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76361a59d0_0_165: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76361a59d0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76361a59d0_0_17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76361a59d0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Image citations: map (</a:t>
            </a:r>
            <a:r>
              <a:rPr lang="en-US" sz="1000">
                <a:solidFill>
                  <a:srgbClr val="111111"/>
                </a:solidFill>
                <a:latin typeface="Roboto"/>
                <a:ea typeface="Roboto"/>
                <a:cs typeface="Roboto"/>
                <a:sym typeface="Roboto"/>
              </a:rPr>
              <a:t>Photo by </a:t>
            </a:r>
            <a:r>
              <a:rPr lang="en-US" sz="1000" u="sng">
                <a:solidFill>
                  <a:srgbClr val="767676"/>
                </a:solidFill>
                <a:latin typeface="Roboto"/>
                <a:ea typeface="Roboto"/>
                <a:cs typeface="Roboto"/>
                <a:sym typeface="Roboto"/>
                <a:hlinkClick r:id="rId3">
                  <a:extLst>
                    <a:ext uri="{A12FA001-AC4F-418D-AE19-62706E023703}">
                      <ahyp:hlinkClr xmlns:ahyp="http://schemas.microsoft.com/office/drawing/2018/hyperlinkcolor" val="tx"/>
                    </a:ext>
                  </a:extLst>
                </a:hlinkClick>
              </a:rPr>
              <a:t>Tabea Schimpf</a:t>
            </a:r>
            <a:r>
              <a:rPr lang="en-US" sz="1000">
                <a:solidFill>
                  <a:srgbClr val="111111"/>
                </a:solidFill>
                <a:latin typeface="Roboto"/>
                <a:ea typeface="Roboto"/>
                <a:cs typeface="Roboto"/>
                <a:sym typeface="Roboto"/>
              </a:rPr>
              <a:t> on </a:t>
            </a:r>
            <a:r>
              <a:rPr lang="en-US" sz="1000" u="sng">
                <a:solidFill>
                  <a:srgbClr val="767676"/>
                </a:solidFill>
                <a:latin typeface="Roboto"/>
                <a:ea typeface="Roboto"/>
                <a:cs typeface="Roboto"/>
                <a:sym typeface="Roboto"/>
                <a:hlinkClick r:id="rId4">
                  <a:extLst>
                    <a:ext uri="{A12FA001-AC4F-418D-AE19-62706E023703}">
                      <ahyp:hlinkClr xmlns:ahyp="http://schemas.microsoft.com/office/drawing/2018/hyperlinkcolor" val="tx"/>
                    </a:ext>
                  </a:extLst>
                </a:hlinkClick>
              </a:rPr>
              <a:t>Unsplash</a:t>
            </a:r>
            <a:r>
              <a:rPr lang="en-US"/>
              <a:t>), table (Shutterstock ID: 1507079288)</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76361a59d0_0_179: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76361a59d0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76361a59d0_0_185: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76361a59d0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76361a59d0_0_1: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76361a59d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Hello, I am Dr. Chris Smith and I currently work as an Instructional Designer with North Carolina Virtual Public School (NCVPS). I began my career as an elementary school teacher 22 years ago where I taught kindergarten, 5th grade, 6th grade, and K-5 computers. Eventually, I went on to earn advanced degrees in web site development and educational technology which led me to go on to become a district-level technology facilitator, Director of Distance Education at a local community college, and eventually to my current role. I also teach community college and graduate computer, educational technology, and supporting diverse learner courses in higher education. I hold certification as a Master K-12 QM Reviewer, QM K-12 Peer Reviewer, Publisher Peer Reviewer, and Continuing Education Peer Reviewer. I am dual certified and hold the QM Higher Education Peer Reviewer certification as well. I have been studying and presenting on accessibility at the local, state, and national levels since 2012.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76361a59d0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76361a59d0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Resource: https://webaim.org/techniques/semanticstructure/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76361a59d0_0_197: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76361a59d0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Resource: https://webaim.org/techniques/semanticstructure/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76361a59d0_0_203: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76361a59d0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76361a59d0_0_208: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76361a59d0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When it comes to PDFs, there are two different types. Most PDFs that are created by taking pictures using phones or tablets are created as images. PDFs that are images are not accessible. If you use a scanner and the software that comes with a scanner to create the PDF, then there is generally an option to create a searchable PDF. Searchable PDFs are text-based and are readable. There is a simple trick that you can use to determine if a PDF was created as an image or as a readable document. If you try to highlight a section of text such as a sentence or paragraph and are able to do so, then the PDF should be readable. If you can not highlight the text then the PDF is an image and therefore it is not accessible.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76361a59d0_0_222: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76361a59d0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76361a59d0_0_228: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76361a59d0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76361a59d0_0_233: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76361a59d0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Image citations: map (</a:t>
            </a:r>
            <a:r>
              <a:rPr lang="en-US" sz="1000">
                <a:solidFill>
                  <a:srgbClr val="111111"/>
                </a:solidFill>
                <a:latin typeface="Roboto"/>
                <a:ea typeface="Roboto"/>
                <a:cs typeface="Roboto"/>
                <a:sym typeface="Roboto"/>
              </a:rPr>
              <a:t>Photo by </a:t>
            </a:r>
            <a:r>
              <a:rPr lang="en-US" sz="1000" u="sng">
                <a:solidFill>
                  <a:srgbClr val="767676"/>
                </a:solidFill>
                <a:latin typeface="Roboto"/>
                <a:ea typeface="Roboto"/>
                <a:cs typeface="Roboto"/>
                <a:sym typeface="Roboto"/>
                <a:hlinkClick r:id="rId3">
                  <a:extLst>
                    <a:ext uri="{A12FA001-AC4F-418D-AE19-62706E023703}">
                      <ahyp:hlinkClr xmlns:ahyp="http://schemas.microsoft.com/office/drawing/2018/hyperlinkcolor" val="tx"/>
                    </a:ext>
                  </a:extLst>
                </a:hlinkClick>
              </a:rPr>
              <a:t>Tabea Schimpf</a:t>
            </a:r>
            <a:r>
              <a:rPr lang="en-US" sz="1000">
                <a:solidFill>
                  <a:srgbClr val="111111"/>
                </a:solidFill>
                <a:latin typeface="Roboto"/>
                <a:ea typeface="Roboto"/>
                <a:cs typeface="Roboto"/>
                <a:sym typeface="Roboto"/>
              </a:rPr>
              <a:t> on </a:t>
            </a:r>
            <a:r>
              <a:rPr lang="en-US" sz="1000" u="sng">
                <a:solidFill>
                  <a:srgbClr val="767676"/>
                </a:solidFill>
                <a:latin typeface="Roboto"/>
                <a:ea typeface="Roboto"/>
                <a:cs typeface="Roboto"/>
                <a:sym typeface="Roboto"/>
                <a:hlinkClick r:id="rId4">
                  <a:extLst>
                    <a:ext uri="{A12FA001-AC4F-418D-AE19-62706E023703}">
                      <ahyp:hlinkClr xmlns:ahyp="http://schemas.microsoft.com/office/drawing/2018/hyperlinkcolor" val="tx"/>
                    </a:ext>
                  </a:extLst>
                </a:hlinkClick>
              </a:rPr>
              <a:t>Unsplash</a:t>
            </a:r>
            <a:r>
              <a:rPr lang="en-US"/>
              <a:t>), table (Shutterstock ID: 1507079288)</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76361a59d0_0_241: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76361a59d0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All too often, phrases like “Click Here” or “Here” are used for linking content in an email, on a document, or on a webpage. However, creating hyperlinks this way causes several different accessibility issues. Screen reading technology allows users to choose an option that pulls out a list of all the URLs or web links on a page. The software then reads the list of links out loud to users. If there were 10 links on a page and they were all set up as “Click Here,” the screen reader would read “Click Here” 10 times in a row and the user would not know what each link was nor would they know where each link led to.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Another issue that “Click Here” causes has to do with voice controlled software users. Again, if the phrase “Click Here” were used multiple times on the same page and a user said, “Open link Click Here,” then the computer would open all the different links at the same time on the screen. This would leave the user having to try to close all the unwanted pages before he or she could move forward. </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citations: Image created internally by NCVPS instructional designers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76361a59d0_0_248: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76361a59d0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76361a59d0_0_253: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76361a59d0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Image citation: </a:t>
            </a:r>
            <a:r>
              <a:rPr lang="en-US" sz="1000">
                <a:solidFill>
                  <a:srgbClr val="111111"/>
                </a:solidFill>
                <a:latin typeface="Roboto"/>
                <a:ea typeface="Roboto"/>
                <a:cs typeface="Roboto"/>
                <a:sym typeface="Roboto"/>
              </a:rPr>
              <a:t>Photo by </a:t>
            </a:r>
            <a:r>
              <a:rPr lang="en-US" sz="1000" u="sng">
                <a:solidFill>
                  <a:srgbClr val="767676"/>
                </a:solidFill>
                <a:latin typeface="Roboto"/>
                <a:ea typeface="Roboto"/>
                <a:cs typeface="Roboto"/>
                <a:sym typeface="Roboto"/>
                <a:hlinkClick r:id="rId3">
                  <a:extLst>
                    <a:ext uri="{A12FA001-AC4F-418D-AE19-62706E023703}">
                      <ahyp:hlinkClr xmlns:ahyp="http://schemas.microsoft.com/office/drawing/2018/hyperlinkcolor" val="tx"/>
                    </a:ext>
                  </a:extLst>
                </a:hlinkClick>
              </a:rPr>
              <a:t>Antoine Dautry</a:t>
            </a:r>
            <a:r>
              <a:rPr lang="en-US" sz="1000">
                <a:solidFill>
                  <a:srgbClr val="111111"/>
                </a:solidFill>
                <a:latin typeface="Roboto"/>
                <a:ea typeface="Roboto"/>
                <a:cs typeface="Roboto"/>
                <a:sym typeface="Roboto"/>
              </a:rPr>
              <a:t> on </a:t>
            </a:r>
            <a:r>
              <a:rPr lang="en-US" sz="1000" u="sng">
                <a:solidFill>
                  <a:srgbClr val="767676"/>
                </a:solidFill>
                <a:latin typeface="Roboto"/>
                <a:ea typeface="Roboto"/>
                <a:cs typeface="Roboto"/>
                <a:sym typeface="Roboto"/>
                <a:hlinkClick r:id="rId4">
                  <a:extLst>
                    <a:ext uri="{A12FA001-AC4F-418D-AE19-62706E023703}">
                      <ahyp:hlinkClr xmlns:ahyp="http://schemas.microsoft.com/office/drawing/2018/hyperlinkcolor" val="tx"/>
                    </a:ext>
                  </a:extLst>
                </a:hlinkClick>
              </a:rPr>
              <a:t>Unsplash</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76361a59d0_0_8: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76361a59d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Two of the most common types of individuals often associated with the need for providing accessible text and images are those with visual impairments or those who may be deaf or hard of hearing. However, there are many more considerations that should be kept in mind when designing and procuring digital instructional content to ensure it is accessible. Let’s investigate the diverse learners pictured on this slide. What do we know about each student based on visual cues in the images and what might we need to consider design wise when building instructional content to meet the needs of each learner?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Image citation: blind student (Shutterstock ID: 2158200539), deaf student (Shutterstock ID: ), I (Shutterstock ID: 787300732), prosthetic computer user (Shutterstock ID: 2083349509), boy with headphones (Shutterstock ID: 1910719234)</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76361a59d0_0_26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76361a59d0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76361a59d0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76361a59d0_0_2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LaTeX is a markup languages that helps with displaying mathematical content correctly in a visual format on the web. The issue with LaTex is that the visual version of the math that is rendered is published as an image rather than text-based characters; therefore, it can not be properly read by screen readers. The example on the right shows the actual LaTex code and the example on the left shows how that code renders visually on a webpage. </a:t>
            </a:r>
            <a:endParaRPr/>
          </a:p>
        </p:txBody>
      </p:sp>
      <p:sp>
        <p:nvSpPr>
          <p:cNvPr id="296" name="Google Shape;296;g276361a59d0_0_2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76361a59d0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76361a59d0_0_2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While most screen readers still struggle with being able to read mathematical type correctly, MathML is the most accessible option that is currently available. MathML is supported by the Mozilla Firefox and Google Chrome web browsers. Google Chrome only started supporting MathML within the past year. </a:t>
            </a:r>
            <a:r>
              <a:rPr lang="en-US">
                <a:solidFill>
                  <a:schemeClr val="dk1"/>
                </a:solidFill>
              </a:rPr>
              <a:t>The example on the right shows the actual MathML code and the example on the left shows how that code renders visually on a webpage. </a:t>
            </a:r>
            <a:endParaRPr>
              <a:solidFill>
                <a:schemeClr val="dk1"/>
              </a:solidFill>
            </a:endParaRPr>
          </a:p>
          <a:p>
            <a:pPr marL="0" lvl="0" indent="0" algn="l" rtl="0">
              <a:spcBef>
                <a:spcPts val="0"/>
              </a:spcBef>
              <a:spcAft>
                <a:spcPts val="0"/>
              </a:spcAft>
              <a:buNone/>
            </a:pPr>
            <a:endParaRPr/>
          </a:p>
        </p:txBody>
      </p:sp>
      <p:sp>
        <p:nvSpPr>
          <p:cNvPr id="306" name="Google Shape;306;g276361a59d0_0_2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76361a59d0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76361a59d0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Image citation: </a:t>
            </a:r>
            <a:r>
              <a:rPr lang="en-US" sz="1000">
                <a:solidFill>
                  <a:srgbClr val="111111"/>
                </a:solidFill>
                <a:latin typeface="Roboto"/>
                <a:ea typeface="Roboto"/>
                <a:cs typeface="Roboto"/>
                <a:sym typeface="Roboto"/>
              </a:rPr>
              <a:t>Photo by </a:t>
            </a:r>
            <a:r>
              <a:rPr lang="en-US" sz="1000" u="sng">
                <a:solidFill>
                  <a:srgbClr val="767676"/>
                </a:solidFill>
                <a:latin typeface="Roboto"/>
                <a:ea typeface="Roboto"/>
                <a:cs typeface="Roboto"/>
                <a:sym typeface="Roboto"/>
                <a:hlinkClick r:id="rId3">
                  <a:extLst>
                    <a:ext uri="{A12FA001-AC4F-418D-AE19-62706E023703}">
                      <ahyp:hlinkClr xmlns:ahyp="http://schemas.microsoft.com/office/drawing/2018/hyperlinkcolor" val="tx"/>
                    </a:ext>
                  </a:extLst>
                </a:hlinkClick>
              </a:rPr>
              <a:t>Antoine Dautry</a:t>
            </a:r>
            <a:r>
              <a:rPr lang="en-US" sz="1000">
                <a:solidFill>
                  <a:srgbClr val="111111"/>
                </a:solidFill>
                <a:latin typeface="Roboto"/>
                <a:ea typeface="Roboto"/>
                <a:cs typeface="Roboto"/>
                <a:sym typeface="Roboto"/>
              </a:rPr>
              <a:t> on </a:t>
            </a:r>
            <a:r>
              <a:rPr lang="en-US" sz="1000" u="sng">
                <a:solidFill>
                  <a:srgbClr val="767676"/>
                </a:solidFill>
                <a:latin typeface="Roboto"/>
                <a:ea typeface="Roboto"/>
                <a:cs typeface="Roboto"/>
                <a:sym typeface="Roboto"/>
                <a:hlinkClick r:id="rId4">
                  <a:extLst>
                    <a:ext uri="{A12FA001-AC4F-418D-AE19-62706E023703}">
                      <ahyp:hlinkClr xmlns:ahyp="http://schemas.microsoft.com/office/drawing/2018/hyperlinkcolor" val="tx"/>
                    </a:ext>
                  </a:extLst>
                </a:hlinkClick>
              </a:rPr>
              <a:t>Unsplash</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76361a59d0_0_363: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76361a59d0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76361a59d0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76361a59d0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Three tools that we use at NCVPS to check for and address accessibility issues throughout the design and revision process include the Canvas accessibility checker, UDoIT, and Grackle Docs. The Canvas accessibility checker is available as part of the rich content editor within each of the different Canvas content types such as pages, assignments, discussions, and quizzes. The built-in Canvas accessibility checker only scans content that has been added to an individual rich content editor box. UDoIT is a third-party add on tool that is part of CidiLabs design tools that scans entire Canvas courses and provides a detailed accessibility report. We use Grackle Docs to scan Google Docs and Slides presentations for accessibility issues. The WAVE tool can be used to scan most web-based content for accessibility concerns.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76361a59d0_0_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76361a59d0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There are a variety of open educational resource (textbooks) that are available which have been collaboratively developed with accessibility in mind. As you explore some of the resources available through the sites listed on this slide, you will find that complex images have been given detailed alternative text and that other accessible design strategies discussed in this presentation were used throughout the instructional design process.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76361a59d0_0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76361a59d0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Image citations: Shutterstock ID: 1832716423</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76361a59d0_0_49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76361a59d0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Image citations: Shutterstock ID: 1832716423</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805d52a461_0_0: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805d52a4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 have provided my contact information on this slide. What questions do you have about the material that was presented. Please feel free to use my email address (</a:t>
            </a:r>
            <a:r>
              <a:rPr lang="en-US" u="sng">
                <a:solidFill>
                  <a:schemeClr val="hlink"/>
                </a:solidFill>
                <a:hlinkClick r:id="rId3"/>
              </a:rPr>
              <a:t>chris.smith@ncpublicschools.gov</a:t>
            </a:r>
            <a:r>
              <a:rPr lang="en-US"/>
              <a:t>) to contact me with any questions you might have after this presentation has concluded.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76361a59d0_0_18: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76361a59d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Image citation: sign language (Shutterstock ID: 2155324093), young teen in yellow jacket (Shutterstock ID: 1974822149), joystick with special keyboard (Shutterstock ID: 2132701563), prosthetic computer user (Shutterstock ID: 1896532957)</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76361a59d0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76361a59d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order to introduce you to the human aspect of accessibility, we are going to look at the profiles of four unique individuals. Before I introduce you to our four individuals, please note that the intent behind personalizing this portion of the presentation is not to offend anyone. The profile pictures provided for the four individuals are stock images and the names are made up. The intention of the human aspect portion of this presentation is to introduce you to some of the students you might teach in your online courses. Now, let’s go meet Micah, Courtney, Jeremy, and Gabriella!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76361a59d0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76361a59d0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76361a59d0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76361a59d0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76361a59d0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76361a59d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76361a59d0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76361a59d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Open Sans SemiBold"/>
              <a:buNone/>
              <a:defRPr sz="5200">
                <a:latin typeface="Open Sans SemiBold"/>
                <a:ea typeface="Open Sans SemiBold"/>
                <a:cs typeface="Open Sans SemiBold"/>
                <a:sym typeface="Open Sans Semi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Open Sans"/>
              <a:buNone/>
              <a:defRPr sz="2800">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
        <p:cNvGrpSpPr/>
        <p:nvPr/>
      </p:nvGrpSpPr>
      <p:grpSpPr>
        <a:xfrm>
          <a:off x="0" y="0"/>
          <a:ext cx="0" cy="0"/>
          <a:chOff x="0" y="0"/>
          <a:chExt cx="0" cy="0"/>
        </a:xfrm>
      </p:grpSpPr>
      <p:sp>
        <p:nvSpPr>
          <p:cNvPr id="41" name="Google Shape;4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Font typeface="Open Sans"/>
              <a:buNone/>
              <a:defRPr sz="12000" b="1">
                <a:latin typeface="Open Sans"/>
                <a:ea typeface="Open Sans"/>
                <a:cs typeface="Open Sans"/>
                <a:sym typeface="Open Sans"/>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2" name="Google Shape;4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Font typeface="Open Sans"/>
              <a:buChar char="●"/>
              <a:defRPr>
                <a:latin typeface="Open Sans"/>
                <a:ea typeface="Open Sans"/>
                <a:cs typeface="Open Sans"/>
                <a:sym typeface="Open Sans"/>
              </a:defRPr>
            </a:lvl1pPr>
            <a:lvl2pPr marL="914400" lvl="1" indent="-317500" algn="ctr">
              <a:spcBef>
                <a:spcPts val="0"/>
              </a:spcBef>
              <a:spcAft>
                <a:spcPts val="0"/>
              </a:spcAft>
              <a:buSzPts val="1400"/>
              <a:buFont typeface="Open Sans"/>
              <a:buChar char="○"/>
              <a:defRPr>
                <a:latin typeface="Open Sans"/>
                <a:ea typeface="Open Sans"/>
                <a:cs typeface="Open Sans"/>
                <a:sym typeface="Open Sans"/>
              </a:defRPr>
            </a:lvl2pPr>
            <a:lvl3pPr marL="1371600" lvl="2" indent="-317500" algn="ctr">
              <a:spcBef>
                <a:spcPts val="0"/>
              </a:spcBef>
              <a:spcAft>
                <a:spcPts val="0"/>
              </a:spcAft>
              <a:buSzPts val="1400"/>
              <a:buFont typeface="Open Sans"/>
              <a:buChar char="■"/>
              <a:defRPr>
                <a:latin typeface="Open Sans"/>
                <a:ea typeface="Open Sans"/>
                <a:cs typeface="Open Sans"/>
                <a:sym typeface="Open Sans"/>
              </a:defRPr>
            </a:lvl3pPr>
            <a:lvl4pPr marL="1828800" lvl="3" indent="-317500" algn="ctr">
              <a:spcBef>
                <a:spcPts val="0"/>
              </a:spcBef>
              <a:spcAft>
                <a:spcPts val="0"/>
              </a:spcAft>
              <a:buSzPts val="1400"/>
              <a:buFont typeface="Open Sans"/>
              <a:buChar char="●"/>
              <a:defRPr>
                <a:latin typeface="Open Sans"/>
                <a:ea typeface="Open Sans"/>
                <a:cs typeface="Open Sans"/>
                <a:sym typeface="Open Sans"/>
              </a:defRPr>
            </a:lvl4pPr>
            <a:lvl5pPr marL="2286000" lvl="4" indent="-317500" algn="ctr">
              <a:spcBef>
                <a:spcPts val="0"/>
              </a:spcBef>
              <a:spcAft>
                <a:spcPts val="0"/>
              </a:spcAft>
              <a:buSzPts val="1400"/>
              <a:buFont typeface="Open Sans"/>
              <a:buChar char="○"/>
              <a:defRPr>
                <a:latin typeface="Open Sans"/>
                <a:ea typeface="Open Sans"/>
                <a:cs typeface="Open Sans"/>
                <a:sym typeface="Open Sans"/>
              </a:defRPr>
            </a:lvl5pPr>
            <a:lvl6pPr marL="2743200" lvl="5" indent="-317500" algn="ctr">
              <a:spcBef>
                <a:spcPts val="0"/>
              </a:spcBef>
              <a:spcAft>
                <a:spcPts val="0"/>
              </a:spcAft>
              <a:buSzPts val="1400"/>
              <a:buFont typeface="Open Sans"/>
              <a:buChar char="■"/>
              <a:defRPr>
                <a:latin typeface="Open Sans"/>
                <a:ea typeface="Open Sans"/>
                <a:cs typeface="Open Sans"/>
                <a:sym typeface="Open Sans"/>
              </a:defRPr>
            </a:lvl6pPr>
            <a:lvl7pPr marL="3200400" lvl="6" indent="-317500" algn="ctr">
              <a:spcBef>
                <a:spcPts val="0"/>
              </a:spcBef>
              <a:spcAft>
                <a:spcPts val="0"/>
              </a:spcAft>
              <a:buSzPts val="1400"/>
              <a:buFont typeface="Open Sans"/>
              <a:buChar char="●"/>
              <a:defRPr>
                <a:latin typeface="Open Sans"/>
                <a:ea typeface="Open Sans"/>
                <a:cs typeface="Open Sans"/>
                <a:sym typeface="Open Sans"/>
              </a:defRPr>
            </a:lvl7pPr>
            <a:lvl8pPr marL="3657600" lvl="7" indent="-317500" algn="ctr">
              <a:spcBef>
                <a:spcPts val="0"/>
              </a:spcBef>
              <a:spcAft>
                <a:spcPts val="0"/>
              </a:spcAft>
              <a:buSzPts val="1400"/>
              <a:buFont typeface="Open Sans"/>
              <a:buChar char="○"/>
              <a:defRPr>
                <a:latin typeface="Open Sans"/>
                <a:ea typeface="Open Sans"/>
                <a:cs typeface="Open Sans"/>
                <a:sym typeface="Open Sans"/>
              </a:defRPr>
            </a:lvl8pPr>
            <a:lvl9pPr marL="4114800" lvl="8" indent="-317500" algn="ctr">
              <a:spcBef>
                <a:spcPts val="0"/>
              </a:spcBef>
              <a:spcAft>
                <a:spcPts val="0"/>
              </a:spcAft>
              <a:buSzPts val="1400"/>
              <a:buFont typeface="Open Sans"/>
              <a:buChar char="■"/>
              <a:defRPr>
                <a:latin typeface="Open Sans"/>
                <a:ea typeface="Open Sans"/>
                <a:cs typeface="Open Sans"/>
                <a:sym typeface="Open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1089B4"/>
              </a:buClr>
              <a:buSzPts val="2500"/>
              <a:buFont typeface="Candara"/>
              <a:buNone/>
              <a:defRPr>
                <a:solidFill>
                  <a:srgbClr val="1089B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 name="Google Shape;46;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30200" algn="l" rtl="0">
              <a:lnSpc>
                <a:spcPct val="90000"/>
              </a:lnSpc>
              <a:spcBef>
                <a:spcPts val="600"/>
              </a:spcBef>
              <a:spcAft>
                <a:spcPts val="0"/>
              </a:spcAft>
              <a:buClr>
                <a:srgbClr val="333367"/>
              </a:buClr>
              <a:buSzPts val="1600"/>
              <a:buChar char="●"/>
              <a:defRPr b="1">
                <a:solidFill>
                  <a:srgbClr val="333367"/>
                </a:solidFill>
              </a:defRPr>
            </a:lvl1pPr>
            <a:lvl2pPr marL="914400" lvl="1" indent="-317500" algn="l" rtl="0">
              <a:lnSpc>
                <a:spcPct val="90000"/>
              </a:lnSpc>
              <a:spcBef>
                <a:spcPts val="1200"/>
              </a:spcBef>
              <a:spcAft>
                <a:spcPts val="0"/>
              </a:spcAft>
              <a:buClr>
                <a:srgbClr val="333367"/>
              </a:buClr>
              <a:buSzPts val="1400"/>
              <a:buChar char="○"/>
              <a:defRPr b="1">
                <a:solidFill>
                  <a:srgbClr val="333367"/>
                </a:solidFill>
              </a:defRPr>
            </a:lvl2pPr>
            <a:lvl3pPr marL="1371600" lvl="2" indent="-298450" algn="l" rtl="0">
              <a:lnSpc>
                <a:spcPct val="90000"/>
              </a:lnSpc>
              <a:spcBef>
                <a:spcPts val="1200"/>
              </a:spcBef>
              <a:spcAft>
                <a:spcPts val="0"/>
              </a:spcAft>
              <a:buClr>
                <a:srgbClr val="333367"/>
              </a:buClr>
              <a:buSzPts val="1100"/>
              <a:buChar char="■"/>
              <a:defRPr b="1">
                <a:solidFill>
                  <a:srgbClr val="333367"/>
                </a:solidFill>
              </a:defRPr>
            </a:lvl3pPr>
            <a:lvl4pPr marL="1828800" lvl="3" indent="-292100" algn="l" rtl="0">
              <a:lnSpc>
                <a:spcPct val="90000"/>
              </a:lnSpc>
              <a:spcBef>
                <a:spcPts val="1200"/>
              </a:spcBef>
              <a:spcAft>
                <a:spcPts val="0"/>
              </a:spcAft>
              <a:buClr>
                <a:srgbClr val="333367"/>
              </a:buClr>
              <a:buSzPts val="1000"/>
              <a:buChar char="●"/>
              <a:defRPr b="1">
                <a:solidFill>
                  <a:srgbClr val="333367"/>
                </a:solidFill>
              </a:defRPr>
            </a:lvl4pPr>
            <a:lvl5pPr marL="2286000" lvl="4" indent="-292100" algn="l" rtl="0">
              <a:lnSpc>
                <a:spcPct val="90000"/>
              </a:lnSpc>
              <a:spcBef>
                <a:spcPts val="1200"/>
              </a:spcBef>
              <a:spcAft>
                <a:spcPts val="0"/>
              </a:spcAft>
              <a:buClr>
                <a:srgbClr val="333367"/>
              </a:buClr>
              <a:buSzPts val="1000"/>
              <a:buChar char="○"/>
              <a:defRPr b="1">
                <a:solidFill>
                  <a:srgbClr val="333367"/>
                </a:solidFill>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47"/>
        <p:cNvGrpSpPr/>
        <p:nvPr/>
      </p:nvGrpSpPr>
      <p:grpSpPr>
        <a:xfrm>
          <a:off x="0" y="0"/>
          <a:ext cx="0" cy="0"/>
          <a:chOff x="0" y="0"/>
          <a:chExt cx="0" cy="0"/>
        </a:xfrm>
      </p:grpSpPr>
      <p:sp>
        <p:nvSpPr>
          <p:cNvPr id="48" name="Google Shape;48;p14"/>
          <p:cNvSpPr txBox="1">
            <a:spLocks noGrp="1"/>
          </p:cNvSpPr>
          <p:nvPr>
            <p:ph type="title"/>
          </p:nvPr>
        </p:nvSpPr>
        <p:spPr>
          <a:xfrm>
            <a:off x="623888" y="1282305"/>
            <a:ext cx="7886700" cy="21396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chemeClr val="dk1"/>
              </a:buClr>
              <a:buSzPts val="2800"/>
              <a:buFont typeface="Candara"/>
              <a:buNone/>
              <a:defRPr sz="4500" b="1" i="0" u="none" strike="noStrike" cap="none">
                <a:solidFill>
                  <a:schemeClr val="dk1"/>
                </a:solidFill>
                <a:latin typeface="Candara"/>
                <a:ea typeface="Candara"/>
                <a:cs typeface="Candara"/>
                <a:sym typeface="Candara"/>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49" name="Google Shape;49;p14"/>
          <p:cNvSpPr txBox="1">
            <a:spLocks noGrp="1"/>
          </p:cNvSpPr>
          <p:nvPr>
            <p:ph type="body" idx="1"/>
          </p:nvPr>
        </p:nvSpPr>
        <p:spPr>
          <a:xfrm>
            <a:off x="623888" y="3442099"/>
            <a:ext cx="7886700" cy="1125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rgbClr val="888888"/>
              </a:buClr>
              <a:buSzPts val="1800"/>
              <a:buFont typeface="Arial"/>
              <a:buNone/>
              <a:defRPr sz="1800" b="0" i="0" u="none" strike="noStrike" cap="none">
                <a:solidFill>
                  <a:srgbClr val="888888"/>
                </a:solidFill>
                <a:latin typeface="Candara"/>
                <a:ea typeface="Candara"/>
                <a:cs typeface="Candara"/>
                <a:sym typeface="Candara"/>
              </a:defRPr>
            </a:lvl1pPr>
            <a:lvl2pPr marL="914400" marR="0" lvl="1" indent="-228600" algn="l" rtl="0">
              <a:lnSpc>
                <a:spcPct val="90000"/>
              </a:lnSpc>
              <a:spcBef>
                <a:spcPts val="1200"/>
              </a:spcBef>
              <a:spcAft>
                <a:spcPts val="0"/>
              </a:spcAft>
              <a:buClr>
                <a:srgbClr val="888888"/>
              </a:buClr>
              <a:buSzPts val="1400"/>
              <a:buFont typeface="Arial"/>
              <a:buNone/>
              <a:defRPr sz="1500" b="0" i="0" u="none" strike="noStrike" cap="none">
                <a:solidFill>
                  <a:srgbClr val="888888"/>
                </a:solidFill>
                <a:latin typeface="Candara"/>
                <a:ea typeface="Candara"/>
                <a:cs typeface="Candara"/>
                <a:sym typeface="Candara"/>
              </a:defRPr>
            </a:lvl2pPr>
            <a:lvl3pPr marL="1371600" marR="0" lvl="2" indent="-228600" algn="l" rtl="0">
              <a:lnSpc>
                <a:spcPct val="90000"/>
              </a:lnSpc>
              <a:spcBef>
                <a:spcPts val="1200"/>
              </a:spcBef>
              <a:spcAft>
                <a:spcPts val="0"/>
              </a:spcAft>
              <a:buClr>
                <a:srgbClr val="888888"/>
              </a:buClr>
              <a:buSzPts val="1400"/>
              <a:buFont typeface="Arial"/>
              <a:buNone/>
              <a:defRPr sz="1350" b="0" i="0" u="none" strike="noStrike" cap="none">
                <a:solidFill>
                  <a:srgbClr val="888888"/>
                </a:solidFill>
                <a:latin typeface="Candara"/>
                <a:ea typeface="Candara"/>
                <a:cs typeface="Candara"/>
                <a:sym typeface="Candara"/>
              </a:defRPr>
            </a:lvl3pPr>
            <a:lvl4pPr marL="1828800" marR="0" lvl="3" indent="-228600" algn="l" rtl="0">
              <a:lnSpc>
                <a:spcPct val="90000"/>
              </a:lnSpc>
              <a:spcBef>
                <a:spcPts val="1200"/>
              </a:spcBef>
              <a:spcAft>
                <a:spcPts val="0"/>
              </a:spcAft>
              <a:buClr>
                <a:srgbClr val="888888"/>
              </a:buClr>
              <a:buSzPts val="1400"/>
              <a:buFont typeface="Arial"/>
              <a:buNone/>
              <a:defRPr sz="1200" b="0" i="0" u="none" strike="noStrike" cap="none">
                <a:solidFill>
                  <a:srgbClr val="888888"/>
                </a:solidFill>
                <a:latin typeface="Candara"/>
                <a:ea typeface="Candara"/>
                <a:cs typeface="Candara"/>
                <a:sym typeface="Candara"/>
              </a:defRPr>
            </a:lvl4pPr>
            <a:lvl5pPr marL="2286000" marR="0" lvl="4" indent="-228600" algn="l" rtl="0">
              <a:lnSpc>
                <a:spcPct val="90000"/>
              </a:lnSpc>
              <a:spcBef>
                <a:spcPts val="1200"/>
              </a:spcBef>
              <a:spcAft>
                <a:spcPts val="0"/>
              </a:spcAft>
              <a:buClr>
                <a:srgbClr val="888888"/>
              </a:buClr>
              <a:buSzPts val="1400"/>
              <a:buFont typeface="Arial"/>
              <a:buNone/>
              <a:defRPr sz="1200" b="0" i="0" u="none" strike="noStrike" cap="none">
                <a:solidFill>
                  <a:srgbClr val="888888"/>
                </a:solidFill>
                <a:latin typeface="Candara"/>
                <a:ea typeface="Candara"/>
                <a:cs typeface="Candara"/>
                <a:sym typeface="Candara"/>
              </a:defRPr>
            </a:lvl5pPr>
            <a:lvl6pPr marL="2743200" marR="0" lvl="5" indent="-228600" algn="l" rtl="0">
              <a:lnSpc>
                <a:spcPct val="90000"/>
              </a:lnSpc>
              <a:spcBef>
                <a:spcPts val="1200"/>
              </a:spcBef>
              <a:spcAft>
                <a:spcPts val="0"/>
              </a:spcAft>
              <a:buClr>
                <a:srgbClr val="888888"/>
              </a:buClr>
              <a:buSzPts val="1400"/>
              <a:buFont typeface="Arial"/>
              <a:buNone/>
              <a:defRPr sz="1200" b="0" i="0" u="none" strike="noStrike" cap="none">
                <a:solidFill>
                  <a:srgbClr val="888888"/>
                </a:solidFill>
                <a:latin typeface="Candara"/>
                <a:ea typeface="Candara"/>
                <a:cs typeface="Candara"/>
                <a:sym typeface="Candara"/>
              </a:defRPr>
            </a:lvl6pPr>
            <a:lvl7pPr marL="3200400" marR="0" lvl="6" indent="-228600" algn="l" rtl="0">
              <a:lnSpc>
                <a:spcPct val="90000"/>
              </a:lnSpc>
              <a:spcBef>
                <a:spcPts val="1200"/>
              </a:spcBef>
              <a:spcAft>
                <a:spcPts val="0"/>
              </a:spcAft>
              <a:buClr>
                <a:srgbClr val="888888"/>
              </a:buClr>
              <a:buSzPts val="1400"/>
              <a:buFont typeface="Arial"/>
              <a:buNone/>
              <a:defRPr sz="1200" b="0" i="0" u="none" strike="noStrike" cap="none">
                <a:solidFill>
                  <a:srgbClr val="888888"/>
                </a:solidFill>
                <a:latin typeface="Candara"/>
                <a:ea typeface="Candara"/>
                <a:cs typeface="Candara"/>
                <a:sym typeface="Candara"/>
              </a:defRPr>
            </a:lvl7pPr>
            <a:lvl8pPr marL="3657600" marR="0" lvl="7" indent="-228600" algn="l" rtl="0">
              <a:lnSpc>
                <a:spcPct val="90000"/>
              </a:lnSpc>
              <a:spcBef>
                <a:spcPts val="1200"/>
              </a:spcBef>
              <a:spcAft>
                <a:spcPts val="0"/>
              </a:spcAft>
              <a:buClr>
                <a:srgbClr val="888888"/>
              </a:buClr>
              <a:buSzPts val="1400"/>
              <a:buFont typeface="Arial"/>
              <a:buNone/>
              <a:defRPr sz="1200" b="0" i="0" u="none" strike="noStrike" cap="none">
                <a:solidFill>
                  <a:srgbClr val="888888"/>
                </a:solidFill>
                <a:latin typeface="Candara"/>
                <a:ea typeface="Candara"/>
                <a:cs typeface="Candara"/>
                <a:sym typeface="Candara"/>
              </a:defRPr>
            </a:lvl8pPr>
            <a:lvl9pPr marL="4114800" marR="0" lvl="8" indent="-228600" algn="l" rtl="0">
              <a:lnSpc>
                <a:spcPct val="90000"/>
              </a:lnSpc>
              <a:spcBef>
                <a:spcPts val="1200"/>
              </a:spcBef>
              <a:spcAft>
                <a:spcPts val="1200"/>
              </a:spcAft>
              <a:buClr>
                <a:srgbClr val="888888"/>
              </a:buClr>
              <a:buSzPts val="1400"/>
              <a:buFont typeface="Arial"/>
              <a:buNone/>
              <a:defRPr sz="1200" b="0" i="0" u="none" strike="noStrike" cap="none">
                <a:solidFill>
                  <a:srgbClr val="888888"/>
                </a:solidFill>
                <a:latin typeface="Candara"/>
                <a:ea typeface="Candara"/>
                <a:cs typeface="Candara"/>
                <a:sym typeface="Candara"/>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0"/>
        <p:cNvGrpSpPr/>
        <p:nvPr/>
      </p:nvGrpSpPr>
      <p:grpSpPr>
        <a:xfrm>
          <a:off x="0" y="0"/>
          <a:ext cx="0" cy="0"/>
          <a:chOff x="0" y="0"/>
          <a:chExt cx="0" cy="0"/>
        </a:xfrm>
      </p:grpSpPr>
      <p:sp>
        <p:nvSpPr>
          <p:cNvPr id="51" name="Google Shape;51;p15"/>
          <p:cNvSpPr txBox="1">
            <a:spLocks noGrp="1"/>
          </p:cNvSpPr>
          <p:nvPr>
            <p:ph type="title"/>
          </p:nvPr>
        </p:nvSpPr>
        <p:spPr>
          <a:xfrm>
            <a:off x="628650" y="273844"/>
            <a:ext cx="7886700" cy="960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1C3766"/>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5"/>
          <p:cNvSpPr txBox="1">
            <a:spLocks noGrp="1"/>
          </p:cNvSpPr>
          <p:nvPr>
            <p:ph type="body" idx="1"/>
          </p:nvPr>
        </p:nvSpPr>
        <p:spPr>
          <a:xfrm>
            <a:off x="628650" y="1341835"/>
            <a:ext cx="7886700" cy="3168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C3766"/>
              </a:buClr>
              <a:buSzPts val="1800"/>
              <a:buChar char="●"/>
              <a:defRPr/>
            </a:lvl1pPr>
            <a:lvl2pPr marL="914400" lvl="1" indent="-342900" algn="l" rtl="0">
              <a:lnSpc>
                <a:spcPct val="90000"/>
              </a:lnSpc>
              <a:spcBef>
                <a:spcPts val="1200"/>
              </a:spcBef>
              <a:spcAft>
                <a:spcPts val="0"/>
              </a:spcAft>
              <a:buClr>
                <a:srgbClr val="1C3766"/>
              </a:buClr>
              <a:buSzPts val="1800"/>
              <a:buChar char="○"/>
              <a:defRPr/>
            </a:lvl2pPr>
            <a:lvl3pPr marL="1371600" lvl="2" indent="-342900" algn="l" rtl="0">
              <a:lnSpc>
                <a:spcPct val="90000"/>
              </a:lnSpc>
              <a:spcBef>
                <a:spcPts val="1200"/>
              </a:spcBef>
              <a:spcAft>
                <a:spcPts val="0"/>
              </a:spcAft>
              <a:buClr>
                <a:srgbClr val="1C3766"/>
              </a:buClr>
              <a:buSzPts val="1800"/>
              <a:buChar char="■"/>
              <a:defRPr/>
            </a:lvl3pPr>
            <a:lvl4pPr marL="1828800" lvl="3" indent="-342900" algn="l" rtl="0">
              <a:lnSpc>
                <a:spcPct val="90000"/>
              </a:lnSpc>
              <a:spcBef>
                <a:spcPts val="1200"/>
              </a:spcBef>
              <a:spcAft>
                <a:spcPts val="0"/>
              </a:spcAft>
              <a:buClr>
                <a:srgbClr val="1C3766"/>
              </a:buClr>
              <a:buSzPts val="1800"/>
              <a:buChar char="●"/>
              <a:defRPr/>
            </a:lvl4pPr>
            <a:lvl5pPr marL="2286000" lvl="4" indent="-342900" algn="l" rtl="0">
              <a:lnSpc>
                <a:spcPct val="90000"/>
              </a:lnSpc>
              <a:spcBef>
                <a:spcPts val="1200"/>
              </a:spcBef>
              <a:spcAft>
                <a:spcPts val="0"/>
              </a:spcAft>
              <a:buClr>
                <a:srgbClr val="1C3766"/>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53" name="Google Shape;53;p15"/>
          <p:cNvSpPr txBox="1">
            <a:spLocks noGrp="1"/>
          </p:cNvSpPr>
          <p:nvPr>
            <p:ph type="sldNum" idx="12"/>
          </p:nvPr>
        </p:nvSpPr>
        <p:spPr>
          <a:xfrm>
            <a:off x="7323847" y="4808220"/>
            <a:ext cx="1727700" cy="2133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16"/>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1200"/>
              </a:spcBef>
              <a:spcAft>
                <a:spcPts val="0"/>
              </a:spcAft>
              <a:buClr>
                <a:schemeClr val="dk1"/>
              </a:buClr>
              <a:buSzPts val="1500"/>
              <a:buNone/>
              <a:defRPr sz="1500" b="1"/>
            </a:lvl2pPr>
            <a:lvl3pPr marL="1371600" lvl="2" indent="-228600" algn="l" rtl="0">
              <a:lnSpc>
                <a:spcPct val="90000"/>
              </a:lnSpc>
              <a:spcBef>
                <a:spcPts val="1200"/>
              </a:spcBef>
              <a:spcAft>
                <a:spcPts val="0"/>
              </a:spcAft>
              <a:buClr>
                <a:schemeClr val="dk1"/>
              </a:buClr>
              <a:buSzPts val="1400"/>
              <a:buNone/>
              <a:defRPr sz="1400" b="1"/>
            </a:lvl3pPr>
            <a:lvl4pPr marL="1828800" lvl="3" indent="-228600" algn="l" rtl="0">
              <a:lnSpc>
                <a:spcPct val="90000"/>
              </a:lnSpc>
              <a:spcBef>
                <a:spcPts val="1200"/>
              </a:spcBef>
              <a:spcAft>
                <a:spcPts val="0"/>
              </a:spcAft>
              <a:buClr>
                <a:schemeClr val="dk1"/>
              </a:buClr>
              <a:buSzPts val="1200"/>
              <a:buNone/>
              <a:defRPr sz="1200" b="1"/>
            </a:lvl4pPr>
            <a:lvl5pPr marL="2286000" lvl="4" indent="-228600" algn="l" rtl="0">
              <a:lnSpc>
                <a:spcPct val="90000"/>
              </a:lnSpc>
              <a:spcBef>
                <a:spcPts val="1200"/>
              </a:spcBef>
              <a:spcAft>
                <a:spcPts val="0"/>
              </a:spcAft>
              <a:buClr>
                <a:schemeClr val="dk1"/>
              </a:buClr>
              <a:buSzPts val="1200"/>
              <a:buNone/>
              <a:defRPr sz="1200" b="1"/>
            </a:lvl5pPr>
            <a:lvl6pPr marL="2743200" lvl="5" indent="-228600" algn="l" rtl="0">
              <a:lnSpc>
                <a:spcPct val="90000"/>
              </a:lnSpc>
              <a:spcBef>
                <a:spcPts val="1200"/>
              </a:spcBef>
              <a:spcAft>
                <a:spcPts val="0"/>
              </a:spcAft>
              <a:buClr>
                <a:schemeClr val="dk1"/>
              </a:buClr>
              <a:buSzPts val="1200"/>
              <a:buNone/>
              <a:defRPr sz="1200" b="1"/>
            </a:lvl6pPr>
            <a:lvl7pPr marL="3200400" lvl="6" indent="-228600" algn="l" rtl="0">
              <a:lnSpc>
                <a:spcPct val="90000"/>
              </a:lnSpc>
              <a:spcBef>
                <a:spcPts val="1200"/>
              </a:spcBef>
              <a:spcAft>
                <a:spcPts val="0"/>
              </a:spcAft>
              <a:buClr>
                <a:schemeClr val="dk1"/>
              </a:buClr>
              <a:buSzPts val="1200"/>
              <a:buNone/>
              <a:defRPr sz="1200" b="1"/>
            </a:lvl7pPr>
            <a:lvl8pPr marL="3657600" lvl="7" indent="-228600" algn="l" rtl="0">
              <a:lnSpc>
                <a:spcPct val="90000"/>
              </a:lnSpc>
              <a:spcBef>
                <a:spcPts val="1200"/>
              </a:spcBef>
              <a:spcAft>
                <a:spcPts val="0"/>
              </a:spcAft>
              <a:buClr>
                <a:schemeClr val="dk1"/>
              </a:buClr>
              <a:buSzPts val="1200"/>
              <a:buNone/>
              <a:defRPr sz="1200" b="1"/>
            </a:lvl8pPr>
            <a:lvl9pPr marL="4114800" lvl="8" indent="-228600" algn="l" rtl="0">
              <a:lnSpc>
                <a:spcPct val="90000"/>
              </a:lnSpc>
              <a:spcBef>
                <a:spcPts val="1200"/>
              </a:spcBef>
              <a:spcAft>
                <a:spcPts val="1200"/>
              </a:spcAft>
              <a:buClr>
                <a:schemeClr val="dk1"/>
              </a:buClr>
              <a:buSzPts val="1200"/>
              <a:buNone/>
              <a:defRPr sz="1200" b="1"/>
            </a:lvl9pPr>
          </a:lstStyle>
          <a:p>
            <a:endParaRPr/>
          </a:p>
        </p:txBody>
      </p:sp>
      <p:sp>
        <p:nvSpPr>
          <p:cNvPr id="57" name="Google Shape;57;p16"/>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8" name="Google Shape;58;p1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1200"/>
              </a:spcBef>
              <a:spcAft>
                <a:spcPts val="0"/>
              </a:spcAft>
              <a:buClr>
                <a:schemeClr val="dk1"/>
              </a:buClr>
              <a:buSzPts val="1500"/>
              <a:buNone/>
              <a:defRPr sz="1500" b="1"/>
            </a:lvl2pPr>
            <a:lvl3pPr marL="1371600" lvl="2" indent="-228600" algn="l" rtl="0">
              <a:lnSpc>
                <a:spcPct val="90000"/>
              </a:lnSpc>
              <a:spcBef>
                <a:spcPts val="1200"/>
              </a:spcBef>
              <a:spcAft>
                <a:spcPts val="0"/>
              </a:spcAft>
              <a:buClr>
                <a:schemeClr val="dk1"/>
              </a:buClr>
              <a:buSzPts val="1400"/>
              <a:buNone/>
              <a:defRPr sz="1400" b="1"/>
            </a:lvl3pPr>
            <a:lvl4pPr marL="1828800" lvl="3" indent="-228600" algn="l" rtl="0">
              <a:lnSpc>
                <a:spcPct val="90000"/>
              </a:lnSpc>
              <a:spcBef>
                <a:spcPts val="1200"/>
              </a:spcBef>
              <a:spcAft>
                <a:spcPts val="0"/>
              </a:spcAft>
              <a:buClr>
                <a:schemeClr val="dk1"/>
              </a:buClr>
              <a:buSzPts val="1200"/>
              <a:buNone/>
              <a:defRPr sz="1200" b="1"/>
            </a:lvl4pPr>
            <a:lvl5pPr marL="2286000" lvl="4" indent="-228600" algn="l" rtl="0">
              <a:lnSpc>
                <a:spcPct val="90000"/>
              </a:lnSpc>
              <a:spcBef>
                <a:spcPts val="1200"/>
              </a:spcBef>
              <a:spcAft>
                <a:spcPts val="0"/>
              </a:spcAft>
              <a:buClr>
                <a:schemeClr val="dk1"/>
              </a:buClr>
              <a:buSzPts val="1200"/>
              <a:buNone/>
              <a:defRPr sz="1200" b="1"/>
            </a:lvl5pPr>
            <a:lvl6pPr marL="2743200" lvl="5" indent="-228600" algn="l" rtl="0">
              <a:lnSpc>
                <a:spcPct val="90000"/>
              </a:lnSpc>
              <a:spcBef>
                <a:spcPts val="1200"/>
              </a:spcBef>
              <a:spcAft>
                <a:spcPts val="0"/>
              </a:spcAft>
              <a:buClr>
                <a:schemeClr val="dk1"/>
              </a:buClr>
              <a:buSzPts val="1200"/>
              <a:buNone/>
              <a:defRPr sz="1200" b="1"/>
            </a:lvl6pPr>
            <a:lvl7pPr marL="3200400" lvl="6" indent="-228600" algn="l" rtl="0">
              <a:lnSpc>
                <a:spcPct val="90000"/>
              </a:lnSpc>
              <a:spcBef>
                <a:spcPts val="1200"/>
              </a:spcBef>
              <a:spcAft>
                <a:spcPts val="0"/>
              </a:spcAft>
              <a:buClr>
                <a:schemeClr val="dk1"/>
              </a:buClr>
              <a:buSzPts val="1200"/>
              <a:buNone/>
              <a:defRPr sz="1200" b="1"/>
            </a:lvl7pPr>
            <a:lvl8pPr marL="3657600" lvl="7" indent="-228600" algn="l" rtl="0">
              <a:lnSpc>
                <a:spcPct val="90000"/>
              </a:lnSpc>
              <a:spcBef>
                <a:spcPts val="1200"/>
              </a:spcBef>
              <a:spcAft>
                <a:spcPts val="0"/>
              </a:spcAft>
              <a:buClr>
                <a:schemeClr val="dk1"/>
              </a:buClr>
              <a:buSzPts val="1200"/>
              <a:buNone/>
              <a:defRPr sz="1200" b="1"/>
            </a:lvl8pPr>
            <a:lvl9pPr marL="4114800" lvl="8" indent="-228600" algn="l" rtl="0">
              <a:lnSpc>
                <a:spcPct val="90000"/>
              </a:lnSpc>
              <a:spcBef>
                <a:spcPts val="1200"/>
              </a:spcBef>
              <a:spcAft>
                <a:spcPts val="1200"/>
              </a:spcAft>
              <a:buClr>
                <a:schemeClr val="dk1"/>
              </a:buClr>
              <a:buSzPts val="1200"/>
              <a:buNone/>
              <a:defRPr sz="1200" b="1"/>
            </a:lvl9pPr>
          </a:lstStyle>
          <a:p>
            <a:endParaRPr/>
          </a:p>
        </p:txBody>
      </p:sp>
      <p:sp>
        <p:nvSpPr>
          <p:cNvPr id="59" name="Google Shape;59;p16"/>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60" name="Google Shape;60;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Font typeface="Open Sans Medium"/>
              <a:buNone/>
              <a:defRPr sz="3600">
                <a:latin typeface="Open Sans Medium"/>
                <a:ea typeface="Open Sans Medium"/>
                <a:cs typeface="Open Sans Medium"/>
                <a:sym typeface="Open Sans Medium"/>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Open Sans"/>
              <a:buNone/>
              <a:defRPr b="1">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Open Sans"/>
              <a:buChar char="●"/>
              <a:defRPr>
                <a:latin typeface="Open Sans"/>
                <a:ea typeface="Open Sans"/>
                <a:cs typeface="Open Sans"/>
                <a:sym typeface="Open Sans"/>
              </a:defRPr>
            </a:lvl1pPr>
            <a:lvl2pPr marL="914400" lvl="1" indent="-317500">
              <a:spcBef>
                <a:spcPts val="0"/>
              </a:spcBef>
              <a:spcAft>
                <a:spcPts val="0"/>
              </a:spcAft>
              <a:buSzPts val="1400"/>
              <a:buFont typeface="Open Sans"/>
              <a:buChar char="○"/>
              <a:defRPr>
                <a:latin typeface="Open Sans"/>
                <a:ea typeface="Open Sans"/>
                <a:cs typeface="Open Sans"/>
                <a:sym typeface="Open Sans"/>
              </a:defRPr>
            </a:lvl2pPr>
            <a:lvl3pPr marL="1371600" lvl="2" indent="-317500">
              <a:spcBef>
                <a:spcPts val="0"/>
              </a:spcBef>
              <a:spcAft>
                <a:spcPts val="0"/>
              </a:spcAft>
              <a:buSzPts val="1400"/>
              <a:buFont typeface="Open Sans"/>
              <a:buChar char="■"/>
              <a:defRPr>
                <a:latin typeface="Open Sans"/>
                <a:ea typeface="Open Sans"/>
                <a:cs typeface="Open Sans"/>
                <a:sym typeface="Open Sans"/>
              </a:defRPr>
            </a:lvl3pPr>
            <a:lvl4pPr marL="1828800" lvl="3" indent="-317500">
              <a:spcBef>
                <a:spcPts val="0"/>
              </a:spcBef>
              <a:spcAft>
                <a:spcPts val="0"/>
              </a:spcAft>
              <a:buSzPts val="1400"/>
              <a:buFont typeface="Open Sans"/>
              <a:buChar char="●"/>
              <a:defRPr>
                <a:latin typeface="Open Sans"/>
                <a:ea typeface="Open Sans"/>
                <a:cs typeface="Open Sans"/>
                <a:sym typeface="Open Sans"/>
              </a:defRPr>
            </a:lvl4pPr>
            <a:lvl5pPr marL="2286000" lvl="4" indent="-317500">
              <a:spcBef>
                <a:spcPts val="0"/>
              </a:spcBef>
              <a:spcAft>
                <a:spcPts val="0"/>
              </a:spcAft>
              <a:buSzPts val="1400"/>
              <a:buFont typeface="Open Sans"/>
              <a:buChar char="○"/>
              <a:defRPr>
                <a:latin typeface="Open Sans"/>
                <a:ea typeface="Open Sans"/>
                <a:cs typeface="Open Sans"/>
                <a:sym typeface="Open Sans"/>
              </a:defRPr>
            </a:lvl5pPr>
            <a:lvl6pPr marL="2743200" lvl="5" indent="-317500">
              <a:spcBef>
                <a:spcPts val="0"/>
              </a:spcBef>
              <a:spcAft>
                <a:spcPts val="0"/>
              </a:spcAft>
              <a:buSzPts val="1400"/>
              <a:buFont typeface="Open Sans"/>
              <a:buChar char="■"/>
              <a:defRPr>
                <a:latin typeface="Open Sans"/>
                <a:ea typeface="Open Sans"/>
                <a:cs typeface="Open Sans"/>
                <a:sym typeface="Open Sans"/>
              </a:defRPr>
            </a:lvl6pPr>
            <a:lvl7pPr marL="3200400" lvl="6" indent="-317500">
              <a:spcBef>
                <a:spcPts val="0"/>
              </a:spcBef>
              <a:spcAft>
                <a:spcPts val="0"/>
              </a:spcAft>
              <a:buSzPts val="1400"/>
              <a:buFont typeface="Open Sans"/>
              <a:buChar char="●"/>
              <a:defRPr>
                <a:latin typeface="Open Sans"/>
                <a:ea typeface="Open Sans"/>
                <a:cs typeface="Open Sans"/>
                <a:sym typeface="Open Sans"/>
              </a:defRPr>
            </a:lvl7pPr>
            <a:lvl8pPr marL="3657600" lvl="7" indent="-317500">
              <a:spcBef>
                <a:spcPts val="0"/>
              </a:spcBef>
              <a:spcAft>
                <a:spcPts val="0"/>
              </a:spcAft>
              <a:buSzPts val="1400"/>
              <a:buFont typeface="Open Sans"/>
              <a:buChar char="○"/>
              <a:defRPr>
                <a:latin typeface="Open Sans"/>
                <a:ea typeface="Open Sans"/>
                <a:cs typeface="Open Sans"/>
                <a:sym typeface="Open Sans"/>
              </a:defRPr>
            </a:lvl8pPr>
            <a:lvl9pPr marL="4114800" lvl="8" indent="-317500">
              <a:spcBef>
                <a:spcPts val="0"/>
              </a:spcBef>
              <a:spcAft>
                <a:spcPts val="0"/>
              </a:spcAft>
              <a:buSzPts val="1400"/>
              <a:buFont typeface="Open Sans"/>
              <a:buChar char="■"/>
              <a:defRPr>
                <a:latin typeface="Open Sans"/>
                <a:ea typeface="Open Sans"/>
                <a:cs typeface="Open Sans"/>
                <a:sym typeface="Open San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Open Sans"/>
              <a:buNone/>
              <a:defRPr b="1">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Font typeface="Open Sans"/>
              <a:buChar char="●"/>
              <a:defRPr sz="1400">
                <a:latin typeface="Open Sans"/>
                <a:ea typeface="Open Sans"/>
                <a:cs typeface="Open Sans"/>
                <a:sym typeface="Open Sans"/>
              </a:defRPr>
            </a:lvl1pPr>
            <a:lvl2pPr marL="914400" lvl="1" indent="-304800">
              <a:spcBef>
                <a:spcPts val="0"/>
              </a:spcBef>
              <a:spcAft>
                <a:spcPts val="0"/>
              </a:spcAft>
              <a:buSzPts val="1200"/>
              <a:buFont typeface="Open Sans"/>
              <a:buChar char="○"/>
              <a:defRPr sz="1200">
                <a:latin typeface="Open Sans"/>
                <a:ea typeface="Open Sans"/>
                <a:cs typeface="Open Sans"/>
                <a:sym typeface="Open Sans"/>
              </a:defRPr>
            </a:lvl2pPr>
            <a:lvl3pPr marL="1371600" lvl="2" indent="-304800">
              <a:spcBef>
                <a:spcPts val="0"/>
              </a:spcBef>
              <a:spcAft>
                <a:spcPts val="0"/>
              </a:spcAft>
              <a:buSzPts val="1200"/>
              <a:buFont typeface="Open Sans"/>
              <a:buChar char="■"/>
              <a:defRPr sz="1200">
                <a:latin typeface="Open Sans"/>
                <a:ea typeface="Open Sans"/>
                <a:cs typeface="Open Sans"/>
                <a:sym typeface="Open Sans"/>
              </a:defRPr>
            </a:lvl3pPr>
            <a:lvl4pPr marL="1828800" lvl="3" indent="-304800">
              <a:spcBef>
                <a:spcPts val="0"/>
              </a:spcBef>
              <a:spcAft>
                <a:spcPts val="0"/>
              </a:spcAft>
              <a:buSzPts val="1200"/>
              <a:buFont typeface="Open Sans"/>
              <a:buChar char="●"/>
              <a:defRPr sz="1200">
                <a:latin typeface="Open Sans"/>
                <a:ea typeface="Open Sans"/>
                <a:cs typeface="Open Sans"/>
                <a:sym typeface="Open Sans"/>
              </a:defRPr>
            </a:lvl4pPr>
            <a:lvl5pPr marL="2286000" lvl="4" indent="-304800">
              <a:spcBef>
                <a:spcPts val="0"/>
              </a:spcBef>
              <a:spcAft>
                <a:spcPts val="0"/>
              </a:spcAft>
              <a:buSzPts val="1200"/>
              <a:buFont typeface="Open Sans"/>
              <a:buChar char="○"/>
              <a:defRPr sz="1200">
                <a:latin typeface="Open Sans"/>
                <a:ea typeface="Open Sans"/>
                <a:cs typeface="Open Sans"/>
                <a:sym typeface="Open Sans"/>
              </a:defRPr>
            </a:lvl5pPr>
            <a:lvl6pPr marL="2743200" lvl="5" indent="-304800">
              <a:spcBef>
                <a:spcPts val="0"/>
              </a:spcBef>
              <a:spcAft>
                <a:spcPts val="0"/>
              </a:spcAft>
              <a:buSzPts val="1200"/>
              <a:buFont typeface="Open Sans"/>
              <a:buChar char="■"/>
              <a:defRPr sz="1200">
                <a:latin typeface="Open Sans"/>
                <a:ea typeface="Open Sans"/>
                <a:cs typeface="Open Sans"/>
                <a:sym typeface="Open Sans"/>
              </a:defRPr>
            </a:lvl6pPr>
            <a:lvl7pPr marL="3200400" lvl="6" indent="-304800">
              <a:spcBef>
                <a:spcPts val="0"/>
              </a:spcBef>
              <a:spcAft>
                <a:spcPts val="0"/>
              </a:spcAft>
              <a:buSzPts val="1200"/>
              <a:buFont typeface="Open Sans"/>
              <a:buChar char="●"/>
              <a:defRPr sz="1200">
                <a:latin typeface="Open Sans"/>
                <a:ea typeface="Open Sans"/>
                <a:cs typeface="Open Sans"/>
                <a:sym typeface="Open Sans"/>
              </a:defRPr>
            </a:lvl7pPr>
            <a:lvl8pPr marL="3657600" lvl="7" indent="-304800">
              <a:spcBef>
                <a:spcPts val="0"/>
              </a:spcBef>
              <a:spcAft>
                <a:spcPts val="0"/>
              </a:spcAft>
              <a:buSzPts val="1200"/>
              <a:buFont typeface="Open Sans"/>
              <a:buChar char="○"/>
              <a:defRPr sz="1200">
                <a:latin typeface="Open Sans"/>
                <a:ea typeface="Open Sans"/>
                <a:cs typeface="Open Sans"/>
                <a:sym typeface="Open Sans"/>
              </a:defRPr>
            </a:lvl8pPr>
            <a:lvl9pPr marL="4114800" lvl="8" indent="-304800">
              <a:spcBef>
                <a:spcPts val="0"/>
              </a:spcBef>
              <a:spcAft>
                <a:spcPts val="0"/>
              </a:spcAft>
              <a:buSzPts val="1200"/>
              <a:buFont typeface="Open Sans"/>
              <a:buChar char="■"/>
              <a:defRPr sz="1200">
                <a:latin typeface="Open Sans"/>
                <a:ea typeface="Open Sans"/>
                <a:cs typeface="Open Sans"/>
                <a:sym typeface="Open Sans"/>
              </a:defRPr>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Font typeface="Open Sans"/>
              <a:buChar char="●"/>
              <a:defRPr sz="1400">
                <a:latin typeface="Open Sans"/>
                <a:ea typeface="Open Sans"/>
                <a:cs typeface="Open Sans"/>
                <a:sym typeface="Open Sans"/>
              </a:defRPr>
            </a:lvl1pPr>
            <a:lvl2pPr marL="914400" lvl="1" indent="-304800">
              <a:spcBef>
                <a:spcPts val="0"/>
              </a:spcBef>
              <a:spcAft>
                <a:spcPts val="0"/>
              </a:spcAft>
              <a:buSzPts val="1200"/>
              <a:buFont typeface="Open Sans"/>
              <a:buChar char="○"/>
              <a:defRPr sz="1200">
                <a:latin typeface="Open Sans"/>
                <a:ea typeface="Open Sans"/>
                <a:cs typeface="Open Sans"/>
                <a:sym typeface="Open Sans"/>
              </a:defRPr>
            </a:lvl2pPr>
            <a:lvl3pPr marL="1371600" lvl="2" indent="-304800">
              <a:spcBef>
                <a:spcPts val="0"/>
              </a:spcBef>
              <a:spcAft>
                <a:spcPts val="0"/>
              </a:spcAft>
              <a:buSzPts val="1200"/>
              <a:buFont typeface="Open Sans"/>
              <a:buChar char="■"/>
              <a:defRPr sz="1200">
                <a:latin typeface="Open Sans"/>
                <a:ea typeface="Open Sans"/>
                <a:cs typeface="Open Sans"/>
                <a:sym typeface="Open Sans"/>
              </a:defRPr>
            </a:lvl3pPr>
            <a:lvl4pPr marL="1828800" lvl="3" indent="-304800">
              <a:spcBef>
                <a:spcPts val="0"/>
              </a:spcBef>
              <a:spcAft>
                <a:spcPts val="0"/>
              </a:spcAft>
              <a:buSzPts val="1200"/>
              <a:buFont typeface="Open Sans"/>
              <a:buChar char="●"/>
              <a:defRPr sz="1200">
                <a:latin typeface="Open Sans"/>
                <a:ea typeface="Open Sans"/>
                <a:cs typeface="Open Sans"/>
                <a:sym typeface="Open Sans"/>
              </a:defRPr>
            </a:lvl4pPr>
            <a:lvl5pPr marL="2286000" lvl="4" indent="-304800">
              <a:spcBef>
                <a:spcPts val="0"/>
              </a:spcBef>
              <a:spcAft>
                <a:spcPts val="0"/>
              </a:spcAft>
              <a:buSzPts val="1200"/>
              <a:buFont typeface="Open Sans"/>
              <a:buChar char="○"/>
              <a:defRPr sz="1200">
                <a:latin typeface="Open Sans"/>
                <a:ea typeface="Open Sans"/>
                <a:cs typeface="Open Sans"/>
                <a:sym typeface="Open Sans"/>
              </a:defRPr>
            </a:lvl5pPr>
            <a:lvl6pPr marL="2743200" lvl="5" indent="-304800">
              <a:spcBef>
                <a:spcPts val="0"/>
              </a:spcBef>
              <a:spcAft>
                <a:spcPts val="0"/>
              </a:spcAft>
              <a:buSzPts val="1200"/>
              <a:buFont typeface="Open Sans"/>
              <a:buChar char="■"/>
              <a:defRPr sz="1200">
                <a:latin typeface="Open Sans"/>
                <a:ea typeface="Open Sans"/>
                <a:cs typeface="Open Sans"/>
                <a:sym typeface="Open Sans"/>
              </a:defRPr>
            </a:lvl6pPr>
            <a:lvl7pPr marL="3200400" lvl="6" indent="-304800">
              <a:spcBef>
                <a:spcPts val="0"/>
              </a:spcBef>
              <a:spcAft>
                <a:spcPts val="0"/>
              </a:spcAft>
              <a:buSzPts val="1200"/>
              <a:buFont typeface="Open Sans"/>
              <a:buChar char="●"/>
              <a:defRPr sz="1200">
                <a:latin typeface="Open Sans"/>
                <a:ea typeface="Open Sans"/>
                <a:cs typeface="Open Sans"/>
                <a:sym typeface="Open Sans"/>
              </a:defRPr>
            </a:lvl7pPr>
            <a:lvl8pPr marL="3657600" lvl="7" indent="-304800">
              <a:spcBef>
                <a:spcPts val="0"/>
              </a:spcBef>
              <a:spcAft>
                <a:spcPts val="0"/>
              </a:spcAft>
              <a:buSzPts val="1200"/>
              <a:buFont typeface="Open Sans"/>
              <a:buChar char="○"/>
              <a:defRPr sz="1200">
                <a:latin typeface="Open Sans"/>
                <a:ea typeface="Open Sans"/>
                <a:cs typeface="Open Sans"/>
                <a:sym typeface="Open Sans"/>
              </a:defRPr>
            </a:lvl8pPr>
            <a:lvl9pPr marL="4114800" lvl="8" indent="-304800">
              <a:spcBef>
                <a:spcPts val="0"/>
              </a:spcBef>
              <a:spcAft>
                <a:spcPts val="0"/>
              </a:spcAft>
              <a:buSzPts val="1200"/>
              <a:buFont typeface="Open Sans"/>
              <a:buChar char="■"/>
              <a:defRPr sz="1200">
                <a:latin typeface="Open Sans"/>
                <a:ea typeface="Open Sans"/>
                <a:cs typeface="Open Sans"/>
                <a:sym typeface="Open San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Open Sans"/>
              <a:buNone/>
              <a:defRPr b="1">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Font typeface="Open Sans SemiBold"/>
              <a:buNone/>
              <a:defRPr sz="2400">
                <a:latin typeface="Open Sans SemiBold"/>
                <a:ea typeface="Open Sans SemiBold"/>
                <a:cs typeface="Open Sans SemiBold"/>
                <a:sym typeface="Open Sans Semi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6" name="Google Shape;2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Open Sans"/>
              <a:buChar char="●"/>
              <a:defRPr sz="1200">
                <a:latin typeface="Open Sans"/>
                <a:ea typeface="Open Sans"/>
                <a:cs typeface="Open Sans"/>
                <a:sym typeface="Open Sans"/>
              </a:defRPr>
            </a:lvl1pPr>
            <a:lvl2pPr marL="914400" lvl="1" indent="-304800">
              <a:spcBef>
                <a:spcPts val="0"/>
              </a:spcBef>
              <a:spcAft>
                <a:spcPts val="0"/>
              </a:spcAft>
              <a:buSzPts val="1200"/>
              <a:buFont typeface="Open Sans"/>
              <a:buChar char="○"/>
              <a:defRPr sz="1200">
                <a:latin typeface="Open Sans"/>
                <a:ea typeface="Open Sans"/>
                <a:cs typeface="Open Sans"/>
                <a:sym typeface="Open Sans"/>
              </a:defRPr>
            </a:lvl2pPr>
            <a:lvl3pPr marL="1371600" lvl="2" indent="-304800">
              <a:spcBef>
                <a:spcPts val="0"/>
              </a:spcBef>
              <a:spcAft>
                <a:spcPts val="0"/>
              </a:spcAft>
              <a:buSzPts val="1200"/>
              <a:buFont typeface="Open Sans"/>
              <a:buChar char="■"/>
              <a:defRPr sz="1200">
                <a:latin typeface="Open Sans"/>
                <a:ea typeface="Open Sans"/>
                <a:cs typeface="Open Sans"/>
                <a:sym typeface="Open Sans"/>
              </a:defRPr>
            </a:lvl3pPr>
            <a:lvl4pPr marL="1828800" lvl="3" indent="-304800">
              <a:spcBef>
                <a:spcPts val="0"/>
              </a:spcBef>
              <a:spcAft>
                <a:spcPts val="0"/>
              </a:spcAft>
              <a:buSzPts val="1200"/>
              <a:buFont typeface="Open Sans"/>
              <a:buChar char="●"/>
              <a:defRPr sz="1200">
                <a:latin typeface="Open Sans"/>
                <a:ea typeface="Open Sans"/>
                <a:cs typeface="Open Sans"/>
                <a:sym typeface="Open Sans"/>
              </a:defRPr>
            </a:lvl4pPr>
            <a:lvl5pPr marL="2286000" lvl="4" indent="-304800">
              <a:spcBef>
                <a:spcPts val="0"/>
              </a:spcBef>
              <a:spcAft>
                <a:spcPts val="0"/>
              </a:spcAft>
              <a:buSzPts val="1200"/>
              <a:buFont typeface="Open Sans"/>
              <a:buChar char="○"/>
              <a:defRPr sz="1200">
                <a:latin typeface="Open Sans"/>
                <a:ea typeface="Open Sans"/>
                <a:cs typeface="Open Sans"/>
                <a:sym typeface="Open Sans"/>
              </a:defRPr>
            </a:lvl5pPr>
            <a:lvl6pPr marL="2743200" lvl="5" indent="-304800">
              <a:spcBef>
                <a:spcPts val="0"/>
              </a:spcBef>
              <a:spcAft>
                <a:spcPts val="0"/>
              </a:spcAft>
              <a:buSzPts val="1200"/>
              <a:buFont typeface="Open Sans"/>
              <a:buChar char="■"/>
              <a:defRPr sz="1200">
                <a:latin typeface="Open Sans"/>
                <a:ea typeface="Open Sans"/>
                <a:cs typeface="Open Sans"/>
                <a:sym typeface="Open Sans"/>
              </a:defRPr>
            </a:lvl6pPr>
            <a:lvl7pPr marL="3200400" lvl="6" indent="-304800">
              <a:spcBef>
                <a:spcPts val="0"/>
              </a:spcBef>
              <a:spcAft>
                <a:spcPts val="0"/>
              </a:spcAft>
              <a:buSzPts val="1200"/>
              <a:buFont typeface="Open Sans"/>
              <a:buChar char="●"/>
              <a:defRPr sz="1200">
                <a:latin typeface="Open Sans"/>
                <a:ea typeface="Open Sans"/>
                <a:cs typeface="Open Sans"/>
                <a:sym typeface="Open Sans"/>
              </a:defRPr>
            </a:lvl7pPr>
            <a:lvl8pPr marL="3657600" lvl="7" indent="-304800">
              <a:spcBef>
                <a:spcPts val="0"/>
              </a:spcBef>
              <a:spcAft>
                <a:spcPts val="0"/>
              </a:spcAft>
              <a:buSzPts val="1200"/>
              <a:buFont typeface="Open Sans"/>
              <a:buChar char="○"/>
              <a:defRPr sz="1200">
                <a:latin typeface="Open Sans"/>
                <a:ea typeface="Open Sans"/>
                <a:cs typeface="Open Sans"/>
                <a:sym typeface="Open Sans"/>
              </a:defRPr>
            </a:lvl8pPr>
            <a:lvl9pPr marL="4114800" lvl="8" indent="-304800">
              <a:spcBef>
                <a:spcPts val="0"/>
              </a:spcBef>
              <a:spcAft>
                <a:spcPts val="0"/>
              </a:spcAft>
              <a:buSzPts val="1200"/>
              <a:buFont typeface="Open Sans"/>
              <a:buChar char="■"/>
              <a:defRPr sz="1200">
                <a:latin typeface="Open Sans"/>
                <a:ea typeface="Open Sans"/>
                <a:cs typeface="Open Sans"/>
                <a:sym typeface="Open San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CVPS Slide Theme">
  <p:cSld name="MAIN_POINT">
    <p:spTree>
      <p:nvGrpSpPr>
        <p:cNvPr id="1" name="Shape 27"/>
        <p:cNvGrpSpPr/>
        <p:nvPr/>
      </p:nvGrpSpPr>
      <p:grpSpPr>
        <a:xfrm>
          <a:off x="0" y="0"/>
          <a:ext cx="0" cy="0"/>
          <a:chOff x="0" y="0"/>
          <a:chExt cx="0" cy="0"/>
        </a:xfrm>
      </p:grpSpPr>
      <p:sp>
        <p:nvSpPr>
          <p:cNvPr id="28" name="Google Shape;28;p8"/>
          <p:cNvSpPr/>
          <p:nvPr/>
        </p:nvSpPr>
        <p:spPr>
          <a:xfrm>
            <a:off x="0" y="17225"/>
            <a:ext cx="9154200" cy="4079400"/>
          </a:xfrm>
          <a:prstGeom prst="rect">
            <a:avLst/>
          </a:prstGeom>
          <a:solidFill>
            <a:srgbClr val="43B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8"/>
          <p:cNvSpPr txBox="1">
            <a:spLocks noGrp="1"/>
          </p:cNvSpPr>
          <p:nvPr>
            <p:ph type="title"/>
          </p:nvPr>
        </p:nvSpPr>
        <p:spPr>
          <a:xfrm>
            <a:off x="490250" y="450150"/>
            <a:ext cx="81438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Font typeface="Open Sans"/>
              <a:buNone/>
              <a:defRPr sz="4800" b="1">
                <a:solidFill>
                  <a:schemeClr val="lt1"/>
                </a:solidFill>
                <a:latin typeface="Open Sans"/>
                <a:ea typeface="Open Sans"/>
                <a:cs typeface="Open Sans"/>
                <a:sym typeface="Open Sa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 name="Google Shape;3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8"/>
          <p:cNvSpPr/>
          <p:nvPr/>
        </p:nvSpPr>
        <p:spPr>
          <a:xfrm>
            <a:off x="23150" y="4096625"/>
            <a:ext cx="9144000" cy="1047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Google Shape;32;p8"/>
          <p:cNvPicPr preferRelativeResize="0"/>
          <p:nvPr/>
        </p:nvPicPr>
        <p:blipFill>
          <a:blip r:embed="rId2">
            <a:alphaModFix/>
          </a:blip>
          <a:stretch>
            <a:fillRect/>
          </a:stretch>
        </p:blipFill>
        <p:spPr>
          <a:xfrm>
            <a:off x="2726850" y="4161200"/>
            <a:ext cx="3670593" cy="8956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
        <p:cNvGrpSpPr/>
        <p:nvPr/>
      </p:nvGrpSpPr>
      <p:grpSpPr>
        <a:xfrm>
          <a:off x="0" y="0"/>
          <a:ext cx="0" cy="0"/>
          <a:chOff x="0" y="0"/>
          <a:chExt cx="0" cy="0"/>
        </a:xfrm>
      </p:grpSpPr>
      <p:sp>
        <p:nvSpPr>
          <p:cNvPr id="34" name="Google Shape;3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Font typeface="Open Sans SemiBold"/>
              <a:buNone/>
              <a:defRPr sz="4200">
                <a:latin typeface="Open Sans SemiBold"/>
                <a:ea typeface="Open Sans SemiBold"/>
                <a:cs typeface="Open Sans SemiBold"/>
                <a:sym typeface="Open Sans SemiBold"/>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6" name="Google Shape;3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Open Sans"/>
              <a:buNone/>
              <a:defRPr sz="2100">
                <a:latin typeface="Open Sans"/>
                <a:ea typeface="Open Sans"/>
                <a:cs typeface="Open Sans"/>
                <a:sym typeface="Open Sans"/>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7" name="Google Shape;37;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Font typeface="Open Sans"/>
              <a:buChar char="●"/>
              <a:defRPr>
                <a:latin typeface="Open Sans"/>
                <a:ea typeface="Open Sans"/>
                <a:cs typeface="Open Sans"/>
                <a:sym typeface="Open Sans"/>
              </a:defRPr>
            </a:lvl1pPr>
            <a:lvl2pPr marL="914400" lvl="1" indent="-317500">
              <a:spcBef>
                <a:spcPts val="0"/>
              </a:spcBef>
              <a:spcAft>
                <a:spcPts val="0"/>
              </a:spcAft>
              <a:buSzPts val="1400"/>
              <a:buFont typeface="Open Sans"/>
              <a:buChar char="○"/>
              <a:defRPr>
                <a:latin typeface="Open Sans"/>
                <a:ea typeface="Open Sans"/>
                <a:cs typeface="Open Sans"/>
                <a:sym typeface="Open Sans"/>
              </a:defRPr>
            </a:lvl2pPr>
            <a:lvl3pPr marL="1371600" lvl="2" indent="-317500">
              <a:spcBef>
                <a:spcPts val="0"/>
              </a:spcBef>
              <a:spcAft>
                <a:spcPts val="0"/>
              </a:spcAft>
              <a:buSzPts val="1400"/>
              <a:buFont typeface="Open Sans"/>
              <a:buChar char="■"/>
              <a:defRPr>
                <a:latin typeface="Open Sans"/>
                <a:ea typeface="Open Sans"/>
                <a:cs typeface="Open Sans"/>
                <a:sym typeface="Open Sans"/>
              </a:defRPr>
            </a:lvl3pPr>
            <a:lvl4pPr marL="1828800" lvl="3" indent="-317500">
              <a:spcBef>
                <a:spcPts val="0"/>
              </a:spcBef>
              <a:spcAft>
                <a:spcPts val="0"/>
              </a:spcAft>
              <a:buSzPts val="1400"/>
              <a:buFont typeface="Open Sans"/>
              <a:buChar char="●"/>
              <a:defRPr>
                <a:latin typeface="Open Sans"/>
                <a:ea typeface="Open Sans"/>
                <a:cs typeface="Open Sans"/>
                <a:sym typeface="Open Sans"/>
              </a:defRPr>
            </a:lvl4pPr>
            <a:lvl5pPr marL="2286000" lvl="4" indent="-317500">
              <a:spcBef>
                <a:spcPts val="0"/>
              </a:spcBef>
              <a:spcAft>
                <a:spcPts val="0"/>
              </a:spcAft>
              <a:buSzPts val="1400"/>
              <a:buFont typeface="Open Sans"/>
              <a:buChar char="○"/>
              <a:defRPr>
                <a:latin typeface="Open Sans"/>
                <a:ea typeface="Open Sans"/>
                <a:cs typeface="Open Sans"/>
                <a:sym typeface="Open Sans"/>
              </a:defRPr>
            </a:lvl5pPr>
            <a:lvl6pPr marL="2743200" lvl="5" indent="-317500">
              <a:spcBef>
                <a:spcPts val="0"/>
              </a:spcBef>
              <a:spcAft>
                <a:spcPts val="0"/>
              </a:spcAft>
              <a:buSzPts val="1400"/>
              <a:buFont typeface="Open Sans"/>
              <a:buChar char="■"/>
              <a:defRPr>
                <a:latin typeface="Open Sans"/>
                <a:ea typeface="Open Sans"/>
                <a:cs typeface="Open Sans"/>
                <a:sym typeface="Open Sans"/>
              </a:defRPr>
            </a:lvl6pPr>
            <a:lvl7pPr marL="3200400" lvl="6" indent="-317500">
              <a:spcBef>
                <a:spcPts val="0"/>
              </a:spcBef>
              <a:spcAft>
                <a:spcPts val="0"/>
              </a:spcAft>
              <a:buSzPts val="1400"/>
              <a:buFont typeface="Open Sans"/>
              <a:buChar char="●"/>
              <a:defRPr>
                <a:latin typeface="Open Sans"/>
                <a:ea typeface="Open Sans"/>
                <a:cs typeface="Open Sans"/>
                <a:sym typeface="Open Sans"/>
              </a:defRPr>
            </a:lvl7pPr>
            <a:lvl8pPr marL="3657600" lvl="7" indent="-317500">
              <a:spcBef>
                <a:spcPts val="0"/>
              </a:spcBef>
              <a:spcAft>
                <a:spcPts val="0"/>
              </a:spcAft>
              <a:buSzPts val="1400"/>
              <a:buFont typeface="Open Sans"/>
              <a:buChar char="○"/>
              <a:defRPr>
                <a:latin typeface="Open Sans"/>
                <a:ea typeface="Open Sans"/>
                <a:cs typeface="Open Sans"/>
                <a:sym typeface="Open Sans"/>
              </a:defRPr>
            </a:lvl8pPr>
            <a:lvl9pPr marL="4114800" lvl="8" indent="-317500">
              <a:spcBef>
                <a:spcPts val="0"/>
              </a:spcBef>
              <a:spcAft>
                <a:spcPts val="0"/>
              </a:spcAft>
              <a:buSzPts val="1400"/>
              <a:buFont typeface="Open Sans"/>
              <a:buChar char="■"/>
              <a:defRPr>
                <a:latin typeface="Open Sans"/>
                <a:ea typeface="Open Sans"/>
                <a:cs typeface="Open Sans"/>
                <a:sym typeface="Open Sa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Open Sans"/>
              <a:buNone/>
              <a:defRPr>
                <a:latin typeface="Open Sans"/>
                <a:ea typeface="Open Sans"/>
                <a:cs typeface="Open Sans"/>
                <a:sym typeface="Open Sans"/>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pen Sans"/>
              <a:buNone/>
              <a:defRPr sz="2800" b="1">
                <a:solidFill>
                  <a:schemeClr val="dk1"/>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9;p1"/>
          <p:cNvSpPr/>
          <p:nvPr/>
        </p:nvSpPr>
        <p:spPr>
          <a:xfrm>
            <a:off x="6944200" y="4663225"/>
            <a:ext cx="2199900" cy="480300"/>
          </a:xfrm>
          <a:prstGeom prst="rect">
            <a:avLst/>
          </a:prstGeom>
          <a:solidFill>
            <a:srgbClr val="E4F5FF"/>
          </a:solidFill>
          <a:ln w="9525" cap="flat" cmpd="sng">
            <a:solidFill>
              <a:srgbClr val="E4F5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ncvps.yuja.com/V/Video?v=491967&amp;node=2356307&amp;a=1944773779&amp;autoplay=1"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w3.org/WAI/tutorials/images/"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hyperlink" Target="https://www.w3.org/WAI/tutorials/images/decision-tre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docs.google.com/document/d/17U60uIwVrrrtbGPNwTYGzcRqUz-EE10QQgppMAomIXA/edit?usp=sharing" TargetMode="External"/><Relationship Id="rId4" Type="http://schemas.openxmlformats.org/officeDocument/2006/relationships/hyperlink" Target="https://support.google.com/chrome/answer/10538231?hl=en"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https://www.mathmlcentral.com/Tools/ToMathML.jsp"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hyperlink" Target="https://www.lakepinesbraille.com/"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ave.webaim.org/" TargetMode="Externa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hyperlink" Target="http://grackledocs.com" TargetMode="External"/><Relationship Id="rId5" Type="http://schemas.openxmlformats.org/officeDocument/2006/relationships/image" Target="../media/image36.png"/><Relationship Id="rId4" Type="http://schemas.openxmlformats.org/officeDocument/2006/relationships/hyperlink" Target="https://cidilabs.com/landing/udoit-accessibility-tool/" TargetMode="External"/><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hyperlink" Target="https://lyryx.com/" TargetMode="External"/><Relationship Id="rId3" Type="http://schemas.openxmlformats.org/officeDocument/2006/relationships/hyperlink" Target="https://openstax.org/" TargetMode="External"/><Relationship Id="rId7" Type="http://schemas.openxmlformats.org/officeDocument/2006/relationships/hyperlink" Target="https://www.saylor.org/books/"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hyperlink" Target="https://open.umn.edu/opentextbooks" TargetMode="External"/><Relationship Id="rId5" Type="http://schemas.openxmlformats.org/officeDocument/2006/relationships/hyperlink" Target="https://milneopentextbooks.org/" TargetMode="External"/><Relationship Id="rId4" Type="http://schemas.openxmlformats.org/officeDocument/2006/relationships/hyperlink" Target="https://www.oercommons.org/hubs/open-textbooks" TargetMode="External"/><Relationship Id="rId9" Type="http://schemas.openxmlformats.org/officeDocument/2006/relationships/hyperlink" Target="https://open.bccampus.ca/browse-our-collection/find-open-textbook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qualitymatters.org/qa-resources/resource-center/articles-resources/accessibility-resource-site"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hyperlink" Target="https://journals.uwyo.edu/index.php/jtilt/article/view/7677"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hyperlink" Target="https://rise.articulate.com/share/NmU2ZfTN-c32KAm8j8bez8m28z0b6CLv"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500100" y="253975"/>
            <a:ext cx="8143800" cy="20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lvl="0" indent="0" algn="ctr" rtl="0">
              <a:spcBef>
                <a:spcPts val="0"/>
              </a:spcBef>
              <a:spcAft>
                <a:spcPts val="0"/>
              </a:spcAft>
              <a:buClr>
                <a:srgbClr val="9BD5F9"/>
              </a:buClr>
              <a:buFont typeface="Arial"/>
              <a:buNone/>
            </a:pPr>
            <a:r>
              <a:rPr lang="en-US" dirty="0">
                <a:latin typeface="Candara"/>
                <a:ea typeface="Candara"/>
                <a:cs typeface="Candara"/>
                <a:sym typeface="Candara"/>
              </a:rPr>
              <a:t>Supporting Diverse Learners: Text, Images, Documents, PDFs, &amp; Tables Oh My!!</a:t>
            </a:r>
            <a:endParaRPr sz="4400" dirty="0">
              <a:solidFill>
                <a:srgbClr val="FFFFFF"/>
              </a:solidFill>
              <a:latin typeface="Candara"/>
              <a:ea typeface="Candara"/>
              <a:cs typeface="Candara"/>
              <a:sym typeface="Candara"/>
            </a:endParaRPr>
          </a:p>
        </p:txBody>
      </p:sp>
      <p:sp>
        <p:nvSpPr>
          <p:cNvPr id="68" name="Google Shape;68;p17"/>
          <p:cNvSpPr txBox="1">
            <a:spLocks noGrp="1"/>
          </p:cNvSpPr>
          <p:nvPr>
            <p:ph type="title"/>
          </p:nvPr>
        </p:nvSpPr>
        <p:spPr>
          <a:xfrm>
            <a:off x="652500" y="2745025"/>
            <a:ext cx="8143800" cy="8721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lvl="0" indent="0" algn="ctr" rtl="0">
              <a:spcBef>
                <a:spcPts val="0"/>
              </a:spcBef>
              <a:spcAft>
                <a:spcPts val="0"/>
              </a:spcAft>
              <a:buClr>
                <a:srgbClr val="9BD5F9"/>
              </a:buClr>
              <a:buFont typeface="Arial"/>
              <a:buNone/>
            </a:pPr>
            <a:r>
              <a:rPr lang="en-US" sz="3900">
                <a:solidFill>
                  <a:srgbClr val="073763"/>
                </a:solidFill>
                <a:latin typeface="Candara"/>
                <a:ea typeface="Candara"/>
                <a:cs typeface="Candara"/>
                <a:sym typeface="Candara"/>
              </a:rPr>
              <a:t>Exploring SRS 8.3</a:t>
            </a:r>
            <a:endParaRPr sz="3500">
              <a:solidFill>
                <a:srgbClr val="073763"/>
              </a:solidFill>
              <a:latin typeface="Candara"/>
              <a:ea typeface="Candara"/>
              <a:cs typeface="Candara"/>
              <a:sym typeface="Candar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6" name="Google Shape;146;p26" descr="Example of a blind student using an iPad, refreshable braille device, and printed braille along with screen reading technology to complete an online course" title="Student using an iPad and electronic Braille display to complete an online Spanish quiz"/>
          <p:cNvPicPr preferRelativeResize="0"/>
          <p:nvPr/>
        </p:nvPicPr>
        <p:blipFill>
          <a:blip r:embed="rId3">
            <a:alphaModFix/>
          </a:blip>
          <a:stretch>
            <a:fillRect/>
          </a:stretch>
        </p:blipFill>
        <p:spPr>
          <a:xfrm>
            <a:off x="6029449" y="397075"/>
            <a:ext cx="2191550" cy="3851051"/>
          </a:xfrm>
          <a:prstGeom prst="rect">
            <a:avLst/>
          </a:prstGeom>
          <a:noFill/>
          <a:ln>
            <a:noFill/>
          </a:ln>
        </p:spPr>
      </p:pic>
      <p:sp>
        <p:nvSpPr>
          <p:cNvPr id="147" name="Google Shape;147;p26"/>
          <p:cNvSpPr txBox="1"/>
          <p:nvPr/>
        </p:nvSpPr>
        <p:spPr>
          <a:xfrm>
            <a:off x="567800" y="3510594"/>
            <a:ext cx="4408800" cy="639600"/>
          </a:xfrm>
          <a:prstGeom prst="rect">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300" u="sng">
                <a:solidFill>
                  <a:schemeClr val="hlink"/>
                </a:solidFill>
                <a:latin typeface="Open Sans"/>
                <a:ea typeface="Open Sans"/>
                <a:cs typeface="Open Sans"/>
                <a:sym typeface="Open Sans"/>
                <a:hlinkClick r:id="rId4"/>
              </a:rPr>
              <a:t>Braille device- video Example</a:t>
            </a:r>
            <a:endParaRPr sz="2300">
              <a:latin typeface="Open Sans"/>
              <a:ea typeface="Open Sans"/>
              <a:cs typeface="Open Sans"/>
              <a:sym typeface="Open Sans"/>
            </a:endParaRPr>
          </a:p>
        </p:txBody>
      </p:sp>
      <p:sp>
        <p:nvSpPr>
          <p:cNvPr id="145" name="Google Shape;145;p26"/>
          <p:cNvSpPr txBox="1">
            <a:spLocks noGrp="1"/>
          </p:cNvSpPr>
          <p:nvPr>
            <p:ph type="body" idx="1"/>
          </p:nvPr>
        </p:nvSpPr>
        <p:spPr>
          <a:xfrm flipH="1">
            <a:off x="266299" y="951725"/>
            <a:ext cx="5011800" cy="2227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2100" b="0">
                <a:solidFill>
                  <a:schemeClr val="dk1"/>
                </a:solidFill>
              </a:rPr>
              <a:t>While there are legal implications associated with digital accessibility that we must adhere to, our main goal is to design our course content to promote the ability to interact with the course independently.</a:t>
            </a:r>
            <a:endParaRPr sz="2100" b="0">
              <a:solidFill>
                <a:schemeClr val="dk1"/>
              </a:solidFill>
            </a:endParaRPr>
          </a:p>
        </p:txBody>
      </p:sp>
      <p:sp>
        <p:nvSpPr>
          <p:cNvPr id="144" name="Google Shape;144;p26"/>
          <p:cNvSpPr txBox="1">
            <a:spLocks noGrp="1"/>
          </p:cNvSpPr>
          <p:nvPr>
            <p:ph type="title"/>
          </p:nvPr>
        </p:nvSpPr>
        <p:spPr>
          <a:xfrm>
            <a:off x="323800" y="337800"/>
            <a:ext cx="5094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Promoting Independence</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311700" y="14476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SRS 8.3 Annotations Example One</a:t>
            </a:r>
            <a:endParaRPr/>
          </a:p>
        </p:txBody>
      </p:sp>
      <p:sp>
        <p:nvSpPr>
          <p:cNvPr id="153" name="Google Shape;153;p27"/>
          <p:cNvSpPr txBox="1">
            <a:spLocks noGrp="1"/>
          </p:cNvSpPr>
          <p:nvPr>
            <p:ph type="body" idx="4294967295"/>
          </p:nvPr>
        </p:nvSpPr>
        <p:spPr>
          <a:xfrm>
            <a:off x="744050" y="2289450"/>
            <a:ext cx="7695000" cy="9600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US" sz="2400"/>
              <a:t>Images and graphs are described via alternative text, long description, or audio description</a:t>
            </a:r>
            <a:endParaRPr sz="2400" b="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2754600" y="203925"/>
            <a:ext cx="3634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Image Accessibility</a:t>
            </a:r>
            <a:endParaRPr/>
          </a:p>
        </p:txBody>
      </p:sp>
      <p:sp>
        <p:nvSpPr>
          <p:cNvPr id="159" name="Google Shape;159;p28"/>
          <p:cNvSpPr txBox="1">
            <a:spLocks noGrp="1"/>
          </p:cNvSpPr>
          <p:nvPr>
            <p:ph type="body" idx="1"/>
          </p:nvPr>
        </p:nvSpPr>
        <p:spPr>
          <a:xfrm>
            <a:off x="325075" y="1046125"/>
            <a:ext cx="7920000" cy="3509400"/>
          </a:xfrm>
          <a:prstGeom prst="rect">
            <a:avLst/>
          </a:prstGeom>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700"/>
              <a:buChar char="●"/>
            </a:pPr>
            <a:r>
              <a:rPr lang="en-US" sz="1700"/>
              <a:t>Non-text and non-video/audio elements (images) require alternative (alt) text (types of images- </a:t>
            </a:r>
            <a:r>
              <a:rPr lang="en-US" sz="1700" b="1" u="sng">
                <a:solidFill>
                  <a:schemeClr val="hlink"/>
                </a:solidFill>
                <a:hlinkClick r:id="rId3"/>
              </a:rPr>
              <a:t>W3C Images Tutorial</a:t>
            </a:r>
            <a:r>
              <a:rPr lang="en-US" sz="1700"/>
              <a:t>)</a:t>
            </a:r>
            <a:endParaRPr sz="1700"/>
          </a:p>
          <a:p>
            <a:pPr marL="457200" lvl="0" indent="-336550" algn="l" rtl="0">
              <a:lnSpc>
                <a:spcPct val="115000"/>
              </a:lnSpc>
              <a:spcBef>
                <a:spcPts val="1000"/>
              </a:spcBef>
              <a:spcAft>
                <a:spcPts val="0"/>
              </a:spcAft>
              <a:buSzPts val="1700"/>
              <a:buChar char="●"/>
            </a:pPr>
            <a:r>
              <a:rPr lang="en-US" sz="1700"/>
              <a:t>Alt text conveys how images relate to the information being displayed</a:t>
            </a:r>
            <a:endParaRPr sz="1700"/>
          </a:p>
          <a:p>
            <a:pPr marL="457200" lvl="0" indent="-336550" algn="l" rtl="0">
              <a:lnSpc>
                <a:spcPct val="115000"/>
              </a:lnSpc>
              <a:spcBef>
                <a:spcPts val="1000"/>
              </a:spcBef>
              <a:spcAft>
                <a:spcPts val="0"/>
              </a:spcAft>
              <a:buSzPts val="1700"/>
              <a:buChar char="●"/>
            </a:pPr>
            <a:r>
              <a:rPr lang="en-US" sz="1700"/>
              <a:t>Alt text is generally limited to ~140 characters</a:t>
            </a:r>
            <a:endParaRPr sz="1700"/>
          </a:p>
          <a:p>
            <a:pPr marL="457200" lvl="0" indent="-336550" algn="l" rtl="0">
              <a:lnSpc>
                <a:spcPct val="115000"/>
              </a:lnSpc>
              <a:spcBef>
                <a:spcPts val="1000"/>
              </a:spcBef>
              <a:spcAft>
                <a:spcPts val="0"/>
              </a:spcAft>
              <a:buSzPts val="1700"/>
              <a:buChar char="●"/>
            </a:pPr>
            <a:r>
              <a:rPr lang="en-US" sz="1700"/>
              <a:t>More complex images may require long descriptions or audio descriptions</a:t>
            </a:r>
            <a:endParaRPr sz="1700"/>
          </a:p>
          <a:p>
            <a:pPr marL="457200" lvl="0" indent="-336550" algn="l" rtl="0">
              <a:lnSpc>
                <a:spcPct val="115000"/>
              </a:lnSpc>
              <a:spcBef>
                <a:spcPts val="1000"/>
              </a:spcBef>
              <a:spcAft>
                <a:spcPts val="0"/>
              </a:spcAft>
              <a:buSzPts val="1700"/>
              <a:buChar char="●"/>
            </a:pPr>
            <a:r>
              <a:rPr lang="en-US" sz="1700"/>
              <a:t>Decorative images use “ “ (open quotes) for alt text</a:t>
            </a:r>
            <a:endParaRPr sz="1700"/>
          </a:p>
          <a:p>
            <a:pPr marL="457200" lvl="0" indent="-336550" algn="l" rtl="0">
              <a:lnSpc>
                <a:spcPct val="115000"/>
              </a:lnSpc>
              <a:spcBef>
                <a:spcPts val="1000"/>
              </a:spcBef>
              <a:spcAft>
                <a:spcPts val="0"/>
              </a:spcAft>
              <a:buSzPts val="1700"/>
              <a:buChar char="●"/>
            </a:pPr>
            <a:r>
              <a:rPr lang="en-US" sz="1700"/>
              <a:t>Determining when and how to provide alt text </a:t>
            </a:r>
            <a:br>
              <a:rPr lang="en-US" sz="1700"/>
            </a:br>
            <a:r>
              <a:rPr lang="en-US" sz="1700"/>
              <a:t>(</a:t>
            </a:r>
            <a:r>
              <a:rPr lang="en-US" sz="1700" b="1" u="sng">
                <a:solidFill>
                  <a:schemeClr val="hlink"/>
                </a:solidFill>
                <a:hlinkClick r:id="rId4"/>
              </a:rPr>
              <a:t>W3C alt Decision Tree</a:t>
            </a:r>
            <a:r>
              <a:rPr lang="en-US" sz="1700"/>
              <a:t>)</a:t>
            </a:r>
            <a:endParaRPr sz="1700"/>
          </a:p>
        </p:txBody>
      </p:sp>
      <p:pic>
        <p:nvPicPr>
          <p:cNvPr id="160" name="Google Shape;160;p28" descr="A sales rack of postcards with landmarks from around the world displayed on a wall"/>
          <p:cNvPicPr preferRelativeResize="0"/>
          <p:nvPr/>
        </p:nvPicPr>
        <p:blipFill>
          <a:blip r:embed="rId5">
            <a:alphaModFix/>
          </a:blip>
          <a:stretch>
            <a:fillRect/>
          </a:stretch>
        </p:blipFill>
        <p:spPr>
          <a:xfrm>
            <a:off x="6303878" y="3222775"/>
            <a:ext cx="2681277" cy="18001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Practice Adding Alternative Text</a:t>
            </a:r>
            <a:endParaRPr/>
          </a:p>
        </p:txBody>
      </p:sp>
      <p:pic>
        <p:nvPicPr>
          <p:cNvPr id="166" name="Google Shape;166;p29" descr="Black and white charcoal sketch of Pythagoras"/>
          <p:cNvPicPr preferRelativeResize="0"/>
          <p:nvPr/>
        </p:nvPicPr>
        <p:blipFill>
          <a:blip r:embed="rId3">
            <a:alphaModFix/>
          </a:blip>
          <a:stretch>
            <a:fillRect/>
          </a:stretch>
        </p:blipFill>
        <p:spPr>
          <a:xfrm>
            <a:off x="192575" y="1620625"/>
            <a:ext cx="2781300" cy="2305050"/>
          </a:xfrm>
          <a:prstGeom prst="rect">
            <a:avLst/>
          </a:prstGeom>
          <a:noFill/>
          <a:ln>
            <a:noFill/>
          </a:ln>
        </p:spPr>
      </p:pic>
      <p:pic>
        <p:nvPicPr>
          <p:cNvPr id="167" name="Google Shape;167;p29" descr="Oil painting of George Washington Crossing the Delaware"/>
          <p:cNvPicPr preferRelativeResize="0"/>
          <p:nvPr/>
        </p:nvPicPr>
        <p:blipFill>
          <a:blip r:embed="rId4">
            <a:alphaModFix/>
          </a:blip>
          <a:stretch>
            <a:fillRect/>
          </a:stretch>
        </p:blipFill>
        <p:spPr>
          <a:xfrm>
            <a:off x="3171825" y="1592050"/>
            <a:ext cx="2800350" cy="2362200"/>
          </a:xfrm>
          <a:prstGeom prst="rect">
            <a:avLst/>
          </a:prstGeom>
          <a:noFill/>
          <a:ln>
            <a:noFill/>
          </a:ln>
        </p:spPr>
      </p:pic>
      <p:pic>
        <p:nvPicPr>
          <p:cNvPr id="168" name="Google Shape;168;p29" descr="Decorative black and white curvy page divider"/>
          <p:cNvPicPr preferRelativeResize="0"/>
          <p:nvPr/>
        </p:nvPicPr>
        <p:blipFill>
          <a:blip r:embed="rId5">
            <a:alphaModFix/>
          </a:blip>
          <a:stretch>
            <a:fillRect/>
          </a:stretch>
        </p:blipFill>
        <p:spPr>
          <a:xfrm>
            <a:off x="6170125" y="1633413"/>
            <a:ext cx="2731750" cy="2279474"/>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0"/>
          <p:cNvSpPr txBox="1">
            <a:spLocks noGrp="1"/>
          </p:cNvSpPr>
          <p:nvPr>
            <p:ph type="title"/>
          </p:nvPr>
        </p:nvSpPr>
        <p:spPr>
          <a:xfrm>
            <a:off x="311700" y="3914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Providing Alt Text in Mathematics</a:t>
            </a:r>
            <a:endParaRPr/>
          </a:p>
        </p:txBody>
      </p:sp>
      <p:pic>
        <p:nvPicPr>
          <p:cNvPr id="174" name="Google Shape;174;p30" descr="A right triangle with one leg that is 4 units, a second leg that is 3 units, and a hypotenuse that has an unknown length labeled variable C."/>
          <p:cNvPicPr preferRelativeResize="0"/>
          <p:nvPr/>
        </p:nvPicPr>
        <p:blipFill>
          <a:blip r:embed="rId3">
            <a:alphaModFix/>
          </a:blip>
          <a:stretch>
            <a:fillRect/>
          </a:stretch>
        </p:blipFill>
        <p:spPr>
          <a:xfrm>
            <a:off x="237675" y="1668363"/>
            <a:ext cx="1752600" cy="2047875"/>
          </a:xfrm>
          <a:prstGeom prst="rect">
            <a:avLst/>
          </a:prstGeom>
          <a:noFill/>
          <a:ln>
            <a:noFill/>
          </a:ln>
        </p:spPr>
      </p:pic>
      <p:pic>
        <p:nvPicPr>
          <p:cNvPr id="175" name="Google Shape;175;p30" descr="f of x equals twelve minus x squared"/>
          <p:cNvPicPr preferRelativeResize="0"/>
          <p:nvPr/>
        </p:nvPicPr>
        <p:blipFill>
          <a:blip r:embed="rId4">
            <a:alphaModFix/>
          </a:blip>
          <a:stretch>
            <a:fillRect/>
          </a:stretch>
        </p:blipFill>
        <p:spPr>
          <a:xfrm>
            <a:off x="2166875" y="2159759"/>
            <a:ext cx="2463375" cy="1065075"/>
          </a:xfrm>
          <a:prstGeom prst="rect">
            <a:avLst/>
          </a:prstGeom>
          <a:noFill/>
          <a:ln w="38100" cap="flat" cmpd="sng">
            <a:solidFill>
              <a:srgbClr val="44546A"/>
            </a:solidFill>
            <a:prstDash val="solid"/>
            <a:round/>
            <a:headEnd type="none" w="sm" len="sm"/>
            <a:tailEnd type="none" w="sm" len="sm"/>
          </a:ln>
        </p:spPr>
      </p:pic>
      <p:pic>
        <p:nvPicPr>
          <p:cNvPr id="176" name="Google Shape;176;p30" descr="A coordinate plane with a line segment that runs diagonally upward from left to right starting at Point A which is located at seven comma five through Point B which is located at fourteen comma ten. "/>
          <p:cNvPicPr preferRelativeResize="0"/>
          <p:nvPr/>
        </p:nvPicPr>
        <p:blipFill>
          <a:blip r:embed="rId5">
            <a:alphaModFix/>
          </a:blip>
          <a:stretch>
            <a:fillRect/>
          </a:stretch>
        </p:blipFill>
        <p:spPr>
          <a:xfrm>
            <a:off x="5096325" y="1168300"/>
            <a:ext cx="3810000" cy="3048000"/>
          </a:xfrm>
          <a:prstGeom prst="rect">
            <a:avLst/>
          </a:prstGeom>
          <a:noFill/>
          <a:ln w="38100" cap="flat" cmpd="sng">
            <a:solidFill>
              <a:srgbClr val="44546A"/>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Complex Images and Embedded Text</a:t>
            </a:r>
            <a:endParaRPr/>
          </a:p>
        </p:txBody>
      </p:sp>
      <p:pic>
        <p:nvPicPr>
          <p:cNvPr id="182" name="Google Shape;182;p31" descr="Collage of a comic strip and a pie chart representing images with embedded text and complex images. A long description is available via the Accessible Version link on the slide" title="Two examples of images with embedded text, one is a comic strip and the other is a pie chart"/>
          <p:cNvPicPr preferRelativeResize="0"/>
          <p:nvPr/>
        </p:nvPicPr>
        <p:blipFill>
          <a:blip r:embed="rId3">
            <a:alphaModFix/>
          </a:blip>
          <a:stretch>
            <a:fillRect/>
          </a:stretch>
        </p:blipFill>
        <p:spPr>
          <a:xfrm>
            <a:off x="965799" y="1218500"/>
            <a:ext cx="6965850" cy="3331500"/>
          </a:xfrm>
          <a:prstGeom prst="rect">
            <a:avLst/>
          </a:prstGeom>
          <a:noFill/>
          <a:ln>
            <a:noFill/>
          </a:ln>
        </p:spPr>
      </p:pic>
      <p:sp>
        <p:nvSpPr>
          <p:cNvPr id="183" name="Google Shape;183;p31"/>
          <p:cNvSpPr txBox="1"/>
          <p:nvPr/>
        </p:nvSpPr>
        <p:spPr>
          <a:xfrm>
            <a:off x="1037444" y="3650775"/>
            <a:ext cx="3074400" cy="4464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700" u="sng">
                <a:solidFill>
                  <a:srgbClr val="073763"/>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Google </a:t>
            </a:r>
            <a:r>
              <a:rPr lang="en-US" sz="1700" u="sng">
                <a:solidFill>
                  <a:srgbClr val="073763"/>
                </a:solidFill>
                <a:latin typeface="Open Sans"/>
                <a:ea typeface="Open Sans"/>
                <a:cs typeface="Open Sans"/>
                <a:sym typeface="Open Sans"/>
              </a:rPr>
              <a:t>CopyFish Extension</a:t>
            </a:r>
            <a:endParaRPr sz="1400">
              <a:latin typeface="Open Sans"/>
              <a:ea typeface="Open Sans"/>
              <a:cs typeface="Open Sans"/>
              <a:sym typeface="Open Sans"/>
            </a:endParaRPr>
          </a:p>
        </p:txBody>
      </p:sp>
      <p:sp>
        <p:nvSpPr>
          <p:cNvPr id="184" name="Google Shape;184;p31"/>
          <p:cNvSpPr txBox="1"/>
          <p:nvPr/>
        </p:nvSpPr>
        <p:spPr>
          <a:xfrm>
            <a:off x="5255644" y="1496025"/>
            <a:ext cx="3074400" cy="4464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700" u="sng">
                <a:solidFill>
                  <a:srgbClr val="073763"/>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Accessible Version</a:t>
            </a:r>
            <a:endParaRPr sz="1400">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a:xfrm>
            <a:off x="331250" y="115907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SRS 8.3 Annotations Examples Two and Three</a:t>
            </a:r>
            <a:endParaRPr/>
          </a:p>
        </p:txBody>
      </p:sp>
      <p:sp>
        <p:nvSpPr>
          <p:cNvPr id="190" name="Google Shape;190;p32"/>
          <p:cNvSpPr txBox="1">
            <a:spLocks noGrp="1"/>
          </p:cNvSpPr>
          <p:nvPr>
            <p:ph type="body" idx="4294967295"/>
          </p:nvPr>
        </p:nvSpPr>
        <p:spPr>
          <a:xfrm>
            <a:off x="744050" y="2289450"/>
            <a:ext cx="7695000" cy="9600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US" sz="2400"/>
              <a:t>Addressing accessibility concerns with tables</a:t>
            </a: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txBox="1">
            <a:spLocks noGrp="1"/>
          </p:cNvSpPr>
          <p:nvPr>
            <p:ph type="title"/>
          </p:nvPr>
        </p:nvSpPr>
        <p:spPr>
          <a:xfrm>
            <a:off x="311700" y="1997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Creating Accessible Tables</a:t>
            </a:r>
            <a:endParaRPr/>
          </a:p>
        </p:txBody>
      </p:sp>
      <p:sp>
        <p:nvSpPr>
          <p:cNvPr id="196" name="Google Shape;196;p33"/>
          <p:cNvSpPr txBox="1">
            <a:spLocks noGrp="1"/>
          </p:cNvSpPr>
          <p:nvPr>
            <p:ph type="body" idx="1"/>
          </p:nvPr>
        </p:nvSpPr>
        <p:spPr>
          <a:xfrm>
            <a:off x="311700" y="1152475"/>
            <a:ext cx="4060500" cy="3416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US" sz="1700"/>
              <a:t>Tables should be created in plain text not as images</a:t>
            </a:r>
            <a:endParaRPr sz="1700"/>
          </a:p>
          <a:p>
            <a:pPr marL="457200" lvl="0" indent="-336550" algn="l" rtl="0">
              <a:spcBef>
                <a:spcPts val="1000"/>
              </a:spcBef>
              <a:spcAft>
                <a:spcPts val="0"/>
              </a:spcAft>
              <a:buSzPts val="1700"/>
              <a:buChar char="●"/>
            </a:pPr>
            <a:r>
              <a:rPr lang="en-US" sz="1700"/>
              <a:t>Tables should not be used strictly for visual appeal</a:t>
            </a:r>
            <a:endParaRPr sz="1700"/>
          </a:p>
          <a:p>
            <a:pPr marL="457200" lvl="0" indent="-336550" algn="l" rtl="0">
              <a:spcBef>
                <a:spcPts val="1000"/>
              </a:spcBef>
              <a:spcAft>
                <a:spcPts val="0"/>
              </a:spcAft>
              <a:buSzPts val="1700"/>
              <a:buChar char="●"/>
            </a:pPr>
            <a:r>
              <a:rPr lang="en-US" sz="1700"/>
              <a:t>Table should have a caption/header along with column and row headers</a:t>
            </a:r>
            <a:endParaRPr sz="1700"/>
          </a:p>
          <a:p>
            <a:pPr marL="457200" lvl="0" indent="-336550" algn="l" rtl="0">
              <a:spcBef>
                <a:spcPts val="1000"/>
              </a:spcBef>
              <a:spcAft>
                <a:spcPts val="0"/>
              </a:spcAft>
              <a:buSzPts val="1700"/>
              <a:buChar char="●"/>
            </a:pPr>
            <a:r>
              <a:rPr lang="en-US" sz="1700"/>
              <a:t>Do not merge cells or leave cells blank</a:t>
            </a:r>
            <a:endParaRPr/>
          </a:p>
        </p:txBody>
      </p:sp>
      <p:pic>
        <p:nvPicPr>
          <p:cNvPr id="197" name="Google Shape;197;p33" descr="foldable paper map divided into a table with letters of the alphabet for column headers and numerical row headers"/>
          <p:cNvPicPr preferRelativeResize="0"/>
          <p:nvPr/>
        </p:nvPicPr>
        <p:blipFill rotWithShape="1">
          <a:blip r:embed="rId3">
            <a:alphaModFix/>
          </a:blip>
          <a:srcRect l="7534" t="47572" r="6746"/>
          <a:stretch/>
        </p:blipFill>
        <p:spPr>
          <a:xfrm>
            <a:off x="4428862" y="881625"/>
            <a:ext cx="4654152" cy="1897251"/>
          </a:xfrm>
          <a:prstGeom prst="rect">
            <a:avLst/>
          </a:prstGeom>
          <a:noFill/>
          <a:ln w="38100" cap="flat" cmpd="sng">
            <a:solidFill>
              <a:schemeClr val="dk2"/>
            </a:solidFill>
            <a:prstDash val="solid"/>
            <a:round/>
            <a:headEnd type="none" w="sm" len="sm"/>
            <a:tailEnd type="none" w="sm" len="sm"/>
          </a:ln>
        </p:spPr>
      </p:pic>
      <p:pic>
        <p:nvPicPr>
          <p:cNvPr id="198" name="Google Shape;198;p33" descr="An example of an accessible table that contains both column and row headers along with text content in each individual cell. No cells are merged."/>
          <p:cNvPicPr preferRelativeResize="0"/>
          <p:nvPr/>
        </p:nvPicPr>
        <p:blipFill rotWithShape="1">
          <a:blip r:embed="rId4">
            <a:alphaModFix/>
          </a:blip>
          <a:srcRect t="39" b="29"/>
          <a:stretch/>
        </p:blipFill>
        <p:spPr>
          <a:xfrm>
            <a:off x="5170712" y="2888050"/>
            <a:ext cx="3170473" cy="2201374"/>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Testing Table Accessibility</a:t>
            </a:r>
            <a:endParaRPr/>
          </a:p>
        </p:txBody>
      </p:sp>
      <p:sp>
        <p:nvSpPr>
          <p:cNvPr id="204" name="Google Shape;204;p3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2000"/>
              <a:t>Try to click in an individual cell of the table. If you cannot click in a cell, then the table was added as an image rather than in plain text, and it is not accessible. </a:t>
            </a:r>
            <a:endParaRPr sz="2000"/>
          </a:p>
        </p:txBody>
      </p:sp>
      <p:sp>
        <p:nvSpPr>
          <p:cNvPr id="205" name="Google Shape;205;p3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2000"/>
              <a:t>If you can click in the cells, click in the top left of the table. Press the Tab key on the keyboard. You should be able to use the Tab key to navigate from left to right and Tab+Shift to navigate from right to left throughout the entire table. </a:t>
            </a:r>
            <a:endParaRPr sz="2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5"/>
          <p:cNvSpPr txBox="1">
            <a:spLocks noGrp="1"/>
          </p:cNvSpPr>
          <p:nvPr>
            <p:ph type="title"/>
          </p:nvPr>
        </p:nvSpPr>
        <p:spPr>
          <a:xfrm>
            <a:off x="311700" y="14476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SRS 8.3 Annotations Example Four</a:t>
            </a:r>
            <a:endParaRPr/>
          </a:p>
        </p:txBody>
      </p:sp>
      <p:sp>
        <p:nvSpPr>
          <p:cNvPr id="211" name="Google Shape;211;p35"/>
          <p:cNvSpPr txBox="1">
            <a:spLocks noGrp="1"/>
          </p:cNvSpPr>
          <p:nvPr>
            <p:ph type="body" idx="4294967295"/>
          </p:nvPr>
        </p:nvSpPr>
        <p:spPr>
          <a:xfrm>
            <a:off x="744050" y="2289450"/>
            <a:ext cx="7695000" cy="9600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US" sz="2400"/>
              <a:t>Documents or HTML use proper semantic structure formatting such as titles, headings, and lists.</a:t>
            </a:r>
            <a:endParaRPr sz="2400" b="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5" name="Google Shape;75;p18"/>
          <p:cNvSpPr txBox="1">
            <a:spLocks noGrp="1"/>
          </p:cNvSpPr>
          <p:nvPr>
            <p:ph type="body" idx="2"/>
          </p:nvPr>
        </p:nvSpPr>
        <p:spPr>
          <a:xfrm>
            <a:off x="4832400" y="1484325"/>
            <a:ext cx="3999900" cy="262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t>While I introduce myself, please take a few minutes to share the following information in the chat:</a:t>
            </a:r>
            <a:endParaRPr sz="1800"/>
          </a:p>
          <a:p>
            <a:pPr marL="457200" lvl="0" indent="-342900" algn="l" rtl="0">
              <a:spcBef>
                <a:spcPts val="1200"/>
              </a:spcBef>
              <a:spcAft>
                <a:spcPts val="0"/>
              </a:spcAft>
              <a:buSzPts val="1800"/>
              <a:buChar char="●"/>
            </a:pPr>
            <a:r>
              <a:rPr lang="en-US" sz="1800"/>
              <a:t>Location</a:t>
            </a:r>
            <a:endParaRPr sz="1800"/>
          </a:p>
          <a:p>
            <a:pPr marL="457200" lvl="0" indent="-342900" algn="l" rtl="0">
              <a:spcBef>
                <a:spcPts val="0"/>
              </a:spcBef>
              <a:spcAft>
                <a:spcPts val="0"/>
              </a:spcAft>
              <a:buSzPts val="1800"/>
              <a:buChar char="●"/>
            </a:pPr>
            <a:r>
              <a:rPr lang="en-US" sz="1800"/>
              <a:t>Professional role</a:t>
            </a:r>
            <a:endParaRPr sz="1800"/>
          </a:p>
          <a:p>
            <a:pPr marL="457200" lvl="0" indent="-342900" algn="l" rtl="0">
              <a:spcBef>
                <a:spcPts val="0"/>
              </a:spcBef>
              <a:spcAft>
                <a:spcPts val="0"/>
              </a:spcAft>
              <a:buSzPts val="1800"/>
              <a:buChar char="●"/>
            </a:pPr>
            <a:r>
              <a:rPr lang="en-US" sz="1800"/>
              <a:t>Experience with QM</a:t>
            </a:r>
            <a:endParaRPr sz="1800"/>
          </a:p>
          <a:p>
            <a:pPr marL="457200" lvl="0" indent="-342900" algn="l" rtl="0">
              <a:spcBef>
                <a:spcPts val="0"/>
              </a:spcBef>
              <a:spcAft>
                <a:spcPts val="0"/>
              </a:spcAft>
              <a:buSzPts val="1800"/>
              <a:buChar char="●"/>
            </a:pPr>
            <a:r>
              <a:rPr lang="en-US" sz="1800"/>
              <a:t>Prior knowledge of accessibility</a:t>
            </a:r>
            <a:endParaRPr sz="1800"/>
          </a:p>
          <a:p>
            <a:pPr marL="0" lvl="0" indent="0" algn="l" rtl="0">
              <a:spcBef>
                <a:spcPts val="1200"/>
              </a:spcBef>
              <a:spcAft>
                <a:spcPts val="1200"/>
              </a:spcAft>
              <a:buNone/>
            </a:pPr>
            <a:endParaRPr/>
          </a:p>
        </p:txBody>
      </p:sp>
      <p:sp>
        <p:nvSpPr>
          <p:cNvPr id="74" name="Google Shape;74;p18"/>
          <p:cNvSpPr txBox="1">
            <a:spLocks noGrp="1"/>
          </p:cNvSpPr>
          <p:nvPr>
            <p:ph type="body" idx="1"/>
          </p:nvPr>
        </p:nvSpPr>
        <p:spPr>
          <a:xfrm>
            <a:off x="311700" y="1152475"/>
            <a:ext cx="41544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000"/>
          </a:p>
          <a:p>
            <a:pPr marL="0" lvl="0" indent="0" algn="ctr" rtl="0">
              <a:lnSpc>
                <a:spcPct val="100000"/>
              </a:lnSpc>
              <a:spcBef>
                <a:spcPts val="0"/>
              </a:spcBef>
              <a:spcAft>
                <a:spcPts val="0"/>
              </a:spcAft>
              <a:buNone/>
            </a:pPr>
            <a:endParaRPr sz="2000"/>
          </a:p>
          <a:p>
            <a:pPr marL="0" lvl="0" indent="0" algn="ctr" rtl="0">
              <a:lnSpc>
                <a:spcPct val="100000"/>
              </a:lnSpc>
              <a:spcBef>
                <a:spcPts val="0"/>
              </a:spcBef>
              <a:spcAft>
                <a:spcPts val="0"/>
              </a:spcAft>
              <a:buNone/>
            </a:pPr>
            <a:endParaRPr sz="2000"/>
          </a:p>
          <a:p>
            <a:pPr marL="0" lvl="0" indent="0" algn="ctr" rtl="0">
              <a:lnSpc>
                <a:spcPct val="100000"/>
              </a:lnSpc>
              <a:spcBef>
                <a:spcPts val="0"/>
              </a:spcBef>
              <a:spcAft>
                <a:spcPts val="0"/>
              </a:spcAft>
              <a:buNone/>
            </a:pPr>
            <a:endParaRPr sz="2000"/>
          </a:p>
          <a:p>
            <a:pPr marL="0" lvl="0" indent="0" algn="ctr" rtl="0">
              <a:lnSpc>
                <a:spcPct val="100000"/>
              </a:lnSpc>
              <a:spcBef>
                <a:spcPts val="0"/>
              </a:spcBef>
              <a:spcAft>
                <a:spcPts val="0"/>
              </a:spcAft>
              <a:buNone/>
            </a:pPr>
            <a:endParaRPr sz="2000"/>
          </a:p>
          <a:p>
            <a:pPr marL="0" lvl="0" indent="0" algn="ctr" rtl="0">
              <a:lnSpc>
                <a:spcPct val="100000"/>
              </a:lnSpc>
              <a:spcBef>
                <a:spcPts val="0"/>
              </a:spcBef>
              <a:spcAft>
                <a:spcPts val="0"/>
              </a:spcAft>
              <a:buNone/>
            </a:pPr>
            <a:r>
              <a:rPr lang="en-US" sz="2000"/>
              <a:t>Dr. Chris Smith</a:t>
            </a:r>
            <a:endParaRPr sz="2000"/>
          </a:p>
          <a:p>
            <a:pPr marL="0" lvl="0" indent="0" algn="ctr" rtl="0">
              <a:lnSpc>
                <a:spcPct val="100000"/>
              </a:lnSpc>
              <a:spcBef>
                <a:spcPts val="400"/>
              </a:spcBef>
              <a:spcAft>
                <a:spcPts val="0"/>
              </a:spcAft>
              <a:buNone/>
            </a:pPr>
            <a:r>
              <a:rPr lang="en-US" sz="2000"/>
              <a:t>Instructional Designer</a:t>
            </a:r>
            <a:endParaRPr sz="2000"/>
          </a:p>
          <a:p>
            <a:pPr marL="0" lvl="0" indent="0" algn="ctr" rtl="0">
              <a:lnSpc>
                <a:spcPct val="100000"/>
              </a:lnSpc>
              <a:spcBef>
                <a:spcPts val="400"/>
              </a:spcBef>
              <a:spcAft>
                <a:spcPts val="0"/>
              </a:spcAft>
              <a:buNone/>
            </a:pPr>
            <a:r>
              <a:rPr lang="en-US" sz="2000"/>
              <a:t>North Carolina Virtual Public School (NCVPS)</a:t>
            </a:r>
            <a:endParaRPr sz="2000"/>
          </a:p>
          <a:p>
            <a:pPr marL="0" lvl="0" indent="0" algn="ctr" rtl="0">
              <a:lnSpc>
                <a:spcPct val="100000"/>
              </a:lnSpc>
              <a:spcBef>
                <a:spcPts val="400"/>
              </a:spcBef>
              <a:spcAft>
                <a:spcPts val="0"/>
              </a:spcAft>
              <a:buNone/>
            </a:pPr>
            <a:r>
              <a:rPr lang="en-US" sz="2000"/>
              <a:t>chris.smith@ncpublicschools.gov</a:t>
            </a:r>
            <a:endParaRPr sz="2000"/>
          </a:p>
        </p:txBody>
      </p:sp>
      <p:pic>
        <p:nvPicPr>
          <p:cNvPr id="76" name="Google Shape;76;p18" descr="Dr. Chris Smith is a White male with short dark brown hair and a black and gray beard wearing an orange dress shirt with with a plaid tie and a blue sport coat."/>
          <p:cNvPicPr preferRelativeResize="0"/>
          <p:nvPr/>
        </p:nvPicPr>
        <p:blipFill>
          <a:blip r:embed="rId3">
            <a:alphaModFix/>
          </a:blip>
          <a:stretch>
            <a:fillRect/>
          </a:stretch>
        </p:blipFill>
        <p:spPr>
          <a:xfrm>
            <a:off x="1456850" y="1175949"/>
            <a:ext cx="1864100" cy="1539675"/>
          </a:xfrm>
          <a:prstGeom prst="rect">
            <a:avLst/>
          </a:prstGeom>
          <a:noFill/>
          <a:ln>
            <a:noFill/>
          </a:ln>
        </p:spPr>
      </p:pic>
      <p:sp>
        <p:nvSpPr>
          <p:cNvPr id="73" name="Google Shape;7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rgbClr val="073763"/>
                </a:solidFill>
              </a:rPr>
              <a:t>Welcome and Introductions</a:t>
            </a:r>
            <a:endParaRPr dirty="0">
              <a:solidFill>
                <a:srgbClr val="073763"/>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Semantic Structure: Headings</a:t>
            </a:r>
            <a:endParaRPr/>
          </a:p>
        </p:txBody>
      </p:sp>
      <p:sp>
        <p:nvSpPr>
          <p:cNvPr id="217" name="Google Shape;217;p36"/>
          <p:cNvSpPr txBox="1">
            <a:spLocks noGrp="1"/>
          </p:cNvSpPr>
          <p:nvPr>
            <p:ph type="body" idx="1"/>
          </p:nvPr>
        </p:nvSpPr>
        <p:spPr>
          <a:xfrm>
            <a:off x="311700" y="1094775"/>
            <a:ext cx="51282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US" sz="2000"/>
              <a:t>Headings are used to create an outline for a page/document similar to a table of contents. </a:t>
            </a:r>
            <a:endParaRPr sz="2000"/>
          </a:p>
          <a:p>
            <a:pPr marL="457200" lvl="0" indent="-355600" algn="l" rtl="0">
              <a:spcBef>
                <a:spcPts val="1000"/>
              </a:spcBef>
              <a:spcAft>
                <a:spcPts val="0"/>
              </a:spcAft>
              <a:buSzPts val="2000"/>
              <a:buChar char="●"/>
            </a:pPr>
            <a:r>
              <a:rPr lang="en-US" sz="2000"/>
              <a:t>Heading 1 &lt;h1&gt; identifies the main focus- used once</a:t>
            </a:r>
            <a:endParaRPr sz="2000"/>
          </a:p>
          <a:p>
            <a:pPr marL="457200" lvl="0" indent="-355600" algn="l" rtl="0">
              <a:spcBef>
                <a:spcPts val="1000"/>
              </a:spcBef>
              <a:spcAft>
                <a:spcPts val="0"/>
              </a:spcAft>
              <a:buSzPts val="2000"/>
              <a:buChar char="●"/>
            </a:pPr>
            <a:r>
              <a:rPr lang="en-US" sz="2000"/>
              <a:t>Headings 2-6 used to organize content</a:t>
            </a:r>
            <a:endParaRPr sz="2000"/>
          </a:p>
          <a:p>
            <a:pPr marL="457200" lvl="0" indent="-355600" algn="l" rtl="0">
              <a:spcBef>
                <a:spcPts val="1000"/>
              </a:spcBef>
              <a:spcAft>
                <a:spcPts val="0"/>
              </a:spcAft>
              <a:buSzPts val="2000"/>
              <a:buChar char="●"/>
            </a:pPr>
            <a:r>
              <a:rPr lang="en-US" sz="2000"/>
              <a:t>Heading levels should not be skipped</a:t>
            </a:r>
            <a:endParaRPr sz="2000"/>
          </a:p>
        </p:txBody>
      </p:sp>
      <p:sp>
        <p:nvSpPr>
          <p:cNvPr id="218" name="Google Shape;218;p36"/>
          <p:cNvSpPr txBox="1">
            <a:spLocks noGrp="1"/>
          </p:cNvSpPr>
          <p:nvPr>
            <p:ph type="body" idx="2"/>
          </p:nvPr>
        </p:nvSpPr>
        <p:spPr>
          <a:xfrm>
            <a:off x="5497700" y="1094774"/>
            <a:ext cx="3469800" cy="3978157"/>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SRS 8.3 </a:t>
            </a:r>
            <a:r>
              <a:rPr lang="en-US" sz="2000" b="1" dirty="0"/>
              <a:t>&lt;h1&gt;</a:t>
            </a:r>
            <a:endParaRPr sz="2000" b="1" dirty="0"/>
          </a:p>
          <a:p>
            <a:pPr marL="0" lvl="0" indent="0" algn="l" rtl="0">
              <a:spcBef>
                <a:spcPts val="1200"/>
              </a:spcBef>
              <a:spcAft>
                <a:spcPts val="0"/>
              </a:spcAft>
              <a:buNone/>
            </a:pPr>
            <a:r>
              <a:rPr lang="en-US" sz="2000" dirty="0"/>
              <a:t>	Images </a:t>
            </a:r>
            <a:r>
              <a:rPr lang="en-US" sz="2000" b="1" dirty="0"/>
              <a:t>&lt;h2&gt;</a:t>
            </a:r>
            <a:endParaRPr sz="2000" b="1" dirty="0"/>
          </a:p>
          <a:p>
            <a:pPr marL="0" lvl="0" indent="0" algn="l" rtl="0">
              <a:spcBef>
                <a:spcPts val="1200"/>
              </a:spcBef>
              <a:spcAft>
                <a:spcPts val="0"/>
              </a:spcAft>
              <a:buNone/>
            </a:pPr>
            <a:r>
              <a:rPr lang="en-US" sz="2000" dirty="0"/>
              <a:t>		Decorative </a:t>
            </a:r>
            <a:r>
              <a:rPr lang="en-US" sz="2000" b="1" dirty="0"/>
              <a:t>&lt;h3&gt;</a:t>
            </a:r>
            <a:endParaRPr sz="2000" b="1" dirty="0"/>
          </a:p>
          <a:p>
            <a:pPr marL="0" lvl="0" indent="0" algn="l" rtl="0">
              <a:spcBef>
                <a:spcPts val="1200"/>
              </a:spcBef>
              <a:spcAft>
                <a:spcPts val="0"/>
              </a:spcAft>
              <a:buNone/>
            </a:pPr>
            <a:r>
              <a:rPr lang="en-US" sz="2000" dirty="0"/>
              <a:t>		Instructional </a:t>
            </a:r>
            <a:r>
              <a:rPr lang="en-US" sz="2000" b="1" dirty="0"/>
              <a:t>&lt;h3&gt;</a:t>
            </a:r>
            <a:endParaRPr sz="2000" b="1" dirty="0"/>
          </a:p>
          <a:p>
            <a:pPr marL="0" lvl="0" indent="0" algn="l" rtl="0">
              <a:spcBef>
                <a:spcPts val="1200"/>
              </a:spcBef>
              <a:spcAft>
                <a:spcPts val="0"/>
              </a:spcAft>
              <a:buNone/>
            </a:pPr>
            <a:r>
              <a:rPr lang="en-US" sz="2000" dirty="0"/>
              <a:t>		Complex </a:t>
            </a:r>
            <a:r>
              <a:rPr lang="en-US" sz="2000" b="1" dirty="0"/>
              <a:t>&lt;h3&gt;</a:t>
            </a:r>
            <a:endParaRPr sz="2000" b="1" dirty="0"/>
          </a:p>
          <a:p>
            <a:pPr marL="0" lvl="0" indent="0" algn="l" rtl="0">
              <a:spcBef>
                <a:spcPts val="1200"/>
              </a:spcBef>
              <a:spcAft>
                <a:spcPts val="0"/>
              </a:spcAft>
              <a:buNone/>
            </a:pPr>
            <a:r>
              <a:rPr lang="en-US" sz="2000" b="1" dirty="0"/>
              <a:t>	</a:t>
            </a:r>
            <a:r>
              <a:rPr lang="en-US" sz="2000" dirty="0"/>
              <a:t>Tables </a:t>
            </a:r>
            <a:r>
              <a:rPr lang="en-US" sz="2000" b="1" dirty="0"/>
              <a:t>&lt;h2&gt;</a:t>
            </a:r>
            <a:endParaRPr sz="2000" b="1" dirty="0"/>
          </a:p>
          <a:p>
            <a:pPr marL="0" lvl="0" indent="0" algn="l" rtl="0">
              <a:spcBef>
                <a:spcPts val="1200"/>
              </a:spcBef>
              <a:spcAft>
                <a:spcPts val="0"/>
              </a:spcAft>
              <a:buNone/>
            </a:pPr>
            <a:r>
              <a:rPr lang="en-US" sz="2000" dirty="0"/>
              <a:t>		Formatting  </a:t>
            </a:r>
            <a:r>
              <a:rPr lang="en-US" sz="2000" b="1" dirty="0"/>
              <a:t>&lt;h3&gt;</a:t>
            </a:r>
            <a:endParaRPr sz="2000" dirty="0"/>
          </a:p>
          <a:p>
            <a:pPr marL="0" lvl="0" indent="0" algn="l" rtl="0">
              <a:spcBef>
                <a:spcPts val="1200"/>
              </a:spcBef>
              <a:spcAft>
                <a:spcPts val="1200"/>
              </a:spcAft>
              <a:buNone/>
            </a:pPr>
            <a:r>
              <a:rPr lang="en-US" sz="2000" dirty="0"/>
              <a:t>		</a:t>
            </a:r>
            <a:endParaRPr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Semantic Structure: Lists</a:t>
            </a:r>
            <a:endParaRPr/>
          </a:p>
        </p:txBody>
      </p:sp>
      <p:sp>
        <p:nvSpPr>
          <p:cNvPr id="224" name="Google Shape;224;p37"/>
          <p:cNvSpPr txBox="1">
            <a:spLocks noGrp="1"/>
          </p:cNvSpPr>
          <p:nvPr>
            <p:ph type="body" idx="1"/>
          </p:nvPr>
        </p:nvSpPr>
        <p:spPr>
          <a:xfrm>
            <a:off x="311700" y="1058700"/>
            <a:ext cx="43998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US" sz="2000"/>
              <a:t>There are two main types of lists (ordered &lt;ol&gt; and unordered &lt;ul&gt;)</a:t>
            </a:r>
            <a:endParaRPr sz="2000"/>
          </a:p>
          <a:p>
            <a:pPr marL="914400" lvl="1" indent="-355600" algn="l" rtl="0">
              <a:spcBef>
                <a:spcPts val="1000"/>
              </a:spcBef>
              <a:spcAft>
                <a:spcPts val="0"/>
              </a:spcAft>
              <a:buSzPts val="2000"/>
              <a:buChar char="○"/>
            </a:pPr>
            <a:r>
              <a:rPr lang="en-US" sz="2000"/>
              <a:t>Ordered lists use letter or numbers (steps in a process)</a:t>
            </a:r>
            <a:endParaRPr sz="2000"/>
          </a:p>
          <a:p>
            <a:pPr marL="914400" lvl="1" indent="-355600" algn="l" rtl="0">
              <a:spcBef>
                <a:spcPts val="1000"/>
              </a:spcBef>
              <a:spcAft>
                <a:spcPts val="1000"/>
              </a:spcAft>
              <a:buSzPts val="2000"/>
              <a:buChar char="○"/>
            </a:pPr>
            <a:r>
              <a:rPr lang="en-US" sz="2000"/>
              <a:t>Unordered lists use bullets, icons, etc. (order does not matter)</a:t>
            </a:r>
            <a:endParaRPr sz="2000"/>
          </a:p>
        </p:txBody>
      </p:sp>
      <p:sp>
        <p:nvSpPr>
          <p:cNvPr id="225" name="Google Shape;225;p37"/>
          <p:cNvSpPr txBox="1">
            <a:spLocks noGrp="1"/>
          </p:cNvSpPr>
          <p:nvPr>
            <p:ph type="body" idx="2"/>
          </p:nvPr>
        </p:nvSpPr>
        <p:spPr>
          <a:xfrm>
            <a:off x="5158650" y="1094775"/>
            <a:ext cx="3808800" cy="37113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t>Peanut Butter and Jelly Recipe</a:t>
            </a:r>
            <a:endParaRPr sz="1600" b="1"/>
          </a:p>
          <a:p>
            <a:pPr marL="0" lvl="0" indent="0" algn="l" rtl="0">
              <a:spcBef>
                <a:spcPts val="1200"/>
              </a:spcBef>
              <a:spcAft>
                <a:spcPts val="0"/>
              </a:spcAft>
              <a:buNone/>
            </a:pPr>
            <a:r>
              <a:rPr lang="en-US" sz="1600" b="1"/>
              <a:t>Ingredients</a:t>
            </a:r>
            <a:r>
              <a:rPr lang="en-US" sz="1600"/>
              <a:t> &lt;ul&gt;</a:t>
            </a:r>
            <a:endParaRPr sz="1600"/>
          </a:p>
          <a:p>
            <a:pPr marL="457200" lvl="0" indent="-330200" algn="l" rtl="0">
              <a:spcBef>
                <a:spcPts val="1200"/>
              </a:spcBef>
              <a:spcAft>
                <a:spcPts val="0"/>
              </a:spcAft>
              <a:buSzPts val="1600"/>
              <a:buChar char="●"/>
            </a:pPr>
            <a:r>
              <a:rPr lang="en-US" sz="1600"/>
              <a:t>bread (2 slices)</a:t>
            </a:r>
            <a:endParaRPr sz="1600"/>
          </a:p>
          <a:p>
            <a:pPr marL="457200" lvl="0" indent="-330200" algn="l" rtl="0">
              <a:spcBef>
                <a:spcPts val="0"/>
              </a:spcBef>
              <a:spcAft>
                <a:spcPts val="0"/>
              </a:spcAft>
              <a:buSzPts val="1600"/>
              <a:buChar char="●"/>
            </a:pPr>
            <a:r>
              <a:rPr lang="en-US" sz="1600"/>
              <a:t>jelly</a:t>
            </a:r>
            <a:endParaRPr sz="1600"/>
          </a:p>
          <a:p>
            <a:pPr marL="457200" lvl="0" indent="-330200" algn="l" rtl="0">
              <a:spcBef>
                <a:spcPts val="0"/>
              </a:spcBef>
              <a:spcAft>
                <a:spcPts val="0"/>
              </a:spcAft>
              <a:buSzPts val="1600"/>
              <a:buChar char="●"/>
            </a:pPr>
            <a:r>
              <a:rPr lang="en-US" sz="1600"/>
              <a:t>peanut butter</a:t>
            </a:r>
            <a:endParaRPr sz="1600"/>
          </a:p>
          <a:p>
            <a:pPr marL="0" lvl="0" indent="0" algn="l" rtl="0">
              <a:spcBef>
                <a:spcPts val="1200"/>
              </a:spcBef>
              <a:spcAft>
                <a:spcPts val="0"/>
              </a:spcAft>
              <a:buNone/>
            </a:pPr>
            <a:r>
              <a:rPr lang="en-US" sz="1600" b="1"/>
              <a:t>Steps</a:t>
            </a:r>
            <a:r>
              <a:rPr lang="en-US" sz="1600"/>
              <a:t> &lt;ol&gt;</a:t>
            </a:r>
            <a:endParaRPr sz="1600"/>
          </a:p>
          <a:p>
            <a:pPr marL="457200" lvl="0" indent="-330200" algn="l" rtl="0">
              <a:spcBef>
                <a:spcPts val="1200"/>
              </a:spcBef>
              <a:spcAft>
                <a:spcPts val="0"/>
              </a:spcAft>
              <a:buSzPts val="1600"/>
              <a:buAutoNum type="arabicPeriod"/>
            </a:pPr>
            <a:r>
              <a:rPr lang="en-US" sz="1600"/>
              <a:t>Separate two pieces of bread and lay flat on a plate</a:t>
            </a:r>
            <a:endParaRPr sz="1600"/>
          </a:p>
          <a:p>
            <a:pPr marL="457200" lvl="0" indent="-330200" algn="l" rtl="0">
              <a:spcBef>
                <a:spcPts val="0"/>
              </a:spcBef>
              <a:spcAft>
                <a:spcPts val="0"/>
              </a:spcAft>
              <a:buSzPts val="1600"/>
              <a:buAutoNum type="arabicPeriod"/>
            </a:pPr>
            <a:r>
              <a:rPr lang="en-US" sz="1600"/>
              <a:t>Open the jelly and spread on one side of the bread</a:t>
            </a:r>
            <a:endParaRPr sz="1600"/>
          </a:p>
          <a:p>
            <a:pPr marL="0" lvl="0" indent="0" algn="l" rtl="0">
              <a:spcBef>
                <a:spcPts val="1200"/>
              </a:spcBef>
              <a:spcAft>
                <a:spcPts val="1200"/>
              </a:spcAft>
              <a:buNone/>
            </a:pPr>
            <a:r>
              <a:rPr lang="en-US" sz="2000"/>
              <a:t>		</a:t>
            </a: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8"/>
          <p:cNvSpPr txBox="1">
            <a:spLocks noGrp="1"/>
          </p:cNvSpPr>
          <p:nvPr>
            <p:ph type="title"/>
          </p:nvPr>
        </p:nvSpPr>
        <p:spPr>
          <a:xfrm>
            <a:off x="331250" y="115907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SRS 8.3 Annotations Examples Five and Six</a:t>
            </a:r>
            <a:endParaRPr/>
          </a:p>
        </p:txBody>
      </p:sp>
      <p:sp>
        <p:nvSpPr>
          <p:cNvPr id="231" name="Google Shape;231;p38"/>
          <p:cNvSpPr txBox="1">
            <a:spLocks noGrp="1"/>
          </p:cNvSpPr>
          <p:nvPr>
            <p:ph type="body" idx="4294967295"/>
          </p:nvPr>
        </p:nvSpPr>
        <p:spPr>
          <a:xfrm>
            <a:off x="744050" y="2289450"/>
            <a:ext cx="7695000" cy="18312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US" sz="2400"/>
              <a:t>Addressing accessibility concerns with PDFs- Ensuring PDFs are text-based rather than image-based and that fillable PDFs have the correct tab order</a:t>
            </a:r>
            <a:endParaRPr sz="2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Creating Accessible PDFs</a:t>
            </a:r>
            <a:endParaRPr/>
          </a:p>
        </p:txBody>
      </p:sp>
      <p:sp>
        <p:nvSpPr>
          <p:cNvPr id="237" name="Google Shape;237;p39"/>
          <p:cNvSpPr txBox="1">
            <a:spLocks noGrp="1"/>
          </p:cNvSpPr>
          <p:nvPr>
            <p:ph type="body" idx="1"/>
          </p:nvPr>
        </p:nvSpPr>
        <p:spPr>
          <a:xfrm>
            <a:off x="311700" y="1327000"/>
            <a:ext cx="4753200" cy="2995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US" sz="2000"/>
              <a:t>PDFs created with mobile apps are generally image based </a:t>
            </a:r>
            <a:endParaRPr sz="2000"/>
          </a:p>
          <a:p>
            <a:pPr marL="457200" lvl="0" indent="-355600" algn="l" rtl="0">
              <a:spcBef>
                <a:spcPts val="1000"/>
              </a:spcBef>
              <a:spcAft>
                <a:spcPts val="0"/>
              </a:spcAft>
              <a:buSzPts val="2000"/>
              <a:buChar char="●"/>
            </a:pPr>
            <a:r>
              <a:rPr lang="en-US" sz="2000"/>
              <a:t>Scanners have special software to create searchable/readable PDFs</a:t>
            </a:r>
            <a:endParaRPr sz="2000"/>
          </a:p>
          <a:p>
            <a:pPr marL="457200" lvl="0" indent="-355600" algn="l" rtl="0">
              <a:spcBef>
                <a:spcPts val="1000"/>
              </a:spcBef>
              <a:spcAft>
                <a:spcPts val="1000"/>
              </a:spcAft>
              <a:buSzPts val="2000"/>
              <a:buChar char="●"/>
            </a:pPr>
            <a:r>
              <a:rPr lang="en-US" sz="2000"/>
              <a:t>Tab order is the order in which keyboard controls move from one text field to the next on a form</a:t>
            </a:r>
            <a:endParaRPr/>
          </a:p>
        </p:txBody>
      </p:sp>
      <p:pic>
        <p:nvPicPr>
          <p:cNvPr id="238" name="Google Shape;238;p39" descr="A sample PDF that has been set up as a fillable form which has the fillable blanks labeled in the proper order from one through seven." title="Screenshot of a PDF form as a visual representation for the information provided on creating accessible PDFs"/>
          <p:cNvPicPr preferRelativeResize="0"/>
          <p:nvPr/>
        </p:nvPicPr>
        <p:blipFill>
          <a:blip r:embed="rId3">
            <a:alphaModFix/>
          </a:blip>
          <a:stretch>
            <a:fillRect/>
          </a:stretch>
        </p:blipFill>
        <p:spPr>
          <a:xfrm>
            <a:off x="5493450" y="1017731"/>
            <a:ext cx="3282810" cy="3820975"/>
          </a:xfrm>
          <a:prstGeom prst="rect">
            <a:avLst/>
          </a:prstGeom>
          <a:noFill/>
          <a:ln>
            <a:noFill/>
          </a:ln>
        </p:spPr>
      </p:pic>
      <p:sp>
        <p:nvSpPr>
          <p:cNvPr id="239" name="Google Shape;239;p39"/>
          <p:cNvSpPr txBox="1"/>
          <p:nvPr/>
        </p:nvSpPr>
        <p:spPr>
          <a:xfrm>
            <a:off x="6702450" y="2142075"/>
            <a:ext cx="324600" cy="4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0000FF"/>
                </a:solidFill>
                <a:latin typeface="Open Sans"/>
                <a:ea typeface="Open Sans"/>
                <a:cs typeface="Open Sans"/>
                <a:sym typeface="Open Sans"/>
              </a:rPr>
              <a:t>1</a:t>
            </a:r>
            <a:endParaRPr sz="2000" b="1">
              <a:solidFill>
                <a:srgbClr val="0000FF"/>
              </a:solidFill>
              <a:latin typeface="Open Sans"/>
              <a:ea typeface="Open Sans"/>
              <a:cs typeface="Open Sans"/>
              <a:sym typeface="Open Sans"/>
            </a:endParaRPr>
          </a:p>
        </p:txBody>
      </p:sp>
      <p:sp>
        <p:nvSpPr>
          <p:cNvPr id="240" name="Google Shape;240;p39"/>
          <p:cNvSpPr txBox="1"/>
          <p:nvPr/>
        </p:nvSpPr>
        <p:spPr>
          <a:xfrm>
            <a:off x="7647475" y="2633050"/>
            <a:ext cx="324600" cy="3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0000FF"/>
                </a:solidFill>
                <a:latin typeface="Open Sans"/>
                <a:ea typeface="Open Sans"/>
                <a:cs typeface="Open Sans"/>
                <a:sym typeface="Open Sans"/>
              </a:rPr>
              <a:t>2</a:t>
            </a:r>
            <a:endParaRPr sz="2000" b="1">
              <a:solidFill>
                <a:srgbClr val="0000FF"/>
              </a:solidFill>
              <a:latin typeface="Open Sans"/>
              <a:ea typeface="Open Sans"/>
              <a:cs typeface="Open Sans"/>
              <a:sym typeface="Open Sans"/>
            </a:endParaRPr>
          </a:p>
        </p:txBody>
      </p:sp>
      <p:sp>
        <p:nvSpPr>
          <p:cNvPr id="241" name="Google Shape;241;p39"/>
          <p:cNvSpPr txBox="1"/>
          <p:nvPr/>
        </p:nvSpPr>
        <p:spPr>
          <a:xfrm>
            <a:off x="6177625" y="2850850"/>
            <a:ext cx="324600" cy="4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0000FF"/>
                </a:solidFill>
                <a:latin typeface="Open Sans"/>
                <a:ea typeface="Open Sans"/>
                <a:cs typeface="Open Sans"/>
                <a:sym typeface="Open Sans"/>
              </a:rPr>
              <a:t>3</a:t>
            </a:r>
            <a:endParaRPr sz="2000" b="1">
              <a:solidFill>
                <a:srgbClr val="0000FF"/>
              </a:solidFill>
              <a:latin typeface="Open Sans"/>
              <a:ea typeface="Open Sans"/>
              <a:cs typeface="Open Sans"/>
              <a:sym typeface="Open Sans"/>
            </a:endParaRPr>
          </a:p>
        </p:txBody>
      </p:sp>
      <p:sp>
        <p:nvSpPr>
          <p:cNvPr id="242" name="Google Shape;242;p39"/>
          <p:cNvSpPr txBox="1"/>
          <p:nvPr/>
        </p:nvSpPr>
        <p:spPr>
          <a:xfrm>
            <a:off x="6827800" y="2850850"/>
            <a:ext cx="324600" cy="4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0000FF"/>
                </a:solidFill>
                <a:latin typeface="Open Sans"/>
                <a:ea typeface="Open Sans"/>
                <a:cs typeface="Open Sans"/>
                <a:sym typeface="Open Sans"/>
              </a:rPr>
              <a:t>4</a:t>
            </a:r>
            <a:endParaRPr sz="2000" b="1">
              <a:solidFill>
                <a:srgbClr val="0000FF"/>
              </a:solidFill>
              <a:latin typeface="Open Sans"/>
              <a:ea typeface="Open Sans"/>
              <a:cs typeface="Open Sans"/>
              <a:sym typeface="Open Sans"/>
            </a:endParaRPr>
          </a:p>
        </p:txBody>
      </p:sp>
      <p:sp>
        <p:nvSpPr>
          <p:cNvPr id="243" name="Google Shape;243;p39"/>
          <p:cNvSpPr txBox="1"/>
          <p:nvPr/>
        </p:nvSpPr>
        <p:spPr>
          <a:xfrm>
            <a:off x="6330950" y="3126800"/>
            <a:ext cx="324600" cy="4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0000FF"/>
                </a:solidFill>
                <a:latin typeface="Open Sans"/>
                <a:ea typeface="Open Sans"/>
                <a:cs typeface="Open Sans"/>
                <a:sym typeface="Open Sans"/>
              </a:rPr>
              <a:t>5</a:t>
            </a:r>
            <a:endParaRPr sz="2000" b="1">
              <a:solidFill>
                <a:srgbClr val="0000FF"/>
              </a:solidFill>
              <a:latin typeface="Open Sans"/>
              <a:ea typeface="Open Sans"/>
              <a:cs typeface="Open Sans"/>
              <a:sym typeface="Open Sans"/>
            </a:endParaRPr>
          </a:p>
        </p:txBody>
      </p:sp>
      <p:sp>
        <p:nvSpPr>
          <p:cNvPr id="244" name="Google Shape;244;p39"/>
          <p:cNvSpPr txBox="1"/>
          <p:nvPr/>
        </p:nvSpPr>
        <p:spPr>
          <a:xfrm>
            <a:off x="7082125" y="3380175"/>
            <a:ext cx="324600" cy="4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0000FF"/>
                </a:solidFill>
                <a:latin typeface="Open Sans"/>
                <a:ea typeface="Open Sans"/>
                <a:cs typeface="Open Sans"/>
                <a:sym typeface="Open Sans"/>
              </a:rPr>
              <a:t>6</a:t>
            </a:r>
            <a:endParaRPr sz="2000" b="1">
              <a:solidFill>
                <a:srgbClr val="0000FF"/>
              </a:solidFill>
              <a:latin typeface="Open Sans"/>
              <a:ea typeface="Open Sans"/>
              <a:cs typeface="Open Sans"/>
              <a:sym typeface="Open Sans"/>
            </a:endParaRPr>
          </a:p>
        </p:txBody>
      </p:sp>
      <p:sp>
        <p:nvSpPr>
          <p:cNvPr id="245" name="Google Shape;245;p39"/>
          <p:cNvSpPr txBox="1"/>
          <p:nvPr/>
        </p:nvSpPr>
        <p:spPr>
          <a:xfrm>
            <a:off x="6614125" y="3820275"/>
            <a:ext cx="324600" cy="4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0000FF"/>
                </a:solidFill>
                <a:latin typeface="Open Sans"/>
                <a:ea typeface="Open Sans"/>
                <a:cs typeface="Open Sans"/>
                <a:sym typeface="Open Sans"/>
              </a:rPr>
              <a:t>7</a:t>
            </a:r>
            <a:endParaRPr sz="2000" b="1">
              <a:solidFill>
                <a:srgbClr val="0000FF"/>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Testing PDF Accessibility</a:t>
            </a:r>
            <a:endParaRPr/>
          </a:p>
        </p:txBody>
      </p:sp>
      <p:sp>
        <p:nvSpPr>
          <p:cNvPr id="251" name="Google Shape;251;p40"/>
          <p:cNvSpPr txBox="1">
            <a:spLocks noGrp="1"/>
          </p:cNvSpPr>
          <p:nvPr>
            <p:ph type="body" idx="1"/>
          </p:nvPr>
        </p:nvSpPr>
        <p:spPr>
          <a:xfrm>
            <a:off x="311700" y="1152475"/>
            <a:ext cx="3999900" cy="32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a:t>Image vs. Text-Based PDFs</a:t>
            </a:r>
            <a:endParaRPr sz="2000" b="1"/>
          </a:p>
          <a:p>
            <a:pPr marL="0" lvl="0" indent="0" algn="l" rtl="0">
              <a:spcBef>
                <a:spcPts val="1200"/>
              </a:spcBef>
              <a:spcAft>
                <a:spcPts val="0"/>
              </a:spcAft>
              <a:buNone/>
            </a:pPr>
            <a:r>
              <a:rPr lang="en-US" sz="2000"/>
              <a:t>Try to highlight a sentence or paragraph of text.</a:t>
            </a:r>
            <a:endParaRPr sz="2000"/>
          </a:p>
          <a:p>
            <a:pPr marL="457200" lvl="0" indent="-355600" algn="l" rtl="0">
              <a:spcBef>
                <a:spcPts val="1200"/>
              </a:spcBef>
              <a:spcAft>
                <a:spcPts val="0"/>
              </a:spcAft>
              <a:buSzPts val="2000"/>
              <a:buChar char="●"/>
            </a:pPr>
            <a:r>
              <a:rPr lang="en-US" sz="2000"/>
              <a:t>If the text can not be highlighted the PDF is image-based</a:t>
            </a:r>
            <a:endParaRPr sz="2000"/>
          </a:p>
          <a:p>
            <a:pPr marL="457200" lvl="0" indent="-355600" algn="l" rtl="0">
              <a:spcBef>
                <a:spcPts val="0"/>
              </a:spcBef>
              <a:spcAft>
                <a:spcPts val="0"/>
              </a:spcAft>
              <a:buSzPts val="2000"/>
              <a:buChar char="●"/>
            </a:pPr>
            <a:r>
              <a:rPr lang="en-US" sz="2000"/>
              <a:t>If text can be highlighted, the PDF is text-based </a:t>
            </a:r>
            <a:endParaRPr sz="2000"/>
          </a:p>
        </p:txBody>
      </p:sp>
      <p:sp>
        <p:nvSpPr>
          <p:cNvPr id="252" name="Google Shape;252;p40"/>
          <p:cNvSpPr txBox="1">
            <a:spLocks noGrp="1"/>
          </p:cNvSpPr>
          <p:nvPr>
            <p:ph type="body" idx="2"/>
          </p:nvPr>
        </p:nvSpPr>
        <p:spPr>
          <a:xfrm>
            <a:off x="4213625" y="1152475"/>
            <a:ext cx="46188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000" b="1"/>
              <a:t>Fillable PDFs</a:t>
            </a:r>
            <a:endParaRPr sz="2000" b="1"/>
          </a:p>
          <a:p>
            <a:pPr marL="457200" lvl="0" indent="-349250" algn="l" rtl="0">
              <a:spcBef>
                <a:spcPts val="1200"/>
              </a:spcBef>
              <a:spcAft>
                <a:spcPts val="0"/>
              </a:spcAft>
              <a:buSzPts val="1900"/>
              <a:buChar char="●"/>
            </a:pPr>
            <a:r>
              <a:rPr lang="en-US" sz="1900"/>
              <a:t>Select the first fillable form field on the document.</a:t>
            </a:r>
            <a:endParaRPr sz="1900"/>
          </a:p>
          <a:p>
            <a:pPr marL="457200" lvl="0" indent="-349250" algn="l" rtl="0">
              <a:spcBef>
                <a:spcPts val="1000"/>
              </a:spcBef>
              <a:spcAft>
                <a:spcPts val="0"/>
              </a:spcAft>
              <a:buSzPts val="1900"/>
              <a:buChar char="●"/>
            </a:pPr>
            <a:r>
              <a:rPr lang="en-US" sz="1900"/>
              <a:t>Press Tab on the keyboard to move forward and Tab + Shift to move backwards </a:t>
            </a:r>
            <a:endParaRPr sz="1900"/>
          </a:p>
          <a:p>
            <a:pPr marL="914400" lvl="1" indent="-349250" algn="l" rtl="0">
              <a:spcBef>
                <a:spcPts val="0"/>
              </a:spcBef>
              <a:spcAft>
                <a:spcPts val="0"/>
              </a:spcAft>
              <a:buSzPts val="1900"/>
              <a:buChar char="○"/>
            </a:pPr>
            <a:r>
              <a:rPr lang="en-US" sz="1900"/>
              <a:t>If logital top to bottom and left to right- correct order</a:t>
            </a:r>
            <a:endParaRPr sz="1900"/>
          </a:p>
          <a:p>
            <a:pPr marL="914400" lvl="1" indent="-349250" algn="l" rtl="0">
              <a:spcBef>
                <a:spcPts val="0"/>
              </a:spcBef>
              <a:spcAft>
                <a:spcPts val="0"/>
              </a:spcAft>
              <a:buSzPts val="1900"/>
              <a:buChar char="○"/>
            </a:pPr>
            <a:r>
              <a:rPr lang="en-US" sz="1900"/>
              <a:t>If not logical- not correct order</a:t>
            </a:r>
            <a:endParaRPr sz="19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1"/>
          <p:cNvSpPr txBox="1">
            <a:spLocks noGrp="1"/>
          </p:cNvSpPr>
          <p:nvPr>
            <p:ph type="title"/>
          </p:nvPr>
        </p:nvSpPr>
        <p:spPr>
          <a:xfrm>
            <a:off x="331250" y="115907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SRS 8.3 Annotations Examples Seven and Eight</a:t>
            </a:r>
            <a:endParaRPr/>
          </a:p>
        </p:txBody>
      </p:sp>
      <p:sp>
        <p:nvSpPr>
          <p:cNvPr id="258" name="Google Shape;258;p41"/>
          <p:cNvSpPr txBox="1">
            <a:spLocks noGrp="1"/>
          </p:cNvSpPr>
          <p:nvPr>
            <p:ph type="body" idx="4294967295"/>
          </p:nvPr>
        </p:nvSpPr>
        <p:spPr>
          <a:xfrm>
            <a:off x="744050" y="2289450"/>
            <a:ext cx="7695000" cy="18312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US" sz="2400"/>
              <a:t>Formatting text properly to address accessibility concerns</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a:off x="311700" y="1997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Making Text Accessible</a:t>
            </a:r>
            <a:endParaRPr/>
          </a:p>
        </p:txBody>
      </p:sp>
      <p:sp>
        <p:nvSpPr>
          <p:cNvPr id="264" name="Google Shape;264;p42"/>
          <p:cNvSpPr txBox="1">
            <a:spLocks noGrp="1"/>
          </p:cNvSpPr>
          <p:nvPr>
            <p:ph type="body" idx="1"/>
          </p:nvPr>
        </p:nvSpPr>
        <p:spPr>
          <a:xfrm>
            <a:off x="311700" y="1056850"/>
            <a:ext cx="4544100" cy="32730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US" sz="1700"/>
              <a:t>Color alone should not be used for emphasis (use bold and/or italics)</a:t>
            </a:r>
            <a:endParaRPr sz="1700"/>
          </a:p>
          <a:p>
            <a:pPr marL="457200" lvl="0" indent="-336550" algn="l" rtl="0">
              <a:spcBef>
                <a:spcPts val="1000"/>
              </a:spcBef>
              <a:spcAft>
                <a:spcPts val="0"/>
              </a:spcAft>
              <a:buSzPts val="1700"/>
              <a:buChar char="●"/>
            </a:pPr>
            <a:r>
              <a:rPr lang="en-US" sz="1700"/>
              <a:t>Maintain proper color contrast</a:t>
            </a:r>
            <a:endParaRPr sz="1700"/>
          </a:p>
          <a:p>
            <a:pPr marL="457200" lvl="0" indent="-336550" algn="l" rtl="0">
              <a:spcBef>
                <a:spcPts val="1000"/>
              </a:spcBef>
              <a:spcAft>
                <a:spcPts val="0"/>
              </a:spcAft>
              <a:buSzPts val="1700"/>
              <a:buChar char="●"/>
            </a:pPr>
            <a:r>
              <a:rPr lang="en-US" sz="1700"/>
              <a:t>Underlining is reserved for hyperlinks</a:t>
            </a:r>
            <a:endParaRPr sz="1700"/>
          </a:p>
          <a:p>
            <a:pPr marL="457200" lvl="0" indent="-336550" algn="l" rtl="0">
              <a:spcBef>
                <a:spcPts val="1000"/>
              </a:spcBef>
              <a:spcAft>
                <a:spcPts val="0"/>
              </a:spcAft>
              <a:buSzPts val="1700"/>
              <a:buChar char="●"/>
            </a:pPr>
            <a:r>
              <a:rPr lang="en-US" sz="1700"/>
              <a:t>Text can be resized without assistive technology up to 200% with no horizontal scrolling</a:t>
            </a:r>
            <a:endParaRPr sz="1700"/>
          </a:p>
          <a:p>
            <a:pPr marL="457200" lvl="0" indent="-336550" algn="l" rtl="0">
              <a:spcBef>
                <a:spcPts val="1000"/>
              </a:spcBef>
              <a:spcAft>
                <a:spcPts val="0"/>
              </a:spcAft>
              <a:buSzPts val="1700"/>
              <a:buChar char="●"/>
            </a:pPr>
            <a:r>
              <a:rPr lang="en-US" sz="1700"/>
              <a:t>Break up larger blocks of text with white space, images, etc.</a:t>
            </a:r>
            <a:endParaRPr sz="1700"/>
          </a:p>
        </p:txBody>
      </p:sp>
      <p:pic>
        <p:nvPicPr>
          <p:cNvPr id="265" name="Google Shape;265;p42" descr="Wood and metal printing press with a variety of different letter and numbers in multiple font styles"/>
          <p:cNvPicPr preferRelativeResize="0"/>
          <p:nvPr/>
        </p:nvPicPr>
        <p:blipFill>
          <a:blip r:embed="rId3">
            <a:alphaModFix/>
          </a:blip>
          <a:stretch>
            <a:fillRect/>
          </a:stretch>
        </p:blipFill>
        <p:spPr>
          <a:xfrm>
            <a:off x="5060550" y="1466800"/>
            <a:ext cx="3345825" cy="2209897"/>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2" name="Google Shape;272;p43" descr="Two examples of hyperlinks. The first example uses the phrase Click here as the linked text and the second example provides a clearly labeled link titled Lesson One Transcript" title="Screenshot showing example of sentence that uses Click Here for a link and then the proper use of descriptive links"/>
          <p:cNvPicPr preferRelativeResize="0"/>
          <p:nvPr/>
        </p:nvPicPr>
        <p:blipFill>
          <a:blip r:embed="rId3">
            <a:alphaModFix/>
          </a:blip>
          <a:stretch>
            <a:fillRect/>
          </a:stretch>
        </p:blipFill>
        <p:spPr>
          <a:xfrm>
            <a:off x="376625" y="883544"/>
            <a:ext cx="3229174" cy="3376401"/>
          </a:xfrm>
          <a:prstGeom prst="rect">
            <a:avLst/>
          </a:prstGeom>
          <a:noFill/>
          <a:ln>
            <a:noFill/>
          </a:ln>
        </p:spPr>
      </p:pic>
      <p:sp>
        <p:nvSpPr>
          <p:cNvPr id="271" name="Google Shape;271;p43"/>
          <p:cNvSpPr txBox="1">
            <a:spLocks noGrp="1"/>
          </p:cNvSpPr>
          <p:nvPr>
            <p:ph type="body" idx="1"/>
          </p:nvPr>
        </p:nvSpPr>
        <p:spPr>
          <a:xfrm>
            <a:off x="4466100" y="1323775"/>
            <a:ext cx="4320900" cy="2827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US" sz="1700"/>
              <a:t>Hyperlinks should be set to open in a new window</a:t>
            </a:r>
            <a:endParaRPr sz="1700"/>
          </a:p>
          <a:p>
            <a:pPr marL="457200" lvl="0" indent="-336550" algn="l" rtl="0">
              <a:spcBef>
                <a:spcPts val="1000"/>
              </a:spcBef>
              <a:spcAft>
                <a:spcPts val="0"/>
              </a:spcAft>
              <a:buSzPts val="1700"/>
              <a:buChar char="●"/>
            </a:pPr>
            <a:r>
              <a:rPr lang="en-US" sz="1700"/>
              <a:t>“Click Here,” “Here,” “Click” should not be used as the hyperlink name</a:t>
            </a:r>
            <a:endParaRPr sz="1700"/>
          </a:p>
          <a:p>
            <a:pPr marL="457200" lvl="0" indent="-336550" algn="l" rtl="0">
              <a:spcBef>
                <a:spcPts val="1000"/>
              </a:spcBef>
              <a:spcAft>
                <a:spcPts val="0"/>
              </a:spcAft>
              <a:buSzPts val="1700"/>
              <a:buChar char="●"/>
            </a:pPr>
            <a:r>
              <a:rPr lang="en-US" sz="1700"/>
              <a:t>Actual file names should not be used for hyperlinks (Example: img0934.jpg)</a:t>
            </a:r>
            <a:endParaRPr sz="1700"/>
          </a:p>
        </p:txBody>
      </p:sp>
      <p:sp>
        <p:nvSpPr>
          <p:cNvPr id="270" name="Google Shape;270;p43"/>
          <p:cNvSpPr txBox="1">
            <a:spLocks noGrp="1"/>
          </p:cNvSpPr>
          <p:nvPr>
            <p:ph type="title"/>
          </p:nvPr>
        </p:nvSpPr>
        <p:spPr>
          <a:xfrm>
            <a:off x="311700" y="1997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Accessible Hyperlinks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4"/>
          <p:cNvSpPr txBox="1">
            <a:spLocks noGrp="1"/>
          </p:cNvSpPr>
          <p:nvPr>
            <p:ph type="title"/>
          </p:nvPr>
        </p:nvSpPr>
        <p:spPr>
          <a:xfrm>
            <a:off x="331250" y="32227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Mathematics and Accessibility</a:t>
            </a:r>
            <a:endParaRPr/>
          </a:p>
        </p:txBody>
      </p:sp>
      <p:sp>
        <p:nvSpPr>
          <p:cNvPr id="278" name="Google Shape;278;p44"/>
          <p:cNvSpPr txBox="1">
            <a:spLocks noGrp="1"/>
          </p:cNvSpPr>
          <p:nvPr>
            <p:ph type="body" idx="4294967295"/>
          </p:nvPr>
        </p:nvSpPr>
        <p:spPr>
          <a:xfrm>
            <a:off x="744050" y="1164075"/>
            <a:ext cx="7695000" cy="295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t>Presenting mathematical content and other complex scientific notations such as chemical formulas is not something that the basic Internet protocols were designed to support (Hayes, 2009). </a:t>
            </a:r>
            <a:endParaRPr sz="2400"/>
          </a:p>
          <a:p>
            <a:pPr marL="0" lvl="0" indent="0" algn="ctr" rtl="0">
              <a:spcBef>
                <a:spcPts val="1200"/>
              </a:spcBef>
              <a:spcAft>
                <a:spcPts val="0"/>
              </a:spcAft>
              <a:buNone/>
            </a:pPr>
            <a:r>
              <a:rPr lang="en-US" sz="2400"/>
              <a:t>As a result, mathematical content often renders differently from one web-browser to another.</a:t>
            </a:r>
            <a:endParaRPr sz="2400"/>
          </a:p>
          <a:p>
            <a:pPr marL="0" lvl="0" indent="0" algn="ctr" rtl="0">
              <a:spcBef>
                <a:spcPts val="1200"/>
              </a:spcBef>
              <a:spcAft>
                <a:spcPts val="1200"/>
              </a:spcAft>
              <a:buNone/>
            </a:pP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5"/>
          <p:cNvSpPr txBox="1">
            <a:spLocks noGrp="1"/>
          </p:cNvSpPr>
          <p:nvPr>
            <p:ph type="title"/>
          </p:nvPr>
        </p:nvSpPr>
        <p:spPr>
          <a:xfrm>
            <a:off x="311700" y="1997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History of Accessible Math Design</a:t>
            </a:r>
            <a:endParaRPr/>
          </a:p>
        </p:txBody>
      </p:sp>
      <p:sp>
        <p:nvSpPr>
          <p:cNvPr id="284" name="Google Shape;284;p45"/>
          <p:cNvSpPr txBox="1">
            <a:spLocks noGrp="1"/>
          </p:cNvSpPr>
          <p:nvPr>
            <p:ph type="body" idx="1"/>
          </p:nvPr>
        </p:nvSpPr>
        <p:spPr>
          <a:xfrm>
            <a:off x="311700" y="1332000"/>
            <a:ext cx="4544100" cy="247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700"/>
              <a:t>The following strategies have been used to address accessible math design over time:</a:t>
            </a:r>
            <a:endParaRPr sz="1700"/>
          </a:p>
          <a:p>
            <a:pPr marL="457200" lvl="0" indent="-336550" algn="l" rtl="0">
              <a:spcBef>
                <a:spcPts val="1000"/>
              </a:spcBef>
              <a:spcAft>
                <a:spcPts val="0"/>
              </a:spcAft>
              <a:buSzPts val="1700"/>
              <a:buChar char="●"/>
            </a:pPr>
            <a:r>
              <a:rPr lang="en-US" sz="1700"/>
              <a:t>Mathematical content was captured and presented as images</a:t>
            </a:r>
            <a:endParaRPr sz="1700"/>
          </a:p>
          <a:p>
            <a:pPr marL="457200" lvl="0" indent="-336550" algn="l" rtl="0">
              <a:spcBef>
                <a:spcPts val="1000"/>
              </a:spcBef>
              <a:spcAft>
                <a:spcPts val="0"/>
              </a:spcAft>
              <a:buSzPts val="1700"/>
              <a:buChar char="●"/>
            </a:pPr>
            <a:r>
              <a:rPr lang="en-US" sz="1700"/>
              <a:t>LaTeX markup language</a:t>
            </a:r>
            <a:endParaRPr sz="1700"/>
          </a:p>
          <a:p>
            <a:pPr marL="457200" lvl="0" indent="-336550" algn="l" rtl="0">
              <a:spcBef>
                <a:spcPts val="1000"/>
              </a:spcBef>
              <a:spcAft>
                <a:spcPts val="0"/>
              </a:spcAft>
              <a:buSzPts val="1700"/>
              <a:buChar char="●"/>
            </a:pPr>
            <a:r>
              <a:rPr lang="en-US" sz="1700"/>
              <a:t>MathML markup language</a:t>
            </a:r>
            <a:endParaRPr sz="1700"/>
          </a:p>
        </p:txBody>
      </p:sp>
      <p:pic>
        <p:nvPicPr>
          <p:cNvPr id="285" name="Google Shape;285;p45" descr="An example of a system of linear equations printed with black text on white paper. "/>
          <p:cNvPicPr preferRelativeResize="0"/>
          <p:nvPr/>
        </p:nvPicPr>
        <p:blipFill rotWithShape="1">
          <a:blip r:embed="rId3">
            <a:alphaModFix/>
          </a:blip>
          <a:srcRect t="445" b="455"/>
          <a:stretch/>
        </p:blipFill>
        <p:spPr>
          <a:xfrm>
            <a:off x="5262525" y="1466800"/>
            <a:ext cx="3345823" cy="2209897"/>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628650" y="51595"/>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a:solidFill>
                  <a:srgbClr val="073763"/>
                </a:solidFill>
              </a:rPr>
              <a:t>What is SRS 8.3?</a:t>
            </a:r>
            <a:endParaRPr/>
          </a:p>
        </p:txBody>
      </p:sp>
      <p:sp>
        <p:nvSpPr>
          <p:cNvPr id="82" name="Google Shape;82;p19"/>
          <p:cNvSpPr txBox="1">
            <a:spLocks noGrp="1"/>
          </p:cNvSpPr>
          <p:nvPr>
            <p:ph type="body" idx="1"/>
          </p:nvPr>
        </p:nvSpPr>
        <p:spPr>
          <a:xfrm>
            <a:off x="601750" y="1620150"/>
            <a:ext cx="3934200" cy="1903200"/>
          </a:xfrm>
          <a:prstGeom prst="rect">
            <a:avLst/>
          </a:prstGeom>
        </p:spPr>
        <p:txBody>
          <a:bodyPr spcFirstLastPara="1" wrap="square" lIns="68575" tIns="34275" rIns="68575" bIns="34275" anchor="t" anchorCtr="0">
            <a:noAutofit/>
          </a:bodyPr>
          <a:lstStyle/>
          <a:p>
            <a:pPr marL="0" lvl="0" indent="0" algn="ctr" rtl="0">
              <a:spcBef>
                <a:spcPts val="600"/>
              </a:spcBef>
              <a:spcAft>
                <a:spcPts val="0"/>
              </a:spcAft>
              <a:buNone/>
            </a:pPr>
            <a:r>
              <a:rPr lang="en-US" sz="2000"/>
              <a:t>Specific Review Standard 8.3</a:t>
            </a:r>
            <a:endParaRPr sz="2000"/>
          </a:p>
          <a:p>
            <a:pPr marL="0" lvl="0" indent="0" algn="ctr" rtl="0">
              <a:spcBef>
                <a:spcPts val="1200"/>
              </a:spcBef>
              <a:spcAft>
                <a:spcPts val="1200"/>
              </a:spcAft>
              <a:buNone/>
            </a:pPr>
            <a:r>
              <a:rPr lang="en-US" sz="2000" b="0"/>
              <a:t>The course provides accessible text and images in files, documents, LMS pages, and web pages to meet the needs of diverse learners.</a:t>
            </a:r>
            <a:endParaRPr sz="2000" b="0"/>
          </a:p>
        </p:txBody>
      </p:sp>
      <p:pic>
        <p:nvPicPr>
          <p:cNvPr id="83" name="Google Shape;83;p19" descr="Asian woman with blindness disability using computer with refreshable braille display or braille terminal a technology assistive device for persons with visual impairment in workplace"/>
          <p:cNvPicPr preferRelativeResize="0"/>
          <p:nvPr/>
        </p:nvPicPr>
        <p:blipFill>
          <a:blip r:embed="rId3">
            <a:alphaModFix/>
          </a:blip>
          <a:stretch>
            <a:fillRect/>
          </a:stretch>
        </p:blipFill>
        <p:spPr>
          <a:xfrm>
            <a:off x="4817475" y="907825"/>
            <a:ext cx="2029450" cy="1351600"/>
          </a:xfrm>
          <a:prstGeom prst="rect">
            <a:avLst/>
          </a:prstGeom>
          <a:noFill/>
          <a:ln>
            <a:noFill/>
          </a:ln>
        </p:spPr>
      </p:pic>
      <p:pic>
        <p:nvPicPr>
          <p:cNvPr id="84" name="Google Shape;84;p19" descr="Deaf African American male using sign language to communicate with 9 other individuals in a video conference call"/>
          <p:cNvPicPr preferRelativeResize="0"/>
          <p:nvPr/>
        </p:nvPicPr>
        <p:blipFill>
          <a:blip r:embed="rId4">
            <a:alphaModFix/>
          </a:blip>
          <a:stretch>
            <a:fillRect/>
          </a:stretch>
        </p:blipFill>
        <p:spPr>
          <a:xfrm>
            <a:off x="6832400" y="907350"/>
            <a:ext cx="2029450" cy="1352633"/>
          </a:xfrm>
          <a:prstGeom prst="rect">
            <a:avLst/>
          </a:prstGeom>
          <a:noFill/>
          <a:ln>
            <a:noFill/>
          </a:ln>
        </p:spPr>
      </p:pic>
      <p:pic>
        <p:nvPicPr>
          <p:cNvPr id="85" name="Google Shape;85;p19" descr="A disabled young girl in a wheelchair sitting outside working on a tablet computer together with a voluntary care worker"/>
          <p:cNvPicPr preferRelativeResize="0"/>
          <p:nvPr/>
        </p:nvPicPr>
        <p:blipFill>
          <a:blip r:embed="rId5">
            <a:alphaModFix/>
          </a:blip>
          <a:stretch>
            <a:fillRect/>
          </a:stretch>
        </p:blipFill>
        <p:spPr>
          <a:xfrm>
            <a:off x="4817475" y="2259425"/>
            <a:ext cx="2029450" cy="1352630"/>
          </a:xfrm>
          <a:prstGeom prst="rect">
            <a:avLst/>
          </a:prstGeom>
          <a:noFill/>
          <a:ln>
            <a:noFill/>
          </a:ln>
        </p:spPr>
      </p:pic>
      <p:pic>
        <p:nvPicPr>
          <p:cNvPr id="86" name="Google Shape;86;p19" descr="Woman using futuristic thought controlled myoelectric bionic hand prosthetic arm to work on a computer"/>
          <p:cNvPicPr preferRelativeResize="0"/>
          <p:nvPr/>
        </p:nvPicPr>
        <p:blipFill rotWithShape="1">
          <a:blip r:embed="rId6">
            <a:alphaModFix/>
          </a:blip>
          <a:srcRect l="15540"/>
          <a:stretch/>
        </p:blipFill>
        <p:spPr>
          <a:xfrm>
            <a:off x="6832400" y="2259950"/>
            <a:ext cx="2029450" cy="1351601"/>
          </a:xfrm>
          <a:prstGeom prst="rect">
            <a:avLst/>
          </a:prstGeom>
          <a:noFill/>
          <a:ln>
            <a:noFill/>
          </a:ln>
        </p:spPr>
      </p:pic>
      <p:pic>
        <p:nvPicPr>
          <p:cNvPr id="87" name="Google Shape;87;p19" descr="Special needs hispanic boy working on a laptop computer and wearing headphones outside his house with his mother"/>
          <p:cNvPicPr preferRelativeResize="0"/>
          <p:nvPr/>
        </p:nvPicPr>
        <p:blipFill>
          <a:blip r:embed="rId7">
            <a:alphaModFix/>
          </a:blip>
          <a:stretch>
            <a:fillRect/>
          </a:stretch>
        </p:blipFill>
        <p:spPr>
          <a:xfrm>
            <a:off x="5841325" y="3612079"/>
            <a:ext cx="2029450" cy="135567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6"/>
          <p:cNvSpPr txBox="1">
            <a:spLocks noGrp="1"/>
          </p:cNvSpPr>
          <p:nvPr>
            <p:ph type="title"/>
          </p:nvPr>
        </p:nvSpPr>
        <p:spPr>
          <a:xfrm>
            <a:off x="331250" y="32227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Adding Mathematical Content as Images</a:t>
            </a:r>
            <a:endParaRPr/>
          </a:p>
        </p:txBody>
      </p:sp>
      <p:sp>
        <p:nvSpPr>
          <p:cNvPr id="291" name="Google Shape;291;p46"/>
          <p:cNvSpPr txBox="1">
            <a:spLocks noGrp="1"/>
          </p:cNvSpPr>
          <p:nvPr>
            <p:ph type="body" idx="4294967295"/>
          </p:nvPr>
        </p:nvSpPr>
        <p:spPr>
          <a:xfrm>
            <a:off x="262700" y="1358825"/>
            <a:ext cx="8657700" cy="295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t>One strategy that has been used to address the differences in rendering math on the web has been to insert the expressions, equations, and/or functions as images. </a:t>
            </a:r>
            <a:endParaRPr sz="2400"/>
          </a:p>
          <a:p>
            <a:pPr marL="0" lvl="0" indent="0" algn="ctr" rtl="0">
              <a:spcBef>
                <a:spcPts val="1200"/>
              </a:spcBef>
              <a:spcAft>
                <a:spcPts val="0"/>
              </a:spcAft>
              <a:buNone/>
            </a:pPr>
            <a:r>
              <a:rPr lang="en-US" sz="2400"/>
              <a:t>While adding alt text can make the images more accessible, the bigger issue is that the content cannot be magnified without distortion.</a:t>
            </a:r>
            <a:endParaRPr sz="2400"/>
          </a:p>
          <a:p>
            <a:pPr marL="0" lvl="0" indent="0" algn="ctr" rtl="0">
              <a:spcBef>
                <a:spcPts val="1200"/>
              </a:spcBef>
              <a:spcAft>
                <a:spcPts val="1200"/>
              </a:spcAft>
              <a:buNone/>
            </a:pPr>
            <a:endParaRPr sz="2400"/>
          </a:p>
        </p:txBody>
      </p:sp>
      <p:pic>
        <p:nvPicPr>
          <p:cNvPr id="292" name="Google Shape;292;p46" descr="f of x equals twelve minus x squared"/>
          <p:cNvPicPr preferRelativeResize="0"/>
          <p:nvPr/>
        </p:nvPicPr>
        <p:blipFill rotWithShape="1">
          <a:blip r:embed="rId3">
            <a:alphaModFix/>
          </a:blip>
          <a:srcRect t="40719"/>
          <a:stretch/>
        </p:blipFill>
        <p:spPr>
          <a:xfrm>
            <a:off x="1027887" y="3931150"/>
            <a:ext cx="1110975" cy="3841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Google Shape;299;p47"/>
          <p:cNvSpPr txBox="1">
            <a:spLocks noGrp="1"/>
          </p:cNvSpPr>
          <p:nvPr>
            <p:ph type="sldNum" idx="12"/>
          </p:nvPr>
        </p:nvSpPr>
        <p:spPr>
          <a:xfrm>
            <a:off x="7323847" y="4808220"/>
            <a:ext cx="1727700" cy="2133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31</a:t>
            </a:fld>
            <a:endParaRPr/>
          </a:p>
        </p:txBody>
      </p:sp>
      <p:sp>
        <p:nvSpPr>
          <p:cNvPr id="301" name="Google Shape;301;p47"/>
          <p:cNvSpPr txBox="1"/>
          <p:nvPr/>
        </p:nvSpPr>
        <p:spPr>
          <a:xfrm>
            <a:off x="4832400" y="1169588"/>
            <a:ext cx="3999900" cy="2851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rmAutofit fontScale="92500" lnSpcReduction="10000"/>
          </a:bodyPr>
          <a:lstStyle/>
          <a:p>
            <a:pPr marL="0" lvl="0" indent="0" algn="ctr" rtl="0">
              <a:lnSpc>
                <a:spcPct val="115000"/>
              </a:lnSpc>
              <a:spcBef>
                <a:spcPts val="0"/>
              </a:spcBef>
              <a:spcAft>
                <a:spcPts val="0"/>
              </a:spcAft>
              <a:buNone/>
            </a:pPr>
            <a:r>
              <a:rPr lang="en-US" sz="2400">
                <a:solidFill>
                  <a:srgbClr val="595959"/>
                </a:solidFill>
              </a:rPr>
              <a:t>The LaTeX Markup Language used to generate the image displayed on the left.</a:t>
            </a:r>
            <a:endParaRPr sz="2400">
              <a:solidFill>
                <a:srgbClr val="595959"/>
              </a:solidFill>
            </a:endParaRPr>
          </a:p>
          <a:p>
            <a:pPr marL="0" lvl="0" indent="0" algn="ctr" rtl="0">
              <a:lnSpc>
                <a:spcPct val="115000"/>
              </a:lnSpc>
              <a:spcBef>
                <a:spcPts val="1200"/>
              </a:spcBef>
              <a:spcAft>
                <a:spcPts val="0"/>
              </a:spcAft>
              <a:buNone/>
            </a:pPr>
            <a:endParaRPr sz="2400">
              <a:solidFill>
                <a:srgbClr val="595959"/>
              </a:solidFill>
            </a:endParaRPr>
          </a:p>
          <a:p>
            <a:pPr marL="0" lvl="0" indent="0" algn="ctr" rtl="0">
              <a:lnSpc>
                <a:spcPct val="115000"/>
              </a:lnSpc>
              <a:spcBef>
                <a:spcPts val="1200"/>
              </a:spcBef>
              <a:spcAft>
                <a:spcPts val="1200"/>
              </a:spcAft>
              <a:buNone/>
            </a:pPr>
            <a:r>
              <a:rPr lang="en-US" sz="2700" b="1">
                <a:solidFill>
                  <a:srgbClr val="595959"/>
                </a:solidFill>
              </a:rPr>
              <a:t>\frac{x^{2}-8 x+12}{x^{2}-3 x-18}</a:t>
            </a:r>
            <a:endParaRPr sz="2700" b="1">
              <a:solidFill>
                <a:srgbClr val="595959"/>
              </a:solidFill>
            </a:endParaRPr>
          </a:p>
        </p:txBody>
      </p:sp>
      <p:pic>
        <p:nvPicPr>
          <p:cNvPr id="302" name="Google Shape;302;p47" descr="X squared minus eight x plus twelve over s squared minus three x minus eighteen"/>
          <p:cNvPicPr preferRelativeResize="0"/>
          <p:nvPr/>
        </p:nvPicPr>
        <p:blipFill>
          <a:blip r:embed="rId3">
            <a:alphaModFix/>
          </a:blip>
          <a:stretch>
            <a:fillRect/>
          </a:stretch>
        </p:blipFill>
        <p:spPr>
          <a:xfrm>
            <a:off x="1212425" y="2770425"/>
            <a:ext cx="1844138" cy="888750"/>
          </a:xfrm>
          <a:prstGeom prst="rect">
            <a:avLst/>
          </a:prstGeom>
          <a:noFill/>
          <a:ln>
            <a:noFill/>
          </a:ln>
        </p:spPr>
      </p:pic>
      <p:sp>
        <p:nvSpPr>
          <p:cNvPr id="300" name="Google Shape;300;p47"/>
          <p:cNvSpPr txBox="1"/>
          <p:nvPr/>
        </p:nvSpPr>
        <p:spPr>
          <a:xfrm>
            <a:off x="311700" y="1169588"/>
            <a:ext cx="4260300" cy="2851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US" sz="2400">
                <a:solidFill>
                  <a:srgbClr val="595959"/>
                </a:solidFill>
              </a:rPr>
              <a:t>A mathematical expression using the LaTeX Markup Language.</a:t>
            </a:r>
            <a:endParaRPr sz="2400">
              <a:solidFill>
                <a:srgbClr val="595959"/>
              </a:solidFill>
            </a:endParaRPr>
          </a:p>
          <a:p>
            <a:pPr marL="0" lvl="0" indent="0" algn="ctr" rtl="0">
              <a:lnSpc>
                <a:spcPct val="115000"/>
              </a:lnSpc>
              <a:spcBef>
                <a:spcPts val="1200"/>
              </a:spcBef>
              <a:spcAft>
                <a:spcPts val="0"/>
              </a:spcAft>
              <a:buNone/>
            </a:pPr>
            <a:endParaRPr sz="2400">
              <a:solidFill>
                <a:srgbClr val="595959"/>
              </a:solidFill>
            </a:endParaRPr>
          </a:p>
          <a:p>
            <a:pPr marL="0" lvl="0" indent="0" algn="ctr" rtl="0">
              <a:lnSpc>
                <a:spcPct val="115000"/>
              </a:lnSpc>
              <a:spcBef>
                <a:spcPts val="1200"/>
              </a:spcBef>
              <a:spcAft>
                <a:spcPts val="1200"/>
              </a:spcAft>
              <a:buNone/>
            </a:pPr>
            <a:endParaRPr sz="2400">
              <a:solidFill>
                <a:srgbClr val="595959"/>
              </a:solidFill>
            </a:endParaRPr>
          </a:p>
        </p:txBody>
      </p:sp>
      <p:sp>
        <p:nvSpPr>
          <p:cNvPr id="298" name="Google Shape;298;p47"/>
          <p:cNvSpPr txBox="1">
            <a:spLocks noGrp="1"/>
          </p:cNvSpPr>
          <p:nvPr>
            <p:ph type="title"/>
          </p:nvPr>
        </p:nvSpPr>
        <p:spPr>
          <a:xfrm>
            <a:off x="201900" y="0"/>
            <a:ext cx="8740200" cy="9609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900" dirty="0"/>
              <a:t>The LaTeX Markup Language</a:t>
            </a:r>
            <a:endParaRPr sz="39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13" name="Google Shape;313;p48"/>
          <p:cNvSpPr txBox="1"/>
          <p:nvPr/>
        </p:nvSpPr>
        <p:spPr>
          <a:xfrm>
            <a:off x="2962500" y="4347713"/>
            <a:ext cx="3219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u="sng">
                <a:solidFill>
                  <a:schemeClr val="hlink"/>
                </a:solidFill>
                <a:hlinkClick r:id="rId3"/>
              </a:rPr>
              <a:t>MathML Generator</a:t>
            </a:r>
            <a:endParaRPr sz="2800"/>
          </a:p>
        </p:txBody>
      </p:sp>
      <p:sp>
        <p:nvSpPr>
          <p:cNvPr id="309" name="Google Shape;309;p48"/>
          <p:cNvSpPr txBox="1">
            <a:spLocks noGrp="1"/>
          </p:cNvSpPr>
          <p:nvPr>
            <p:ph type="sldNum" idx="12"/>
          </p:nvPr>
        </p:nvSpPr>
        <p:spPr>
          <a:xfrm>
            <a:off x="7323847" y="4808220"/>
            <a:ext cx="1727700" cy="2133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32</a:t>
            </a:fld>
            <a:endParaRPr/>
          </a:p>
        </p:txBody>
      </p:sp>
      <p:sp>
        <p:nvSpPr>
          <p:cNvPr id="311" name="Google Shape;311;p48"/>
          <p:cNvSpPr txBox="1"/>
          <p:nvPr/>
        </p:nvSpPr>
        <p:spPr>
          <a:xfrm>
            <a:off x="4832400" y="1265663"/>
            <a:ext cx="3999900" cy="2851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rmAutofit fontScale="40000" lnSpcReduction="20000"/>
          </a:bodyPr>
          <a:lstStyle/>
          <a:p>
            <a:pPr marL="0" lvl="0" indent="0" algn="l" rtl="0">
              <a:lnSpc>
                <a:spcPct val="115000"/>
              </a:lnSpc>
              <a:spcBef>
                <a:spcPts val="0"/>
              </a:spcBef>
              <a:spcAft>
                <a:spcPts val="0"/>
              </a:spcAft>
              <a:buNone/>
            </a:pPr>
            <a:r>
              <a:rPr lang="en-US" sz="4400">
                <a:solidFill>
                  <a:srgbClr val="595959"/>
                </a:solidFill>
              </a:rPr>
              <a:t>The following is a small sub-section of the MathML code:</a:t>
            </a:r>
            <a:br>
              <a:rPr lang="en-US" sz="2700">
                <a:solidFill>
                  <a:srgbClr val="595959"/>
                </a:solidFill>
              </a:rPr>
            </a:br>
            <a:endParaRPr sz="2700">
              <a:solidFill>
                <a:srgbClr val="595959"/>
              </a:solidFill>
            </a:endParaRPr>
          </a:p>
          <a:p>
            <a:pPr marL="0" lvl="0" indent="0" algn="l" rtl="0">
              <a:spcBef>
                <a:spcPts val="1200"/>
              </a:spcBef>
              <a:spcAft>
                <a:spcPts val="0"/>
              </a:spcAft>
              <a:buNone/>
            </a:pPr>
            <a:r>
              <a:rPr lang="en-US" sz="2910">
                <a:solidFill>
                  <a:srgbClr val="595959"/>
                </a:solidFill>
              </a:rPr>
              <a:t>&lt;math xmlns=’http://www.w3.org/1998/Math/MathML’&gt;</a:t>
            </a:r>
            <a:endParaRPr sz="2910">
              <a:solidFill>
                <a:srgbClr val="595959"/>
              </a:solidFill>
            </a:endParaRPr>
          </a:p>
          <a:p>
            <a:pPr marL="0" lvl="0" indent="0" algn="l" rtl="0">
              <a:spcBef>
                <a:spcPts val="1200"/>
              </a:spcBef>
              <a:spcAft>
                <a:spcPts val="0"/>
              </a:spcAft>
              <a:buNone/>
            </a:pPr>
            <a:r>
              <a:rPr lang="en-US" sz="2910">
                <a:solidFill>
                  <a:srgbClr val="595959"/>
                </a:solidFill>
              </a:rPr>
              <a:t>  &lt;mrow&gt;</a:t>
            </a:r>
            <a:endParaRPr sz="2910">
              <a:solidFill>
                <a:srgbClr val="595959"/>
              </a:solidFill>
            </a:endParaRPr>
          </a:p>
          <a:p>
            <a:pPr marL="0" lvl="0" indent="0" algn="l" rtl="0">
              <a:spcBef>
                <a:spcPts val="1200"/>
              </a:spcBef>
              <a:spcAft>
                <a:spcPts val="0"/>
              </a:spcAft>
              <a:buNone/>
            </a:pPr>
            <a:r>
              <a:rPr lang="en-US" sz="2910">
                <a:solidFill>
                  <a:srgbClr val="595959"/>
                </a:solidFill>
              </a:rPr>
              <a:t>   &lt;msup&gt;</a:t>
            </a:r>
            <a:endParaRPr sz="2910">
              <a:solidFill>
                <a:srgbClr val="595959"/>
              </a:solidFill>
            </a:endParaRPr>
          </a:p>
          <a:p>
            <a:pPr marL="0" lvl="0" indent="0" algn="l" rtl="0">
              <a:spcBef>
                <a:spcPts val="1200"/>
              </a:spcBef>
              <a:spcAft>
                <a:spcPts val="0"/>
              </a:spcAft>
              <a:buNone/>
            </a:pPr>
            <a:r>
              <a:rPr lang="en-US" sz="2910">
                <a:solidFill>
                  <a:srgbClr val="595959"/>
                </a:solidFill>
              </a:rPr>
              <a:t>     &lt;mi&gt;x&lt;/mi&gt;</a:t>
            </a:r>
            <a:endParaRPr sz="2910">
              <a:solidFill>
                <a:srgbClr val="595959"/>
              </a:solidFill>
            </a:endParaRPr>
          </a:p>
          <a:p>
            <a:pPr marL="0" lvl="0" indent="0" algn="l" rtl="0">
              <a:spcBef>
                <a:spcPts val="1200"/>
              </a:spcBef>
              <a:spcAft>
                <a:spcPts val="0"/>
              </a:spcAft>
              <a:buNone/>
            </a:pPr>
            <a:r>
              <a:rPr lang="en-US" sz="2910">
                <a:solidFill>
                  <a:srgbClr val="595959"/>
                </a:solidFill>
              </a:rPr>
              <a:t>     &lt;mn&gt;2&lt;/mn&gt;</a:t>
            </a:r>
            <a:endParaRPr sz="2910">
              <a:solidFill>
                <a:srgbClr val="595959"/>
              </a:solidFill>
            </a:endParaRPr>
          </a:p>
          <a:p>
            <a:pPr marL="0" lvl="0" indent="0" algn="l" rtl="0">
              <a:spcBef>
                <a:spcPts val="1200"/>
              </a:spcBef>
              <a:spcAft>
                <a:spcPts val="1200"/>
              </a:spcAft>
              <a:buNone/>
            </a:pPr>
            <a:r>
              <a:rPr lang="en-US" sz="2910">
                <a:solidFill>
                  <a:srgbClr val="595959"/>
                </a:solidFill>
              </a:rPr>
              <a:t>   &lt;/msup&gt;</a:t>
            </a:r>
            <a:endParaRPr sz="2910">
              <a:solidFill>
                <a:srgbClr val="595959"/>
              </a:solidFill>
            </a:endParaRPr>
          </a:p>
        </p:txBody>
      </p:sp>
      <p:pic>
        <p:nvPicPr>
          <p:cNvPr id="312" name="Google Shape;312;p48" descr="X squared minus eight x plus twelve over s squared minus three x minus eighteen"/>
          <p:cNvPicPr preferRelativeResize="0"/>
          <p:nvPr/>
        </p:nvPicPr>
        <p:blipFill>
          <a:blip r:embed="rId4">
            <a:alphaModFix/>
          </a:blip>
          <a:stretch>
            <a:fillRect/>
          </a:stretch>
        </p:blipFill>
        <p:spPr>
          <a:xfrm>
            <a:off x="1212425" y="3038494"/>
            <a:ext cx="1844138" cy="888750"/>
          </a:xfrm>
          <a:prstGeom prst="rect">
            <a:avLst/>
          </a:prstGeom>
          <a:noFill/>
          <a:ln>
            <a:noFill/>
          </a:ln>
        </p:spPr>
      </p:pic>
      <p:sp>
        <p:nvSpPr>
          <p:cNvPr id="310" name="Google Shape;310;p48"/>
          <p:cNvSpPr txBox="1"/>
          <p:nvPr/>
        </p:nvSpPr>
        <p:spPr>
          <a:xfrm>
            <a:off x="311700" y="1265663"/>
            <a:ext cx="4260300" cy="2851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US" sz="2400">
                <a:solidFill>
                  <a:srgbClr val="595959"/>
                </a:solidFill>
              </a:rPr>
              <a:t>A visual representation of what the code on the right generates as text rather than an image.</a:t>
            </a:r>
            <a:endParaRPr sz="2400">
              <a:solidFill>
                <a:srgbClr val="595959"/>
              </a:solidFill>
            </a:endParaRPr>
          </a:p>
          <a:p>
            <a:pPr marL="0" lvl="0" indent="0" algn="ctr" rtl="0">
              <a:lnSpc>
                <a:spcPct val="115000"/>
              </a:lnSpc>
              <a:spcBef>
                <a:spcPts val="1200"/>
              </a:spcBef>
              <a:spcAft>
                <a:spcPts val="0"/>
              </a:spcAft>
              <a:buNone/>
            </a:pPr>
            <a:endParaRPr sz="2400">
              <a:solidFill>
                <a:srgbClr val="595959"/>
              </a:solidFill>
            </a:endParaRPr>
          </a:p>
          <a:p>
            <a:pPr marL="0" lvl="0" indent="0" algn="ctr" rtl="0">
              <a:lnSpc>
                <a:spcPct val="115000"/>
              </a:lnSpc>
              <a:spcBef>
                <a:spcPts val="1200"/>
              </a:spcBef>
              <a:spcAft>
                <a:spcPts val="1200"/>
              </a:spcAft>
              <a:buNone/>
            </a:pPr>
            <a:endParaRPr sz="2400">
              <a:solidFill>
                <a:srgbClr val="595959"/>
              </a:solidFill>
            </a:endParaRPr>
          </a:p>
        </p:txBody>
      </p:sp>
      <p:sp>
        <p:nvSpPr>
          <p:cNvPr id="308" name="Google Shape;308;p48"/>
          <p:cNvSpPr txBox="1">
            <a:spLocks noGrp="1"/>
          </p:cNvSpPr>
          <p:nvPr>
            <p:ph type="title"/>
          </p:nvPr>
        </p:nvSpPr>
        <p:spPr>
          <a:xfrm>
            <a:off x="201900" y="0"/>
            <a:ext cx="8740200" cy="9609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900" dirty="0"/>
              <a:t>The MathML Markup Language</a:t>
            </a:r>
            <a:endParaRPr sz="39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9"/>
          <p:cNvSpPr txBox="1">
            <a:spLocks noGrp="1"/>
          </p:cNvSpPr>
          <p:nvPr>
            <p:ph type="title"/>
          </p:nvPr>
        </p:nvSpPr>
        <p:spPr>
          <a:xfrm>
            <a:off x="311700" y="1997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Lake Pines Braille</a:t>
            </a:r>
            <a:endParaRPr/>
          </a:p>
        </p:txBody>
      </p:sp>
      <p:sp>
        <p:nvSpPr>
          <p:cNvPr id="319" name="Google Shape;319;p49"/>
          <p:cNvSpPr txBox="1">
            <a:spLocks noGrp="1"/>
          </p:cNvSpPr>
          <p:nvPr>
            <p:ph type="body" idx="1"/>
          </p:nvPr>
        </p:nvSpPr>
        <p:spPr>
          <a:xfrm>
            <a:off x="311700" y="1332000"/>
            <a:ext cx="8223000" cy="155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u="sng" dirty="0">
                <a:solidFill>
                  <a:srgbClr val="0563C1"/>
                </a:solidFill>
                <a:latin typeface="Arial"/>
                <a:ea typeface="Arial"/>
                <a:cs typeface="Arial"/>
                <a:sym typeface="Arial"/>
                <a:hlinkClick r:id="rId3">
                  <a:extLst>
                    <a:ext uri="{A12FA001-AC4F-418D-AE19-62706E023703}">
                      <ahyp:hlinkClr xmlns:ahyp="http://schemas.microsoft.com/office/drawing/2018/hyperlinkcolor" val="tx"/>
                    </a:ext>
                  </a:extLst>
                </a:hlinkClick>
              </a:rPr>
              <a:t>Lake Pines Braille</a:t>
            </a:r>
            <a:r>
              <a:rPr lang="en-US" sz="2000" dirty="0">
                <a:solidFill>
                  <a:srgbClr val="1C3766"/>
                </a:solidFill>
                <a:latin typeface="Arial"/>
                <a:ea typeface="Arial"/>
                <a:cs typeface="Arial"/>
                <a:sym typeface="Arial"/>
              </a:rPr>
              <a:t> is a free web-based tool that allows users to generate braille for mathematical content.</a:t>
            </a:r>
            <a:endParaRPr sz="2000" dirty="0">
              <a:solidFill>
                <a:srgbClr val="1C3766"/>
              </a:solidFill>
              <a:latin typeface="Arial"/>
              <a:ea typeface="Arial"/>
              <a:cs typeface="Arial"/>
              <a:sym typeface="Arial"/>
            </a:endParaRPr>
          </a:p>
          <a:p>
            <a:pPr marL="0" lvl="0" indent="0" algn="ctr" rtl="0">
              <a:lnSpc>
                <a:spcPct val="100000"/>
              </a:lnSpc>
              <a:spcBef>
                <a:spcPts val="0"/>
              </a:spcBef>
              <a:spcAft>
                <a:spcPts val="0"/>
              </a:spcAft>
              <a:buNone/>
            </a:pPr>
            <a:endParaRPr sz="2000" dirty="0">
              <a:solidFill>
                <a:srgbClr val="1C3766"/>
              </a:solidFill>
              <a:latin typeface="Arial"/>
              <a:ea typeface="Arial"/>
              <a:cs typeface="Arial"/>
              <a:sym typeface="Arial"/>
            </a:endParaRPr>
          </a:p>
          <a:p>
            <a:pPr marL="0" lvl="0" indent="0" algn="ctr" rtl="0">
              <a:lnSpc>
                <a:spcPct val="100000"/>
              </a:lnSpc>
              <a:spcBef>
                <a:spcPts val="0"/>
              </a:spcBef>
              <a:spcAft>
                <a:spcPts val="0"/>
              </a:spcAft>
              <a:buNone/>
            </a:pPr>
            <a:r>
              <a:rPr lang="en-US" sz="2000" dirty="0">
                <a:solidFill>
                  <a:srgbClr val="1C3766"/>
                </a:solidFill>
                <a:latin typeface="Arial"/>
                <a:ea typeface="Arial"/>
                <a:cs typeface="Arial"/>
                <a:sym typeface="Arial"/>
              </a:rPr>
              <a:t>f(x) = 12-x</a:t>
            </a:r>
            <a:r>
              <a:rPr lang="en-US" sz="2000" baseline="30000" dirty="0">
                <a:solidFill>
                  <a:srgbClr val="1C3766"/>
                </a:solidFill>
                <a:latin typeface="Arial"/>
                <a:ea typeface="Arial"/>
                <a:cs typeface="Arial"/>
                <a:sym typeface="Arial"/>
              </a:rPr>
              <a:t>2</a:t>
            </a:r>
            <a:endParaRPr sz="2000" baseline="30000" dirty="0">
              <a:solidFill>
                <a:srgbClr val="1C3766"/>
              </a:solidFill>
              <a:latin typeface="Arial"/>
              <a:ea typeface="Arial"/>
              <a:cs typeface="Arial"/>
              <a:sym typeface="Arial"/>
            </a:endParaRPr>
          </a:p>
          <a:p>
            <a:pPr marL="0" lvl="0" indent="0" algn="ctr" rtl="0">
              <a:lnSpc>
                <a:spcPct val="100000"/>
              </a:lnSpc>
              <a:spcBef>
                <a:spcPts val="0"/>
              </a:spcBef>
              <a:spcAft>
                <a:spcPts val="0"/>
              </a:spcAft>
              <a:buNone/>
            </a:pPr>
            <a:endParaRPr sz="2000" dirty="0">
              <a:solidFill>
                <a:srgbClr val="1C3766"/>
              </a:solidFill>
              <a:latin typeface="Arial"/>
              <a:ea typeface="Arial"/>
              <a:cs typeface="Arial"/>
              <a:sym typeface="Arial"/>
            </a:endParaRPr>
          </a:p>
          <a:p>
            <a:pPr marL="0" lvl="0" indent="0" algn="ctr" rtl="0">
              <a:lnSpc>
                <a:spcPct val="100000"/>
              </a:lnSpc>
              <a:spcBef>
                <a:spcPts val="0"/>
              </a:spcBef>
              <a:spcAft>
                <a:spcPts val="0"/>
              </a:spcAft>
              <a:buNone/>
            </a:pPr>
            <a:endParaRPr sz="2000" dirty="0">
              <a:solidFill>
                <a:srgbClr val="1C3766"/>
              </a:solidFill>
              <a:latin typeface="Arial"/>
              <a:ea typeface="Arial"/>
              <a:cs typeface="Arial"/>
              <a:sym typeface="Arial"/>
            </a:endParaRPr>
          </a:p>
        </p:txBody>
      </p:sp>
      <p:pic>
        <p:nvPicPr>
          <p:cNvPr id="320" name="Google Shape;320;p49" descr="F of x equals twelve minus x squared written in braille"/>
          <p:cNvPicPr preferRelativeResize="0"/>
          <p:nvPr/>
        </p:nvPicPr>
        <p:blipFill>
          <a:blip r:embed="rId4">
            <a:alphaModFix/>
          </a:blip>
          <a:stretch>
            <a:fillRect/>
          </a:stretch>
        </p:blipFill>
        <p:spPr>
          <a:xfrm>
            <a:off x="1432350" y="2926575"/>
            <a:ext cx="5981700" cy="1028700"/>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0"/>
          <p:cNvSpPr txBox="1">
            <a:spLocks noGrp="1"/>
          </p:cNvSpPr>
          <p:nvPr>
            <p:ph type="title"/>
          </p:nvPr>
        </p:nvSpPr>
        <p:spPr>
          <a:xfrm>
            <a:off x="331250" y="571400"/>
            <a:ext cx="8520600" cy="15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Testing for Accessibility and Locating Accessible Instructional Content</a:t>
            </a:r>
            <a:endParaRPr/>
          </a:p>
        </p:txBody>
      </p:sp>
      <p:sp>
        <p:nvSpPr>
          <p:cNvPr id="326" name="Google Shape;326;p50"/>
          <p:cNvSpPr txBox="1">
            <a:spLocks noGrp="1"/>
          </p:cNvSpPr>
          <p:nvPr>
            <p:ph type="body" idx="4294967295"/>
          </p:nvPr>
        </p:nvSpPr>
        <p:spPr>
          <a:xfrm>
            <a:off x="744050" y="2289450"/>
            <a:ext cx="7695000" cy="18312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US" sz="2400"/>
              <a:t>The resources on the following slides provide additional information on how to assess digital content for accessibility and where to locate accessible instructional content</a:t>
            </a:r>
            <a:endParaRPr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1"/>
          <p:cNvSpPr txBox="1">
            <a:spLocks noGrp="1"/>
          </p:cNvSpPr>
          <p:nvPr>
            <p:ph type="title" idx="4294967295"/>
          </p:nvPr>
        </p:nvSpPr>
        <p:spPr>
          <a:xfrm>
            <a:off x="1043600" y="319638"/>
            <a:ext cx="7059681" cy="709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800" b="1" i="0" u="none" strike="noStrike" kern="0" cap="none" spc="0" normalizeH="0" baseline="0" noProof="0" dirty="0">
                <a:ln>
                  <a:noFill/>
                </a:ln>
                <a:solidFill>
                  <a:schemeClr val="dk1"/>
                </a:solidFill>
                <a:effectLst/>
                <a:uLnTx/>
                <a:uFillTx/>
                <a:latin typeface="Open Sans"/>
                <a:ea typeface="Open Sans"/>
                <a:cs typeface="Open Sans"/>
                <a:sym typeface="Open Sans"/>
              </a:rPr>
              <a:t>Automatic Accessibility Checker Tools</a:t>
            </a:r>
            <a:endParaRPr kumimoji="0" lang="en-US" sz="2800" b="1" i="0" u="none" strike="noStrike" kern="0" cap="none" spc="0" normalizeH="0" baseline="0" noProof="0" dirty="0">
              <a:ln>
                <a:noFill/>
              </a:ln>
              <a:solidFill>
                <a:schemeClr val="dk1"/>
              </a:solidFill>
              <a:effectLst/>
              <a:uLnTx/>
              <a:uFillTx/>
              <a:latin typeface="Open Sans"/>
              <a:ea typeface="Open Sans"/>
              <a:cs typeface="Open Sans"/>
              <a:sym typeface="Candara"/>
            </a:endParaRPr>
          </a:p>
        </p:txBody>
      </p:sp>
      <p:pic>
        <p:nvPicPr>
          <p:cNvPr id="332" name="Google Shape;332;p51" descr="Canvas by Instructure logo"/>
          <p:cNvPicPr preferRelativeResize="0"/>
          <p:nvPr/>
        </p:nvPicPr>
        <p:blipFill>
          <a:blip r:embed="rId3">
            <a:alphaModFix/>
          </a:blip>
          <a:stretch>
            <a:fillRect/>
          </a:stretch>
        </p:blipFill>
        <p:spPr>
          <a:xfrm>
            <a:off x="1407425" y="1173650"/>
            <a:ext cx="1616799" cy="1611800"/>
          </a:xfrm>
          <a:prstGeom prst="rect">
            <a:avLst/>
          </a:prstGeom>
          <a:noFill/>
          <a:ln>
            <a:noFill/>
          </a:ln>
        </p:spPr>
      </p:pic>
      <p:pic>
        <p:nvPicPr>
          <p:cNvPr id="333" name="Google Shape;333;p51" descr="Image with Link to UDOIT Cloud Accessibility Checker" title="UDOIT Cloud Logo">
            <a:hlinkClick r:id="rId4"/>
          </p:cNvPr>
          <p:cNvPicPr preferRelativeResize="0"/>
          <p:nvPr/>
        </p:nvPicPr>
        <p:blipFill rotWithShape="1">
          <a:blip r:embed="rId5">
            <a:alphaModFix/>
          </a:blip>
          <a:srcRect l="6041" t="35152" r="6146" b="8828"/>
          <a:stretch/>
        </p:blipFill>
        <p:spPr>
          <a:xfrm>
            <a:off x="1043600" y="2984400"/>
            <a:ext cx="2635500" cy="945749"/>
          </a:xfrm>
          <a:prstGeom prst="rect">
            <a:avLst/>
          </a:prstGeom>
          <a:noFill/>
          <a:ln>
            <a:noFill/>
          </a:ln>
        </p:spPr>
      </p:pic>
      <p:pic>
        <p:nvPicPr>
          <p:cNvPr id="334" name="Google Shape;334;p51" title="Grackle Docs logo">
            <a:hlinkClick r:id="rId6"/>
          </p:cNvPr>
          <p:cNvPicPr preferRelativeResize="0"/>
          <p:nvPr/>
        </p:nvPicPr>
        <p:blipFill>
          <a:blip r:embed="rId7">
            <a:alphaModFix/>
          </a:blip>
          <a:stretch>
            <a:fillRect/>
          </a:stretch>
        </p:blipFill>
        <p:spPr>
          <a:xfrm>
            <a:off x="4731338" y="1483813"/>
            <a:ext cx="3253588" cy="1058050"/>
          </a:xfrm>
          <a:prstGeom prst="rect">
            <a:avLst/>
          </a:prstGeom>
          <a:noFill/>
          <a:ln>
            <a:noFill/>
          </a:ln>
        </p:spPr>
      </p:pic>
      <p:pic>
        <p:nvPicPr>
          <p:cNvPr id="335" name="Google Shape;335;p51" descr="Web accessibility evaluation (WAVE) tool logo">
            <a:hlinkClick r:id="rId8"/>
          </p:cNvPr>
          <p:cNvPicPr preferRelativeResize="0"/>
          <p:nvPr/>
        </p:nvPicPr>
        <p:blipFill>
          <a:blip r:embed="rId9">
            <a:alphaModFix/>
          </a:blip>
          <a:stretch>
            <a:fillRect/>
          </a:stretch>
        </p:blipFill>
        <p:spPr>
          <a:xfrm>
            <a:off x="5032563" y="2820175"/>
            <a:ext cx="2579004" cy="10580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2"/>
          <p:cNvSpPr txBox="1">
            <a:spLocks noGrp="1"/>
          </p:cNvSpPr>
          <p:nvPr>
            <p:ph type="title"/>
          </p:nvPr>
        </p:nvSpPr>
        <p:spPr>
          <a:xfrm>
            <a:off x="311700" y="3093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OER- Open Textbooks</a:t>
            </a:r>
            <a:endParaRPr dirty="0"/>
          </a:p>
        </p:txBody>
      </p:sp>
      <p:sp>
        <p:nvSpPr>
          <p:cNvPr id="341" name="Google Shape;341;p52"/>
          <p:cNvSpPr txBox="1">
            <a:spLocks noGrp="1"/>
          </p:cNvSpPr>
          <p:nvPr>
            <p:ph type="body" idx="1"/>
          </p:nvPr>
        </p:nvSpPr>
        <p:spPr>
          <a:xfrm>
            <a:off x="340575" y="1419950"/>
            <a:ext cx="7436700" cy="34164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244061"/>
              </a:buClr>
              <a:buSzPts val="2200"/>
              <a:buChar char="●"/>
            </a:pPr>
            <a:r>
              <a:rPr lang="en-US" sz="2200" b="0" u="sng">
                <a:solidFill>
                  <a:srgbClr val="244061"/>
                </a:solidFill>
                <a:hlinkClick r:id="rId3">
                  <a:extLst>
                    <a:ext uri="{A12FA001-AC4F-418D-AE19-62706E023703}">
                      <ahyp:hlinkClr xmlns:ahyp="http://schemas.microsoft.com/office/drawing/2018/hyperlinkcolor" val="tx"/>
                    </a:ext>
                  </a:extLst>
                </a:hlinkClick>
              </a:rPr>
              <a:t>OpenStax</a:t>
            </a:r>
            <a:endParaRPr sz="2200" b="0">
              <a:solidFill>
                <a:srgbClr val="244061"/>
              </a:solidFill>
            </a:endParaRPr>
          </a:p>
          <a:p>
            <a:pPr marL="457200" lvl="0" indent="-368300" algn="l" rtl="0">
              <a:spcBef>
                <a:spcPts val="0"/>
              </a:spcBef>
              <a:spcAft>
                <a:spcPts val="0"/>
              </a:spcAft>
              <a:buClr>
                <a:srgbClr val="244061"/>
              </a:buClr>
              <a:buSzPts val="2200"/>
              <a:buChar char="●"/>
            </a:pPr>
            <a:r>
              <a:rPr lang="en-US" sz="2200" b="0" u="sng">
                <a:solidFill>
                  <a:srgbClr val="244061"/>
                </a:solidFill>
                <a:hlinkClick r:id="rId4">
                  <a:extLst>
                    <a:ext uri="{A12FA001-AC4F-418D-AE19-62706E023703}">
                      <ahyp:hlinkClr xmlns:ahyp="http://schemas.microsoft.com/office/drawing/2018/hyperlinkcolor" val="tx"/>
                    </a:ext>
                  </a:extLst>
                </a:hlinkClick>
              </a:rPr>
              <a:t>OER Open Textbooks</a:t>
            </a:r>
            <a:endParaRPr sz="2200" b="0">
              <a:solidFill>
                <a:srgbClr val="244061"/>
              </a:solidFill>
            </a:endParaRPr>
          </a:p>
          <a:p>
            <a:pPr marL="457200" lvl="0" indent="-368300" algn="l" rtl="0">
              <a:spcBef>
                <a:spcPts val="0"/>
              </a:spcBef>
              <a:spcAft>
                <a:spcPts val="0"/>
              </a:spcAft>
              <a:buClr>
                <a:srgbClr val="244061"/>
              </a:buClr>
              <a:buSzPts val="2200"/>
              <a:buChar char="●"/>
            </a:pPr>
            <a:r>
              <a:rPr lang="en-US" sz="2200" b="0" u="sng">
                <a:solidFill>
                  <a:srgbClr val="244061"/>
                </a:solidFill>
                <a:hlinkClick r:id="rId5">
                  <a:extLst>
                    <a:ext uri="{A12FA001-AC4F-418D-AE19-62706E023703}">
                      <ahyp:hlinkClr xmlns:ahyp="http://schemas.microsoft.com/office/drawing/2018/hyperlinkcolor" val="tx"/>
                    </a:ext>
                  </a:extLst>
                </a:hlinkClick>
              </a:rPr>
              <a:t>Milne Open Textbooks</a:t>
            </a:r>
            <a:endParaRPr sz="2200" b="0">
              <a:solidFill>
                <a:srgbClr val="244061"/>
              </a:solidFill>
            </a:endParaRPr>
          </a:p>
          <a:p>
            <a:pPr marL="457200" lvl="0" indent="-368300" algn="l" rtl="0">
              <a:spcBef>
                <a:spcPts val="0"/>
              </a:spcBef>
              <a:spcAft>
                <a:spcPts val="0"/>
              </a:spcAft>
              <a:buClr>
                <a:srgbClr val="244061"/>
              </a:buClr>
              <a:buSzPts val="2200"/>
              <a:buChar char="●"/>
            </a:pPr>
            <a:r>
              <a:rPr lang="en-US" sz="2200" b="0" u="sng">
                <a:solidFill>
                  <a:srgbClr val="244061"/>
                </a:solidFill>
                <a:hlinkClick r:id="rId6">
                  <a:extLst>
                    <a:ext uri="{A12FA001-AC4F-418D-AE19-62706E023703}">
                      <ahyp:hlinkClr xmlns:ahyp="http://schemas.microsoft.com/office/drawing/2018/hyperlinkcolor" val="tx"/>
                    </a:ext>
                  </a:extLst>
                </a:hlinkClick>
              </a:rPr>
              <a:t>Open Textbook Library</a:t>
            </a:r>
            <a:endParaRPr sz="2200" b="0">
              <a:solidFill>
                <a:srgbClr val="244061"/>
              </a:solidFill>
            </a:endParaRPr>
          </a:p>
          <a:p>
            <a:pPr marL="457200" lvl="0" indent="-368300" algn="l" rtl="0">
              <a:spcBef>
                <a:spcPts val="0"/>
              </a:spcBef>
              <a:spcAft>
                <a:spcPts val="0"/>
              </a:spcAft>
              <a:buClr>
                <a:srgbClr val="244061"/>
              </a:buClr>
              <a:buSzPts val="2200"/>
              <a:buChar char="●"/>
            </a:pPr>
            <a:r>
              <a:rPr lang="en-US" sz="2200" b="0" u="sng">
                <a:solidFill>
                  <a:srgbClr val="244061"/>
                </a:solidFill>
                <a:hlinkClick r:id="rId7">
                  <a:extLst>
                    <a:ext uri="{A12FA001-AC4F-418D-AE19-62706E023703}">
                      <ahyp:hlinkClr xmlns:ahyp="http://schemas.microsoft.com/office/drawing/2018/hyperlinkcolor" val="tx"/>
                    </a:ext>
                  </a:extLst>
                </a:hlinkClick>
              </a:rPr>
              <a:t>Saylor Academy Open Textbooks</a:t>
            </a:r>
            <a:endParaRPr sz="2200" b="0">
              <a:solidFill>
                <a:srgbClr val="244061"/>
              </a:solidFill>
            </a:endParaRPr>
          </a:p>
          <a:p>
            <a:pPr marL="457200" lvl="0" indent="-368300" algn="l" rtl="0">
              <a:spcBef>
                <a:spcPts val="0"/>
              </a:spcBef>
              <a:spcAft>
                <a:spcPts val="0"/>
              </a:spcAft>
              <a:buClr>
                <a:srgbClr val="244061"/>
              </a:buClr>
              <a:buSzPts val="2200"/>
              <a:buChar char="●"/>
            </a:pPr>
            <a:r>
              <a:rPr lang="en-US" sz="2200" b="0" u="sng">
                <a:solidFill>
                  <a:srgbClr val="244061"/>
                </a:solidFill>
                <a:hlinkClick r:id="rId8">
                  <a:extLst>
                    <a:ext uri="{A12FA001-AC4F-418D-AE19-62706E023703}">
                      <ahyp:hlinkClr xmlns:ahyp="http://schemas.microsoft.com/office/drawing/2018/hyperlinkcolor" val="tx"/>
                    </a:ext>
                  </a:extLst>
                </a:hlinkClick>
              </a:rPr>
              <a:t>Lyryx Open Textbooks and Supplements</a:t>
            </a:r>
            <a:endParaRPr sz="2200" b="0">
              <a:solidFill>
                <a:srgbClr val="244061"/>
              </a:solidFill>
            </a:endParaRPr>
          </a:p>
          <a:p>
            <a:pPr marL="457200" lvl="0" indent="-368300" algn="l" rtl="0">
              <a:spcBef>
                <a:spcPts val="0"/>
              </a:spcBef>
              <a:spcAft>
                <a:spcPts val="0"/>
              </a:spcAft>
              <a:buClr>
                <a:srgbClr val="244061"/>
              </a:buClr>
              <a:buSzPts val="2200"/>
              <a:buChar char="●"/>
            </a:pPr>
            <a:r>
              <a:rPr lang="en-US" sz="2200" b="0" u="sng">
                <a:solidFill>
                  <a:srgbClr val="244061"/>
                </a:solidFill>
                <a:hlinkClick r:id="rId9">
                  <a:extLst>
                    <a:ext uri="{A12FA001-AC4F-418D-AE19-62706E023703}">
                      <ahyp:hlinkClr xmlns:ahyp="http://schemas.microsoft.com/office/drawing/2018/hyperlinkcolor" val="tx"/>
                    </a:ext>
                  </a:extLst>
                </a:hlinkClick>
              </a:rPr>
              <a:t>BCCCampus Open Textbooks</a:t>
            </a:r>
            <a:endParaRPr sz="2200" b="0">
              <a:solidFill>
                <a:srgbClr val="244061"/>
              </a:solidFill>
            </a:endParaRPr>
          </a:p>
          <a:p>
            <a:pPr marL="0" lvl="0" indent="0" algn="ctr" rtl="0">
              <a:spcBef>
                <a:spcPts val="1200"/>
              </a:spcBef>
              <a:spcAft>
                <a:spcPts val="120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3"/>
          <p:cNvSpPr txBox="1">
            <a:spLocks noGrp="1"/>
          </p:cNvSpPr>
          <p:nvPr>
            <p:ph type="title"/>
          </p:nvPr>
        </p:nvSpPr>
        <p:spPr>
          <a:xfrm>
            <a:off x="311700" y="127600"/>
            <a:ext cx="8520600" cy="99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Quality Matters Accessibility and Usability Resource Site (AURS)</a:t>
            </a:r>
            <a:endParaRPr dirty="0"/>
          </a:p>
        </p:txBody>
      </p:sp>
      <p:sp>
        <p:nvSpPr>
          <p:cNvPr id="347" name="Google Shape;347;p53"/>
          <p:cNvSpPr txBox="1">
            <a:spLocks noGrp="1"/>
          </p:cNvSpPr>
          <p:nvPr>
            <p:ph type="body" idx="1"/>
          </p:nvPr>
        </p:nvSpPr>
        <p:spPr>
          <a:xfrm>
            <a:off x="311700" y="1280500"/>
            <a:ext cx="3620700" cy="16932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US" sz="1700"/>
              <a:t>Free and open to everyone, </a:t>
            </a:r>
            <a:r>
              <a:rPr lang="en-US" sz="1700" b="1" u="sng">
                <a:solidFill>
                  <a:schemeClr val="hlink"/>
                </a:solidFill>
                <a:hlinkClick r:id="rId3"/>
              </a:rPr>
              <a:t>AURS</a:t>
            </a:r>
            <a:r>
              <a:rPr lang="en-US" sz="1700"/>
              <a:t> provides the online community with important information on addressing key accessibility and usability concerns, including:</a:t>
            </a:r>
            <a:endParaRPr sz="1700"/>
          </a:p>
        </p:txBody>
      </p:sp>
      <p:pic>
        <p:nvPicPr>
          <p:cNvPr id="348" name="Google Shape;348;p53" descr="A notepad with the word resources printed on the page with push pins on one side, highlighters on the other side, and color coded organizational tabs across the bottom"/>
          <p:cNvPicPr preferRelativeResize="0"/>
          <p:nvPr/>
        </p:nvPicPr>
        <p:blipFill rotWithShape="1">
          <a:blip r:embed="rId4">
            <a:alphaModFix/>
          </a:blip>
          <a:srcRect t="109" b="119"/>
          <a:stretch/>
        </p:blipFill>
        <p:spPr>
          <a:xfrm>
            <a:off x="1080137" y="2973699"/>
            <a:ext cx="2083825" cy="1376349"/>
          </a:xfrm>
          <a:prstGeom prst="rect">
            <a:avLst/>
          </a:prstGeom>
          <a:noFill/>
          <a:ln w="38100" cap="flat" cmpd="sng">
            <a:solidFill>
              <a:srgbClr val="000000"/>
            </a:solidFill>
            <a:prstDash val="solid"/>
            <a:round/>
            <a:headEnd type="none" w="sm" len="sm"/>
            <a:tailEnd type="none" w="sm" len="sm"/>
          </a:ln>
        </p:spPr>
      </p:pic>
      <p:sp>
        <p:nvSpPr>
          <p:cNvPr id="349" name="Google Shape;349;p53"/>
          <p:cNvSpPr txBox="1">
            <a:spLocks noGrp="1"/>
          </p:cNvSpPr>
          <p:nvPr>
            <p:ph type="body" idx="1"/>
          </p:nvPr>
        </p:nvSpPr>
        <p:spPr>
          <a:xfrm>
            <a:off x="3932275" y="1215575"/>
            <a:ext cx="4501500" cy="31287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US" sz="1700"/>
              <a:t>Universal Design for Learning</a:t>
            </a:r>
            <a:endParaRPr sz="1700"/>
          </a:p>
          <a:p>
            <a:pPr marL="457200" lvl="0" indent="-336550" algn="l" rtl="0">
              <a:spcBef>
                <a:spcPts val="0"/>
              </a:spcBef>
              <a:spcAft>
                <a:spcPts val="0"/>
              </a:spcAft>
              <a:buSzPts val="1700"/>
              <a:buChar char="●"/>
            </a:pPr>
            <a:r>
              <a:rPr lang="en-US" sz="1700"/>
              <a:t>Alternative text</a:t>
            </a:r>
            <a:endParaRPr sz="1700"/>
          </a:p>
          <a:p>
            <a:pPr marL="457200" lvl="0" indent="-336550" algn="l" rtl="0">
              <a:spcBef>
                <a:spcPts val="0"/>
              </a:spcBef>
              <a:spcAft>
                <a:spcPts val="0"/>
              </a:spcAft>
              <a:buSzPts val="1700"/>
              <a:buChar char="●"/>
            </a:pPr>
            <a:r>
              <a:rPr lang="en-US" sz="1700"/>
              <a:t>Video captions and audio descriptions</a:t>
            </a:r>
            <a:endParaRPr sz="1700"/>
          </a:p>
          <a:p>
            <a:pPr marL="457200" lvl="0" indent="-336550" algn="l" rtl="0">
              <a:spcBef>
                <a:spcPts val="0"/>
              </a:spcBef>
              <a:spcAft>
                <a:spcPts val="0"/>
              </a:spcAft>
              <a:buSzPts val="1700"/>
              <a:buChar char="●"/>
            </a:pPr>
            <a:r>
              <a:rPr lang="en-US" sz="1700"/>
              <a:t>Hyperlinks</a:t>
            </a:r>
            <a:endParaRPr sz="1700"/>
          </a:p>
          <a:p>
            <a:pPr marL="457200" lvl="0" indent="-336550" algn="l" rtl="0">
              <a:spcBef>
                <a:spcPts val="0"/>
              </a:spcBef>
              <a:spcAft>
                <a:spcPts val="0"/>
              </a:spcAft>
              <a:buSzPts val="1700"/>
              <a:buChar char="●"/>
            </a:pPr>
            <a:r>
              <a:rPr lang="en-US" sz="1700"/>
              <a:t>Accessible Microsoft Office products</a:t>
            </a:r>
            <a:endParaRPr sz="1700"/>
          </a:p>
          <a:p>
            <a:pPr marL="457200" lvl="0" indent="-336550" algn="l" rtl="0">
              <a:spcBef>
                <a:spcPts val="0"/>
              </a:spcBef>
              <a:spcAft>
                <a:spcPts val="0"/>
              </a:spcAft>
              <a:buSzPts val="1700"/>
              <a:buChar char="●"/>
            </a:pPr>
            <a:r>
              <a:rPr lang="en-US" sz="1700"/>
              <a:t>Readability: Color Choice and Contrast</a:t>
            </a:r>
            <a:endParaRPr sz="1700"/>
          </a:p>
          <a:p>
            <a:pPr marL="457200" lvl="0" indent="-336550" algn="l" rtl="0">
              <a:spcBef>
                <a:spcPts val="0"/>
              </a:spcBef>
              <a:spcAft>
                <a:spcPts val="0"/>
              </a:spcAft>
              <a:buSzPts val="1700"/>
              <a:buChar char="●"/>
            </a:pPr>
            <a:r>
              <a:rPr lang="en-US" sz="1700"/>
              <a:t>Accessible PDFs</a:t>
            </a:r>
            <a:endParaRPr sz="1700"/>
          </a:p>
          <a:p>
            <a:pPr marL="457200" lvl="0" indent="-336550" algn="l" rtl="0">
              <a:spcBef>
                <a:spcPts val="0"/>
              </a:spcBef>
              <a:spcAft>
                <a:spcPts val="0"/>
              </a:spcAft>
              <a:buSzPts val="1700"/>
              <a:buChar char="●"/>
            </a:pPr>
            <a:r>
              <a:rPr lang="en-US" sz="1700"/>
              <a:t>Accessible design in LMSs</a:t>
            </a:r>
            <a:endParaRPr sz="1700"/>
          </a:p>
          <a:p>
            <a:pPr marL="457200" lvl="0" indent="-336550" algn="l" rtl="0">
              <a:spcBef>
                <a:spcPts val="0"/>
              </a:spcBef>
              <a:spcAft>
                <a:spcPts val="0"/>
              </a:spcAft>
              <a:buSzPts val="1700"/>
              <a:buChar char="●"/>
            </a:pPr>
            <a:r>
              <a:rPr lang="en-US" sz="1700"/>
              <a:t>Cognitive Accessibility</a:t>
            </a:r>
            <a:endParaRPr sz="1700"/>
          </a:p>
          <a:p>
            <a:pPr marL="457200" lvl="0" indent="-336550" algn="l" rtl="0">
              <a:spcBef>
                <a:spcPts val="0"/>
              </a:spcBef>
              <a:spcAft>
                <a:spcPts val="0"/>
              </a:spcAft>
              <a:buSzPts val="1700"/>
              <a:buChar char="●"/>
            </a:pPr>
            <a:r>
              <a:rPr lang="en-US" sz="1700"/>
              <a:t>Inclusive teaching practices</a:t>
            </a:r>
            <a:endParaRPr sz="17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4"/>
          <p:cNvSpPr txBox="1">
            <a:spLocks noGrp="1"/>
          </p:cNvSpPr>
          <p:nvPr>
            <p:ph type="title"/>
          </p:nvPr>
        </p:nvSpPr>
        <p:spPr>
          <a:xfrm>
            <a:off x="311700" y="206975"/>
            <a:ext cx="8520600" cy="73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#A11Y: EC Summer Institute on Accessibility </a:t>
            </a:r>
            <a:endParaRPr/>
          </a:p>
        </p:txBody>
      </p:sp>
      <p:sp>
        <p:nvSpPr>
          <p:cNvPr id="355" name="Google Shape;355;p54"/>
          <p:cNvSpPr txBox="1">
            <a:spLocks noGrp="1"/>
          </p:cNvSpPr>
          <p:nvPr>
            <p:ph type="body" idx="1"/>
          </p:nvPr>
        </p:nvSpPr>
        <p:spPr>
          <a:xfrm>
            <a:off x="311700" y="1035225"/>
            <a:ext cx="8520600" cy="14046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US" sz="1700"/>
              <a:t>Five colleague from NCVPS and the North Carolina Department of Public Instruction (NCDPI) teamed up to present an publish a comprehensive lesson plan on designing accessible learning experiences. The article is open source and is available through the </a:t>
            </a:r>
            <a:r>
              <a:rPr lang="en-US" sz="1700" b="1" u="sng">
                <a:solidFill>
                  <a:schemeClr val="hlink"/>
                </a:solidFill>
                <a:hlinkClick r:id="rId3"/>
              </a:rPr>
              <a:t>JTILT journal</a:t>
            </a:r>
            <a:r>
              <a:rPr lang="en-US" sz="1700"/>
              <a:t>.</a:t>
            </a:r>
            <a:endParaRPr sz="1700"/>
          </a:p>
        </p:txBody>
      </p:sp>
      <p:pic>
        <p:nvPicPr>
          <p:cNvPr id="356" name="Google Shape;356;p54" descr="Collage of images of individuals with disabilities using assistive technologies including a wheelchair, a mobility cane, braille, adaptive playground swing, sign language, and voice controlled computer software."/>
          <p:cNvPicPr preferRelativeResize="0"/>
          <p:nvPr/>
        </p:nvPicPr>
        <p:blipFill>
          <a:blip r:embed="rId4">
            <a:alphaModFix/>
          </a:blip>
          <a:stretch>
            <a:fillRect/>
          </a:stretch>
        </p:blipFill>
        <p:spPr>
          <a:xfrm>
            <a:off x="1717800" y="2439825"/>
            <a:ext cx="5708399" cy="2053475"/>
          </a:xfrm>
          <a:prstGeom prst="rect">
            <a:avLst/>
          </a:prstGeom>
          <a:noFill/>
          <a:ln w="38100" cap="flat" cmpd="sng">
            <a:solidFill>
              <a:srgbClr val="44546A"/>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073763"/>
                </a:solidFill>
              </a:rPr>
              <a:t>Questions?</a:t>
            </a:r>
            <a:endParaRPr>
              <a:solidFill>
                <a:srgbClr val="073763"/>
              </a:solidFill>
            </a:endParaRPr>
          </a:p>
        </p:txBody>
      </p:sp>
      <p:sp>
        <p:nvSpPr>
          <p:cNvPr id="362" name="Google Shape;362;p55"/>
          <p:cNvSpPr txBox="1">
            <a:spLocks noGrp="1"/>
          </p:cNvSpPr>
          <p:nvPr>
            <p:ph type="body" idx="1"/>
          </p:nvPr>
        </p:nvSpPr>
        <p:spPr>
          <a:xfrm>
            <a:off x="2494800" y="1146725"/>
            <a:ext cx="41544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000"/>
          </a:p>
          <a:p>
            <a:pPr marL="0" lvl="0" indent="0" algn="ctr" rtl="0">
              <a:lnSpc>
                <a:spcPct val="100000"/>
              </a:lnSpc>
              <a:spcBef>
                <a:spcPts val="0"/>
              </a:spcBef>
              <a:spcAft>
                <a:spcPts val="0"/>
              </a:spcAft>
              <a:buNone/>
            </a:pPr>
            <a:endParaRPr sz="2000"/>
          </a:p>
          <a:p>
            <a:pPr marL="0" lvl="0" indent="0" algn="ctr" rtl="0">
              <a:lnSpc>
                <a:spcPct val="100000"/>
              </a:lnSpc>
              <a:spcBef>
                <a:spcPts val="0"/>
              </a:spcBef>
              <a:spcAft>
                <a:spcPts val="0"/>
              </a:spcAft>
              <a:buNone/>
            </a:pPr>
            <a:endParaRPr sz="2000"/>
          </a:p>
          <a:p>
            <a:pPr marL="0" lvl="0" indent="0" algn="ctr" rtl="0">
              <a:lnSpc>
                <a:spcPct val="100000"/>
              </a:lnSpc>
              <a:spcBef>
                <a:spcPts val="0"/>
              </a:spcBef>
              <a:spcAft>
                <a:spcPts val="0"/>
              </a:spcAft>
              <a:buNone/>
            </a:pPr>
            <a:endParaRPr sz="2000"/>
          </a:p>
          <a:p>
            <a:pPr marL="0" lvl="0" indent="0" algn="ctr" rtl="0">
              <a:lnSpc>
                <a:spcPct val="100000"/>
              </a:lnSpc>
              <a:spcBef>
                <a:spcPts val="0"/>
              </a:spcBef>
              <a:spcAft>
                <a:spcPts val="0"/>
              </a:spcAft>
              <a:buNone/>
            </a:pPr>
            <a:endParaRPr sz="2000"/>
          </a:p>
          <a:p>
            <a:pPr marL="0" lvl="0" indent="0" algn="ctr" rtl="0">
              <a:lnSpc>
                <a:spcPct val="100000"/>
              </a:lnSpc>
              <a:spcBef>
                <a:spcPts val="0"/>
              </a:spcBef>
              <a:spcAft>
                <a:spcPts val="0"/>
              </a:spcAft>
              <a:buNone/>
            </a:pPr>
            <a:r>
              <a:rPr lang="en-US" sz="2000"/>
              <a:t>Dr. Chris Smith</a:t>
            </a:r>
            <a:endParaRPr sz="2000"/>
          </a:p>
          <a:p>
            <a:pPr marL="0" lvl="0" indent="0" algn="ctr" rtl="0">
              <a:lnSpc>
                <a:spcPct val="100000"/>
              </a:lnSpc>
              <a:spcBef>
                <a:spcPts val="400"/>
              </a:spcBef>
              <a:spcAft>
                <a:spcPts val="0"/>
              </a:spcAft>
              <a:buNone/>
            </a:pPr>
            <a:r>
              <a:rPr lang="en-US" sz="2000"/>
              <a:t>Instructional Designer</a:t>
            </a:r>
            <a:endParaRPr sz="2000"/>
          </a:p>
          <a:p>
            <a:pPr marL="0" lvl="0" indent="0" algn="ctr" rtl="0">
              <a:lnSpc>
                <a:spcPct val="100000"/>
              </a:lnSpc>
              <a:spcBef>
                <a:spcPts val="400"/>
              </a:spcBef>
              <a:spcAft>
                <a:spcPts val="0"/>
              </a:spcAft>
              <a:buNone/>
            </a:pPr>
            <a:r>
              <a:rPr lang="en-US" sz="2000"/>
              <a:t>North Carolina Virtual Public School (NCVPS)</a:t>
            </a:r>
            <a:endParaRPr sz="2000"/>
          </a:p>
          <a:p>
            <a:pPr marL="0" lvl="0" indent="0" algn="ctr" rtl="0">
              <a:lnSpc>
                <a:spcPct val="100000"/>
              </a:lnSpc>
              <a:spcBef>
                <a:spcPts val="400"/>
              </a:spcBef>
              <a:spcAft>
                <a:spcPts val="0"/>
              </a:spcAft>
              <a:buNone/>
            </a:pPr>
            <a:r>
              <a:rPr lang="en-US" sz="2000"/>
              <a:t>chris.smith@ncpublicschools.gov</a:t>
            </a:r>
            <a:endParaRPr sz="2000"/>
          </a:p>
        </p:txBody>
      </p:sp>
      <p:pic>
        <p:nvPicPr>
          <p:cNvPr id="363" name="Google Shape;363;p55" descr="Dr. Chris Smith is a White male with short dark brown hair and a black and gray beard wearing an orange dress shirt with with a plaid tie and a blue sport coat."/>
          <p:cNvPicPr preferRelativeResize="0"/>
          <p:nvPr/>
        </p:nvPicPr>
        <p:blipFill>
          <a:blip r:embed="rId3">
            <a:alphaModFix/>
          </a:blip>
          <a:stretch>
            <a:fillRect/>
          </a:stretch>
        </p:blipFill>
        <p:spPr>
          <a:xfrm>
            <a:off x="3672675" y="1146724"/>
            <a:ext cx="1864100" cy="1539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7" name="Google Shape;97;p20" descr="Young caucasian woman with prosthesis arm writing at notebook while sitting at the table with her laptop computer"/>
          <p:cNvPicPr preferRelativeResize="0"/>
          <p:nvPr/>
        </p:nvPicPr>
        <p:blipFill rotWithShape="1">
          <a:blip r:embed="rId3">
            <a:alphaModFix/>
          </a:blip>
          <a:srcRect t="149" b="149"/>
          <a:stretch/>
        </p:blipFill>
        <p:spPr>
          <a:xfrm>
            <a:off x="2129975" y="2410450"/>
            <a:ext cx="2029450" cy="1351601"/>
          </a:xfrm>
          <a:prstGeom prst="rect">
            <a:avLst/>
          </a:prstGeom>
          <a:noFill/>
          <a:ln>
            <a:noFill/>
          </a:ln>
        </p:spPr>
      </p:pic>
      <p:pic>
        <p:nvPicPr>
          <p:cNvPr id="96" name="Google Shape;96;p20" descr="Woman with cerebral palsy works on a specialized computer mouse"/>
          <p:cNvPicPr preferRelativeResize="0"/>
          <p:nvPr/>
        </p:nvPicPr>
        <p:blipFill rotWithShape="1">
          <a:blip r:embed="rId4">
            <a:alphaModFix/>
          </a:blip>
          <a:srcRect t="69" b="79"/>
          <a:stretch/>
        </p:blipFill>
        <p:spPr>
          <a:xfrm>
            <a:off x="100525" y="2833750"/>
            <a:ext cx="2029450" cy="1352629"/>
          </a:xfrm>
          <a:prstGeom prst="rect">
            <a:avLst/>
          </a:prstGeom>
          <a:noFill/>
          <a:ln>
            <a:noFill/>
          </a:ln>
        </p:spPr>
      </p:pic>
      <p:pic>
        <p:nvPicPr>
          <p:cNvPr id="95" name="Google Shape;95;p20" descr="Young adult caucasian male student getting assistance from a adult female caucasian teacher while working on a computer during a class at the local community center"/>
          <p:cNvPicPr preferRelativeResize="0"/>
          <p:nvPr/>
        </p:nvPicPr>
        <p:blipFill rotWithShape="1">
          <a:blip r:embed="rId5">
            <a:alphaModFix/>
          </a:blip>
          <a:srcRect l="5284" r="5293"/>
          <a:stretch/>
        </p:blipFill>
        <p:spPr>
          <a:xfrm>
            <a:off x="2129975" y="1057825"/>
            <a:ext cx="2029450" cy="1352633"/>
          </a:xfrm>
          <a:prstGeom prst="rect">
            <a:avLst/>
          </a:prstGeom>
          <a:noFill/>
          <a:ln>
            <a:noFill/>
          </a:ln>
        </p:spPr>
      </p:pic>
      <p:pic>
        <p:nvPicPr>
          <p:cNvPr id="94" name="Google Shape;94;p20" descr="African American young male teacher communicating in sign language with caucasian elementary girl"/>
          <p:cNvPicPr preferRelativeResize="0"/>
          <p:nvPr/>
        </p:nvPicPr>
        <p:blipFill rotWithShape="1">
          <a:blip r:embed="rId6">
            <a:alphaModFix/>
          </a:blip>
          <a:srcRect t="149" b="149"/>
          <a:stretch/>
        </p:blipFill>
        <p:spPr>
          <a:xfrm>
            <a:off x="100525" y="1482150"/>
            <a:ext cx="2029450" cy="1351600"/>
          </a:xfrm>
          <a:prstGeom prst="rect">
            <a:avLst/>
          </a:prstGeom>
          <a:noFill/>
          <a:ln>
            <a:noFill/>
          </a:ln>
        </p:spPr>
      </p:pic>
      <p:sp>
        <p:nvSpPr>
          <p:cNvPr id="93" name="Google Shape;93;p20"/>
          <p:cNvSpPr txBox="1">
            <a:spLocks noGrp="1"/>
          </p:cNvSpPr>
          <p:nvPr>
            <p:ph type="body" idx="1"/>
          </p:nvPr>
        </p:nvSpPr>
        <p:spPr>
          <a:xfrm>
            <a:off x="4520875" y="1045800"/>
            <a:ext cx="4422300" cy="3773100"/>
          </a:xfrm>
          <a:prstGeom prst="rect">
            <a:avLst/>
          </a:prstGeom>
        </p:spPr>
        <p:txBody>
          <a:bodyPr spcFirstLastPara="1" wrap="square" lIns="68575" tIns="34275" rIns="68575" bIns="34275" anchor="t" anchorCtr="0">
            <a:noAutofit/>
          </a:bodyPr>
          <a:lstStyle/>
          <a:p>
            <a:pPr marL="0" lvl="0" indent="0" algn="ctr" rtl="0">
              <a:spcBef>
                <a:spcPts val="600"/>
              </a:spcBef>
              <a:spcAft>
                <a:spcPts val="0"/>
              </a:spcAft>
              <a:buNone/>
            </a:pPr>
            <a:r>
              <a:rPr lang="en-US" sz="2000"/>
              <a:t>Specific Review Standard 8.3</a:t>
            </a:r>
            <a:endParaRPr sz="2000"/>
          </a:p>
          <a:p>
            <a:pPr marL="0" lvl="0" indent="0" algn="ctr" rtl="0">
              <a:spcBef>
                <a:spcPts val="1200"/>
              </a:spcBef>
              <a:spcAft>
                <a:spcPts val="0"/>
              </a:spcAft>
              <a:buNone/>
            </a:pPr>
            <a:r>
              <a:rPr lang="en-US" sz="2000" b="0"/>
              <a:t>…that individuals with sensory, physical, and cognitive impairments can independently acquire the same information, engage in the same interactions, and enjoy the same learning experiences, with substantially equivalent easy of use.</a:t>
            </a:r>
            <a:endParaRPr sz="2000" b="0"/>
          </a:p>
          <a:p>
            <a:pPr marL="0" lvl="0" indent="0" algn="ctr" rtl="0">
              <a:spcBef>
                <a:spcPts val="1200"/>
              </a:spcBef>
              <a:spcAft>
                <a:spcPts val="1200"/>
              </a:spcAft>
              <a:buNone/>
            </a:pPr>
            <a:r>
              <a:rPr lang="en-US" sz="2000" b="0"/>
              <a:t>Alternative content is “equally effective,” which means that the same information is as readily available as the original content.</a:t>
            </a:r>
            <a:endParaRPr sz="2000" b="0"/>
          </a:p>
        </p:txBody>
      </p:sp>
      <p:sp>
        <p:nvSpPr>
          <p:cNvPr id="92" name="Google Shape;92;p20"/>
          <p:cNvSpPr txBox="1">
            <a:spLocks noGrp="1"/>
          </p:cNvSpPr>
          <p:nvPr>
            <p:ph type="title"/>
          </p:nvPr>
        </p:nvSpPr>
        <p:spPr>
          <a:xfrm>
            <a:off x="628650" y="51595"/>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dirty="0">
                <a:solidFill>
                  <a:srgbClr val="073763"/>
                </a:solidFill>
              </a:rPr>
              <a:t>Achieving Accessibility Means…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3" name="Google Shape;103;p21" descr="Young girl representing Gabriella sitting beside a laptop computer at a desk writing on paper with a pen " title="Stock image of Gabriella (female student) who represents someone with a cognitive impairment"/>
          <p:cNvPicPr preferRelativeResize="0"/>
          <p:nvPr/>
        </p:nvPicPr>
        <p:blipFill>
          <a:blip r:embed="rId3">
            <a:alphaModFix/>
          </a:blip>
          <a:stretch>
            <a:fillRect/>
          </a:stretch>
        </p:blipFill>
        <p:spPr>
          <a:xfrm>
            <a:off x="4507111" y="2752322"/>
            <a:ext cx="2485190" cy="1592704"/>
          </a:xfrm>
          <a:prstGeom prst="rect">
            <a:avLst/>
          </a:prstGeom>
          <a:noFill/>
          <a:ln w="76200" cap="flat" cmpd="sng">
            <a:solidFill>
              <a:schemeClr val="dk1"/>
            </a:solidFill>
            <a:prstDash val="solid"/>
            <a:round/>
            <a:headEnd type="none" w="sm" len="sm"/>
            <a:tailEnd type="none" w="sm" len="sm"/>
          </a:ln>
        </p:spPr>
      </p:pic>
      <p:sp>
        <p:nvSpPr>
          <p:cNvPr id="110" name="Google Shape;110;p21"/>
          <p:cNvSpPr txBox="1">
            <a:spLocks noGrp="1"/>
          </p:cNvSpPr>
          <p:nvPr>
            <p:ph type="title"/>
          </p:nvPr>
        </p:nvSpPr>
        <p:spPr>
          <a:xfrm>
            <a:off x="7271225" y="3162354"/>
            <a:ext cx="1335300" cy="95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900"/>
              <a:t>Gabriell</a:t>
            </a:r>
            <a:endParaRPr sz="1900"/>
          </a:p>
          <a:p>
            <a:pPr marL="0" lvl="0" indent="0" algn="ctr" rtl="0">
              <a:spcBef>
                <a:spcPts val="0"/>
              </a:spcBef>
              <a:spcAft>
                <a:spcPts val="0"/>
              </a:spcAft>
              <a:buNone/>
            </a:pPr>
            <a:r>
              <a:rPr lang="en-US" sz="1600" b="0"/>
              <a:t>Traumatic Brain Injury</a:t>
            </a:r>
            <a:endParaRPr sz="1900"/>
          </a:p>
        </p:txBody>
      </p:sp>
      <p:pic>
        <p:nvPicPr>
          <p:cNvPr id="104" name="Google Shape;104;p21" descr="Male teenager sitting in a wheelchair representing Jeremy using a headset with a microphone to interact with a computer through speech controlled software" title="Stock image of a muscularly impaired male to represent Jeremy who is a made up student"/>
          <p:cNvPicPr preferRelativeResize="0"/>
          <p:nvPr/>
        </p:nvPicPr>
        <p:blipFill>
          <a:blip r:embed="rId4">
            <a:alphaModFix/>
          </a:blip>
          <a:stretch>
            <a:fillRect/>
          </a:stretch>
        </p:blipFill>
        <p:spPr>
          <a:xfrm>
            <a:off x="4507100" y="1159627"/>
            <a:ext cx="2485199" cy="1592707"/>
          </a:xfrm>
          <a:prstGeom prst="rect">
            <a:avLst/>
          </a:prstGeom>
          <a:noFill/>
          <a:ln w="76200" cap="flat" cmpd="sng">
            <a:solidFill>
              <a:schemeClr val="dk1"/>
            </a:solidFill>
            <a:prstDash val="solid"/>
            <a:round/>
            <a:headEnd type="none" w="sm" len="sm"/>
            <a:tailEnd type="none" w="sm" len="sm"/>
          </a:ln>
        </p:spPr>
      </p:pic>
      <p:sp>
        <p:nvSpPr>
          <p:cNvPr id="109" name="Google Shape;109;p21"/>
          <p:cNvSpPr txBox="1">
            <a:spLocks noGrp="1"/>
          </p:cNvSpPr>
          <p:nvPr>
            <p:ph type="title"/>
          </p:nvPr>
        </p:nvSpPr>
        <p:spPr>
          <a:xfrm>
            <a:off x="7271225" y="1669628"/>
            <a:ext cx="1335300" cy="88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900"/>
              <a:t>Jeremy</a:t>
            </a:r>
            <a:endParaRPr sz="1900"/>
          </a:p>
          <a:p>
            <a:pPr marL="0" lvl="0" indent="0" algn="ctr" rtl="0">
              <a:spcBef>
                <a:spcPts val="0"/>
              </a:spcBef>
              <a:spcAft>
                <a:spcPts val="0"/>
              </a:spcAft>
              <a:buNone/>
            </a:pPr>
            <a:r>
              <a:rPr lang="en-US" sz="1600" b="0"/>
              <a:t>Cerebral Palsy</a:t>
            </a:r>
            <a:endParaRPr sz="1900"/>
          </a:p>
        </p:txBody>
      </p:sp>
      <p:pic>
        <p:nvPicPr>
          <p:cNvPr id="105" name="Google Shape;105;p21" descr="Young caucasian female representing Courtney communicating with a young African American male using sign language"/>
          <p:cNvPicPr preferRelativeResize="0"/>
          <p:nvPr/>
        </p:nvPicPr>
        <p:blipFill>
          <a:blip r:embed="rId5">
            <a:alphaModFix/>
          </a:blip>
          <a:stretch>
            <a:fillRect/>
          </a:stretch>
        </p:blipFill>
        <p:spPr>
          <a:xfrm>
            <a:off x="2021949" y="2752336"/>
            <a:ext cx="2485161" cy="1592682"/>
          </a:xfrm>
          <a:prstGeom prst="rect">
            <a:avLst/>
          </a:prstGeom>
          <a:noFill/>
          <a:ln w="76200" cap="flat" cmpd="sng">
            <a:solidFill>
              <a:schemeClr val="dk1"/>
            </a:solidFill>
            <a:prstDash val="solid"/>
            <a:round/>
            <a:headEnd type="none" w="sm" len="sm"/>
            <a:tailEnd type="none" w="sm" len="sm"/>
          </a:ln>
        </p:spPr>
      </p:pic>
      <p:sp>
        <p:nvSpPr>
          <p:cNvPr id="108" name="Google Shape;108;p21"/>
          <p:cNvSpPr txBox="1">
            <a:spLocks noGrp="1"/>
          </p:cNvSpPr>
          <p:nvPr>
            <p:ph type="title"/>
          </p:nvPr>
        </p:nvSpPr>
        <p:spPr>
          <a:xfrm>
            <a:off x="253500" y="3162356"/>
            <a:ext cx="1335300" cy="1163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900"/>
              <a:t>Courtney</a:t>
            </a:r>
            <a:endParaRPr sz="1900"/>
          </a:p>
          <a:p>
            <a:pPr marL="0" lvl="0" indent="0" algn="ctr" rtl="0">
              <a:spcBef>
                <a:spcPts val="0"/>
              </a:spcBef>
              <a:spcAft>
                <a:spcPts val="0"/>
              </a:spcAft>
              <a:buNone/>
            </a:pPr>
            <a:r>
              <a:rPr lang="en-US" sz="1600" b="0"/>
              <a:t>Deaf or hard of hearing</a:t>
            </a:r>
            <a:endParaRPr sz="1900"/>
          </a:p>
        </p:txBody>
      </p:sp>
      <p:pic>
        <p:nvPicPr>
          <p:cNvPr id="106" name="Google Shape;106;p21" descr="Two African American teenagers with their elbows interlocked. The female is serving as a sighted guide for the male who is using a cane to navigate city streets" title="Stock image of a visually impaired male to represent Micah who is a made up student"/>
          <p:cNvPicPr preferRelativeResize="0"/>
          <p:nvPr/>
        </p:nvPicPr>
        <p:blipFill>
          <a:blip r:embed="rId6">
            <a:alphaModFix/>
          </a:blip>
          <a:stretch>
            <a:fillRect/>
          </a:stretch>
        </p:blipFill>
        <p:spPr>
          <a:xfrm>
            <a:off x="2021954" y="1159637"/>
            <a:ext cx="2485161" cy="1592685"/>
          </a:xfrm>
          <a:prstGeom prst="rect">
            <a:avLst/>
          </a:prstGeom>
          <a:noFill/>
          <a:ln w="76200" cap="flat" cmpd="sng">
            <a:solidFill>
              <a:schemeClr val="dk1"/>
            </a:solidFill>
            <a:prstDash val="solid"/>
            <a:round/>
            <a:headEnd type="none" w="sm" len="sm"/>
            <a:tailEnd type="none" w="sm" len="sm"/>
          </a:ln>
        </p:spPr>
      </p:pic>
      <p:sp>
        <p:nvSpPr>
          <p:cNvPr id="107" name="Google Shape;107;p21"/>
          <p:cNvSpPr txBox="1">
            <a:spLocks noGrp="1"/>
          </p:cNvSpPr>
          <p:nvPr>
            <p:ph type="title"/>
          </p:nvPr>
        </p:nvSpPr>
        <p:spPr>
          <a:xfrm>
            <a:off x="396775" y="1669629"/>
            <a:ext cx="1335300" cy="91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900"/>
              <a:t>Micah</a:t>
            </a:r>
            <a:endParaRPr sz="1900"/>
          </a:p>
          <a:p>
            <a:pPr marL="0" lvl="0" indent="0" algn="ctr" rtl="0">
              <a:spcBef>
                <a:spcPts val="0"/>
              </a:spcBef>
              <a:spcAft>
                <a:spcPts val="0"/>
              </a:spcAft>
              <a:buNone/>
            </a:pPr>
            <a:r>
              <a:rPr lang="en-US" sz="1600" b="0"/>
              <a:t>Visually impaired</a:t>
            </a:r>
            <a:endParaRPr sz="1600" b="0"/>
          </a:p>
        </p:txBody>
      </p:sp>
      <p:sp>
        <p:nvSpPr>
          <p:cNvPr id="111" name="Google Shape;111;p21"/>
          <p:cNvSpPr/>
          <p:nvPr/>
        </p:nvSpPr>
        <p:spPr>
          <a:xfrm>
            <a:off x="2217406" y="2463656"/>
            <a:ext cx="4595400" cy="487500"/>
          </a:xfrm>
          <a:prstGeom prst="rect">
            <a:avLst/>
          </a:prstGeom>
          <a:solidFill>
            <a:srgbClr val="D9D9D9"/>
          </a:solidFill>
          <a:ln w="381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US" sz="1700" u="sng">
                <a:solidFill>
                  <a:srgbClr val="1C2F6A"/>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Course Development Training- Accessibility</a:t>
            </a:r>
            <a:endParaRPr sz="1000">
              <a:solidFill>
                <a:srgbClr val="1C2F6A"/>
              </a:solidFill>
            </a:endParaRPr>
          </a:p>
        </p:txBody>
      </p:sp>
      <p:sp>
        <p:nvSpPr>
          <p:cNvPr id="102" name="Google Shape;102;p21"/>
          <p:cNvSpPr txBox="1">
            <a:spLocks noGrp="1"/>
          </p:cNvSpPr>
          <p:nvPr>
            <p:ph type="title"/>
          </p:nvPr>
        </p:nvSpPr>
        <p:spPr>
          <a:xfrm>
            <a:off x="1588800" y="150400"/>
            <a:ext cx="5966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Accessibility- The Human Aspect</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311700" y="432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Introduction to Micah</a:t>
            </a:r>
            <a:endParaRPr/>
          </a:p>
        </p:txBody>
      </p:sp>
      <p:sp>
        <p:nvSpPr>
          <p:cNvPr id="117" name="Google Shape;117;p22"/>
          <p:cNvSpPr txBox="1">
            <a:spLocks noGrp="1"/>
          </p:cNvSpPr>
          <p:nvPr>
            <p:ph type="body" idx="1"/>
          </p:nvPr>
        </p:nvSpPr>
        <p:spPr>
          <a:xfrm>
            <a:off x="122475" y="1165438"/>
            <a:ext cx="5370900" cy="28887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Char char="●"/>
            </a:pPr>
            <a:r>
              <a:rPr lang="en-US" sz="2100" b="0">
                <a:solidFill>
                  <a:schemeClr val="dk1"/>
                </a:solidFill>
              </a:rPr>
              <a:t>is considered legally blind due to a childhood illness</a:t>
            </a:r>
            <a:endParaRPr sz="2100" b="0">
              <a:solidFill>
                <a:schemeClr val="dk1"/>
              </a:solidFill>
            </a:endParaRPr>
          </a:p>
          <a:p>
            <a:pPr marL="457200" lvl="0" indent="-361950" algn="l" rtl="0">
              <a:spcBef>
                <a:spcPts val="1000"/>
              </a:spcBef>
              <a:spcAft>
                <a:spcPts val="0"/>
              </a:spcAft>
              <a:buClr>
                <a:schemeClr val="dk1"/>
              </a:buClr>
              <a:buSzPts val="2100"/>
              <a:buChar char="●"/>
            </a:pPr>
            <a:r>
              <a:rPr lang="en-US" sz="2100" b="0">
                <a:solidFill>
                  <a:schemeClr val="dk1"/>
                </a:solidFill>
              </a:rPr>
              <a:t>struggles to view text that is too small or that uses color to emphasize different information</a:t>
            </a:r>
            <a:endParaRPr sz="2100" b="0">
              <a:solidFill>
                <a:schemeClr val="dk1"/>
              </a:solidFill>
            </a:endParaRPr>
          </a:p>
          <a:p>
            <a:pPr marL="457200" lvl="0" indent="-361950" algn="l" rtl="0">
              <a:spcBef>
                <a:spcPts val="1000"/>
              </a:spcBef>
              <a:spcAft>
                <a:spcPts val="1000"/>
              </a:spcAft>
              <a:buClr>
                <a:schemeClr val="dk1"/>
              </a:buClr>
              <a:buSzPts val="2100"/>
              <a:buChar char="●"/>
            </a:pPr>
            <a:r>
              <a:rPr lang="en-US" sz="2100" b="0">
                <a:solidFill>
                  <a:schemeClr val="dk1"/>
                </a:solidFill>
              </a:rPr>
              <a:t>relies on screen reading technology to navigate online classes</a:t>
            </a:r>
            <a:endParaRPr sz="2100" b="0">
              <a:solidFill>
                <a:schemeClr val="dk1"/>
              </a:solidFill>
            </a:endParaRPr>
          </a:p>
        </p:txBody>
      </p:sp>
      <p:pic>
        <p:nvPicPr>
          <p:cNvPr id="118" name="Google Shape;118;p22" descr="Two African American teenagers with their elbows interlocked. The female is serving as a sighted guide for the male who is using a cane to navigate city streets" title="&quot; &quot;"/>
          <p:cNvPicPr preferRelativeResize="0"/>
          <p:nvPr/>
        </p:nvPicPr>
        <p:blipFill>
          <a:blip r:embed="rId3">
            <a:alphaModFix/>
          </a:blip>
          <a:stretch>
            <a:fillRect/>
          </a:stretch>
        </p:blipFill>
        <p:spPr>
          <a:xfrm>
            <a:off x="5598675" y="1531900"/>
            <a:ext cx="3233626" cy="21557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11700" y="307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Introduction to Courtney</a:t>
            </a:r>
            <a:endParaRPr/>
          </a:p>
        </p:txBody>
      </p:sp>
      <p:sp>
        <p:nvSpPr>
          <p:cNvPr id="124" name="Google Shape;124;p23"/>
          <p:cNvSpPr txBox="1">
            <a:spLocks noGrp="1"/>
          </p:cNvSpPr>
          <p:nvPr>
            <p:ph type="body" idx="1"/>
          </p:nvPr>
        </p:nvSpPr>
        <p:spPr>
          <a:xfrm>
            <a:off x="155950" y="1011426"/>
            <a:ext cx="5370900" cy="32160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Char char="●"/>
            </a:pPr>
            <a:r>
              <a:rPr lang="en-US" sz="2100" b="0">
                <a:solidFill>
                  <a:schemeClr val="dk1"/>
                </a:solidFill>
              </a:rPr>
              <a:t>was born with a degenerative hearing disorder that left her deaf as a young child</a:t>
            </a:r>
            <a:endParaRPr sz="2100" b="0">
              <a:solidFill>
                <a:schemeClr val="dk1"/>
              </a:solidFill>
            </a:endParaRPr>
          </a:p>
          <a:p>
            <a:pPr marL="457200" lvl="0" indent="-361950" algn="l" rtl="0">
              <a:spcBef>
                <a:spcPts val="1000"/>
              </a:spcBef>
              <a:spcAft>
                <a:spcPts val="1000"/>
              </a:spcAft>
              <a:buClr>
                <a:schemeClr val="dk1"/>
              </a:buClr>
              <a:buSzPts val="2100"/>
              <a:buChar char="●"/>
            </a:pPr>
            <a:r>
              <a:rPr lang="en-US" sz="2100" b="0">
                <a:solidFill>
                  <a:schemeClr val="dk1"/>
                </a:solidFill>
              </a:rPr>
              <a:t>Does communicate through sign language but prefers the use of captions and transcripts over the use of an Interpreter when navigating online classes</a:t>
            </a:r>
            <a:endParaRPr sz="2100" b="0">
              <a:solidFill>
                <a:schemeClr val="dk1"/>
              </a:solidFill>
            </a:endParaRPr>
          </a:p>
        </p:txBody>
      </p:sp>
      <p:pic>
        <p:nvPicPr>
          <p:cNvPr id="125" name="Google Shape;125;p23" descr="Young caucasian female representing Courtney communicating with a young African American male using sign language" title="&quot; &quot;"/>
          <p:cNvPicPr preferRelativeResize="0"/>
          <p:nvPr/>
        </p:nvPicPr>
        <p:blipFill>
          <a:blip r:embed="rId3">
            <a:alphaModFix/>
          </a:blip>
          <a:stretch>
            <a:fillRect/>
          </a:stretch>
        </p:blipFill>
        <p:spPr>
          <a:xfrm>
            <a:off x="5622651" y="1304763"/>
            <a:ext cx="3453051" cy="23020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a:off x="305000" y="438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Introduction to Jeremy</a:t>
            </a:r>
            <a:endParaRPr/>
          </a:p>
        </p:txBody>
      </p:sp>
      <p:sp>
        <p:nvSpPr>
          <p:cNvPr id="131" name="Google Shape;131;p24"/>
          <p:cNvSpPr txBox="1">
            <a:spLocks noGrp="1"/>
          </p:cNvSpPr>
          <p:nvPr>
            <p:ph type="body" idx="1"/>
          </p:nvPr>
        </p:nvSpPr>
        <p:spPr>
          <a:xfrm>
            <a:off x="115775" y="1152038"/>
            <a:ext cx="5370900" cy="28887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Char char="●"/>
            </a:pPr>
            <a:r>
              <a:rPr lang="en-US" sz="2100" b="0">
                <a:solidFill>
                  <a:schemeClr val="dk1"/>
                </a:solidFill>
              </a:rPr>
              <a:t>was born with cerebral palsy</a:t>
            </a:r>
            <a:endParaRPr sz="2100" b="0">
              <a:solidFill>
                <a:schemeClr val="dk1"/>
              </a:solidFill>
            </a:endParaRPr>
          </a:p>
          <a:p>
            <a:pPr marL="457200" lvl="0" indent="-361950" algn="l" rtl="0">
              <a:spcBef>
                <a:spcPts val="1000"/>
              </a:spcBef>
              <a:spcAft>
                <a:spcPts val="0"/>
              </a:spcAft>
              <a:buClr>
                <a:schemeClr val="dk1"/>
              </a:buClr>
              <a:buSzPts val="2100"/>
              <a:buChar char="●"/>
            </a:pPr>
            <a:r>
              <a:rPr lang="en-US" sz="2100" b="0">
                <a:solidFill>
                  <a:schemeClr val="dk1"/>
                </a:solidFill>
              </a:rPr>
              <a:t>has very minimal muscular movement of his hands and fingers which means he is unable to operate a standard keyboard</a:t>
            </a:r>
            <a:endParaRPr sz="2100" b="0">
              <a:solidFill>
                <a:schemeClr val="dk1"/>
              </a:solidFill>
            </a:endParaRPr>
          </a:p>
          <a:p>
            <a:pPr marL="457200" lvl="0" indent="-361950" algn="l" rtl="0">
              <a:spcBef>
                <a:spcPts val="1000"/>
              </a:spcBef>
              <a:spcAft>
                <a:spcPts val="1000"/>
              </a:spcAft>
              <a:buClr>
                <a:schemeClr val="dk1"/>
              </a:buClr>
              <a:buSzPts val="2100"/>
              <a:buChar char="●"/>
            </a:pPr>
            <a:r>
              <a:rPr lang="en-US" sz="2100" b="0">
                <a:solidFill>
                  <a:schemeClr val="dk1"/>
                </a:solidFill>
              </a:rPr>
              <a:t>uses speech operated software to interact and control his computer</a:t>
            </a:r>
            <a:endParaRPr sz="2100" b="0">
              <a:solidFill>
                <a:schemeClr val="dk1"/>
              </a:solidFill>
            </a:endParaRPr>
          </a:p>
        </p:txBody>
      </p:sp>
      <p:pic>
        <p:nvPicPr>
          <p:cNvPr id="132" name="Google Shape;132;p24" descr="Male teenager sitting in a wheelchair representing Jeremy using a headset with a microphone to interact with a computer through speech controlled software" title="&quot; &quot;"/>
          <p:cNvPicPr preferRelativeResize="0"/>
          <p:nvPr/>
        </p:nvPicPr>
        <p:blipFill>
          <a:blip r:embed="rId3">
            <a:alphaModFix/>
          </a:blip>
          <a:stretch>
            <a:fillRect/>
          </a:stretch>
        </p:blipFill>
        <p:spPr>
          <a:xfrm>
            <a:off x="5763938" y="1651663"/>
            <a:ext cx="2834223" cy="18894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325075" y="376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Introduction to Gabriella</a:t>
            </a:r>
            <a:endParaRPr/>
          </a:p>
        </p:txBody>
      </p:sp>
      <p:sp>
        <p:nvSpPr>
          <p:cNvPr id="138" name="Google Shape;138;p25"/>
          <p:cNvSpPr txBox="1">
            <a:spLocks noGrp="1"/>
          </p:cNvSpPr>
          <p:nvPr>
            <p:ph type="body" idx="1"/>
          </p:nvPr>
        </p:nvSpPr>
        <p:spPr>
          <a:xfrm>
            <a:off x="135850" y="1058288"/>
            <a:ext cx="5370900" cy="28887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Char char="●"/>
            </a:pPr>
            <a:r>
              <a:rPr lang="en-US" sz="2100" b="0">
                <a:solidFill>
                  <a:schemeClr val="dk1"/>
                </a:solidFill>
              </a:rPr>
              <a:t>was involved in a car accident in middle school which left her with a permanent brain injury</a:t>
            </a:r>
            <a:endParaRPr sz="2100" b="0">
              <a:solidFill>
                <a:schemeClr val="dk1"/>
              </a:solidFill>
            </a:endParaRPr>
          </a:p>
          <a:p>
            <a:pPr marL="457200" lvl="0" indent="-361950" algn="l" rtl="0">
              <a:spcBef>
                <a:spcPts val="1000"/>
              </a:spcBef>
              <a:spcAft>
                <a:spcPts val="0"/>
              </a:spcAft>
              <a:buClr>
                <a:schemeClr val="dk1"/>
              </a:buClr>
              <a:buSzPts val="2100"/>
              <a:buChar char="●"/>
            </a:pPr>
            <a:r>
              <a:rPr lang="en-US" sz="2100" b="0">
                <a:solidFill>
                  <a:schemeClr val="dk1"/>
                </a:solidFill>
              </a:rPr>
              <a:t>needs to have information broken out into chunks</a:t>
            </a:r>
            <a:endParaRPr sz="2100" b="0">
              <a:solidFill>
                <a:schemeClr val="dk1"/>
              </a:solidFill>
            </a:endParaRPr>
          </a:p>
          <a:p>
            <a:pPr marL="457200" lvl="0" indent="-361950" algn="l" rtl="0">
              <a:spcBef>
                <a:spcPts val="1000"/>
              </a:spcBef>
              <a:spcAft>
                <a:spcPts val="1000"/>
              </a:spcAft>
              <a:buClr>
                <a:schemeClr val="dk1"/>
              </a:buClr>
              <a:buSzPts val="2100"/>
              <a:buChar char="●"/>
            </a:pPr>
            <a:r>
              <a:rPr lang="en-US" sz="2100" b="0">
                <a:solidFill>
                  <a:schemeClr val="dk1"/>
                </a:solidFill>
              </a:rPr>
              <a:t>can handle videos that are limited to about ten minutes or less</a:t>
            </a:r>
            <a:endParaRPr sz="2100" b="0">
              <a:solidFill>
                <a:schemeClr val="dk1"/>
              </a:solidFill>
            </a:endParaRPr>
          </a:p>
        </p:txBody>
      </p:sp>
      <p:pic>
        <p:nvPicPr>
          <p:cNvPr id="139" name="Google Shape;139;p25" descr="Young girl representing Gabriella sitting beside a laptop computer at a desk writing on paper with a pen " title="&quot; &quot;"/>
          <p:cNvPicPr preferRelativeResize="0"/>
          <p:nvPr/>
        </p:nvPicPr>
        <p:blipFill>
          <a:blip r:embed="rId3">
            <a:alphaModFix/>
          </a:blip>
          <a:stretch>
            <a:fillRect/>
          </a:stretch>
        </p:blipFill>
        <p:spPr>
          <a:xfrm>
            <a:off x="5853475" y="1557913"/>
            <a:ext cx="2834210" cy="1889474"/>
          </a:xfrm>
          <a:prstGeom prst="rect">
            <a:avLst/>
          </a:prstGeom>
          <a:noFill/>
          <a:ln>
            <a:noFill/>
          </a:ln>
        </p:spPr>
      </p:pic>
    </p:spTree>
  </p:cSld>
  <p:clrMapOvr>
    <a:masterClrMapping/>
  </p:clrMapOvr>
</p:sld>
</file>

<file path=ppt/theme/theme1.xml><?xml version="1.0" encoding="utf-8"?>
<a:theme xmlns:a="http://schemas.openxmlformats.org/drawingml/2006/main" name="NCVPS Staff Meeting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3598</Words>
  <Application>Microsoft Macintosh PowerPoint</Application>
  <PresentationFormat>On-screen Show (16:9)</PresentationFormat>
  <Paragraphs>272</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Open Sans Medium</vt:lpstr>
      <vt:lpstr>Candara</vt:lpstr>
      <vt:lpstr>Arial</vt:lpstr>
      <vt:lpstr>Open Sans SemiBold</vt:lpstr>
      <vt:lpstr>Roboto</vt:lpstr>
      <vt:lpstr>Open Sans</vt:lpstr>
      <vt:lpstr>NCVPS Staff Meeting theme</vt:lpstr>
      <vt:lpstr>Supporting Diverse Learners: Text, Images, Documents, PDFs, &amp; Tables Oh My!!</vt:lpstr>
      <vt:lpstr>Welcome and Introductions</vt:lpstr>
      <vt:lpstr>What is SRS 8.3?</vt:lpstr>
      <vt:lpstr>Achieving Accessibility Means…</vt:lpstr>
      <vt:lpstr>Accessibility- The Human Aspect</vt:lpstr>
      <vt:lpstr>Introduction to Micah</vt:lpstr>
      <vt:lpstr>Introduction to Courtney</vt:lpstr>
      <vt:lpstr>Introduction to Jeremy</vt:lpstr>
      <vt:lpstr>Introduction to Gabriella</vt:lpstr>
      <vt:lpstr>Promoting Independence</vt:lpstr>
      <vt:lpstr>SRS 8.3 Annotations Example One</vt:lpstr>
      <vt:lpstr>Image Accessibility</vt:lpstr>
      <vt:lpstr>Practice Adding Alternative Text</vt:lpstr>
      <vt:lpstr>Providing Alt Text in Mathematics</vt:lpstr>
      <vt:lpstr>Complex Images and Embedded Text</vt:lpstr>
      <vt:lpstr>SRS 8.3 Annotations Examples Two and Three</vt:lpstr>
      <vt:lpstr>Creating Accessible Tables</vt:lpstr>
      <vt:lpstr>Testing Table Accessibility</vt:lpstr>
      <vt:lpstr>SRS 8.3 Annotations Example Four</vt:lpstr>
      <vt:lpstr>Semantic Structure: Headings</vt:lpstr>
      <vt:lpstr>Semantic Structure: Lists</vt:lpstr>
      <vt:lpstr>SRS 8.3 Annotations Examples Five and Six</vt:lpstr>
      <vt:lpstr>Creating Accessible PDFs</vt:lpstr>
      <vt:lpstr>Testing PDF Accessibility</vt:lpstr>
      <vt:lpstr>SRS 8.3 Annotations Examples Seven and Eight</vt:lpstr>
      <vt:lpstr>Making Text Accessible</vt:lpstr>
      <vt:lpstr>Accessible Hyperlinks</vt:lpstr>
      <vt:lpstr>Mathematics and Accessibility</vt:lpstr>
      <vt:lpstr>History of Accessible Math Design</vt:lpstr>
      <vt:lpstr>Adding Mathematical Content as Images</vt:lpstr>
      <vt:lpstr>The LaTeX Markup Language</vt:lpstr>
      <vt:lpstr>The MathML Markup Language</vt:lpstr>
      <vt:lpstr>Lake Pines Braille</vt:lpstr>
      <vt:lpstr>Testing for Accessibility and Locating Accessible Instructional Content</vt:lpstr>
      <vt:lpstr>Automatic Accessibility Checker Tools</vt:lpstr>
      <vt:lpstr>OER- Open Textbooks</vt:lpstr>
      <vt:lpstr>Quality Matters Accessibility and Usability Resource Site (AURS)</vt:lpstr>
      <vt:lpstr>#A11Y: EC Summer Institute on Accessibility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Diverse Learners: Text, Images, Documents, PDFs, &amp; Tables Oh My!!</dc:title>
  <cp:lastModifiedBy>Christopher Smith</cp:lastModifiedBy>
  <cp:revision>2</cp:revision>
  <dcterms:modified xsi:type="dcterms:W3CDTF">2023-09-18T18:12:31Z</dcterms:modified>
</cp:coreProperties>
</file>