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embeddedFontLst>
    <p:embeddedFont>
      <p:font typeface="Economica" panose="020B0604020202020204" charset="0"/>
      <p:regular r:id="rId30"/>
      <p:bold r:id="rId31"/>
      <p:italic r:id="rId32"/>
      <p:boldItalic r:id="rId33"/>
    </p:embeddedFont>
    <p:embeddedFont>
      <p:font typeface="Open Sans" panose="020B0606030504020204" pitchFamily="34" charset="0"/>
      <p:regular r:id="rId34"/>
      <p:bold r:id="rId35"/>
      <p:italic r:id="rId36"/>
      <p:boldItalic r:id="rId37"/>
    </p:embeddedFont>
    <p:embeddedFont>
      <p:font typeface="Raleway" pitchFamily="2" charset="0"/>
      <p:regular r:id="rId38"/>
      <p:bold r:id="rId39"/>
      <p:italic r:id="rId40"/>
      <p:boldItalic r:id="rId4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C4A7BF1-B0B3-4B8E-862E-736AA092AE28}">
  <a:tblStyle styleId="{7C4A7BF1-B0B3-4B8E-862E-736AA092AE2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606B869-DBA8-4FF0-99D6-46C7500E1FFF}"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04999EC-D3E2-40D4-8BF9-B255C5E5B38F}" styleName="Table_2">
    <a:wholeTbl>
      <a:tcTxStyle>
        <a:font>
          <a:latin typeface="Arial"/>
          <a:ea typeface="Arial"/>
          <a:cs typeface="Arial"/>
        </a:font>
        <a:srgbClr val="000000"/>
      </a:tcTxStyle>
      <a:tcStyle>
        <a:tcBdr>
          <a:left>
            <a:ln cap="flat" cmpd="sng">
              <a:solidFill>
                <a:srgbClr val="000000"/>
              </a:solidFill>
              <a:prstDash val="solid"/>
              <a:round/>
              <a:headEnd type="none" w="sm" len="sm"/>
              <a:tailEnd type="none" w="sm" len="sm"/>
            </a:ln>
          </a:left>
          <a:right>
            <a:ln cap="flat" cmpd="sng">
              <a:solidFill>
                <a:srgbClr val="000000"/>
              </a:solidFill>
              <a:prstDash val="solid"/>
              <a:round/>
              <a:headEnd type="none" w="sm" len="sm"/>
              <a:tailEnd type="none" w="sm" len="sm"/>
            </a:ln>
          </a:right>
          <a:top>
            <a:ln cap="flat" cmpd="sng">
              <a:solidFill>
                <a:srgbClr val="000000"/>
              </a:solidFill>
              <a:prstDash val="solid"/>
              <a:round/>
              <a:headEnd type="none" w="sm" len="sm"/>
              <a:tailEnd type="none" w="sm" len="sm"/>
            </a:ln>
          </a:top>
          <a:bottom>
            <a:ln cap="flat" cmpd="sng">
              <a:solidFill>
                <a:srgbClr val="000000"/>
              </a:solidFill>
              <a:prstDash val="solid"/>
              <a:round/>
              <a:headEnd type="none" w="sm" len="sm"/>
              <a:tailEnd type="none" w="sm" len="sm"/>
            </a:ln>
          </a:bottom>
          <a:insideH>
            <a:ln cap="flat" cmpd="sng">
              <a:solidFill>
                <a:srgbClr val="000000"/>
              </a:solidFill>
              <a:prstDash val="solid"/>
              <a:round/>
              <a:headEnd type="none" w="sm" len="sm"/>
              <a:tailEnd type="none" w="sm" len="sm"/>
            </a:ln>
          </a:insideH>
          <a:insideV>
            <a:ln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8" d="100"/>
          <a:sy n="158" d="100"/>
        </p:scale>
        <p:origin x="234" y="13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0.fntdata"/><Relationship Id="rId21" Type="http://schemas.openxmlformats.org/officeDocument/2006/relationships/slide" Target="slides/slide20.xml"/><Relationship Id="rId34" Type="http://schemas.openxmlformats.org/officeDocument/2006/relationships/font" Target="fonts/font5.fntdata"/><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font" Target="fonts/font8.fntdata"/><Relationship Id="rId40" Type="http://schemas.openxmlformats.org/officeDocument/2006/relationships/font" Target="fonts/font11.fnt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font" Target="fonts/font9.fntdata"/><Relationship Id="rId20" Type="http://schemas.openxmlformats.org/officeDocument/2006/relationships/slide" Target="slides/slide19.xml"/><Relationship Id="rId41" Type="http://schemas.openxmlformats.org/officeDocument/2006/relationships/font" Target="fonts/font1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c6fa3c898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c6fa3c89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8ad87537d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8ad8753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c6fa3c898_0_28: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c6fa3c898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c6fa3c89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c6fa3c89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8ad87537d3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28ad87537d3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c6fa3c898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c6fa3c898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8ad87537d3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8ad87537d3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f787fa2d0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2f787fa2d0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8ad87537d3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28ad87537d3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305de4caf59_1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305de4caf59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2b6abe4dae_0_7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32b6abe4dae_0_7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af59c1668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2af59c1668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this study we describe assessment types as categories of assessments used to evaluate a learner's knowledge, skills, abilities, or performance. There are multiple types of assessments.</a:t>
            </a:r>
            <a:endParaRPr/>
          </a:p>
          <a:p>
            <a:pPr marL="0" lvl="0" indent="0" algn="l" rtl="0">
              <a:spcBef>
                <a:spcPts val="0"/>
              </a:spcBef>
              <a:spcAft>
                <a:spcPts val="0"/>
              </a:spcAft>
              <a:buNone/>
            </a:pPr>
            <a:r>
              <a:rPr lang="en"/>
              <a:t>AI now requires IDs to address the challenges with writing assignments and they must  strategies for maintaining academic integrity.</a:t>
            </a:r>
            <a:endParaRPr/>
          </a:p>
          <a:p>
            <a:pPr marL="0" lvl="0" indent="0" algn="l" rtl="0">
              <a:spcBef>
                <a:spcPts val="0"/>
              </a:spcBef>
              <a:spcAft>
                <a:spcPts val="0"/>
              </a:spcAft>
              <a:buNone/>
            </a:pPr>
            <a:r>
              <a:rPr lang="en"/>
              <a:t>Another branch is authentic assessment which include case study analysis, multimedia projects, design projects, electronic portfolios, and real-world simulations. These assessments provide students with an opportunity to get involved in the process and have something to show for their efforts in the end.</a:t>
            </a:r>
            <a:endParaRPr/>
          </a:p>
          <a:p>
            <a:pPr marL="0" lvl="0" indent="0" algn="l" rtl="0">
              <a:spcBef>
                <a:spcPts val="0"/>
              </a:spcBef>
              <a:spcAft>
                <a:spcPts val="0"/>
              </a:spcAft>
              <a:buNone/>
            </a:pPr>
            <a:r>
              <a:rPr lang="en"/>
              <a:t>These different assessment types serve different pedagogical purposes and IDs must consider the role of technology in enabling new assessment formats. They must also provide variety while balancing traditional and innovative assessment methods.</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32b6abe4dae_0_7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32b6abe4dae_0_7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305de4caf59_1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305de4caf59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c6fa3c898_0_6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c6fa3c898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3010095ed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3010095ed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3057b42244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3057b4224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3057b42244f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3057b42244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c6fa3c898_0_7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c6fa3c898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28ad87537d3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28ad87537d3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af59c1668e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af59c1668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this study we describe assessment strategy as methods to how assessments are integrated and implemented in the online course to support and evaluate student learning.</a:t>
            </a:r>
            <a:endParaRPr/>
          </a:p>
          <a:p>
            <a:pPr marL="0" lvl="0" indent="0" algn="l" rtl="0">
              <a:spcBef>
                <a:spcPts val="0"/>
              </a:spcBef>
              <a:spcAft>
                <a:spcPts val="0"/>
              </a:spcAft>
              <a:buNone/>
            </a:pPr>
            <a:r>
              <a:rPr lang="en"/>
              <a:t>IDs must understand how to include a mixture of formative and summative assessments with clear instructions and provide space for feedback for improvements. </a:t>
            </a:r>
            <a:endParaRPr/>
          </a:p>
          <a:p>
            <a:pPr marL="0" lvl="0" indent="0" algn="l" rtl="0">
              <a:spcBef>
                <a:spcPts val="0"/>
              </a:spcBef>
              <a:spcAft>
                <a:spcPts val="0"/>
              </a:spcAft>
              <a:buNone/>
            </a:pPr>
            <a:r>
              <a:rPr lang="en"/>
              <a:t>They must be cognizant that using formative assessments purely for accountability does not always result in meaningful learning but should be used to facilitate the learning process.</a:t>
            </a:r>
            <a:endParaRPr/>
          </a:p>
          <a:p>
            <a:pPr marL="0" lvl="0" indent="0" algn="l" rtl="0">
              <a:spcBef>
                <a:spcPts val="0"/>
              </a:spcBef>
              <a:spcAft>
                <a:spcPts val="0"/>
              </a:spcAft>
              <a:buNone/>
            </a:pPr>
            <a:r>
              <a:rPr lang="en"/>
              <a:t>They must also be able to assess whether collaborative or individual assessments are necessary for comprehension. </a:t>
            </a:r>
            <a:endParaRPr/>
          </a:p>
          <a:p>
            <a:pPr marL="0" lvl="0" indent="0" algn="l" rtl="0">
              <a:spcBef>
                <a:spcPts val="0"/>
              </a:spcBef>
              <a:spcAft>
                <a:spcPts val="0"/>
              </a:spcAft>
              <a:buNone/>
            </a:pPr>
            <a:r>
              <a:rPr lang="en"/>
              <a:t>IDs must be able to explain how different strategies support different learning objectives, relate to the assessment available while addressing the importance of being flexible in the learning environment and discuss strategies for maintaining academic integrity with students via specific criteria and rubrics.</a:t>
            </a:r>
            <a:endParaRPr/>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2b6abe4dae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2b6abe4dae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There are different types of feedback including diagnostic, formative, summative, e-assessment, and peer feedback. Diagnostic includes the initial assessment of learning needs, formative is for ongoing guidance during learning, summative is for the end-of-unit evaluation, and e-assessment can be for automated digital feedback.</a:t>
            </a:r>
            <a:endParaRPr/>
          </a:p>
          <a:p>
            <a:pPr marL="0" lvl="0" indent="0" algn="l" rtl="0">
              <a:spcBef>
                <a:spcPts val="0"/>
              </a:spcBef>
              <a:spcAft>
                <a:spcPts val="0"/>
              </a:spcAft>
              <a:buNone/>
            </a:pPr>
            <a:r>
              <a:rPr lang="en"/>
              <a:t>Feedback can be provided in different formats including audio, video, written, and digitalitally.</a:t>
            </a:r>
            <a:endParaRPr/>
          </a:p>
          <a:p>
            <a:pPr marL="0" lvl="0" indent="0" algn="l" rtl="0">
              <a:spcBef>
                <a:spcPts val="0"/>
              </a:spcBef>
              <a:spcAft>
                <a:spcPts val="0"/>
              </a:spcAft>
              <a:buNone/>
            </a:pPr>
            <a:r>
              <a:rPr lang="en"/>
              <a:t>Research shows that the timing of feedback is crucial, for example when provided immediately it helps students stay motivated and aligned with learning objectives. For larger projects, it is recommended within a week.</a:t>
            </a:r>
            <a:endParaRPr/>
          </a:p>
          <a:p>
            <a:pPr marL="0" lvl="0" indent="0" algn="l" rtl="0">
              <a:spcBef>
                <a:spcPts val="0"/>
              </a:spcBef>
              <a:spcAft>
                <a:spcPts val="0"/>
              </a:spcAft>
              <a:buNone/>
            </a:pPr>
            <a:r>
              <a:rPr lang="en"/>
              <a:t>Feedback should be supportive, timely, specific, manageable, and focused on learner.</a:t>
            </a:r>
            <a:endParaRPr/>
          </a:p>
          <a:p>
            <a:pPr marL="0" lvl="0" indent="0" algn="l" rtl="0">
              <a:spcBef>
                <a:spcPts val="0"/>
              </a:spcBef>
              <a:spcAft>
                <a:spcPts val="0"/>
              </a:spcAft>
              <a:buNone/>
            </a:pPr>
            <a:r>
              <a:rPr lang="en"/>
              <a:t>There are many benefits to timely feedback including enhanced student engagement, it supports self-regulated learning, it helps clarify expectations for the students and can bridges performance gaps.</a:t>
            </a:r>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32b6abe4dae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32b6abe4dae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AI in education is about fundamentally changing how to teach and assess learners. </a:t>
            </a:r>
            <a:endParaRPr/>
          </a:p>
          <a:p>
            <a:pPr marL="0" lvl="0" indent="0" algn="l" rtl="0">
              <a:spcBef>
                <a:spcPts val="0"/>
              </a:spcBef>
              <a:spcAft>
                <a:spcPts val="0"/>
              </a:spcAft>
              <a:buNone/>
            </a:pPr>
            <a:r>
              <a:rPr lang="en"/>
              <a:t>Research shows that assessment tools offer significant advantages, like enhancing the precision and efficiency of assessments, delivering tailored feedback to students, and helping teachers adjust their instructional strategies to address individual student needs, while also improving student learning outcomes. </a:t>
            </a:r>
            <a:endParaRPr/>
          </a:p>
          <a:p>
            <a:pPr marL="0" lvl="0" indent="0" algn="l" rtl="0">
              <a:spcBef>
                <a:spcPts val="0"/>
              </a:spcBef>
              <a:spcAft>
                <a:spcPts val="0"/>
              </a:spcAft>
              <a:buNone/>
            </a:pPr>
            <a:r>
              <a:rPr lang="en"/>
              <a:t>Studies also show that AI can enhance educational assessment through advanced tools that automatically evaluate student writing for technical aspects such as grammar and spelling.</a:t>
            </a:r>
            <a:endParaRPr/>
          </a:p>
          <a:p>
            <a:pPr marL="0" lvl="0" indent="0" algn="l" rtl="0">
              <a:spcBef>
                <a:spcPts val="0"/>
              </a:spcBef>
              <a:spcAft>
                <a:spcPts val="0"/>
              </a:spcAft>
              <a:buNone/>
            </a:pPr>
            <a:r>
              <a:rPr lang="en"/>
              <a:t>But there are still challenges to using AI in assessments including quality, accuracy and concerns regarding academic dishonesty. However there is a need for balance and it is possible.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2b6abe4da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2b6abe4da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ID roles in assessments are unique and they can help with writing clear assignment instructions, selecting appropriate assessment types, and ensure alignment with course outcomes. </a:t>
            </a:r>
            <a:endParaRPr/>
          </a:p>
          <a:p>
            <a:pPr marL="0" lvl="0" indent="0" algn="l" rtl="0">
              <a:spcBef>
                <a:spcPts val="0"/>
              </a:spcBef>
              <a:spcAft>
                <a:spcPts val="0"/>
              </a:spcAft>
              <a:buNone/>
            </a:pPr>
            <a:r>
              <a:rPr lang="en"/>
              <a:t>IDs can review assessments to ensure they are at the appropriate content level for students while ensuring learning objectives are met. They can also identify potential student challenges while maintaining objectivity in the review process. </a:t>
            </a:r>
            <a:endParaRPr/>
          </a:p>
          <a:p>
            <a:pPr marL="0" lvl="0" indent="0" algn="l" rtl="0">
              <a:spcBef>
                <a:spcPts val="0"/>
              </a:spcBef>
              <a:spcAft>
                <a:spcPts val="0"/>
              </a:spcAft>
              <a:buNone/>
            </a:pPr>
            <a:r>
              <a:rPr lang="en"/>
              <a:t>Beyond design and ensuring appropriateness, IDs can help guide the selection, implementation, and support of AI assessment tools including </a:t>
            </a:r>
            <a:r>
              <a:rPr lang="en">
                <a:solidFill>
                  <a:schemeClr val="dk1"/>
                </a:solidFill>
              </a:rPr>
              <a:t>gamified quizzes, or integrate quizzes after lectures or group activities for formative assessment</a:t>
            </a:r>
            <a:r>
              <a:rPr lang="en"/>
              <a:t>, they can also provide support for addressing academic integrity concerns and evaluate the effectiveness of the technology used.</a:t>
            </a:r>
            <a:endParaRPr/>
          </a:p>
          <a:p>
            <a:pPr marL="0" lvl="0" indent="0" algn="l" rtl="0">
              <a:spcBef>
                <a:spcPts val="0"/>
              </a:spcBef>
              <a:spcAft>
                <a:spcPts val="0"/>
              </a:spcAft>
              <a:buNone/>
            </a:pPr>
            <a:endParaRPr/>
          </a:p>
          <a:p>
            <a:pPr marL="0" lvl="0" indent="0" algn="l" rtl="0">
              <a:spcBef>
                <a:spcPts val="0"/>
              </a:spcBef>
              <a:spcAft>
                <a:spcPts val="0"/>
              </a:spcAft>
              <a:buNone/>
            </a:pPr>
            <a:r>
              <a:rPr lang="en"/>
              <a:t>OR</a:t>
            </a:r>
            <a:endParaRPr/>
          </a:p>
          <a:p>
            <a:pPr marL="0" lvl="0" indent="0" algn="l" rtl="0">
              <a:spcBef>
                <a:spcPts val="0"/>
              </a:spcBef>
              <a:spcAft>
                <a:spcPts val="0"/>
              </a:spcAft>
              <a:buClr>
                <a:schemeClr val="dk1"/>
              </a:buClr>
              <a:buSzPts val="1100"/>
              <a:buFont typeface="Arial"/>
              <a:buNone/>
            </a:pPr>
            <a:r>
              <a:rPr lang="en">
                <a:solidFill>
                  <a:schemeClr val="dk1"/>
                </a:solidFill>
              </a:rPr>
              <a:t>IDs are critical partners in improving online course quality and their specialized knowledge in learning theories, media selection, course design, and structure are vital to online courses. </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They are able to ensure the course content is at appropriate levels for different learners and objectively review without personal preferences.</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IDs are the go-to guides from course conception to evaluation. Not only do they play a role in selecting appropriate assessment types, but they help integrate solutions to assess students' comprehension of the material.</a:t>
            </a:r>
            <a:endParaRPr>
              <a:solidFill>
                <a:schemeClr val="dk1"/>
              </a:solidFill>
            </a:endParaRPr>
          </a:p>
          <a:p>
            <a:pPr marL="0" lvl="0" indent="0" algn="l" rtl="0">
              <a:spcBef>
                <a:spcPts val="0"/>
              </a:spcBef>
              <a:spcAft>
                <a:spcPts val="0"/>
              </a:spcAft>
              <a:buNone/>
            </a:pPr>
            <a:r>
              <a:rPr lang="en">
                <a:solidFill>
                  <a:schemeClr val="dk1"/>
                </a:solidFill>
              </a:rPr>
              <a:t>They are also vital in the continuous process of course improvement, by understanding the feedback given by students and faculty combined with the learning objectives to make changes.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f787fa2d06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f787fa2d06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05de4caf59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05de4caf5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f787fa2d06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f787fa2d06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4013" y="756700"/>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1" name="Google Shape;11;p2"/>
          <p:cNvSpPr/>
          <p:nvPr/>
        </p:nvSpPr>
        <p:spPr>
          <a:xfrm rot="10800000">
            <a:off x="5318350" y="32667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2" name="Google Shape;12;p2"/>
          <p:cNvSpPr txBox="1">
            <a:spLocks noGrp="1"/>
          </p:cNvSpPr>
          <p:nvPr>
            <p:ph type="ctrTitle"/>
          </p:nvPr>
        </p:nvSpPr>
        <p:spPr>
          <a:xfrm>
            <a:off x="3044700" y="1444255"/>
            <a:ext cx="3054600" cy="1537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3" name="Google Shape;13;p2"/>
          <p:cNvSpPr txBox="1">
            <a:spLocks noGrp="1"/>
          </p:cNvSpPr>
          <p:nvPr>
            <p:ph type="subTitle" idx="1"/>
          </p:nvPr>
        </p:nvSpPr>
        <p:spPr>
          <a:xfrm>
            <a:off x="3044700" y="3116580"/>
            <a:ext cx="3054600" cy="7014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1"/>
          <p:cNvSpPr txBox="1">
            <a:spLocks noGrp="1"/>
          </p:cNvSpPr>
          <p:nvPr>
            <p:ph type="title" hasCustomPrompt="1"/>
          </p:nvPr>
        </p:nvSpPr>
        <p:spPr>
          <a:xfrm>
            <a:off x="311700" y="957125"/>
            <a:ext cx="8520600" cy="21288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a:spLocks noGrp="1"/>
          </p:cNvSpPr>
          <p:nvPr>
            <p:ph type="body" idx="1"/>
          </p:nvPr>
        </p:nvSpPr>
        <p:spPr>
          <a:xfrm>
            <a:off x="311700" y="316200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flipH="1">
            <a:off x="7595938" y="4602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7" name="Google Shape;17;p3"/>
          <p:cNvSpPr/>
          <p:nvPr/>
        </p:nvSpPr>
        <p:spPr>
          <a:xfrm rot="10800000" flipH="1">
            <a:off x="466425" y="35583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8" name="Google Shape;18;p3"/>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7" name="Google Shape;27;p5"/>
          <p:cNvSpPr txBox="1">
            <a:spLocks noGrp="1"/>
          </p:cNvSpPr>
          <p:nvPr>
            <p:ph type="body" idx="1"/>
          </p:nvPr>
        </p:nvSpPr>
        <p:spPr>
          <a:xfrm>
            <a:off x="311700" y="1225225"/>
            <a:ext cx="3999900" cy="3354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225225"/>
            <a:ext cx="3999900" cy="3354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5" name="Google Shape;35;p7"/>
          <p:cNvSpPr txBox="1">
            <a:spLocks noGrp="1"/>
          </p:cNvSpPr>
          <p:nvPr>
            <p:ph type="body" idx="1"/>
          </p:nvPr>
        </p:nvSpPr>
        <p:spPr>
          <a:xfrm>
            <a:off x="311700" y="1399400"/>
            <a:ext cx="2808000" cy="27849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6" name="Google Shape;36;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8"/>
          <p:cNvSpPr txBox="1">
            <a:spLocks noGrp="1"/>
          </p:cNvSpPr>
          <p:nvPr>
            <p:ph type="title"/>
          </p:nvPr>
        </p:nvSpPr>
        <p:spPr>
          <a:xfrm>
            <a:off x="490250" y="450150"/>
            <a:ext cx="5878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4" name="Google Shape;44;p9"/>
          <p:cNvSpPr txBox="1">
            <a:spLocks noGrp="1"/>
          </p:cNvSpPr>
          <p:nvPr>
            <p:ph type="title"/>
          </p:nvPr>
        </p:nvSpPr>
        <p:spPr>
          <a:xfrm>
            <a:off x="265500" y="929275"/>
            <a:ext cx="4045200" cy="1786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a:endParaRPr/>
          </a:p>
        </p:txBody>
      </p:sp>
      <p:sp>
        <p:nvSpPr>
          <p:cNvPr id="45" name="Google Shape;45;p9"/>
          <p:cNvSpPr txBox="1">
            <a:spLocks noGrp="1"/>
          </p:cNvSpPr>
          <p:nvPr>
            <p:ph type="subTitle" idx="1"/>
          </p:nvPr>
        </p:nvSpPr>
        <p:spPr>
          <a:xfrm>
            <a:off x="265500" y="2769001"/>
            <a:ext cx="4045200" cy="1574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9500" y="42189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lux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a:endParaRPr/>
          </a:p>
        </p:txBody>
      </p:sp>
      <p:sp>
        <p:nvSpPr>
          <p:cNvPr id="7" name="Google Shape;7;p1"/>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marL="914400" lvl="1"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600" lvl="2"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800" lvl="3"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6000" lvl="4"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3200" lvl="5"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200400" lvl="6"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7600" lvl="7"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800" lvl="8"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hyperlink" Target="https://doi.org/10.1080/01587919.2021.1956301"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 Id="rId5" Type="http://schemas.openxmlformats.org/officeDocument/2006/relationships/hyperlink" Target="https://doi.org/10.1007/s11423-024-10437-y" TargetMode="External"/><Relationship Id="rId4" Type="http://schemas.openxmlformats.org/officeDocument/2006/relationships/hyperlink" Target="https://doi.org/10.1007/s11528-023-00926-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2763525" y="975750"/>
            <a:ext cx="5995200" cy="2396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sz="3400">
                <a:solidFill>
                  <a:srgbClr val="000000"/>
                </a:solidFill>
              </a:rPr>
              <a:t>Assessment Types, Strategies, and Feedback in Online Courses in Higher Education: Perspectives of Instructional Designers in the age of Artificial Intelligence</a:t>
            </a:r>
            <a:endParaRPr sz="3400">
              <a:solidFill>
                <a:srgbClr val="000000"/>
              </a:solidFill>
            </a:endParaRPr>
          </a:p>
          <a:p>
            <a:pPr marL="0" lvl="0" indent="0" algn="ctr" rtl="0">
              <a:spcBef>
                <a:spcPts val="0"/>
              </a:spcBef>
              <a:spcAft>
                <a:spcPts val="0"/>
              </a:spcAft>
              <a:buNone/>
            </a:pPr>
            <a:endParaRPr sz="3400">
              <a:solidFill>
                <a:srgbClr val="000000"/>
              </a:solidFill>
            </a:endParaRPr>
          </a:p>
        </p:txBody>
      </p:sp>
      <p:sp>
        <p:nvSpPr>
          <p:cNvPr id="63" name="Google Shape;63;p13"/>
          <p:cNvSpPr txBox="1">
            <a:spLocks noGrp="1"/>
          </p:cNvSpPr>
          <p:nvPr>
            <p:ph type="subTitle" idx="1"/>
          </p:nvPr>
        </p:nvSpPr>
        <p:spPr>
          <a:xfrm>
            <a:off x="2992100" y="3205950"/>
            <a:ext cx="3325200" cy="1184700"/>
          </a:xfrm>
          <a:prstGeom prst="rect">
            <a:avLst/>
          </a:prstGeom>
        </p:spPr>
        <p:txBody>
          <a:bodyPr spcFirstLastPara="1" wrap="square" lIns="91425" tIns="91425" rIns="91425" bIns="91425" anchor="t" anchorCtr="0">
            <a:normAutofit fontScale="77500" lnSpcReduction="20000"/>
          </a:bodyPr>
          <a:lstStyle/>
          <a:p>
            <a:pPr marL="0" lvl="0" indent="0" algn="ctr" rtl="0">
              <a:spcBef>
                <a:spcPts val="0"/>
              </a:spcBef>
              <a:spcAft>
                <a:spcPts val="0"/>
              </a:spcAft>
              <a:buNone/>
            </a:pPr>
            <a:r>
              <a:rPr lang="en">
                <a:latin typeface="Raleway"/>
                <a:ea typeface="Raleway"/>
                <a:cs typeface="Raleway"/>
                <a:sym typeface="Raleway"/>
              </a:rPr>
              <a:t>Florence Martin, Stella Kim, Doris Bolliger, Jennifer DeLarm  • </a:t>
            </a:r>
            <a:endParaRPr>
              <a:latin typeface="Raleway"/>
              <a:ea typeface="Raleway"/>
              <a:cs typeface="Raleway"/>
              <a:sym typeface="Raleway"/>
            </a:endParaRPr>
          </a:p>
          <a:p>
            <a:pPr marL="0" lvl="0" indent="0" algn="ctr" rtl="0">
              <a:spcBef>
                <a:spcPts val="0"/>
              </a:spcBef>
              <a:spcAft>
                <a:spcPts val="0"/>
              </a:spcAft>
              <a:buNone/>
            </a:pPr>
            <a:r>
              <a:rPr lang="en">
                <a:latin typeface="Raleway"/>
                <a:ea typeface="Raleway"/>
                <a:cs typeface="Raleway"/>
                <a:sym typeface="Raleway"/>
              </a:rPr>
              <a:t>Quality Matters </a:t>
            </a:r>
            <a:endParaRPr>
              <a:latin typeface="Raleway"/>
              <a:ea typeface="Raleway"/>
              <a:cs typeface="Raleway"/>
              <a:sym typeface="Raleway"/>
            </a:endParaRPr>
          </a:p>
          <a:p>
            <a:pPr marL="0" lvl="0" indent="0" algn="ctr" rtl="0">
              <a:spcBef>
                <a:spcPts val="0"/>
              </a:spcBef>
              <a:spcAft>
                <a:spcPts val="0"/>
              </a:spcAft>
              <a:buNone/>
            </a:pPr>
            <a:r>
              <a:rPr lang="en">
                <a:latin typeface="Raleway"/>
                <a:ea typeface="Raleway"/>
                <a:cs typeface="Raleway"/>
                <a:sym typeface="Raleway"/>
              </a:rPr>
              <a:t>Research Online Conference 2025</a:t>
            </a:r>
            <a:endParaRPr>
              <a:latin typeface="Raleway"/>
              <a:ea typeface="Raleway"/>
              <a:cs typeface="Raleway"/>
              <a:sym typeface="Ralewa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Participants</a:t>
            </a:r>
            <a:endParaRPr/>
          </a:p>
        </p:txBody>
      </p:sp>
      <p:sp>
        <p:nvSpPr>
          <p:cNvPr id="118" name="Google Shape;118;p22"/>
          <p:cNvSpPr txBox="1">
            <a:spLocks noGrp="1"/>
          </p:cNvSpPr>
          <p:nvPr>
            <p:ph type="body" idx="1"/>
          </p:nvPr>
        </p:nvSpPr>
        <p:spPr>
          <a:xfrm>
            <a:off x="2400300" y="1221675"/>
            <a:ext cx="3071400" cy="34593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a:latin typeface="Raleway"/>
                <a:ea typeface="Raleway"/>
                <a:cs typeface="Raleway"/>
                <a:sym typeface="Raleway"/>
              </a:rPr>
              <a:t>103 participants</a:t>
            </a:r>
            <a:endParaRPr>
              <a:latin typeface="Raleway"/>
              <a:ea typeface="Raleway"/>
              <a:cs typeface="Raleway"/>
              <a:sym typeface="Raleway"/>
            </a:endParaRPr>
          </a:p>
          <a:p>
            <a:pPr marL="0" lvl="0" indent="0" algn="l" rtl="0">
              <a:lnSpc>
                <a:spcPct val="100000"/>
              </a:lnSpc>
              <a:spcBef>
                <a:spcPts val="1200"/>
              </a:spcBef>
              <a:spcAft>
                <a:spcPts val="0"/>
              </a:spcAft>
              <a:buNone/>
            </a:pPr>
            <a:r>
              <a:rPr lang="en">
                <a:latin typeface="Raleway"/>
                <a:ea typeface="Raleway"/>
                <a:cs typeface="Raleway"/>
                <a:sym typeface="Raleway"/>
              </a:rPr>
              <a:t>Gender:</a:t>
            </a:r>
            <a:endParaRPr>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63 (61.2%) female</a:t>
            </a:r>
            <a:endParaRPr>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16 (15.5%) male</a:t>
            </a:r>
            <a:endParaRPr>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24 (23.3%) chose not to answer</a:t>
            </a:r>
            <a:endParaRPr>
              <a:latin typeface="Raleway"/>
              <a:ea typeface="Raleway"/>
              <a:cs typeface="Raleway"/>
              <a:sym typeface="Raleway"/>
            </a:endParaRPr>
          </a:p>
          <a:p>
            <a:pPr marL="0" lvl="0" indent="0" algn="l" rtl="0">
              <a:lnSpc>
                <a:spcPct val="100000"/>
              </a:lnSpc>
              <a:spcBef>
                <a:spcPts val="0"/>
              </a:spcBef>
              <a:spcAft>
                <a:spcPts val="0"/>
              </a:spcAft>
              <a:buNone/>
            </a:pPr>
            <a:endParaRPr>
              <a:latin typeface="Raleway"/>
              <a:ea typeface="Raleway"/>
              <a:cs typeface="Raleway"/>
              <a:sym typeface="Raleway"/>
            </a:endParaRPr>
          </a:p>
          <a:p>
            <a:pPr marL="0" lvl="0" indent="0" algn="l" rtl="0">
              <a:lnSpc>
                <a:spcPct val="100000"/>
              </a:lnSpc>
              <a:spcBef>
                <a:spcPts val="0"/>
              </a:spcBef>
              <a:spcAft>
                <a:spcPts val="0"/>
              </a:spcAft>
              <a:buNone/>
            </a:pPr>
            <a:r>
              <a:rPr lang="en">
                <a:latin typeface="Raleway"/>
                <a:ea typeface="Raleway"/>
                <a:cs typeface="Raleway"/>
                <a:sym typeface="Raleway"/>
              </a:rPr>
              <a:t>Age: 48.44 years (</a:t>
            </a:r>
            <a:r>
              <a:rPr lang="en" i="1">
                <a:latin typeface="Raleway"/>
                <a:ea typeface="Raleway"/>
                <a:cs typeface="Raleway"/>
                <a:sym typeface="Raleway"/>
              </a:rPr>
              <a:t>M</a:t>
            </a:r>
            <a:r>
              <a:rPr lang="en">
                <a:latin typeface="Raleway"/>
                <a:ea typeface="Raleway"/>
                <a:cs typeface="Raleway"/>
                <a:sym typeface="Raleway"/>
              </a:rPr>
              <a:t>)</a:t>
            </a:r>
            <a:endParaRPr>
              <a:latin typeface="Raleway"/>
              <a:ea typeface="Raleway"/>
              <a:cs typeface="Raleway"/>
              <a:sym typeface="Raleway"/>
            </a:endParaRPr>
          </a:p>
          <a:p>
            <a:pPr marL="0" lvl="0" indent="0" algn="l" rtl="0">
              <a:lnSpc>
                <a:spcPct val="100000"/>
              </a:lnSpc>
              <a:spcBef>
                <a:spcPts val="0"/>
              </a:spcBef>
              <a:spcAft>
                <a:spcPts val="0"/>
              </a:spcAft>
              <a:buNone/>
            </a:pPr>
            <a:endParaRPr>
              <a:latin typeface="Raleway"/>
              <a:ea typeface="Raleway"/>
              <a:cs typeface="Raleway"/>
              <a:sym typeface="Raleway"/>
            </a:endParaRPr>
          </a:p>
          <a:p>
            <a:pPr marL="0" lvl="0" indent="0" algn="l" rtl="0">
              <a:lnSpc>
                <a:spcPct val="100000"/>
              </a:lnSpc>
              <a:spcBef>
                <a:spcPts val="0"/>
              </a:spcBef>
              <a:spcAft>
                <a:spcPts val="0"/>
              </a:spcAft>
              <a:buNone/>
            </a:pPr>
            <a:r>
              <a:rPr lang="en">
                <a:latin typeface="Raleway"/>
                <a:ea typeface="Raleway"/>
                <a:cs typeface="Raleway"/>
                <a:sym typeface="Raleway"/>
              </a:rPr>
              <a:t>Experience:</a:t>
            </a:r>
            <a:endParaRPr>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11.42 years of experience as instructional designers (SD = 7.91) </a:t>
            </a:r>
            <a:endParaRPr>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10.79 years of experience in online course design (SD = 6.88)</a:t>
            </a:r>
            <a:endParaRPr>
              <a:latin typeface="Raleway"/>
              <a:ea typeface="Raleway"/>
              <a:cs typeface="Raleway"/>
              <a:sym typeface="Raleway"/>
            </a:endParaRPr>
          </a:p>
          <a:p>
            <a:pPr marL="457200" lvl="0" indent="0" algn="l" rtl="0">
              <a:lnSpc>
                <a:spcPct val="100000"/>
              </a:lnSpc>
              <a:spcBef>
                <a:spcPts val="0"/>
              </a:spcBef>
              <a:spcAft>
                <a:spcPts val="0"/>
              </a:spcAft>
              <a:buNone/>
            </a:pPr>
            <a:endParaRPr>
              <a:latin typeface="Raleway"/>
              <a:ea typeface="Raleway"/>
              <a:cs typeface="Raleway"/>
              <a:sym typeface="Raleway"/>
            </a:endParaRPr>
          </a:p>
          <a:p>
            <a:pPr marL="0" lvl="0" indent="0" algn="l" rtl="0">
              <a:lnSpc>
                <a:spcPct val="100000"/>
              </a:lnSpc>
              <a:spcBef>
                <a:spcPts val="0"/>
              </a:spcBef>
              <a:spcAft>
                <a:spcPts val="0"/>
              </a:spcAft>
              <a:buNone/>
            </a:pPr>
            <a:endParaRPr>
              <a:latin typeface="Raleway"/>
              <a:ea typeface="Raleway"/>
              <a:cs typeface="Raleway"/>
              <a:sym typeface="Raleway"/>
            </a:endParaRPr>
          </a:p>
        </p:txBody>
      </p:sp>
      <p:sp>
        <p:nvSpPr>
          <p:cNvPr id="119" name="Google Shape;119;p22"/>
          <p:cNvSpPr txBox="1">
            <a:spLocks noGrp="1"/>
          </p:cNvSpPr>
          <p:nvPr>
            <p:ph type="body" idx="2"/>
          </p:nvPr>
        </p:nvSpPr>
        <p:spPr>
          <a:xfrm>
            <a:off x="5188350" y="1221675"/>
            <a:ext cx="3533700" cy="3594900"/>
          </a:xfrm>
          <a:prstGeom prst="rect">
            <a:avLst/>
          </a:prstGeom>
        </p:spPr>
        <p:txBody>
          <a:bodyPr spcFirstLastPara="1" wrap="square" lIns="91425" tIns="91425" rIns="91425" bIns="91425" anchor="t" anchorCtr="0">
            <a:normAutofit lnSpcReduction="20000"/>
          </a:bodyPr>
          <a:lstStyle/>
          <a:p>
            <a:pPr marL="0" lvl="0" indent="0" algn="l" rtl="0">
              <a:lnSpc>
                <a:spcPct val="115000"/>
              </a:lnSpc>
              <a:spcBef>
                <a:spcPts val="0"/>
              </a:spcBef>
              <a:spcAft>
                <a:spcPts val="0"/>
              </a:spcAft>
              <a:buNone/>
            </a:pPr>
            <a:r>
              <a:rPr lang="en">
                <a:latin typeface="Raleway"/>
                <a:ea typeface="Raleway"/>
                <a:cs typeface="Raleway"/>
                <a:sym typeface="Raleway"/>
              </a:rPr>
              <a:t>Ranks:</a:t>
            </a:r>
            <a:endParaRPr>
              <a:latin typeface="Raleway"/>
              <a:ea typeface="Raleway"/>
              <a:cs typeface="Raleway"/>
              <a:sym typeface="Raleway"/>
            </a:endParaRPr>
          </a:p>
          <a:p>
            <a:pPr marL="457200" lvl="0" indent="-317500" algn="l" rtl="0">
              <a:lnSpc>
                <a:spcPct val="115000"/>
              </a:lnSpc>
              <a:spcBef>
                <a:spcPts val="0"/>
              </a:spcBef>
              <a:spcAft>
                <a:spcPts val="0"/>
              </a:spcAft>
              <a:buSzPts val="1400"/>
              <a:buFont typeface="Raleway"/>
              <a:buChar char="●"/>
            </a:pPr>
            <a:r>
              <a:rPr lang="en">
                <a:latin typeface="Raleway"/>
                <a:ea typeface="Raleway"/>
                <a:cs typeface="Raleway"/>
                <a:sym typeface="Raleway"/>
              </a:rPr>
              <a:t>Instructional designers (n = 29, 28.2%)</a:t>
            </a:r>
            <a:endParaRPr>
              <a:latin typeface="Raleway"/>
              <a:ea typeface="Raleway"/>
              <a:cs typeface="Raleway"/>
              <a:sym typeface="Raleway"/>
            </a:endParaRPr>
          </a:p>
          <a:p>
            <a:pPr marL="457200" lvl="0" indent="-317500" algn="l" rtl="0">
              <a:lnSpc>
                <a:spcPct val="115000"/>
              </a:lnSpc>
              <a:spcBef>
                <a:spcPts val="0"/>
              </a:spcBef>
              <a:spcAft>
                <a:spcPts val="0"/>
              </a:spcAft>
              <a:buSzPts val="1400"/>
              <a:buFont typeface="Raleway"/>
              <a:buChar char="●"/>
            </a:pPr>
            <a:r>
              <a:rPr lang="en">
                <a:latin typeface="Raleway"/>
                <a:ea typeface="Raleway"/>
                <a:cs typeface="Raleway"/>
                <a:sym typeface="Raleway"/>
              </a:rPr>
              <a:t>senior (lead) instructional designers (n = 16, 15.5%)</a:t>
            </a:r>
            <a:endParaRPr>
              <a:latin typeface="Raleway"/>
              <a:ea typeface="Raleway"/>
              <a:cs typeface="Raleway"/>
              <a:sym typeface="Raleway"/>
            </a:endParaRPr>
          </a:p>
          <a:p>
            <a:pPr marL="457200" lvl="0" indent="-317500" algn="l" rtl="0">
              <a:lnSpc>
                <a:spcPct val="115000"/>
              </a:lnSpc>
              <a:spcBef>
                <a:spcPts val="0"/>
              </a:spcBef>
              <a:spcAft>
                <a:spcPts val="0"/>
              </a:spcAft>
              <a:buSzPts val="1400"/>
              <a:buFont typeface="Raleway"/>
              <a:buChar char="●"/>
            </a:pPr>
            <a:r>
              <a:rPr lang="en">
                <a:latin typeface="Raleway"/>
                <a:ea typeface="Raleway"/>
                <a:cs typeface="Raleway"/>
                <a:sym typeface="Raleway"/>
              </a:rPr>
              <a:t>director of a learning technology center at their respective institution (n = 16, 15.5%) </a:t>
            </a:r>
            <a:endParaRPr>
              <a:latin typeface="Raleway"/>
              <a:ea typeface="Raleway"/>
              <a:cs typeface="Raleway"/>
              <a:sym typeface="Raleway"/>
            </a:endParaRPr>
          </a:p>
          <a:p>
            <a:pPr marL="457200" lvl="0" indent="-317500" algn="l" rtl="0">
              <a:lnSpc>
                <a:spcPct val="115000"/>
              </a:lnSpc>
              <a:spcBef>
                <a:spcPts val="0"/>
              </a:spcBef>
              <a:spcAft>
                <a:spcPts val="0"/>
              </a:spcAft>
              <a:buSzPts val="1400"/>
              <a:buFont typeface="Raleway"/>
              <a:buChar char="●"/>
            </a:pPr>
            <a:r>
              <a:rPr lang="en">
                <a:latin typeface="Raleway"/>
                <a:ea typeface="Raleway"/>
                <a:cs typeface="Raleway"/>
                <a:sym typeface="Raleway"/>
              </a:rPr>
              <a:t>content/curriculum developer (n = 4, 3.9%).</a:t>
            </a:r>
            <a:endParaRPr>
              <a:latin typeface="Raleway"/>
              <a:ea typeface="Raleway"/>
              <a:cs typeface="Raleway"/>
              <a:sym typeface="Raleway"/>
            </a:endParaRPr>
          </a:p>
          <a:p>
            <a:pPr marL="0" lvl="0" indent="0" algn="l" rtl="0">
              <a:lnSpc>
                <a:spcPct val="115000"/>
              </a:lnSpc>
              <a:spcBef>
                <a:spcPts val="0"/>
              </a:spcBef>
              <a:spcAft>
                <a:spcPts val="0"/>
              </a:spcAft>
              <a:buNone/>
            </a:pPr>
            <a:endParaRPr>
              <a:latin typeface="Raleway"/>
              <a:ea typeface="Raleway"/>
              <a:cs typeface="Raleway"/>
              <a:sym typeface="Raleway"/>
            </a:endParaRPr>
          </a:p>
          <a:p>
            <a:pPr marL="0" lvl="0" indent="0" algn="l" rtl="0">
              <a:lnSpc>
                <a:spcPct val="115000"/>
              </a:lnSpc>
              <a:spcBef>
                <a:spcPts val="0"/>
              </a:spcBef>
              <a:spcAft>
                <a:spcPts val="0"/>
              </a:spcAft>
              <a:buNone/>
            </a:pPr>
            <a:r>
              <a:rPr lang="en">
                <a:latin typeface="Raleway"/>
                <a:ea typeface="Raleway"/>
                <a:cs typeface="Raleway"/>
                <a:sym typeface="Raleway"/>
              </a:rPr>
              <a:t>Online Course Design Expertise</a:t>
            </a:r>
            <a:endParaRPr>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Competent (n = 11, 10.7%)</a:t>
            </a:r>
            <a:endParaRPr>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proficient (n = 23, 22.3%)</a:t>
            </a:r>
            <a:endParaRPr>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expert (n = 41, 39.8%). </a:t>
            </a:r>
            <a:endParaRPr>
              <a:latin typeface="Raleway"/>
              <a:ea typeface="Raleway"/>
              <a:cs typeface="Raleway"/>
              <a:sym typeface="Raleway"/>
            </a:endParaRPr>
          </a:p>
          <a:p>
            <a:pPr marL="0" lvl="0" indent="0" algn="l" rtl="0">
              <a:lnSpc>
                <a:spcPct val="100000"/>
              </a:lnSpc>
              <a:spcBef>
                <a:spcPts val="0"/>
              </a:spcBef>
              <a:spcAft>
                <a:spcPts val="0"/>
              </a:spcAft>
              <a:buNone/>
            </a:pPr>
            <a:endParaRPr>
              <a:latin typeface="Raleway"/>
              <a:ea typeface="Raleway"/>
              <a:cs typeface="Raleway"/>
              <a:sym typeface="Raleway"/>
            </a:endParaRPr>
          </a:p>
          <a:p>
            <a:pPr marL="457200" lvl="0" indent="0" algn="l" rtl="0">
              <a:lnSpc>
                <a:spcPct val="100000"/>
              </a:lnSpc>
              <a:spcBef>
                <a:spcPts val="0"/>
              </a:spcBef>
              <a:spcAft>
                <a:spcPts val="0"/>
              </a:spcAft>
              <a:buNone/>
            </a:pPr>
            <a:endParaRPr>
              <a:latin typeface="Raleway"/>
              <a:ea typeface="Raleway"/>
              <a:cs typeface="Raleway"/>
              <a:sym typeface="Raleway"/>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Results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4"/>
          <p:cNvSpPr txBox="1">
            <a:spLocks noGrp="1"/>
          </p:cNvSpPr>
          <p:nvPr>
            <p:ph type="title"/>
          </p:nvPr>
        </p:nvSpPr>
        <p:spPr>
          <a:xfrm>
            <a:off x="952500" y="602850"/>
            <a:ext cx="6321600" cy="6354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a:t>RQ 1: Assessment Types</a:t>
            </a:r>
            <a:endParaRPr/>
          </a:p>
        </p:txBody>
      </p:sp>
      <p:graphicFrame>
        <p:nvGraphicFramePr>
          <p:cNvPr id="130" name="Google Shape;130;p24"/>
          <p:cNvGraphicFramePr/>
          <p:nvPr/>
        </p:nvGraphicFramePr>
        <p:xfrm>
          <a:off x="952500" y="1238250"/>
          <a:ext cx="4826000" cy="3262136"/>
        </p:xfrm>
        <a:graphic>
          <a:graphicData uri="http://schemas.openxmlformats.org/drawingml/2006/table">
            <a:tbl>
              <a:tblPr>
                <a:noFill/>
                <a:tableStyleId>{7C4A7BF1-B0B3-4B8E-862E-736AA092AE28}</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b="1" dirty="0">
                          <a:latin typeface="Raleway"/>
                          <a:ea typeface="Raleway"/>
                          <a:cs typeface="Raleway"/>
                          <a:sym typeface="Raleway"/>
                        </a:rPr>
                        <a:t>Assessment type</a:t>
                      </a:r>
                      <a:endParaRPr b="1" dirty="0">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b="1" i="1">
                          <a:latin typeface="Raleway"/>
                          <a:ea typeface="Raleway"/>
                          <a:cs typeface="Raleway"/>
                          <a:sym typeface="Raleway"/>
                        </a:rPr>
                        <a:t>M/SD</a:t>
                      </a:r>
                      <a:endParaRPr b="1" i="1">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dirty="0">
                          <a:latin typeface="Raleway"/>
                          <a:ea typeface="Raleway"/>
                          <a:cs typeface="Raleway"/>
                          <a:sym typeface="Raleway"/>
                        </a:rPr>
                        <a:t>Case study analysis</a:t>
                      </a:r>
                      <a:endParaRPr dirty="0">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a:solidFill>
                            <a:schemeClr val="dk1"/>
                          </a:solidFill>
                          <a:latin typeface="Raleway"/>
                          <a:ea typeface="Raleway"/>
                          <a:cs typeface="Raleway"/>
                          <a:sym typeface="Raleway"/>
                        </a:rPr>
                        <a:t>4.11(0.76)</a:t>
                      </a:r>
                      <a:endParaRPr>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latin typeface="Raleway"/>
                          <a:ea typeface="Raleway"/>
                          <a:cs typeface="Raleway"/>
                          <a:sym typeface="Raleway"/>
                        </a:rPr>
                        <a:t>Electronic portfolios</a:t>
                      </a: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dirty="0">
                          <a:solidFill>
                            <a:schemeClr val="dk1"/>
                          </a:solidFill>
                          <a:latin typeface="Raleway"/>
                          <a:ea typeface="Raleway"/>
                          <a:cs typeface="Raleway"/>
                          <a:sym typeface="Raleway"/>
                        </a:rPr>
                        <a:t>3.99 (0.9o)</a:t>
                      </a:r>
                      <a:endParaRPr dirty="0">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latin typeface="Raleway"/>
                          <a:ea typeface="Raleway"/>
                          <a:cs typeface="Raleway"/>
                          <a:sym typeface="Raleway"/>
                        </a:rPr>
                        <a:t>Design projects</a:t>
                      </a: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a:solidFill>
                            <a:schemeClr val="dk1"/>
                          </a:solidFill>
                          <a:latin typeface="Raleway"/>
                          <a:ea typeface="Raleway"/>
                          <a:cs typeface="Raleway"/>
                          <a:sym typeface="Raleway"/>
                        </a:rPr>
                        <a:t>3.99 (0.94)</a:t>
                      </a:r>
                      <a:endParaRPr>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en">
                          <a:latin typeface="Raleway"/>
                          <a:ea typeface="Raleway"/>
                          <a:cs typeface="Raleway"/>
                          <a:sym typeface="Raleway"/>
                        </a:rPr>
                        <a:t>Asynchronous discussions</a:t>
                      </a: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dirty="0">
                          <a:solidFill>
                            <a:schemeClr val="dk1"/>
                          </a:solidFill>
                          <a:latin typeface="Raleway"/>
                          <a:ea typeface="Raleway"/>
                          <a:cs typeface="Raleway"/>
                          <a:sym typeface="Raleway"/>
                        </a:rPr>
                        <a:t>2.97 (1.11)</a:t>
                      </a:r>
                      <a:endParaRPr dirty="0">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r>
                        <a:rPr lang="en">
                          <a:latin typeface="Raleway"/>
                          <a:ea typeface="Raleway"/>
                          <a:cs typeface="Raleway"/>
                          <a:sym typeface="Raleway"/>
                        </a:rPr>
                        <a:t>Proctored exams</a:t>
                      </a: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dirty="0">
                          <a:solidFill>
                            <a:schemeClr val="dk1"/>
                          </a:solidFill>
                          <a:latin typeface="Raleway"/>
                          <a:ea typeface="Raleway"/>
                          <a:cs typeface="Raleway"/>
                          <a:sym typeface="Raleway"/>
                        </a:rPr>
                        <a:t>2.97 (1.07)</a:t>
                      </a:r>
                      <a:endParaRPr dirty="0">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381000">
                <a:tc>
                  <a:txBody>
                    <a:bodyPr/>
                    <a:lstStyle/>
                    <a:p>
                      <a:pPr marL="0" lvl="0" indent="0" algn="l" rtl="0">
                        <a:spcBef>
                          <a:spcPts val="0"/>
                        </a:spcBef>
                        <a:spcAft>
                          <a:spcPts val="0"/>
                        </a:spcAft>
                        <a:buNone/>
                      </a:pPr>
                      <a:r>
                        <a:rPr lang="en">
                          <a:latin typeface="Raleway"/>
                          <a:ea typeface="Raleway"/>
                          <a:cs typeface="Raleway"/>
                          <a:sym typeface="Raleway"/>
                        </a:rPr>
                        <a:t>Non-proctored exams</a:t>
                      </a: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dirty="0">
                          <a:solidFill>
                            <a:schemeClr val="dk1"/>
                          </a:solidFill>
                          <a:latin typeface="Raleway"/>
                          <a:ea typeface="Raleway"/>
                          <a:cs typeface="Raleway"/>
                          <a:sym typeface="Raleway"/>
                        </a:rPr>
                        <a:t>2.72 (1.06)</a:t>
                      </a:r>
                      <a:endParaRPr dirty="0">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131" name="Google Shape;131;p24"/>
          <p:cNvSpPr txBox="1"/>
          <p:nvPr/>
        </p:nvSpPr>
        <p:spPr>
          <a:xfrm>
            <a:off x="909300" y="4541000"/>
            <a:ext cx="7239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i="1">
                <a:solidFill>
                  <a:schemeClr val="dk2"/>
                </a:solidFill>
                <a:latin typeface="Raleway"/>
                <a:ea typeface="Raleway"/>
                <a:cs typeface="Raleway"/>
                <a:sym typeface="Raleway"/>
              </a:rPr>
              <a:t>Note.</a:t>
            </a:r>
            <a:r>
              <a:rPr lang="en" sz="1200">
                <a:solidFill>
                  <a:schemeClr val="dk2"/>
                </a:solidFill>
                <a:latin typeface="Raleway"/>
                <a:ea typeface="Raleway"/>
                <a:cs typeface="Raleway"/>
                <a:sym typeface="Raleway"/>
              </a:rPr>
              <a:t> The scale items range from 1 = </a:t>
            </a:r>
            <a:r>
              <a:rPr lang="en" sz="1200" i="1">
                <a:solidFill>
                  <a:schemeClr val="dk2"/>
                </a:solidFill>
                <a:latin typeface="Raleway"/>
                <a:ea typeface="Raleway"/>
                <a:cs typeface="Raleway"/>
                <a:sym typeface="Raleway"/>
              </a:rPr>
              <a:t>not effective</a:t>
            </a:r>
            <a:r>
              <a:rPr lang="en" sz="1200">
                <a:solidFill>
                  <a:schemeClr val="dk2"/>
                </a:solidFill>
                <a:latin typeface="Raleway"/>
                <a:ea typeface="Raleway"/>
                <a:cs typeface="Raleway"/>
                <a:sym typeface="Raleway"/>
              </a:rPr>
              <a:t> to 5 = </a:t>
            </a:r>
            <a:r>
              <a:rPr lang="en" sz="1200" i="1">
                <a:solidFill>
                  <a:schemeClr val="dk2"/>
                </a:solidFill>
                <a:latin typeface="Raleway"/>
                <a:ea typeface="Raleway"/>
                <a:cs typeface="Raleway"/>
                <a:sym typeface="Raleway"/>
              </a:rPr>
              <a:t>extremely effective</a:t>
            </a:r>
            <a:r>
              <a:rPr lang="en" sz="1200">
                <a:solidFill>
                  <a:schemeClr val="dk2"/>
                </a:solidFill>
                <a:latin typeface="Raleway"/>
                <a:ea typeface="Raleway"/>
                <a:cs typeface="Raleway"/>
                <a:sym typeface="Raleway"/>
              </a:rPr>
              <a:t>.</a:t>
            </a:r>
            <a:endParaRPr sz="1800">
              <a:solidFill>
                <a:schemeClr val="dk2"/>
              </a:solidFill>
              <a:latin typeface="Raleway"/>
              <a:ea typeface="Raleway"/>
              <a:cs typeface="Raleway"/>
              <a:sym typeface="Raleway"/>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RQ1: Assessment Types - Open Ended</a:t>
            </a:r>
            <a:endParaRPr/>
          </a:p>
        </p:txBody>
      </p:sp>
      <p:graphicFrame>
        <p:nvGraphicFramePr>
          <p:cNvPr id="137" name="Google Shape;137;p25"/>
          <p:cNvGraphicFramePr/>
          <p:nvPr/>
        </p:nvGraphicFramePr>
        <p:xfrm>
          <a:off x="861950" y="1701075"/>
          <a:ext cx="6248400" cy="2479040"/>
        </p:xfrm>
        <a:graphic>
          <a:graphicData uri="http://schemas.openxmlformats.org/drawingml/2006/table">
            <a:tbl>
              <a:tblPr>
                <a:noFill/>
                <a:tableStyleId>{8606B869-DBA8-4FF0-99D6-46C7500E1FFF}</a:tableStyleId>
              </a:tblPr>
              <a:tblGrid>
                <a:gridCol w="4467225">
                  <a:extLst>
                    <a:ext uri="{9D8B030D-6E8A-4147-A177-3AD203B41FA5}">
                      <a16:colId xmlns:a16="http://schemas.microsoft.com/office/drawing/2014/main" val="20000"/>
                    </a:ext>
                  </a:extLst>
                </a:gridCol>
                <a:gridCol w="1781175">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en" sz="1200" b="1">
                          <a:latin typeface="Open Sans"/>
                          <a:ea typeface="Open Sans"/>
                          <a:cs typeface="Open Sans"/>
                          <a:sym typeface="Open Sans"/>
                        </a:rPr>
                        <a:t>Assessment Type</a:t>
                      </a:r>
                      <a:endParaRPr sz="1200" b="1">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b="1">
                          <a:latin typeface="Open Sans"/>
                          <a:ea typeface="Open Sans"/>
                          <a:cs typeface="Open Sans"/>
                          <a:sym typeface="Open Sans"/>
                        </a:rPr>
                        <a:t>Frequency</a:t>
                      </a:r>
                      <a:endParaRPr sz="1200" b="1">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Authentic assessment</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3</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Weekly discussions</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3</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Social annotations</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3</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Gamified assessments</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2</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Experiential learning projects/community-based projects</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2</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Field activities, experiments, practicum, capstone</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2</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6"/>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Poster projects (e.g., padlet)</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2</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7"/>
                  </a:ext>
                </a:extLst>
              </a:tr>
            </a:tbl>
          </a:graphicData>
        </a:graphic>
      </p:graphicFrame>
      <p:sp>
        <p:nvSpPr>
          <p:cNvPr id="138" name="Google Shape;138;p25"/>
          <p:cNvSpPr txBox="1"/>
          <p:nvPr/>
        </p:nvSpPr>
        <p:spPr>
          <a:xfrm>
            <a:off x="861950" y="1239500"/>
            <a:ext cx="47274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en" sz="1200" i="1">
                <a:solidFill>
                  <a:schemeClr val="dk1"/>
                </a:solidFill>
                <a:latin typeface="Open Sans"/>
                <a:ea typeface="Open Sans"/>
                <a:cs typeface="Open Sans"/>
                <a:sym typeface="Open Sans"/>
              </a:rPr>
              <a:t>Assessment Types Open-Ended Responses </a:t>
            </a:r>
            <a:r>
              <a:rPr lang="en" sz="1200">
                <a:solidFill>
                  <a:schemeClr val="dk1"/>
                </a:solidFill>
                <a:latin typeface="Open Sans"/>
                <a:ea typeface="Open Sans"/>
                <a:cs typeface="Open Sans"/>
                <a:sym typeface="Open Sans"/>
              </a:rPr>
              <a:t>(</a:t>
            </a:r>
            <a:r>
              <a:rPr lang="en" sz="1200" i="1">
                <a:solidFill>
                  <a:schemeClr val="dk1"/>
                </a:solidFill>
                <a:latin typeface="Open Sans"/>
                <a:ea typeface="Open Sans"/>
                <a:cs typeface="Open Sans"/>
                <a:sym typeface="Open Sans"/>
              </a:rPr>
              <a:t>N</a:t>
            </a:r>
            <a:r>
              <a:rPr lang="en" sz="1200">
                <a:solidFill>
                  <a:schemeClr val="dk1"/>
                </a:solidFill>
                <a:latin typeface="Open Sans"/>
                <a:ea typeface="Open Sans"/>
                <a:cs typeface="Open Sans"/>
                <a:sym typeface="Open Sans"/>
              </a:rPr>
              <a:t> =43)</a:t>
            </a:r>
            <a:endParaRPr sz="1200">
              <a:solidFill>
                <a:schemeClr val="dk1"/>
              </a:solidFill>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6"/>
          <p:cNvSpPr txBox="1">
            <a:spLocks noGrp="1"/>
          </p:cNvSpPr>
          <p:nvPr>
            <p:ph type="title"/>
          </p:nvPr>
        </p:nvSpPr>
        <p:spPr>
          <a:xfrm>
            <a:off x="952500" y="602850"/>
            <a:ext cx="6321600" cy="6354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a:t>RQ 1: Assessment Strategies</a:t>
            </a:r>
            <a:endParaRPr/>
          </a:p>
        </p:txBody>
      </p:sp>
      <p:graphicFrame>
        <p:nvGraphicFramePr>
          <p:cNvPr id="144" name="Google Shape;144;p26"/>
          <p:cNvGraphicFramePr/>
          <p:nvPr/>
        </p:nvGraphicFramePr>
        <p:xfrm>
          <a:off x="952500" y="1238250"/>
          <a:ext cx="4826000" cy="3462288"/>
        </p:xfrm>
        <a:graphic>
          <a:graphicData uri="http://schemas.openxmlformats.org/drawingml/2006/table">
            <a:tbl>
              <a:tblPr>
                <a:noFill/>
                <a:tableStyleId>{7C4A7BF1-B0B3-4B8E-862E-736AA092AE28}</a:tableStyleId>
              </a:tblPr>
              <a:tblGrid>
                <a:gridCol w="2702975">
                  <a:extLst>
                    <a:ext uri="{9D8B030D-6E8A-4147-A177-3AD203B41FA5}">
                      <a16:colId xmlns:a16="http://schemas.microsoft.com/office/drawing/2014/main" val="20000"/>
                    </a:ext>
                  </a:extLst>
                </a:gridCol>
                <a:gridCol w="2123025">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b="1" dirty="0">
                          <a:latin typeface="Raleway"/>
                          <a:ea typeface="Raleway"/>
                          <a:cs typeface="Raleway"/>
                          <a:sym typeface="Raleway"/>
                        </a:rPr>
                        <a:t>Assessment strategy</a:t>
                      </a:r>
                      <a:endParaRPr b="1" dirty="0">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b="1" i="1">
                          <a:latin typeface="Raleway"/>
                          <a:ea typeface="Raleway"/>
                          <a:cs typeface="Raleway"/>
                          <a:sym typeface="Raleway"/>
                        </a:rPr>
                        <a:t>M/SD</a:t>
                      </a:r>
                      <a:endParaRPr b="1" i="1">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dirty="0">
                          <a:latin typeface="Raleway"/>
                          <a:ea typeface="Raleway"/>
                          <a:cs typeface="Raleway"/>
                          <a:sym typeface="Raleway"/>
                        </a:rPr>
                        <a:t>Grading rubrics/criteria</a:t>
                      </a:r>
                      <a:endParaRPr dirty="0">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a:solidFill>
                            <a:schemeClr val="dk1"/>
                          </a:solidFill>
                          <a:latin typeface="Raleway"/>
                          <a:ea typeface="Raleway"/>
                          <a:cs typeface="Raleway"/>
                          <a:sym typeface="Raleway"/>
                        </a:rPr>
                        <a:t>4.13 (.79)</a:t>
                      </a:r>
                      <a:endParaRPr>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dirty="0">
                          <a:latin typeface="Raleway"/>
                          <a:ea typeface="Raleway"/>
                          <a:cs typeface="Raleway"/>
                          <a:sym typeface="Raleway"/>
                        </a:rPr>
                        <a:t>Multiple attempts./submission</a:t>
                      </a:r>
                      <a:endParaRPr dirty="0">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dirty="0">
                          <a:solidFill>
                            <a:schemeClr val="dk1"/>
                          </a:solidFill>
                          <a:latin typeface="Raleway"/>
                          <a:ea typeface="Raleway"/>
                          <a:cs typeface="Raleway"/>
                          <a:sym typeface="Raleway"/>
                        </a:rPr>
                        <a:t>3.87 (.90)</a:t>
                      </a:r>
                      <a:endParaRPr dirty="0">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latin typeface="Raleway"/>
                          <a:ea typeface="Raleway"/>
                          <a:cs typeface="Raleway"/>
                          <a:sym typeface="Raleway"/>
                        </a:rPr>
                        <a:t>Formative assessments</a:t>
                      </a: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dirty="0">
                          <a:solidFill>
                            <a:schemeClr val="dk1"/>
                          </a:solidFill>
                          <a:latin typeface="Raleway"/>
                          <a:ea typeface="Raleway"/>
                          <a:cs typeface="Raleway"/>
                          <a:sym typeface="Raleway"/>
                        </a:rPr>
                        <a:t>3.83 (.78)</a:t>
                      </a:r>
                      <a:endParaRPr dirty="0">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en">
                          <a:latin typeface="Raleway"/>
                          <a:ea typeface="Raleway"/>
                          <a:cs typeface="Raleway"/>
                          <a:sym typeface="Raleway"/>
                        </a:rPr>
                        <a:t>Open book/note assessments</a:t>
                      </a: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dirty="0">
                          <a:solidFill>
                            <a:schemeClr val="dk1"/>
                          </a:solidFill>
                          <a:latin typeface="Raleway"/>
                          <a:ea typeface="Raleway"/>
                          <a:cs typeface="Raleway"/>
                          <a:sym typeface="Raleway"/>
                        </a:rPr>
                        <a:t>3.06 (.94)</a:t>
                      </a:r>
                      <a:endParaRPr dirty="0">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r>
                        <a:rPr lang="en">
                          <a:latin typeface="Raleway"/>
                          <a:ea typeface="Raleway"/>
                          <a:cs typeface="Raleway"/>
                          <a:sym typeface="Raleway"/>
                        </a:rPr>
                        <a:t>Automated graded</a:t>
                      </a: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dirty="0">
                          <a:solidFill>
                            <a:schemeClr val="dk1"/>
                          </a:solidFill>
                          <a:latin typeface="Raleway"/>
                          <a:ea typeface="Raleway"/>
                          <a:cs typeface="Raleway"/>
                          <a:sym typeface="Raleway"/>
                        </a:rPr>
                        <a:t>2.72 (.81)</a:t>
                      </a:r>
                      <a:endParaRPr dirty="0">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381000">
                <a:tc>
                  <a:txBody>
                    <a:bodyPr/>
                    <a:lstStyle/>
                    <a:p>
                      <a:pPr marL="0" lvl="0" indent="0" algn="l" rtl="0">
                        <a:spcBef>
                          <a:spcPts val="0"/>
                        </a:spcBef>
                        <a:spcAft>
                          <a:spcPts val="0"/>
                        </a:spcAft>
                        <a:buNone/>
                      </a:pPr>
                      <a:r>
                        <a:rPr lang="en">
                          <a:latin typeface="Raleway"/>
                          <a:ea typeface="Raleway"/>
                          <a:cs typeface="Raleway"/>
                          <a:sym typeface="Raleway"/>
                        </a:rPr>
                        <a:t>Ungraded</a:t>
                      </a:r>
                      <a:endParaRPr>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Clr>
                          <a:schemeClr val="dk2"/>
                        </a:buClr>
                        <a:buSzPts val="1100"/>
                        <a:buFont typeface="Arial"/>
                        <a:buNone/>
                      </a:pPr>
                      <a:r>
                        <a:rPr lang="en" dirty="0">
                          <a:solidFill>
                            <a:schemeClr val="dk1"/>
                          </a:solidFill>
                          <a:latin typeface="Raleway"/>
                          <a:ea typeface="Raleway"/>
                          <a:cs typeface="Raleway"/>
                          <a:sym typeface="Raleway"/>
                        </a:rPr>
                        <a:t>2.62 (1.08)</a:t>
                      </a:r>
                      <a:endParaRPr dirty="0">
                        <a:solidFill>
                          <a:schemeClr val="dk1"/>
                        </a:solidFill>
                        <a:latin typeface="Raleway"/>
                        <a:ea typeface="Raleway"/>
                        <a:cs typeface="Raleway"/>
                        <a:sym typeface="Raleway"/>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145" name="Google Shape;145;p26"/>
          <p:cNvSpPr txBox="1"/>
          <p:nvPr/>
        </p:nvSpPr>
        <p:spPr>
          <a:xfrm>
            <a:off x="952500" y="4510175"/>
            <a:ext cx="7239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2"/>
              </a:buClr>
              <a:buSzPts val="1100"/>
              <a:buFont typeface="Arial"/>
              <a:buNone/>
            </a:pPr>
            <a:r>
              <a:rPr lang="en" sz="1200" i="1">
                <a:solidFill>
                  <a:schemeClr val="dk2"/>
                </a:solidFill>
                <a:latin typeface="Raleway"/>
                <a:ea typeface="Raleway"/>
                <a:cs typeface="Raleway"/>
                <a:sym typeface="Raleway"/>
              </a:rPr>
              <a:t>Note.</a:t>
            </a:r>
            <a:r>
              <a:rPr lang="en" sz="1200">
                <a:solidFill>
                  <a:schemeClr val="dk2"/>
                </a:solidFill>
                <a:latin typeface="Raleway"/>
                <a:ea typeface="Raleway"/>
                <a:cs typeface="Raleway"/>
                <a:sym typeface="Raleway"/>
              </a:rPr>
              <a:t> The scale items range from 1 = </a:t>
            </a:r>
            <a:r>
              <a:rPr lang="en" sz="1200" i="1">
                <a:solidFill>
                  <a:schemeClr val="dk2"/>
                </a:solidFill>
                <a:latin typeface="Raleway"/>
                <a:ea typeface="Raleway"/>
                <a:cs typeface="Raleway"/>
                <a:sym typeface="Raleway"/>
              </a:rPr>
              <a:t>not effective</a:t>
            </a:r>
            <a:r>
              <a:rPr lang="en" sz="1200">
                <a:solidFill>
                  <a:schemeClr val="dk2"/>
                </a:solidFill>
                <a:latin typeface="Raleway"/>
                <a:ea typeface="Raleway"/>
                <a:cs typeface="Raleway"/>
                <a:sym typeface="Raleway"/>
              </a:rPr>
              <a:t> to 5 = </a:t>
            </a:r>
            <a:r>
              <a:rPr lang="en" sz="1200" i="1">
                <a:solidFill>
                  <a:schemeClr val="dk2"/>
                </a:solidFill>
                <a:latin typeface="Raleway"/>
                <a:ea typeface="Raleway"/>
                <a:cs typeface="Raleway"/>
                <a:sym typeface="Raleway"/>
              </a:rPr>
              <a:t>extremely effective</a:t>
            </a:r>
            <a:r>
              <a:rPr lang="en" sz="1200">
                <a:solidFill>
                  <a:schemeClr val="dk2"/>
                </a:solidFill>
                <a:latin typeface="Raleway"/>
                <a:ea typeface="Raleway"/>
                <a:cs typeface="Raleway"/>
                <a:sym typeface="Raleway"/>
              </a:rPr>
              <a:t>.</a:t>
            </a:r>
            <a:endParaRPr sz="1800">
              <a:solidFill>
                <a:schemeClr val="dk2"/>
              </a:solidFill>
              <a:latin typeface="Raleway"/>
              <a:ea typeface="Raleway"/>
              <a:cs typeface="Raleway"/>
              <a:sym typeface="Raleway"/>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7"/>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RQ1: Assessment Strategies - Open Ended</a:t>
            </a:r>
            <a:endParaRPr/>
          </a:p>
        </p:txBody>
      </p:sp>
      <p:graphicFrame>
        <p:nvGraphicFramePr>
          <p:cNvPr id="151" name="Google Shape;151;p27"/>
          <p:cNvGraphicFramePr/>
          <p:nvPr/>
        </p:nvGraphicFramePr>
        <p:xfrm>
          <a:off x="436250" y="1809725"/>
          <a:ext cx="5762625" cy="2352040"/>
        </p:xfrm>
        <a:graphic>
          <a:graphicData uri="http://schemas.openxmlformats.org/drawingml/2006/table">
            <a:tbl>
              <a:tblPr>
                <a:noFill/>
                <a:tableStyleId>{8606B869-DBA8-4FF0-99D6-46C7500E1FFF}</a:tableStyleId>
              </a:tblPr>
              <a:tblGrid>
                <a:gridCol w="4276725">
                  <a:extLst>
                    <a:ext uri="{9D8B030D-6E8A-4147-A177-3AD203B41FA5}">
                      <a16:colId xmlns:a16="http://schemas.microsoft.com/office/drawing/2014/main" val="20000"/>
                    </a:ext>
                  </a:extLst>
                </a:gridCol>
                <a:gridCol w="1485900">
                  <a:extLst>
                    <a:ext uri="{9D8B030D-6E8A-4147-A177-3AD203B41FA5}">
                      <a16:colId xmlns:a16="http://schemas.microsoft.com/office/drawing/2014/main" val="20001"/>
                    </a:ext>
                  </a:extLst>
                </a:gridCol>
              </a:tblGrid>
              <a:tr h="0">
                <a:tc>
                  <a:txBody>
                    <a:bodyPr/>
                    <a:lstStyle/>
                    <a:p>
                      <a:pPr marL="0" lvl="0" indent="0" algn="ctr" rtl="0">
                        <a:spcBef>
                          <a:spcPts val="0"/>
                        </a:spcBef>
                        <a:spcAft>
                          <a:spcPts val="0"/>
                        </a:spcAft>
                        <a:buNone/>
                      </a:pPr>
                      <a:r>
                        <a:rPr lang="en" sz="1200">
                          <a:latin typeface="Open Sans"/>
                          <a:ea typeface="Open Sans"/>
                          <a:cs typeface="Open Sans"/>
                          <a:sym typeface="Open Sans"/>
                        </a:rPr>
                        <a:t>Assessment strategies</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Frequency</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Peer assessment</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8</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Collaborative assessment</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6</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Synchronous sessions for assessments (small group/one on one)</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3</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Progressive assignments (submitted in parts)</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2</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Opportunity to revise and resubmit</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2</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Feedback on drafts/frequent and thorough feedback</a:t>
                      </a:r>
                      <a:endParaRPr sz="12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200">
                          <a:latin typeface="Open Sans"/>
                          <a:ea typeface="Open Sans"/>
                          <a:cs typeface="Open Sans"/>
                          <a:sym typeface="Open Sans"/>
                        </a:rPr>
                        <a:t>2</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6"/>
                  </a:ext>
                </a:extLst>
              </a:tr>
            </a:tbl>
          </a:graphicData>
        </a:graphic>
      </p:graphicFrame>
      <p:sp>
        <p:nvSpPr>
          <p:cNvPr id="152" name="Google Shape;152;p27"/>
          <p:cNvSpPr txBox="1"/>
          <p:nvPr/>
        </p:nvSpPr>
        <p:spPr>
          <a:xfrm>
            <a:off x="386875" y="1359425"/>
            <a:ext cx="5762700" cy="450300"/>
          </a:xfrm>
          <a:prstGeom prst="rect">
            <a:avLst/>
          </a:prstGeom>
          <a:noFill/>
          <a:ln>
            <a:noFill/>
          </a:ln>
        </p:spPr>
        <p:txBody>
          <a:bodyPr spcFirstLastPara="1" wrap="square" lIns="91425" tIns="91425" rIns="91425" bIns="91425" anchor="ctr" anchorCtr="0">
            <a:noAutofit/>
          </a:bodyPr>
          <a:lstStyle/>
          <a:p>
            <a:pPr marL="0" lvl="0" indent="0" algn="l" rtl="0">
              <a:spcBef>
                <a:spcPts val="1200"/>
              </a:spcBef>
              <a:spcAft>
                <a:spcPts val="1200"/>
              </a:spcAft>
              <a:buNone/>
            </a:pPr>
            <a:r>
              <a:rPr lang="en" sz="1200" i="1">
                <a:latin typeface="Open Sans"/>
                <a:ea typeface="Open Sans"/>
                <a:cs typeface="Open Sans"/>
                <a:sym typeface="Open Sans"/>
              </a:rPr>
              <a:t>Assessment Strategies Open-Ended Responses</a:t>
            </a:r>
            <a:r>
              <a:rPr lang="en" sz="1200">
                <a:latin typeface="Open Sans"/>
                <a:ea typeface="Open Sans"/>
                <a:cs typeface="Open Sans"/>
                <a:sym typeface="Open Sans"/>
              </a:rPr>
              <a:t> (</a:t>
            </a:r>
            <a:r>
              <a:rPr lang="en" sz="1200" i="1">
                <a:latin typeface="Open Sans"/>
                <a:ea typeface="Open Sans"/>
                <a:cs typeface="Open Sans"/>
                <a:sym typeface="Open Sans"/>
              </a:rPr>
              <a:t>N</a:t>
            </a:r>
            <a:r>
              <a:rPr lang="en" sz="1200">
                <a:latin typeface="Open Sans"/>
                <a:ea typeface="Open Sans"/>
                <a:cs typeface="Open Sans"/>
                <a:sym typeface="Open Sans"/>
              </a:rPr>
              <a:t> = 52)</a:t>
            </a:r>
            <a:endParaRPr sz="1200">
              <a:latin typeface="Open Sans"/>
              <a:ea typeface="Open Sans"/>
              <a:cs typeface="Open Sans"/>
              <a:sym typeface="Open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8"/>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RQ 2: Feedback</a:t>
            </a:r>
            <a:endParaRPr/>
          </a:p>
        </p:txBody>
      </p:sp>
      <p:graphicFrame>
        <p:nvGraphicFramePr>
          <p:cNvPr id="158" name="Google Shape;158;p28"/>
          <p:cNvGraphicFramePr/>
          <p:nvPr>
            <p:extLst>
              <p:ext uri="{D42A27DB-BD31-4B8C-83A1-F6EECF244321}">
                <p14:modId xmlns:p14="http://schemas.microsoft.com/office/powerpoint/2010/main" val="3456698619"/>
              </p:ext>
            </p:extLst>
          </p:nvPr>
        </p:nvGraphicFramePr>
        <p:xfrm>
          <a:off x="602800" y="1614700"/>
          <a:ext cx="3543300" cy="1379728"/>
        </p:xfrm>
        <a:graphic>
          <a:graphicData uri="http://schemas.openxmlformats.org/drawingml/2006/table">
            <a:tbl>
              <a:tblPr>
                <a:noFill/>
                <a:tableStyleId>{704999EC-D3E2-40D4-8BF9-B255C5E5B38F}</a:tableStyleId>
              </a:tblPr>
              <a:tblGrid>
                <a:gridCol w="2543175">
                  <a:extLst>
                    <a:ext uri="{9D8B030D-6E8A-4147-A177-3AD203B41FA5}">
                      <a16:colId xmlns:a16="http://schemas.microsoft.com/office/drawing/2014/main" val="20000"/>
                    </a:ext>
                  </a:extLst>
                </a:gridCol>
                <a:gridCol w="1000125">
                  <a:extLst>
                    <a:ext uri="{9D8B030D-6E8A-4147-A177-3AD203B41FA5}">
                      <a16:colId xmlns:a16="http://schemas.microsoft.com/office/drawing/2014/main" val="20001"/>
                    </a:ext>
                  </a:extLst>
                </a:gridCol>
              </a:tblGrid>
              <a:tr h="180975">
                <a:tc>
                  <a:txBody>
                    <a:bodyPr/>
                    <a:lstStyle/>
                    <a:p>
                      <a:pPr marL="0" lvl="0" indent="0" algn="l" rtl="0">
                        <a:lnSpc>
                          <a:spcPct val="115000"/>
                        </a:lnSpc>
                        <a:spcBef>
                          <a:spcPts val="0"/>
                        </a:spcBef>
                        <a:spcAft>
                          <a:spcPts val="0"/>
                        </a:spcAft>
                        <a:buNone/>
                      </a:pPr>
                      <a:r>
                        <a:rPr lang="en" sz="1200" dirty="0">
                          <a:latin typeface="Open Sans"/>
                          <a:ea typeface="Open Sans"/>
                          <a:cs typeface="Open Sans"/>
                          <a:sym typeface="Open Sans"/>
                        </a:rPr>
                        <a:t>Variable</a:t>
                      </a:r>
                      <a:endParaRPr sz="1200" dirty="0">
                        <a:latin typeface="Open Sans"/>
                        <a:ea typeface="Open Sans"/>
                        <a:cs typeface="Open Sans"/>
                        <a:sym typeface="Open Sans"/>
                      </a:endParaRPr>
                    </a:p>
                  </a:txBody>
                  <a:tcPr marL="63500" marR="63500" marT="0" marB="0">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200" i="1">
                          <a:latin typeface="Open Sans"/>
                          <a:ea typeface="Open Sans"/>
                          <a:cs typeface="Open Sans"/>
                          <a:sym typeface="Open Sans"/>
                        </a:rPr>
                        <a:t>N</a:t>
                      </a:r>
                      <a:r>
                        <a:rPr lang="en" sz="1200">
                          <a:latin typeface="Open Sans"/>
                          <a:ea typeface="Open Sans"/>
                          <a:cs typeface="Open Sans"/>
                          <a:sym typeface="Open Sans"/>
                        </a:rPr>
                        <a:t> (%)</a:t>
                      </a:r>
                      <a:endParaRPr sz="1200">
                        <a:latin typeface="Open Sans"/>
                        <a:ea typeface="Open Sans"/>
                        <a:cs typeface="Open Sans"/>
                        <a:sym typeface="Open Sans"/>
                      </a:endParaRPr>
                    </a:p>
                  </a:txBody>
                  <a:tcPr marL="63500" marR="63500" marT="0" marB="0">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80975">
                <a:tc>
                  <a:txBody>
                    <a:bodyPr/>
                    <a:lstStyle/>
                    <a:p>
                      <a:pPr marL="0" lvl="0" indent="0" algn="l" rtl="0">
                        <a:lnSpc>
                          <a:spcPct val="115000"/>
                        </a:lnSpc>
                        <a:spcBef>
                          <a:spcPts val="0"/>
                        </a:spcBef>
                        <a:spcAft>
                          <a:spcPts val="0"/>
                        </a:spcAft>
                        <a:buNone/>
                      </a:pPr>
                      <a:r>
                        <a:rPr lang="en" sz="1200" dirty="0">
                          <a:latin typeface="Open Sans"/>
                          <a:ea typeface="Open Sans"/>
                          <a:cs typeface="Open Sans"/>
                          <a:sym typeface="Open Sans"/>
                        </a:rPr>
                        <a:t>Modality for feedback</a:t>
                      </a:r>
                      <a:endParaRPr sz="1200" dirty="0">
                        <a:latin typeface="Open Sans"/>
                        <a:ea typeface="Open Sans"/>
                        <a:cs typeface="Open Sans"/>
                        <a:sym typeface="Open Sans"/>
                      </a:endParaRPr>
                    </a:p>
                  </a:txBody>
                  <a:tcPr marL="63500" marR="63500" marT="0" marB="0">
                    <a:lnT w="12700" cap="flat" cmpd="sng">
                      <a:solidFill>
                        <a:srgbClr val="000000"/>
                      </a:solidFill>
                      <a:prstDash val="solid"/>
                      <a:round/>
                      <a:headEnd type="none" w="sm" len="sm"/>
                      <a:tailEnd type="none" w="sm" len="sm"/>
                    </a:lnT>
                  </a:tcPr>
                </a:tc>
                <a:tc>
                  <a:txBody>
                    <a:bodyPr/>
                    <a:lstStyle/>
                    <a:p>
                      <a:pPr marL="0" lvl="0" indent="0" algn="l" rtl="0">
                        <a:lnSpc>
                          <a:spcPct val="115000"/>
                        </a:lnSpc>
                        <a:spcBef>
                          <a:spcPts val="0"/>
                        </a:spcBef>
                        <a:spcAft>
                          <a:spcPts val="0"/>
                        </a:spcAft>
                        <a:buNone/>
                      </a:pPr>
                      <a:r>
                        <a:rPr lang="en" sz="1200">
                          <a:latin typeface="Open Sans"/>
                          <a:ea typeface="Open Sans"/>
                          <a:cs typeface="Open Sans"/>
                          <a:sym typeface="Open Sans"/>
                        </a:rPr>
                        <a:t> </a:t>
                      </a:r>
                      <a:endParaRPr sz="1200">
                        <a:latin typeface="Open Sans"/>
                        <a:ea typeface="Open Sans"/>
                        <a:cs typeface="Open Sans"/>
                        <a:sym typeface="Open Sans"/>
                      </a:endParaRPr>
                    </a:p>
                  </a:txBody>
                  <a:tcPr marL="63500" marR="63500" marT="0" marB="0">
                    <a:lnT w="12700" cap="flat" cmpd="sng">
                      <a:solidFill>
                        <a:srgbClr val="000000"/>
                      </a:solidFill>
                      <a:prstDash val="solid"/>
                      <a:round/>
                      <a:headEnd type="none" w="sm" len="sm"/>
                      <a:tailEnd type="none" w="sm" len="sm"/>
                    </a:lnT>
                  </a:tcPr>
                </a:tc>
                <a:extLst>
                  <a:ext uri="{0D108BD9-81ED-4DB2-BD59-A6C34878D82A}">
                    <a16:rowId xmlns:a16="http://schemas.microsoft.com/office/drawing/2014/main" val="10001"/>
                  </a:ext>
                </a:extLst>
              </a:tr>
              <a:tr h="171450">
                <a:tc>
                  <a:txBody>
                    <a:bodyPr/>
                    <a:lstStyle/>
                    <a:p>
                      <a:pPr marL="457200" lvl="0" indent="0" algn="l" rtl="0">
                        <a:lnSpc>
                          <a:spcPct val="115000"/>
                        </a:lnSpc>
                        <a:spcBef>
                          <a:spcPts val="0"/>
                        </a:spcBef>
                        <a:spcAft>
                          <a:spcPts val="0"/>
                        </a:spcAft>
                        <a:buNone/>
                      </a:pPr>
                      <a:r>
                        <a:rPr lang="en" sz="1200">
                          <a:latin typeface="Open Sans"/>
                          <a:ea typeface="Open Sans"/>
                          <a:cs typeface="Open Sans"/>
                          <a:sym typeface="Open Sans"/>
                        </a:rPr>
                        <a:t>Text</a:t>
                      </a:r>
                      <a:endParaRPr sz="1200">
                        <a:latin typeface="Open Sans"/>
                        <a:ea typeface="Open Sans"/>
                        <a:cs typeface="Open Sans"/>
                        <a:sym typeface="Open Sans"/>
                      </a:endParaRPr>
                    </a:p>
                  </a:txBody>
                  <a:tcPr marL="63500" marR="63500" marT="0" marB="0"/>
                </a:tc>
                <a:tc>
                  <a:txBody>
                    <a:bodyPr/>
                    <a:lstStyle/>
                    <a:p>
                      <a:pPr marL="0" lvl="0" indent="0" algn="l" rtl="0">
                        <a:lnSpc>
                          <a:spcPct val="115000"/>
                        </a:lnSpc>
                        <a:spcBef>
                          <a:spcPts val="0"/>
                        </a:spcBef>
                        <a:spcAft>
                          <a:spcPts val="0"/>
                        </a:spcAft>
                        <a:buNone/>
                      </a:pPr>
                      <a:r>
                        <a:rPr lang="en" sz="1200">
                          <a:latin typeface="Open Sans"/>
                          <a:ea typeface="Open Sans"/>
                          <a:cs typeface="Open Sans"/>
                          <a:sym typeface="Open Sans"/>
                        </a:rPr>
                        <a:t>80 (77.7%)</a:t>
                      </a:r>
                      <a:endParaRPr sz="1200">
                        <a:latin typeface="Open Sans"/>
                        <a:ea typeface="Open Sans"/>
                        <a:cs typeface="Open Sans"/>
                        <a:sym typeface="Open Sans"/>
                      </a:endParaRPr>
                    </a:p>
                  </a:txBody>
                  <a:tcPr marL="63500" marR="63500" marT="0" marB="0"/>
                </a:tc>
                <a:extLst>
                  <a:ext uri="{0D108BD9-81ED-4DB2-BD59-A6C34878D82A}">
                    <a16:rowId xmlns:a16="http://schemas.microsoft.com/office/drawing/2014/main" val="10002"/>
                  </a:ext>
                </a:extLst>
              </a:tr>
              <a:tr h="171450">
                <a:tc>
                  <a:txBody>
                    <a:bodyPr/>
                    <a:lstStyle/>
                    <a:p>
                      <a:pPr marL="457200" lvl="0" indent="0" algn="l" rtl="0">
                        <a:lnSpc>
                          <a:spcPct val="115000"/>
                        </a:lnSpc>
                        <a:spcBef>
                          <a:spcPts val="0"/>
                        </a:spcBef>
                        <a:spcAft>
                          <a:spcPts val="0"/>
                        </a:spcAft>
                        <a:buNone/>
                      </a:pPr>
                      <a:r>
                        <a:rPr lang="en" sz="1200" dirty="0">
                          <a:latin typeface="Open Sans"/>
                          <a:ea typeface="Open Sans"/>
                          <a:cs typeface="Open Sans"/>
                          <a:sym typeface="Open Sans"/>
                        </a:rPr>
                        <a:t>Audio </a:t>
                      </a:r>
                      <a:endParaRPr sz="1200" dirty="0">
                        <a:latin typeface="Open Sans"/>
                        <a:ea typeface="Open Sans"/>
                        <a:cs typeface="Open Sans"/>
                        <a:sym typeface="Open Sans"/>
                      </a:endParaRPr>
                    </a:p>
                  </a:txBody>
                  <a:tcPr marL="63500" marR="63500" marT="0" marB="0"/>
                </a:tc>
                <a:tc>
                  <a:txBody>
                    <a:bodyPr/>
                    <a:lstStyle/>
                    <a:p>
                      <a:pPr marL="0" lvl="0" indent="0" algn="l" rtl="0">
                        <a:lnSpc>
                          <a:spcPct val="115000"/>
                        </a:lnSpc>
                        <a:spcBef>
                          <a:spcPts val="0"/>
                        </a:spcBef>
                        <a:spcAft>
                          <a:spcPts val="0"/>
                        </a:spcAft>
                        <a:buNone/>
                      </a:pPr>
                      <a:r>
                        <a:rPr lang="en" sz="1200" dirty="0">
                          <a:latin typeface="Open Sans"/>
                          <a:ea typeface="Open Sans"/>
                          <a:cs typeface="Open Sans"/>
                          <a:sym typeface="Open Sans"/>
                        </a:rPr>
                        <a:t>64 (62.1%)</a:t>
                      </a:r>
                      <a:endParaRPr sz="1200" dirty="0">
                        <a:latin typeface="Open Sans"/>
                        <a:ea typeface="Open Sans"/>
                        <a:cs typeface="Open Sans"/>
                        <a:sym typeface="Open Sans"/>
                      </a:endParaRPr>
                    </a:p>
                  </a:txBody>
                  <a:tcPr marL="63500" marR="63500" marT="0" marB="0"/>
                </a:tc>
                <a:extLst>
                  <a:ext uri="{0D108BD9-81ED-4DB2-BD59-A6C34878D82A}">
                    <a16:rowId xmlns:a16="http://schemas.microsoft.com/office/drawing/2014/main" val="10003"/>
                  </a:ext>
                </a:extLst>
              </a:tr>
              <a:tr h="171450">
                <a:tc>
                  <a:txBody>
                    <a:bodyPr/>
                    <a:lstStyle/>
                    <a:p>
                      <a:pPr marL="457200" lvl="0" indent="0" algn="l" rtl="0">
                        <a:lnSpc>
                          <a:spcPct val="115000"/>
                        </a:lnSpc>
                        <a:spcBef>
                          <a:spcPts val="0"/>
                        </a:spcBef>
                        <a:spcAft>
                          <a:spcPts val="0"/>
                        </a:spcAft>
                        <a:buNone/>
                      </a:pPr>
                      <a:r>
                        <a:rPr lang="en" sz="1200" dirty="0">
                          <a:latin typeface="Open Sans"/>
                          <a:ea typeface="Open Sans"/>
                          <a:cs typeface="Open Sans"/>
                          <a:sym typeface="Open Sans"/>
                        </a:rPr>
                        <a:t>Video</a:t>
                      </a:r>
                      <a:endParaRPr sz="1200" dirty="0">
                        <a:latin typeface="Open Sans"/>
                        <a:ea typeface="Open Sans"/>
                        <a:cs typeface="Open Sans"/>
                        <a:sym typeface="Open Sans"/>
                      </a:endParaRPr>
                    </a:p>
                  </a:txBody>
                  <a:tcPr marL="63500" marR="63500" marT="0" marB="0"/>
                </a:tc>
                <a:tc>
                  <a:txBody>
                    <a:bodyPr/>
                    <a:lstStyle/>
                    <a:p>
                      <a:pPr marL="0" lvl="0" indent="0" algn="l" rtl="0">
                        <a:lnSpc>
                          <a:spcPct val="115000"/>
                        </a:lnSpc>
                        <a:spcBef>
                          <a:spcPts val="0"/>
                        </a:spcBef>
                        <a:spcAft>
                          <a:spcPts val="0"/>
                        </a:spcAft>
                        <a:buNone/>
                      </a:pPr>
                      <a:r>
                        <a:rPr lang="en" sz="1200" dirty="0">
                          <a:latin typeface="Open Sans"/>
                          <a:ea typeface="Open Sans"/>
                          <a:cs typeface="Open Sans"/>
                          <a:sym typeface="Open Sans"/>
                        </a:rPr>
                        <a:t>61 (59.2%)</a:t>
                      </a:r>
                      <a:endParaRPr sz="1200" dirty="0">
                        <a:latin typeface="Open Sans"/>
                        <a:ea typeface="Open Sans"/>
                        <a:cs typeface="Open Sans"/>
                        <a:sym typeface="Open Sans"/>
                      </a:endParaRPr>
                    </a:p>
                  </a:txBody>
                  <a:tcPr marL="63500" marR="63500" marT="0" marB="0"/>
                </a:tc>
                <a:extLst>
                  <a:ext uri="{0D108BD9-81ED-4DB2-BD59-A6C34878D82A}">
                    <a16:rowId xmlns:a16="http://schemas.microsoft.com/office/drawing/2014/main" val="10004"/>
                  </a:ext>
                </a:extLst>
              </a:tr>
              <a:tr h="171450">
                <a:tc>
                  <a:txBody>
                    <a:bodyPr/>
                    <a:lstStyle/>
                    <a:p>
                      <a:pPr marL="457200" lvl="0" indent="0" algn="l" rtl="0">
                        <a:lnSpc>
                          <a:spcPct val="115000"/>
                        </a:lnSpc>
                        <a:spcBef>
                          <a:spcPts val="0"/>
                        </a:spcBef>
                        <a:spcAft>
                          <a:spcPts val="0"/>
                        </a:spcAft>
                        <a:buNone/>
                      </a:pPr>
                      <a:r>
                        <a:rPr lang="en-US" sz="1200" dirty="0">
                          <a:latin typeface="Open Sans"/>
                          <a:ea typeface="Open Sans"/>
                          <a:cs typeface="Open Sans"/>
                          <a:sym typeface="Open Sans"/>
                        </a:rPr>
                        <a:t>Other</a:t>
                      </a:r>
                      <a:endParaRPr sz="1200" dirty="0">
                        <a:latin typeface="Open Sans"/>
                        <a:ea typeface="Open Sans"/>
                        <a:cs typeface="Open Sans"/>
                        <a:sym typeface="Open Sans"/>
                      </a:endParaRPr>
                    </a:p>
                  </a:txBody>
                  <a:tcPr marL="63500" marR="63500" marT="0" marB="0"/>
                </a:tc>
                <a:tc>
                  <a:txBody>
                    <a:bodyPr/>
                    <a:lstStyle/>
                    <a:p>
                      <a:pPr marL="0" lvl="0" indent="0" algn="l" rtl="0">
                        <a:lnSpc>
                          <a:spcPct val="115000"/>
                        </a:lnSpc>
                        <a:spcBef>
                          <a:spcPts val="0"/>
                        </a:spcBef>
                        <a:spcAft>
                          <a:spcPts val="0"/>
                        </a:spcAft>
                        <a:buNone/>
                      </a:pPr>
                      <a:r>
                        <a:rPr lang="en-US" sz="1200" dirty="0">
                          <a:latin typeface="Open Sans"/>
                          <a:ea typeface="Open Sans"/>
                          <a:cs typeface="Open Sans"/>
                          <a:sym typeface="Open Sans"/>
                        </a:rPr>
                        <a:t>21 (24.1%)</a:t>
                      </a:r>
                      <a:endParaRPr sz="1200" dirty="0">
                        <a:latin typeface="Open Sans"/>
                        <a:ea typeface="Open Sans"/>
                        <a:cs typeface="Open Sans"/>
                        <a:sym typeface="Open Sans"/>
                      </a:endParaRPr>
                    </a:p>
                  </a:txBody>
                  <a:tcPr marL="63500" marR="63500" marT="0" marB="0"/>
                </a:tc>
                <a:extLst>
                  <a:ext uri="{0D108BD9-81ED-4DB2-BD59-A6C34878D82A}">
                    <a16:rowId xmlns:a16="http://schemas.microsoft.com/office/drawing/2014/main" val="123869896"/>
                  </a:ext>
                </a:extLst>
              </a:tr>
              <a:tr h="171450">
                <a:tc>
                  <a:txBody>
                    <a:bodyPr/>
                    <a:lstStyle/>
                    <a:p>
                      <a:pPr marL="457200" lvl="0" indent="0" algn="l" rtl="0">
                        <a:lnSpc>
                          <a:spcPct val="115000"/>
                        </a:lnSpc>
                        <a:spcBef>
                          <a:spcPts val="0"/>
                        </a:spcBef>
                        <a:spcAft>
                          <a:spcPts val="0"/>
                        </a:spcAft>
                        <a:buNone/>
                      </a:pPr>
                      <a:r>
                        <a:rPr lang="en-US" sz="1200" dirty="0">
                          <a:latin typeface="Open Sans"/>
                          <a:ea typeface="Open Sans"/>
                          <a:cs typeface="Open Sans"/>
                          <a:sym typeface="Open Sans"/>
                        </a:rPr>
                        <a:t>Missing</a:t>
                      </a:r>
                      <a:endParaRPr sz="1200" dirty="0">
                        <a:latin typeface="Open Sans"/>
                        <a:ea typeface="Open Sans"/>
                        <a:cs typeface="Open Sans"/>
                        <a:sym typeface="Open Sans"/>
                      </a:endParaRPr>
                    </a:p>
                  </a:txBody>
                  <a:tcPr marL="63500" marR="63500" marT="0" marB="0"/>
                </a:tc>
                <a:tc>
                  <a:txBody>
                    <a:bodyPr/>
                    <a:lstStyle/>
                    <a:p>
                      <a:pPr marL="0" lvl="0" indent="0" algn="l" rtl="0">
                        <a:lnSpc>
                          <a:spcPct val="115000"/>
                        </a:lnSpc>
                        <a:spcBef>
                          <a:spcPts val="0"/>
                        </a:spcBef>
                        <a:spcAft>
                          <a:spcPts val="0"/>
                        </a:spcAft>
                        <a:buNone/>
                      </a:pPr>
                      <a:r>
                        <a:rPr lang="en-US" sz="1200" dirty="0">
                          <a:latin typeface="Open Sans"/>
                          <a:ea typeface="Open Sans"/>
                          <a:cs typeface="Open Sans"/>
                          <a:sym typeface="Open Sans"/>
                        </a:rPr>
                        <a:t>16 (15.5%)</a:t>
                      </a:r>
                      <a:endParaRPr sz="1200" dirty="0">
                        <a:latin typeface="Open Sans"/>
                        <a:ea typeface="Open Sans"/>
                        <a:cs typeface="Open Sans"/>
                        <a:sym typeface="Open Sans"/>
                      </a:endParaRPr>
                    </a:p>
                  </a:txBody>
                  <a:tcPr marL="63500" marR="63500" marT="0" marB="0"/>
                </a:tc>
                <a:extLst>
                  <a:ext uri="{0D108BD9-81ED-4DB2-BD59-A6C34878D82A}">
                    <a16:rowId xmlns:a16="http://schemas.microsoft.com/office/drawing/2014/main" val="818296435"/>
                  </a:ext>
                </a:extLst>
              </a:tr>
            </a:tbl>
          </a:graphicData>
        </a:graphic>
      </p:graphicFrame>
      <p:graphicFrame>
        <p:nvGraphicFramePr>
          <p:cNvPr id="160" name="Google Shape;160;p28"/>
          <p:cNvGraphicFramePr/>
          <p:nvPr>
            <p:extLst>
              <p:ext uri="{D42A27DB-BD31-4B8C-83A1-F6EECF244321}">
                <p14:modId xmlns:p14="http://schemas.microsoft.com/office/powerpoint/2010/main" val="3952826175"/>
              </p:ext>
            </p:extLst>
          </p:nvPr>
        </p:nvGraphicFramePr>
        <p:xfrm>
          <a:off x="602800" y="3142036"/>
          <a:ext cx="3543300" cy="1182624"/>
        </p:xfrm>
        <a:graphic>
          <a:graphicData uri="http://schemas.openxmlformats.org/drawingml/2006/table">
            <a:tbl>
              <a:tblPr>
                <a:noFill/>
                <a:tableStyleId>{704999EC-D3E2-40D4-8BF9-B255C5E5B38F}</a:tableStyleId>
              </a:tblPr>
              <a:tblGrid>
                <a:gridCol w="2543175">
                  <a:extLst>
                    <a:ext uri="{9D8B030D-6E8A-4147-A177-3AD203B41FA5}">
                      <a16:colId xmlns:a16="http://schemas.microsoft.com/office/drawing/2014/main" val="20000"/>
                    </a:ext>
                  </a:extLst>
                </a:gridCol>
                <a:gridCol w="1000125">
                  <a:extLst>
                    <a:ext uri="{9D8B030D-6E8A-4147-A177-3AD203B41FA5}">
                      <a16:colId xmlns:a16="http://schemas.microsoft.com/office/drawing/2014/main" val="20001"/>
                    </a:ext>
                  </a:extLst>
                </a:gridCol>
              </a:tblGrid>
              <a:tr h="171450">
                <a:tc>
                  <a:txBody>
                    <a:bodyPr/>
                    <a:lstStyle/>
                    <a:p>
                      <a:pPr marL="0" lvl="0" indent="0" algn="l" rtl="0">
                        <a:lnSpc>
                          <a:spcPct val="115000"/>
                        </a:lnSpc>
                        <a:spcBef>
                          <a:spcPts val="0"/>
                        </a:spcBef>
                        <a:spcAft>
                          <a:spcPts val="0"/>
                        </a:spcAft>
                        <a:buNone/>
                      </a:pPr>
                      <a:r>
                        <a:rPr lang="en" sz="1200">
                          <a:latin typeface="Open Sans"/>
                          <a:ea typeface="Open Sans"/>
                          <a:cs typeface="Open Sans"/>
                          <a:sym typeface="Open Sans"/>
                        </a:rPr>
                        <a:t>Feedback frequency</a:t>
                      </a:r>
                      <a:endParaRPr sz="1200">
                        <a:latin typeface="Open Sans"/>
                        <a:ea typeface="Open Sans"/>
                        <a:cs typeface="Open Sans"/>
                        <a:sym typeface="Open Sans"/>
                      </a:endParaRPr>
                    </a:p>
                  </a:txBody>
                  <a:tcPr marL="63500" marR="63500" marT="0" marB="0"/>
                </a:tc>
                <a:tc>
                  <a:txBody>
                    <a:bodyPr/>
                    <a:lstStyle/>
                    <a:p>
                      <a:pPr marL="0" lvl="0" indent="0" algn="l" rtl="0">
                        <a:lnSpc>
                          <a:spcPct val="115000"/>
                        </a:lnSpc>
                        <a:spcBef>
                          <a:spcPts val="0"/>
                        </a:spcBef>
                        <a:spcAft>
                          <a:spcPts val="0"/>
                        </a:spcAft>
                        <a:buNone/>
                      </a:pPr>
                      <a:r>
                        <a:rPr lang="en" sz="1200">
                          <a:latin typeface="Open Sans"/>
                          <a:ea typeface="Open Sans"/>
                          <a:cs typeface="Open Sans"/>
                          <a:sym typeface="Open Sans"/>
                        </a:rPr>
                        <a:t> </a:t>
                      </a:r>
                      <a:endParaRPr sz="1200">
                        <a:latin typeface="Open Sans"/>
                        <a:ea typeface="Open Sans"/>
                        <a:cs typeface="Open Sans"/>
                        <a:sym typeface="Open Sans"/>
                      </a:endParaRPr>
                    </a:p>
                  </a:txBody>
                  <a:tcPr marL="63500" marR="63500" marT="0" marB="0"/>
                </a:tc>
                <a:extLst>
                  <a:ext uri="{0D108BD9-81ED-4DB2-BD59-A6C34878D82A}">
                    <a16:rowId xmlns:a16="http://schemas.microsoft.com/office/drawing/2014/main" val="10000"/>
                  </a:ext>
                </a:extLst>
              </a:tr>
              <a:tr h="171450">
                <a:tc>
                  <a:txBody>
                    <a:bodyPr/>
                    <a:lstStyle/>
                    <a:p>
                      <a:pPr marL="457200" lvl="0" indent="0" algn="l" rtl="0">
                        <a:lnSpc>
                          <a:spcPct val="115000"/>
                        </a:lnSpc>
                        <a:spcBef>
                          <a:spcPts val="0"/>
                        </a:spcBef>
                        <a:spcAft>
                          <a:spcPts val="0"/>
                        </a:spcAft>
                        <a:buNone/>
                      </a:pPr>
                      <a:r>
                        <a:rPr lang="en" sz="1200">
                          <a:latin typeface="Open Sans"/>
                          <a:ea typeface="Open Sans"/>
                          <a:cs typeface="Open Sans"/>
                          <a:sym typeface="Open Sans"/>
                        </a:rPr>
                        <a:t>Within one week</a:t>
                      </a:r>
                      <a:endParaRPr sz="1200">
                        <a:latin typeface="Open Sans"/>
                        <a:ea typeface="Open Sans"/>
                        <a:cs typeface="Open Sans"/>
                        <a:sym typeface="Open Sans"/>
                      </a:endParaRPr>
                    </a:p>
                  </a:txBody>
                  <a:tcPr marL="63500" marR="63500" marT="0" marB="0"/>
                </a:tc>
                <a:tc>
                  <a:txBody>
                    <a:bodyPr/>
                    <a:lstStyle/>
                    <a:p>
                      <a:pPr marL="0" lvl="0" indent="0" algn="l" rtl="0">
                        <a:lnSpc>
                          <a:spcPct val="115000"/>
                        </a:lnSpc>
                        <a:spcBef>
                          <a:spcPts val="0"/>
                        </a:spcBef>
                        <a:spcAft>
                          <a:spcPts val="0"/>
                        </a:spcAft>
                        <a:buNone/>
                      </a:pPr>
                      <a:r>
                        <a:rPr lang="en" sz="1200">
                          <a:latin typeface="Open Sans"/>
                          <a:ea typeface="Open Sans"/>
                          <a:cs typeface="Open Sans"/>
                          <a:sym typeface="Open Sans"/>
                        </a:rPr>
                        <a:t>56 (54.4%)</a:t>
                      </a:r>
                      <a:endParaRPr sz="1200">
                        <a:latin typeface="Open Sans"/>
                        <a:ea typeface="Open Sans"/>
                        <a:cs typeface="Open Sans"/>
                        <a:sym typeface="Open Sans"/>
                      </a:endParaRPr>
                    </a:p>
                  </a:txBody>
                  <a:tcPr marL="63500" marR="63500" marT="0" marB="0"/>
                </a:tc>
                <a:extLst>
                  <a:ext uri="{0D108BD9-81ED-4DB2-BD59-A6C34878D82A}">
                    <a16:rowId xmlns:a16="http://schemas.microsoft.com/office/drawing/2014/main" val="10001"/>
                  </a:ext>
                </a:extLst>
              </a:tr>
              <a:tr h="171450">
                <a:tc>
                  <a:txBody>
                    <a:bodyPr/>
                    <a:lstStyle/>
                    <a:p>
                      <a:pPr marL="457200" lvl="0" indent="0" algn="l" rtl="0">
                        <a:lnSpc>
                          <a:spcPct val="115000"/>
                        </a:lnSpc>
                        <a:spcBef>
                          <a:spcPts val="0"/>
                        </a:spcBef>
                        <a:spcAft>
                          <a:spcPts val="0"/>
                        </a:spcAft>
                        <a:buNone/>
                      </a:pPr>
                      <a:r>
                        <a:rPr lang="en" sz="1200">
                          <a:latin typeface="Open Sans"/>
                          <a:ea typeface="Open Sans"/>
                          <a:cs typeface="Open Sans"/>
                          <a:sym typeface="Open Sans"/>
                        </a:rPr>
                        <a:t>Within one day</a:t>
                      </a:r>
                      <a:endParaRPr sz="1200">
                        <a:latin typeface="Open Sans"/>
                        <a:ea typeface="Open Sans"/>
                        <a:cs typeface="Open Sans"/>
                        <a:sym typeface="Open Sans"/>
                      </a:endParaRPr>
                    </a:p>
                  </a:txBody>
                  <a:tcPr marL="63500" marR="63500" marT="0" marB="0"/>
                </a:tc>
                <a:tc>
                  <a:txBody>
                    <a:bodyPr/>
                    <a:lstStyle/>
                    <a:p>
                      <a:pPr marL="0" lvl="0" indent="0" algn="l" rtl="0">
                        <a:lnSpc>
                          <a:spcPct val="115000"/>
                        </a:lnSpc>
                        <a:spcBef>
                          <a:spcPts val="0"/>
                        </a:spcBef>
                        <a:spcAft>
                          <a:spcPts val="0"/>
                        </a:spcAft>
                        <a:buNone/>
                      </a:pPr>
                      <a:r>
                        <a:rPr lang="en" sz="1200">
                          <a:latin typeface="Open Sans"/>
                          <a:ea typeface="Open Sans"/>
                          <a:cs typeface="Open Sans"/>
                          <a:sym typeface="Open Sans"/>
                        </a:rPr>
                        <a:t>8 (7.8%)</a:t>
                      </a:r>
                      <a:endParaRPr sz="1200">
                        <a:latin typeface="Open Sans"/>
                        <a:ea typeface="Open Sans"/>
                        <a:cs typeface="Open Sans"/>
                        <a:sym typeface="Open Sans"/>
                      </a:endParaRPr>
                    </a:p>
                  </a:txBody>
                  <a:tcPr marL="63500" marR="63500" marT="0" marB="0"/>
                </a:tc>
                <a:extLst>
                  <a:ext uri="{0D108BD9-81ED-4DB2-BD59-A6C34878D82A}">
                    <a16:rowId xmlns:a16="http://schemas.microsoft.com/office/drawing/2014/main" val="10002"/>
                  </a:ext>
                </a:extLst>
              </a:tr>
              <a:tr h="171450">
                <a:tc>
                  <a:txBody>
                    <a:bodyPr/>
                    <a:lstStyle/>
                    <a:p>
                      <a:pPr marL="457200" lvl="0" indent="0" algn="l" rtl="0">
                        <a:lnSpc>
                          <a:spcPct val="115000"/>
                        </a:lnSpc>
                        <a:spcBef>
                          <a:spcPts val="0"/>
                        </a:spcBef>
                        <a:spcAft>
                          <a:spcPts val="0"/>
                        </a:spcAft>
                        <a:buNone/>
                      </a:pPr>
                      <a:r>
                        <a:rPr lang="en" sz="1200">
                          <a:latin typeface="Open Sans"/>
                          <a:ea typeface="Open Sans"/>
                          <a:cs typeface="Open Sans"/>
                          <a:sym typeface="Open Sans"/>
                        </a:rPr>
                        <a:t>Immediately</a:t>
                      </a:r>
                      <a:endParaRPr sz="1200">
                        <a:latin typeface="Open Sans"/>
                        <a:ea typeface="Open Sans"/>
                        <a:cs typeface="Open Sans"/>
                        <a:sym typeface="Open Sans"/>
                      </a:endParaRPr>
                    </a:p>
                  </a:txBody>
                  <a:tcPr marL="63500" marR="63500" marT="0" marB="0"/>
                </a:tc>
                <a:tc>
                  <a:txBody>
                    <a:bodyPr/>
                    <a:lstStyle/>
                    <a:p>
                      <a:pPr marL="0" lvl="0" indent="0" algn="l" rtl="0">
                        <a:lnSpc>
                          <a:spcPct val="115000"/>
                        </a:lnSpc>
                        <a:spcBef>
                          <a:spcPts val="0"/>
                        </a:spcBef>
                        <a:spcAft>
                          <a:spcPts val="0"/>
                        </a:spcAft>
                        <a:buNone/>
                      </a:pPr>
                      <a:r>
                        <a:rPr lang="en" sz="1200">
                          <a:latin typeface="Open Sans"/>
                          <a:ea typeface="Open Sans"/>
                          <a:cs typeface="Open Sans"/>
                          <a:sym typeface="Open Sans"/>
                        </a:rPr>
                        <a:t>4 (3.9%)</a:t>
                      </a:r>
                      <a:endParaRPr sz="1200">
                        <a:latin typeface="Open Sans"/>
                        <a:ea typeface="Open Sans"/>
                        <a:cs typeface="Open Sans"/>
                        <a:sym typeface="Open Sans"/>
                      </a:endParaRPr>
                    </a:p>
                  </a:txBody>
                  <a:tcPr marL="63500" marR="63500" marT="0" marB="0"/>
                </a:tc>
                <a:extLst>
                  <a:ext uri="{0D108BD9-81ED-4DB2-BD59-A6C34878D82A}">
                    <a16:rowId xmlns:a16="http://schemas.microsoft.com/office/drawing/2014/main" val="10003"/>
                  </a:ext>
                </a:extLst>
              </a:tr>
              <a:tr h="171450">
                <a:tc>
                  <a:txBody>
                    <a:bodyPr/>
                    <a:lstStyle/>
                    <a:p>
                      <a:pPr marL="457200" lvl="0" indent="0" algn="l" rtl="0">
                        <a:lnSpc>
                          <a:spcPct val="115000"/>
                        </a:lnSpc>
                        <a:spcBef>
                          <a:spcPts val="0"/>
                        </a:spcBef>
                        <a:spcAft>
                          <a:spcPts val="0"/>
                        </a:spcAft>
                        <a:buNone/>
                      </a:pPr>
                      <a:r>
                        <a:rPr lang="en" sz="1200">
                          <a:latin typeface="Open Sans"/>
                          <a:ea typeface="Open Sans"/>
                          <a:cs typeface="Open Sans"/>
                          <a:sym typeface="Open Sans"/>
                        </a:rPr>
                        <a:t>Other</a:t>
                      </a:r>
                      <a:endParaRPr sz="1200">
                        <a:latin typeface="Open Sans"/>
                        <a:ea typeface="Open Sans"/>
                        <a:cs typeface="Open Sans"/>
                        <a:sym typeface="Open Sans"/>
                      </a:endParaRPr>
                    </a:p>
                  </a:txBody>
                  <a:tcPr marL="63500" marR="63500" marT="0" marB="0">
                    <a:lnB w="12700"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200">
                          <a:latin typeface="Open Sans"/>
                          <a:ea typeface="Open Sans"/>
                          <a:cs typeface="Open Sans"/>
                          <a:sym typeface="Open Sans"/>
                        </a:rPr>
                        <a:t>19 (18.4%)</a:t>
                      </a:r>
                      <a:endParaRPr sz="1200">
                        <a:latin typeface="Open Sans"/>
                        <a:ea typeface="Open Sans"/>
                        <a:cs typeface="Open Sans"/>
                        <a:sym typeface="Open Sans"/>
                      </a:endParaRPr>
                    </a:p>
                  </a:txBody>
                  <a:tcPr marL="63500" marR="63500" marT="0" marB="0">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180975">
                <a:tc>
                  <a:txBody>
                    <a:bodyPr/>
                    <a:lstStyle/>
                    <a:p>
                      <a:pPr marL="457200" lvl="0" indent="0" algn="l" rtl="0">
                        <a:lnSpc>
                          <a:spcPct val="115000"/>
                        </a:lnSpc>
                        <a:spcBef>
                          <a:spcPts val="0"/>
                        </a:spcBef>
                        <a:spcAft>
                          <a:spcPts val="0"/>
                        </a:spcAft>
                        <a:buNone/>
                      </a:pPr>
                      <a:r>
                        <a:rPr lang="en" sz="1200">
                          <a:latin typeface="Open Sans"/>
                          <a:ea typeface="Open Sans"/>
                          <a:cs typeface="Open Sans"/>
                          <a:sym typeface="Open Sans"/>
                        </a:rPr>
                        <a:t>Missing</a:t>
                      </a:r>
                      <a:endParaRPr sz="1200">
                        <a:latin typeface="Open Sans"/>
                        <a:ea typeface="Open Sans"/>
                        <a:cs typeface="Open Sans"/>
                        <a:sym typeface="Open Sans"/>
                      </a:endParaRPr>
                    </a:p>
                  </a:txBody>
                  <a:tcPr marL="63500" marR="63500" marT="0" marB="0">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200" dirty="0">
                          <a:latin typeface="Open Sans"/>
                          <a:ea typeface="Open Sans"/>
                          <a:cs typeface="Open Sans"/>
                          <a:sym typeface="Open Sans"/>
                        </a:rPr>
                        <a:t>16 (15.5%)</a:t>
                      </a:r>
                      <a:endParaRPr sz="1200" dirty="0">
                        <a:latin typeface="Open Sans"/>
                        <a:ea typeface="Open Sans"/>
                        <a:cs typeface="Open Sans"/>
                        <a:sym typeface="Open Sans"/>
                      </a:endParaRPr>
                    </a:p>
                  </a:txBody>
                  <a:tcPr marL="63500" marR="63500" marT="0" marB="0">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9"/>
          <p:cNvSpPr txBox="1">
            <a:spLocks noGrp="1"/>
          </p:cNvSpPr>
          <p:nvPr>
            <p:ph type="title"/>
          </p:nvPr>
        </p:nvSpPr>
        <p:spPr>
          <a:xfrm>
            <a:off x="354875" y="636750"/>
            <a:ext cx="8520600" cy="8313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a:t>RQ 3: Correlations ID Characteristics and Types/ Strategies</a:t>
            </a:r>
            <a:endParaRPr/>
          </a:p>
        </p:txBody>
      </p:sp>
      <p:sp>
        <p:nvSpPr>
          <p:cNvPr id="167" name="Google Shape;167;p29"/>
          <p:cNvSpPr txBox="1">
            <a:spLocks noGrp="1"/>
          </p:cNvSpPr>
          <p:nvPr>
            <p:ph type="body" idx="1"/>
          </p:nvPr>
        </p:nvSpPr>
        <p:spPr>
          <a:xfrm>
            <a:off x="462900" y="1732250"/>
            <a:ext cx="7977000" cy="26484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Clr>
                <a:schemeClr val="dk2"/>
              </a:buClr>
              <a:buSzPts val="1100"/>
              <a:buFont typeface="Arial"/>
              <a:buNone/>
            </a:pPr>
            <a:r>
              <a:rPr lang="en" sz="1500">
                <a:latin typeface="Raleway"/>
                <a:ea typeface="Raleway"/>
                <a:cs typeface="Raleway"/>
                <a:sym typeface="Raleway"/>
              </a:rPr>
              <a:t>The Spearman correlations showed a significant negative relationship between </a:t>
            </a:r>
            <a:r>
              <a:rPr lang="en" sz="1500" b="1">
                <a:latin typeface="Raleway"/>
                <a:ea typeface="Raleway"/>
                <a:cs typeface="Raleway"/>
                <a:sym typeface="Raleway"/>
              </a:rPr>
              <a:t>group/collaborative projects</a:t>
            </a:r>
            <a:r>
              <a:rPr lang="en" sz="1500">
                <a:latin typeface="Raleway"/>
                <a:ea typeface="Raleway"/>
                <a:cs typeface="Raleway"/>
                <a:sym typeface="Raleway"/>
              </a:rPr>
              <a:t> and both years of experience designing online courses, r(n = 78) = -0.273, p = 0.016 and age, r(n = 73) = -0.233, p = 0.047. </a:t>
            </a:r>
            <a:endParaRPr sz="1500">
              <a:latin typeface="Raleway"/>
              <a:ea typeface="Raleway"/>
              <a:cs typeface="Raleway"/>
              <a:sym typeface="Raleway"/>
            </a:endParaRPr>
          </a:p>
          <a:p>
            <a:pPr marL="0" lvl="0" indent="0" algn="l" rtl="0">
              <a:lnSpc>
                <a:spcPct val="100000"/>
              </a:lnSpc>
              <a:spcBef>
                <a:spcPts val="0"/>
              </a:spcBef>
              <a:spcAft>
                <a:spcPts val="0"/>
              </a:spcAft>
              <a:buClr>
                <a:schemeClr val="dk2"/>
              </a:buClr>
              <a:buSzPts val="1100"/>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2"/>
              </a:buClr>
              <a:buSzPts val="1100"/>
              <a:buFont typeface="Arial"/>
              <a:buNone/>
            </a:pPr>
            <a:r>
              <a:rPr lang="en" sz="1500">
                <a:latin typeface="Raleway"/>
                <a:ea typeface="Raleway"/>
                <a:cs typeface="Raleway"/>
                <a:sym typeface="Raleway"/>
              </a:rPr>
              <a:t>By contrast, years of experience as ID revealed a positive correlation with both </a:t>
            </a:r>
            <a:r>
              <a:rPr lang="en" sz="1500" b="1">
                <a:latin typeface="Raleway"/>
                <a:ea typeface="Raleway"/>
                <a:cs typeface="Raleway"/>
                <a:sym typeface="Raleway"/>
              </a:rPr>
              <a:t>differentiated assignments</a:t>
            </a:r>
            <a:r>
              <a:rPr lang="en" sz="1500">
                <a:latin typeface="Raleway"/>
                <a:ea typeface="Raleway"/>
                <a:cs typeface="Raleway"/>
                <a:sym typeface="Raleway"/>
              </a:rPr>
              <a:t>, r(n = 76) = 0.247, p = 0.032 and </a:t>
            </a:r>
            <a:r>
              <a:rPr lang="en" sz="1500" b="1">
                <a:latin typeface="Raleway"/>
                <a:ea typeface="Raleway"/>
                <a:cs typeface="Raleway"/>
                <a:sym typeface="Raleway"/>
              </a:rPr>
              <a:t>multiple attempts/submissions</a:t>
            </a:r>
            <a:r>
              <a:rPr lang="en" sz="1500">
                <a:latin typeface="Raleway"/>
                <a:ea typeface="Raleway"/>
                <a:cs typeface="Raleway"/>
                <a:sym typeface="Raleway"/>
              </a:rPr>
              <a:t>, r(n = 76) = 0.228, p = 0.047. </a:t>
            </a:r>
            <a:endParaRPr sz="1500">
              <a:latin typeface="Raleway"/>
              <a:ea typeface="Raleway"/>
              <a:cs typeface="Raleway"/>
              <a:sym typeface="Raleway"/>
            </a:endParaRPr>
          </a:p>
          <a:p>
            <a:pPr marL="0" lvl="0" indent="0" algn="l" rtl="0">
              <a:lnSpc>
                <a:spcPct val="100000"/>
              </a:lnSpc>
              <a:spcBef>
                <a:spcPts val="0"/>
              </a:spcBef>
              <a:spcAft>
                <a:spcPts val="0"/>
              </a:spcAft>
              <a:buClr>
                <a:schemeClr val="dk2"/>
              </a:buClr>
              <a:buSzPts val="1100"/>
              <a:buFont typeface="Arial"/>
              <a:buNone/>
            </a:pPr>
            <a:endParaRPr b="1">
              <a:latin typeface="Raleway"/>
              <a:ea typeface="Raleway"/>
              <a:cs typeface="Raleway"/>
              <a:sym typeface="Raleway"/>
            </a:endParaRPr>
          </a:p>
          <a:p>
            <a:pPr marL="0" lvl="0" indent="0" algn="l" rtl="0">
              <a:lnSpc>
                <a:spcPct val="100000"/>
              </a:lnSpc>
              <a:spcBef>
                <a:spcPts val="0"/>
              </a:spcBef>
              <a:spcAft>
                <a:spcPts val="0"/>
              </a:spcAft>
              <a:buNone/>
            </a:pPr>
            <a:endParaRPr>
              <a:latin typeface="Raleway"/>
              <a:ea typeface="Raleway"/>
              <a:cs typeface="Raleway"/>
              <a:sym typeface="Raleway"/>
            </a:endParaRPr>
          </a:p>
          <a:p>
            <a:pPr marL="0" lvl="0" indent="0" algn="l" rtl="0">
              <a:spcBef>
                <a:spcPts val="0"/>
              </a:spcBef>
              <a:spcAft>
                <a:spcPts val="1200"/>
              </a:spcAft>
              <a:buNone/>
            </a:pPr>
            <a:endParaRPr>
              <a:latin typeface="Raleway"/>
              <a:ea typeface="Raleway"/>
              <a:cs typeface="Raleway"/>
              <a:sym typeface="Raleway"/>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0"/>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RQ 4: AI Uses</a:t>
            </a:r>
            <a:endParaRPr sz="1900"/>
          </a:p>
        </p:txBody>
      </p:sp>
      <p:graphicFrame>
        <p:nvGraphicFramePr>
          <p:cNvPr id="173" name="Google Shape;173;p30"/>
          <p:cNvGraphicFramePr/>
          <p:nvPr/>
        </p:nvGraphicFramePr>
        <p:xfrm>
          <a:off x="2712975" y="90700"/>
          <a:ext cx="5133975" cy="4917440"/>
        </p:xfrm>
        <a:graphic>
          <a:graphicData uri="http://schemas.openxmlformats.org/drawingml/2006/table">
            <a:tbl>
              <a:tblPr>
                <a:noFill/>
                <a:tableStyleId>{8606B869-DBA8-4FF0-99D6-46C7500E1FFF}</a:tableStyleId>
              </a:tblPr>
              <a:tblGrid>
                <a:gridCol w="4165600">
                  <a:extLst>
                    <a:ext uri="{9D8B030D-6E8A-4147-A177-3AD203B41FA5}">
                      <a16:colId xmlns:a16="http://schemas.microsoft.com/office/drawing/2014/main" val="20000"/>
                    </a:ext>
                  </a:extLst>
                </a:gridCol>
                <a:gridCol w="968375">
                  <a:extLst>
                    <a:ext uri="{9D8B030D-6E8A-4147-A177-3AD203B41FA5}">
                      <a16:colId xmlns:a16="http://schemas.microsoft.com/office/drawing/2014/main" val="20001"/>
                    </a:ext>
                  </a:extLst>
                </a:gridCol>
              </a:tblGrid>
              <a:tr h="0">
                <a:tc>
                  <a:txBody>
                    <a:bodyPr/>
                    <a:lstStyle/>
                    <a:p>
                      <a:pPr marL="0" lvl="0" indent="0" algn="ctr" rtl="0">
                        <a:spcBef>
                          <a:spcPts val="0"/>
                        </a:spcBef>
                        <a:spcAft>
                          <a:spcPts val="0"/>
                        </a:spcAft>
                        <a:buNone/>
                      </a:pPr>
                      <a:r>
                        <a:rPr lang="en" sz="1100">
                          <a:latin typeface="Open Sans"/>
                          <a:ea typeface="Open Sans"/>
                          <a:cs typeface="Open Sans"/>
                          <a:sym typeface="Open Sans"/>
                        </a:rPr>
                        <a:t>Uses</a:t>
                      </a:r>
                      <a:endParaRPr sz="1100">
                        <a:latin typeface="Open Sans"/>
                        <a:ea typeface="Open Sans"/>
                        <a:cs typeface="Open Sans"/>
                        <a:sym typeface="Open Sans"/>
                      </a:endParaRPr>
                    </a:p>
                  </a:txBody>
                  <a:tcPr marL="63500" marR="63500" marT="63500" marB="63500"/>
                </a:tc>
                <a:tc>
                  <a:txBody>
                    <a:bodyPr/>
                    <a:lstStyle/>
                    <a:p>
                      <a:pPr marL="0" lvl="0" indent="0" algn="ctr" rtl="0">
                        <a:spcBef>
                          <a:spcPts val="0"/>
                        </a:spcBef>
                        <a:spcAft>
                          <a:spcPts val="0"/>
                        </a:spcAft>
                        <a:buNone/>
                      </a:pPr>
                      <a:r>
                        <a:rPr lang="en" sz="1100">
                          <a:latin typeface="Open Sans"/>
                          <a:ea typeface="Open Sans"/>
                          <a:cs typeface="Open Sans"/>
                          <a:sym typeface="Open Sans"/>
                        </a:rPr>
                        <a:t>Frequency</a:t>
                      </a:r>
                      <a:endParaRPr sz="11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Using AI to create grading rubrics</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5</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Use of machine graded/automated graded quizzes and feedback</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3</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Providing guidelines on the use of AI</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2</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Virtual simulations (conversational AI avatars)</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2</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AI as part of the feedback process</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2</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Designing assignments to prepare students to use and interact with AI ethically</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6"/>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Providing AI generated feedback</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7"/>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Integrating AI to facilitating student thinking</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8"/>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Using AI to enhance writing skills</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9"/>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Providing frequent formative assessments</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10"/>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Providing AI attribution for work completed using it</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11"/>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Providing peer feedback vs. AI feedback</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12"/>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Students proving the validity of AI generation</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13"/>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Assessments to incorporate AI intentionally</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14"/>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AI to help with assessment ideas</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15"/>
                  </a:ext>
                </a:extLst>
              </a:tr>
              <a:tr h="0">
                <a:tc>
                  <a:txBody>
                    <a:bodyPr/>
                    <a:lstStyle/>
                    <a:p>
                      <a:pPr marL="0" lvl="0" indent="0" algn="l" rtl="0">
                        <a:spcBef>
                          <a:spcPts val="0"/>
                        </a:spcBef>
                        <a:spcAft>
                          <a:spcPts val="0"/>
                        </a:spcAft>
                        <a:buNone/>
                      </a:pPr>
                      <a:r>
                        <a:rPr lang="en" sz="1000">
                          <a:latin typeface="Open Sans"/>
                          <a:ea typeface="Open Sans"/>
                          <a:cs typeface="Open Sans"/>
                          <a:sym typeface="Open Sans"/>
                        </a:rPr>
                        <a:t>Attributing AI-generated work/differentiating from own work</a:t>
                      </a:r>
                      <a:endParaRPr sz="10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000">
                          <a:latin typeface="Open Sans"/>
                          <a:ea typeface="Open Sans"/>
                          <a:cs typeface="Open Sans"/>
                          <a:sym typeface="Open Sans"/>
                        </a:rPr>
                        <a:t>1</a:t>
                      </a:r>
                      <a:endParaRPr sz="10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16"/>
                  </a:ext>
                </a:extLst>
              </a:tr>
            </a:tbl>
          </a:graphicData>
        </a:graphic>
      </p:graphicFrame>
      <p:sp>
        <p:nvSpPr>
          <p:cNvPr id="174" name="Google Shape;174;p30"/>
          <p:cNvSpPr txBox="1"/>
          <p:nvPr/>
        </p:nvSpPr>
        <p:spPr>
          <a:xfrm>
            <a:off x="101200" y="1119225"/>
            <a:ext cx="2514300" cy="661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i="1">
                <a:latin typeface="Open Sans"/>
                <a:ea typeface="Open Sans"/>
                <a:cs typeface="Open Sans"/>
                <a:sym typeface="Open Sans"/>
              </a:rPr>
              <a:t>AI Influence on Assessment Types and Strategies </a:t>
            </a:r>
            <a:r>
              <a:rPr lang="en" sz="1200">
                <a:latin typeface="Open Sans"/>
                <a:ea typeface="Open Sans"/>
                <a:cs typeface="Open Sans"/>
                <a:sym typeface="Open Sans"/>
              </a:rPr>
              <a:t>(</a:t>
            </a:r>
            <a:r>
              <a:rPr lang="en" sz="1200" i="1">
                <a:latin typeface="Open Sans"/>
                <a:ea typeface="Open Sans"/>
                <a:cs typeface="Open Sans"/>
                <a:sym typeface="Open Sans"/>
              </a:rPr>
              <a:t>N</a:t>
            </a:r>
            <a:r>
              <a:rPr lang="en" sz="1200">
                <a:latin typeface="Open Sans"/>
                <a:ea typeface="Open Sans"/>
                <a:cs typeface="Open Sans"/>
                <a:sym typeface="Open Sans"/>
              </a:rPr>
              <a:t> = 111)</a:t>
            </a:r>
            <a:endParaRPr sz="1200">
              <a:latin typeface="Open Sans"/>
              <a:ea typeface="Open Sans"/>
              <a:cs typeface="Open Sans"/>
              <a:sym typeface="Open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1"/>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AI Alternatives</a:t>
            </a:r>
            <a:endParaRPr/>
          </a:p>
        </p:txBody>
      </p:sp>
      <p:graphicFrame>
        <p:nvGraphicFramePr>
          <p:cNvPr id="180" name="Google Shape;180;p31"/>
          <p:cNvGraphicFramePr/>
          <p:nvPr/>
        </p:nvGraphicFramePr>
        <p:xfrm>
          <a:off x="1812150" y="1324725"/>
          <a:ext cx="5133975" cy="3520440"/>
        </p:xfrm>
        <a:graphic>
          <a:graphicData uri="http://schemas.openxmlformats.org/drawingml/2006/table">
            <a:tbl>
              <a:tblPr>
                <a:noFill/>
                <a:tableStyleId>{8606B869-DBA8-4FF0-99D6-46C7500E1FFF}</a:tableStyleId>
              </a:tblPr>
              <a:tblGrid>
                <a:gridCol w="3886200">
                  <a:extLst>
                    <a:ext uri="{9D8B030D-6E8A-4147-A177-3AD203B41FA5}">
                      <a16:colId xmlns:a16="http://schemas.microsoft.com/office/drawing/2014/main" val="20000"/>
                    </a:ext>
                  </a:extLst>
                </a:gridCol>
                <a:gridCol w="1247775">
                  <a:extLst>
                    <a:ext uri="{9D8B030D-6E8A-4147-A177-3AD203B41FA5}">
                      <a16:colId xmlns:a16="http://schemas.microsoft.com/office/drawing/2014/main" val="20001"/>
                    </a:ext>
                  </a:extLst>
                </a:gridCol>
              </a:tblGrid>
              <a:tr h="0">
                <a:tc>
                  <a:txBody>
                    <a:bodyPr/>
                    <a:lstStyle/>
                    <a:p>
                      <a:pPr marL="0" lvl="0" indent="0" algn="ctr" rtl="0">
                        <a:spcBef>
                          <a:spcPts val="0"/>
                        </a:spcBef>
                        <a:spcAft>
                          <a:spcPts val="0"/>
                        </a:spcAft>
                        <a:buNone/>
                      </a:pPr>
                      <a:r>
                        <a:rPr lang="en" sz="1200">
                          <a:latin typeface="Open Sans"/>
                          <a:ea typeface="Open Sans"/>
                          <a:cs typeface="Open Sans"/>
                          <a:sym typeface="Open Sans"/>
                        </a:rPr>
                        <a:t>Alternatives </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Frequency</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Higher-order thinking assessments (e.g., analyzing, describing personal experiences)</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8</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Authentic assessments</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7</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Conducting oral exams (e.g., synch check-ins)</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7</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Application focused assessments (project-based learning, portfolios, experiential projects)</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5</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Requiring submission in draft stages and just not the final output (e.g., during writing an essay)</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3</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Discussions (progressive, personal, and requiring conversational exchange)</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2</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6"/>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Assignments to be more reflective</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2</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7"/>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Live and collaborative work</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1</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Assessment Types</a:t>
            </a:r>
            <a:endParaRPr/>
          </a:p>
        </p:txBody>
      </p:sp>
      <p:sp>
        <p:nvSpPr>
          <p:cNvPr id="69" name="Google Shape;69;p1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200"/>
              <a:t>“the choice of assessment should align with the specific needs and desired learning outcomes” (Hooda et al., 2022).</a:t>
            </a:r>
            <a:endParaRPr sz="1200"/>
          </a:p>
          <a:p>
            <a:pPr marL="457200" lvl="0" indent="-304800" algn="l" rtl="0">
              <a:spcBef>
                <a:spcPts val="1200"/>
              </a:spcBef>
              <a:spcAft>
                <a:spcPts val="0"/>
              </a:spcAft>
              <a:buSzPts val="1200"/>
              <a:buChar char="●"/>
            </a:pPr>
            <a:r>
              <a:rPr lang="en" sz="1200"/>
              <a:t>Assessment types are described as “categories of assessments used to evaluate a learner's knowledge, skills, abilities, or performance”</a:t>
            </a:r>
            <a:endParaRPr sz="1200"/>
          </a:p>
          <a:p>
            <a:pPr marL="457200" lvl="0" indent="-304800" algn="l" rtl="0">
              <a:spcBef>
                <a:spcPts val="0"/>
              </a:spcBef>
              <a:spcAft>
                <a:spcPts val="0"/>
              </a:spcAft>
              <a:buSzPts val="1200"/>
              <a:buChar char="●"/>
            </a:pPr>
            <a:r>
              <a:rPr lang="en" sz="1200"/>
              <a:t>Traditional assessment include:</a:t>
            </a:r>
            <a:endParaRPr sz="1200"/>
          </a:p>
          <a:p>
            <a:pPr marL="914400" lvl="1" indent="-304800" algn="l" rtl="0">
              <a:spcBef>
                <a:spcPts val="0"/>
              </a:spcBef>
              <a:spcAft>
                <a:spcPts val="0"/>
              </a:spcAft>
              <a:buSzPts val="1200"/>
              <a:buChar char="○"/>
            </a:pPr>
            <a:r>
              <a:rPr lang="en" sz="1200"/>
              <a:t>Papers and written reports, quizzes and exams (proctored/unproctored), reflective writing assignments, and research projects</a:t>
            </a:r>
            <a:endParaRPr sz="1200"/>
          </a:p>
          <a:p>
            <a:pPr marL="914400" lvl="1" indent="-304800" algn="l" rtl="0">
              <a:spcBef>
                <a:spcPts val="0"/>
              </a:spcBef>
              <a:spcAft>
                <a:spcPts val="0"/>
              </a:spcAft>
              <a:buSzPts val="1200"/>
              <a:buChar char="○"/>
            </a:pPr>
            <a:r>
              <a:rPr lang="en" sz="1200"/>
              <a:t>AI becomes a challenge</a:t>
            </a:r>
            <a:endParaRPr sz="1200"/>
          </a:p>
          <a:p>
            <a:pPr marL="457200" lvl="0" indent="-304800" algn="l" rtl="0">
              <a:spcBef>
                <a:spcPts val="0"/>
              </a:spcBef>
              <a:spcAft>
                <a:spcPts val="0"/>
              </a:spcAft>
              <a:buSzPts val="1200"/>
              <a:buChar char="●"/>
            </a:pPr>
            <a:r>
              <a:rPr lang="en" sz="1200"/>
              <a:t>Authentic assessments</a:t>
            </a:r>
            <a:endParaRPr sz="1200"/>
          </a:p>
          <a:p>
            <a:pPr marL="914400" lvl="1" indent="-304800" algn="l" rtl="0">
              <a:spcBef>
                <a:spcPts val="0"/>
              </a:spcBef>
              <a:spcAft>
                <a:spcPts val="0"/>
              </a:spcAft>
              <a:buSzPts val="1200"/>
              <a:buChar char="○"/>
            </a:pPr>
            <a:r>
              <a:rPr lang="en" sz="1200"/>
              <a:t>Provide a way for students to include case study analysis, multimedia projects, design projects, electronic portfolios, and real-world simulations</a:t>
            </a:r>
            <a:endParaRPr sz="1200"/>
          </a:p>
          <a:p>
            <a:pPr marL="457200" lvl="0" indent="-304800" algn="l" rtl="0">
              <a:spcBef>
                <a:spcPts val="0"/>
              </a:spcBef>
              <a:spcAft>
                <a:spcPts val="0"/>
              </a:spcAft>
              <a:buSzPts val="1200"/>
              <a:buChar char="●"/>
            </a:pPr>
            <a:r>
              <a:rPr lang="en" sz="1200"/>
              <a:t>Providing variety </a:t>
            </a:r>
            <a:endParaRPr sz="1200"/>
          </a:p>
          <a:p>
            <a:pPr marL="914400" lvl="1" indent="-304800" algn="l" rtl="0">
              <a:spcBef>
                <a:spcPts val="0"/>
              </a:spcBef>
              <a:spcAft>
                <a:spcPts val="0"/>
              </a:spcAft>
              <a:buSzPts val="1200"/>
              <a:buChar char="○"/>
            </a:pPr>
            <a:r>
              <a:rPr lang="en" sz="1200"/>
              <a:t>projects, portfolios, peer evaluations, and discussion boards with meaningful and quick feedback</a:t>
            </a:r>
            <a:endParaRPr sz="1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2"/>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AI Challenges</a:t>
            </a:r>
            <a:endParaRPr/>
          </a:p>
        </p:txBody>
      </p:sp>
      <p:graphicFrame>
        <p:nvGraphicFramePr>
          <p:cNvPr id="186" name="Google Shape;186;p32"/>
          <p:cNvGraphicFramePr/>
          <p:nvPr/>
        </p:nvGraphicFramePr>
        <p:xfrm>
          <a:off x="2311925" y="1553000"/>
          <a:ext cx="3000000" cy="3000000"/>
        </p:xfrm>
        <a:graphic>
          <a:graphicData uri="http://schemas.openxmlformats.org/drawingml/2006/table">
            <a:tbl>
              <a:tblPr>
                <a:noFill/>
                <a:tableStyleId>{8606B869-DBA8-4FF0-99D6-46C7500E1FFF}</a:tableStyleId>
              </a:tblPr>
              <a:tblGrid>
                <a:gridCol w="3886200">
                  <a:extLst>
                    <a:ext uri="{9D8B030D-6E8A-4147-A177-3AD203B41FA5}">
                      <a16:colId xmlns:a16="http://schemas.microsoft.com/office/drawing/2014/main" val="20000"/>
                    </a:ext>
                  </a:extLst>
                </a:gridCol>
                <a:gridCol w="1247775">
                  <a:extLst>
                    <a:ext uri="{9D8B030D-6E8A-4147-A177-3AD203B41FA5}">
                      <a16:colId xmlns:a16="http://schemas.microsoft.com/office/drawing/2014/main" val="20001"/>
                    </a:ext>
                  </a:extLst>
                </a:gridCol>
              </a:tblGrid>
              <a:tr h="0">
                <a:tc>
                  <a:txBody>
                    <a:bodyPr/>
                    <a:lstStyle/>
                    <a:p>
                      <a:pPr marL="0" lvl="0" indent="0" algn="ctr" rtl="0">
                        <a:spcBef>
                          <a:spcPts val="0"/>
                        </a:spcBef>
                        <a:spcAft>
                          <a:spcPts val="0"/>
                        </a:spcAft>
                        <a:buNone/>
                      </a:pPr>
                      <a:r>
                        <a:rPr lang="en" sz="1200">
                          <a:latin typeface="Open Sans"/>
                          <a:ea typeface="Open Sans"/>
                          <a:cs typeface="Open Sans"/>
                          <a:sym typeface="Open Sans"/>
                        </a:rPr>
                        <a:t>Challenges</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Frequency</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Academic integrity concerns (e.g., verifying the work submitted)</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9</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Not using AI yet</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7</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Challenges in assessing student writing</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3</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Automated grading reduces instructor engagement</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1</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Instructors providing feedback at various stages of the assignment</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1</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Faculty members not ready to give up their favorite assessment type(s)</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1</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6"/>
                  </a:ext>
                </a:extLst>
              </a:tr>
              <a:tr h="0">
                <a:tc>
                  <a:txBody>
                    <a:bodyPr/>
                    <a:lstStyle/>
                    <a:p>
                      <a:pPr marL="0" lvl="0" indent="0" algn="l" rtl="0">
                        <a:spcBef>
                          <a:spcPts val="0"/>
                        </a:spcBef>
                        <a:spcAft>
                          <a:spcPts val="0"/>
                        </a:spcAft>
                        <a:buNone/>
                      </a:pPr>
                      <a:r>
                        <a:rPr lang="en" sz="1200">
                          <a:latin typeface="Open Sans"/>
                          <a:ea typeface="Open Sans"/>
                          <a:cs typeface="Open Sans"/>
                          <a:sym typeface="Open Sans"/>
                        </a:rPr>
                        <a:t>Ineffectiveness of current assessment strategies</a:t>
                      </a:r>
                      <a:endParaRPr sz="1200">
                        <a:latin typeface="Open Sans"/>
                        <a:ea typeface="Open Sans"/>
                        <a:cs typeface="Open Sans"/>
                        <a:sym typeface="Open Sans"/>
                      </a:endParaRPr>
                    </a:p>
                  </a:txBody>
                  <a:tcPr marL="63500" marR="63500" marT="63500" marB="63500"/>
                </a:tc>
                <a:tc>
                  <a:txBody>
                    <a:bodyPr/>
                    <a:lstStyle/>
                    <a:p>
                      <a:pPr marL="0" lvl="0" indent="0" algn="l" rtl="0">
                        <a:spcBef>
                          <a:spcPts val="0"/>
                        </a:spcBef>
                        <a:spcAft>
                          <a:spcPts val="0"/>
                        </a:spcAft>
                        <a:buNone/>
                      </a:pPr>
                      <a:r>
                        <a:rPr lang="en" sz="1200">
                          <a:latin typeface="Open Sans"/>
                          <a:ea typeface="Open Sans"/>
                          <a:cs typeface="Open Sans"/>
                          <a:sym typeface="Open Sans"/>
                        </a:rPr>
                        <a:t>1</a:t>
                      </a:r>
                      <a:endParaRPr sz="1200">
                        <a:latin typeface="Open Sans"/>
                        <a:ea typeface="Open Sans"/>
                        <a:cs typeface="Open Sans"/>
                        <a:sym typeface="Open Sans"/>
                      </a:endParaRPr>
                    </a:p>
                  </a:txBody>
                  <a:tcPr marL="63500" marR="63500" marT="63500" marB="63500"/>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90"/>
        <p:cNvGrpSpPr/>
        <p:nvPr/>
      </p:nvGrpSpPr>
      <p:grpSpPr>
        <a:xfrm>
          <a:off x="0" y="0"/>
          <a:ext cx="0" cy="0"/>
          <a:chOff x="0" y="0"/>
          <a:chExt cx="0" cy="0"/>
        </a:xfrm>
      </p:grpSpPr>
      <p:sp>
        <p:nvSpPr>
          <p:cNvPr id="191" name="Google Shape;191;p33"/>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Discussion &amp; Conclusion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Discussion </a:t>
            </a:r>
            <a:endParaRPr/>
          </a:p>
        </p:txBody>
      </p:sp>
      <p:sp>
        <p:nvSpPr>
          <p:cNvPr id="197" name="Google Shape;197;p3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457200" lvl="0" indent="-342900" algn="l" rtl="0">
              <a:lnSpc>
                <a:spcPct val="100000"/>
              </a:lnSpc>
              <a:spcBef>
                <a:spcPts val="0"/>
              </a:spcBef>
              <a:spcAft>
                <a:spcPts val="0"/>
              </a:spcAft>
              <a:buSzPts val="1800"/>
              <a:buFont typeface="Raleway"/>
              <a:buChar char="●"/>
            </a:pPr>
            <a:r>
              <a:rPr lang="en">
                <a:latin typeface="Raleway"/>
                <a:ea typeface="Raleway"/>
                <a:cs typeface="Raleway"/>
                <a:sym typeface="Raleway"/>
              </a:rPr>
              <a:t>Online Instructor </a:t>
            </a:r>
            <a:r>
              <a:rPr lang="en" b="1">
                <a:latin typeface="Raleway"/>
                <a:ea typeface="Raleway"/>
                <a:cs typeface="Raleway"/>
                <a:sym typeface="Raleway"/>
              </a:rPr>
              <a:t>effectiveness</a:t>
            </a:r>
            <a:r>
              <a:rPr lang="en">
                <a:latin typeface="Raleway"/>
                <a:ea typeface="Raleway"/>
                <a:cs typeface="Raleway"/>
                <a:sym typeface="Raleway"/>
              </a:rPr>
              <a:t> ratings: </a:t>
            </a:r>
            <a:endParaRPr>
              <a:latin typeface="Raleway"/>
              <a:ea typeface="Raleway"/>
              <a:cs typeface="Raleway"/>
              <a:sym typeface="Raleway"/>
            </a:endParaRPr>
          </a:p>
          <a:p>
            <a:pPr marL="914400" lvl="1"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Effective types - design and multimedia projects, case-study analysis; </a:t>
            </a:r>
            <a:endParaRPr>
              <a:latin typeface="Raleway"/>
              <a:ea typeface="Raleway"/>
              <a:cs typeface="Raleway"/>
              <a:sym typeface="Raleway"/>
            </a:endParaRPr>
          </a:p>
          <a:p>
            <a:pPr marL="914400" lvl="1"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Least effective types - non-proctored exams, self assessments </a:t>
            </a:r>
            <a:endParaRPr>
              <a:latin typeface="Raleway"/>
              <a:ea typeface="Raleway"/>
              <a:cs typeface="Raleway"/>
              <a:sym typeface="Raleway"/>
            </a:endParaRPr>
          </a:p>
          <a:p>
            <a:pPr marL="914400" lvl="1"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Effective strategies - grading rubric</a:t>
            </a:r>
            <a:endParaRPr>
              <a:latin typeface="Raleway"/>
              <a:ea typeface="Raleway"/>
              <a:cs typeface="Raleway"/>
              <a:sym typeface="Raleway"/>
            </a:endParaRPr>
          </a:p>
          <a:p>
            <a:pPr marL="914400" lvl="1"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Least effective strategies - ungraded and automated assessments (Bolliger et al., 2025)</a:t>
            </a:r>
            <a:endParaRPr>
              <a:latin typeface="Raleway"/>
              <a:ea typeface="Raleway"/>
              <a:cs typeface="Raleway"/>
              <a:sym typeface="Raleway"/>
            </a:endParaRPr>
          </a:p>
          <a:p>
            <a:pPr marL="457200" lvl="0" indent="-342900" algn="l" rtl="0">
              <a:lnSpc>
                <a:spcPct val="100000"/>
              </a:lnSpc>
              <a:spcBef>
                <a:spcPts val="0"/>
              </a:spcBef>
              <a:spcAft>
                <a:spcPts val="0"/>
              </a:spcAft>
              <a:buSzPts val="1800"/>
              <a:buFont typeface="Raleway"/>
              <a:buChar char="●"/>
            </a:pPr>
            <a:r>
              <a:rPr lang="en">
                <a:latin typeface="Raleway"/>
                <a:ea typeface="Raleway"/>
                <a:cs typeface="Raleway"/>
                <a:sym typeface="Raleway"/>
              </a:rPr>
              <a:t>Online Instructors &amp; IDs </a:t>
            </a:r>
            <a:r>
              <a:rPr lang="en" b="1">
                <a:latin typeface="Raleway"/>
                <a:ea typeface="Raleway"/>
                <a:cs typeface="Raleway"/>
                <a:sym typeface="Raleway"/>
              </a:rPr>
              <a:t>use</a:t>
            </a:r>
            <a:r>
              <a:rPr lang="en">
                <a:latin typeface="Raleway"/>
                <a:ea typeface="Raleway"/>
                <a:cs typeface="Raleway"/>
                <a:sym typeface="Raleway"/>
              </a:rPr>
              <a:t> ratings:</a:t>
            </a:r>
            <a:endParaRPr>
              <a:latin typeface="Raleway"/>
              <a:ea typeface="Raleway"/>
              <a:cs typeface="Raleway"/>
              <a:sym typeface="Raleway"/>
            </a:endParaRPr>
          </a:p>
          <a:p>
            <a:pPr marL="914400" lvl="1"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87.6% of IDs used grading rubrics </a:t>
            </a:r>
            <a:r>
              <a:rPr lang="en" i="1">
                <a:latin typeface="Raleway"/>
                <a:ea typeface="Raleway"/>
                <a:cs typeface="Raleway"/>
                <a:sym typeface="Raleway"/>
              </a:rPr>
              <a:t>often</a:t>
            </a:r>
            <a:r>
              <a:rPr lang="en">
                <a:latin typeface="Raleway"/>
                <a:ea typeface="Raleway"/>
                <a:cs typeface="Raleway"/>
                <a:sym typeface="Raleway"/>
              </a:rPr>
              <a:t> or </a:t>
            </a:r>
            <a:r>
              <a:rPr lang="en" i="1">
                <a:latin typeface="Raleway"/>
                <a:ea typeface="Raleway"/>
                <a:cs typeface="Raleway"/>
                <a:sym typeface="Raleway"/>
              </a:rPr>
              <a:t>always </a:t>
            </a:r>
            <a:endParaRPr>
              <a:latin typeface="Raleway"/>
              <a:ea typeface="Raleway"/>
              <a:cs typeface="Raleway"/>
              <a:sym typeface="Raleway"/>
            </a:endParaRPr>
          </a:p>
          <a:p>
            <a:pPr marL="914400" lvl="1"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60.3% of IDs used self-assessment options </a:t>
            </a:r>
            <a:r>
              <a:rPr lang="en" i="1">
                <a:latin typeface="Raleway"/>
                <a:ea typeface="Raleway"/>
                <a:cs typeface="Raleway"/>
                <a:sym typeface="Raleway"/>
              </a:rPr>
              <a:t>often</a:t>
            </a:r>
            <a:r>
              <a:rPr lang="en">
                <a:latin typeface="Raleway"/>
                <a:ea typeface="Raleway"/>
                <a:cs typeface="Raleway"/>
                <a:sym typeface="Raleway"/>
              </a:rPr>
              <a:t> or </a:t>
            </a:r>
            <a:r>
              <a:rPr lang="en" i="1">
                <a:latin typeface="Raleway"/>
                <a:ea typeface="Raleway"/>
                <a:cs typeface="Raleway"/>
                <a:sym typeface="Raleway"/>
              </a:rPr>
              <a:t>always</a:t>
            </a:r>
            <a:endParaRPr>
              <a:latin typeface="Raleway"/>
              <a:ea typeface="Raleway"/>
              <a:cs typeface="Raleway"/>
              <a:sym typeface="Raleway"/>
            </a:endParaRPr>
          </a:p>
          <a:p>
            <a:pPr marL="914400" lvl="1"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IDs used self-assessments more frequently than online instructors (Bolliger &amp; Martin, 2021) </a:t>
            </a:r>
            <a:endParaRPr>
              <a:latin typeface="Raleway"/>
              <a:ea typeface="Raleway"/>
              <a:cs typeface="Raleway"/>
              <a:sym typeface="Raleway"/>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Discussion (continued)</a:t>
            </a:r>
            <a:endParaRPr/>
          </a:p>
        </p:txBody>
      </p:sp>
      <p:sp>
        <p:nvSpPr>
          <p:cNvPr id="203" name="Google Shape;203;p35"/>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457200" lvl="0" indent="-336550" algn="l" rtl="0">
              <a:spcBef>
                <a:spcPts val="0"/>
              </a:spcBef>
              <a:spcAft>
                <a:spcPts val="0"/>
              </a:spcAft>
              <a:buSzPts val="1700"/>
              <a:buFont typeface="Raleway"/>
              <a:buChar char="●"/>
            </a:pPr>
            <a:r>
              <a:rPr lang="en" sz="1700">
                <a:latin typeface="Raleway"/>
                <a:ea typeface="Raleway"/>
                <a:cs typeface="Raleway"/>
                <a:sym typeface="Raleway"/>
              </a:rPr>
              <a:t>Use of AI for more advanced processes/tasks (Ch’ng, 2021): multimedia, question banks, assessment of feelings and behaviors </a:t>
            </a:r>
            <a:endParaRPr sz="1700">
              <a:latin typeface="Raleway"/>
              <a:ea typeface="Raleway"/>
              <a:cs typeface="Raleway"/>
              <a:sym typeface="Raleway"/>
            </a:endParaRPr>
          </a:p>
          <a:p>
            <a:pPr marL="457200" lvl="0" indent="-336550" algn="l" rtl="0">
              <a:spcBef>
                <a:spcPts val="0"/>
              </a:spcBef>
              <a:spcAft>
                <a:spcPts val="0"/>
              </a:spcAft>
              <a:buSzPts val="1700"/>
              <a:buFont typeface="Raleway"/>
              <a:buChar char="●"/>
            </a:pPr>
            <a:r>
              <a:rPr lang="en" sz="1700">
                <a:latin typeface="Raleway"/>
                <a:ea typeface="Raleway"/>
                <a:cs typeface="Raleway"/>
                <a:sym typeface="Raleway"/>
              </a:rPr>
              <a:t>IDs: particularly useful for writing performance objectives - used for rubric and question bank generation - less frequently used for creating assessment instruments and evaluation plans (Luo et al., 2024)</a:t>
            </a:r>
            <a:endParaRPr sz="1700">
              <a:latin typeface="Raleway"/>
              <a:ea typeface="Raleway"/>
              <a:cs typeface="Raleway"/>
              <a:sym typeface="Raleway"/>
            </a:endParaRPr>
          </a:p>
          <a:p>
            <a:pPr marL="457200" lvl="0" indent="-336550" algn="l" rtl="0">
              <a:spcBef>
                <a:spcPts val="0"/>
              </a:spcBef>
              <a:spcAft>
                <a:spcPts val="0"/>
              </a:spcAft>
              <a:buSzPts val="1700"/>
              <a:buFont typeface="Raleway"/>
              <a:buChar char="●"/>
            </a:pPr>
            <a:r>
              <a:rPr lang="en" sz="1700">
                <a:latin typeface="Raleway"/>
                <a:ea typeface="Raleway"/>
                <a:cs typeface="Raleway"/>
                <a:sym typeface="Raleway"/>
              </a:rPr>
              <a:t>Modification/shift: oral exams and presentations, class discussions, personalized assignments, higher-order educational goals, peer reviews, collaborative projects, frequent low-stakes assessments, completion of assignments in-class </a:t>
            </a:r>
            <a:r>
              <a:rPr lang="en" sz="2100">
                <a:latin typeface="Raleway"/>
                <a:ea typeface="Raleway"/>
                <a:cs typeface="Raleway"/>
                <a:sym typeface="Raleway"/>
              </a:rPr>
              <a:t>(</a:t>
            </a:r>
            <a:r>
              <a:rPr lang="en" sz="1600">
                <a:latin typeface="Raleway"/>
                <a:ea typeface="Raleway"/>
                <a:cs typeface="Raleway"/>
                <a:sym typeface="Raleway"/>
              </a:rPr>
              <a:t>Hodges &amp; Kirschner, 2024)</a:t>
            </a:r>
            <a:endParaRPr sz="1600">
              <a:latin typeface="Raleway"/>
              <a:ea typeface="Raleway"/>
              <a:cs typeface="Raleway"/>
              <a:sym typeface="Raleway"/>
            </a:endParaRPr>
          </a:p>
          <a:p>
            <a:pPr marL="457200" lvl="0" indent="-330200" algn="l" rtl="0">
              <a:spcBef>
                <a:spcPts val="0"/>
              </a:spcBef>
              <a:spcAft>
                <a:spcPts val="0"/>
              </a:spcAft>
              <a:buSzPts val="1600"/>
              <a:buFont typeface="Raleway"/>
              <a:buChar char="●"/>
            </a:pPr>
            <a:r>
              <a:rPr lang="en" sz="1600">
                <a:latin typeface="Raleway"/>
                <a:ea typeface="Raleway"/>
                <a:cs typeface="Raleway"/>
                <a:sym typeface="Raleway"/>
              </a:rPr>
              <a:t>Support: Training of educators for plagiarism detection (Abd-Elaal et al., 2019</a:t>
            </a:r>
            <a:r>
              <a:rPr lang="en" sz="1200">
                <a:latin typeface="Raleway"/>
                <a:ea typeface="Raleway"/>
                <a:cs typeface="Raleway"/>
                <a:sym typeface="Raleway"/>
              </a:rPr>
              <a:t>) </a:t>
            </a:r>
            <a:endParaRPr sz="1600">
              <a:latin typeface="Raleway"/>
              <a:ea typeface="Raleway"/>
              <a:cs typeface="Raleway"/>
              <a:sym typeface="Raleway"/>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Limitations &amp; Future Research</a:t>
            </a:r>
            <a:endParaRPr/>
          </a:p>
        </p:txBody>
      </p:sp>
      <p:sp>
        <p:nvSpPr>
          <p:cNvPr id="209" name="Google Shape;209;p36"/>
          <p:cNvSpPr txBox="1">
            <a:spLocks noGrp="1"/>
          </p:cNvSpPr>
          <p:nvPr>
            <p:ph type="body" idx="1"/>
          </p:nvPr>
        </p:nvSpPr>
        <p:spPr>
          <a:xfrm>
            <a:off x="311700" y="1225225"/>
            <a:ext cx="3999900" cy="3354000"/>
          </a:xfrm>
          <a:prstGeom prst="rect">
            <a:avLst/>
          </a:prstGeom>
        </p:spPr>
        <p:txBody>
          <a:bodyPr spcFirstLastPara="1" wrap="square" lIns="91425" tIns="91425" rIns="91425" bIns="91425" anchor="t" anchorCtr="0">
            <a:normAutofit/>
          </a:bodyPr>
          <a:lstStyle/>
          <a:p>
            <a:pPr marL="457200" lvl="0" indent="-355600" algn="l" rtl="0">
              <a:lnSpc>
                <a:spcPct val="100000"/>
              </a:lnSpc>
              <a:spcBef>
                <a:spcPts val="0"/>
              </a:spcBef>
              <a:spcAft>
                <a:spcPts val="0"/>
              </a:spcAft>
              <a:buSzPts val="2000"/>
              <a:buFont typeface="Raleway"/>
              <a:buChar char="●"/>
            </a:pPr>
            <a:r>
              <a:rPr lang="en" sz="1700">
                <a:latin typeface="Raleway"/>
                <a:ea typeface="Raleway"/>
                <a:cs typeface="Raleway"/>
                <a:sym typeface="Raleway"/>
              </a:rPr>
              <a:t>Geographically limited</a:t>
            </a:r>
            <a:endParaRPr sz="1700">
              <a:latin typeface="Raleway"/>
              <a:ea typeface="Raleway"/>
              <a:cs typeface="Raleway"/>
              <a:sym typeface="Raleway"/>
            </a:endParaRPr>
          </a:p>
          <a:p>
            <a:pPr marL="457200" lvl="0" indent="-336550" algn="l" rtl="0">
              <a:lnSpc>
                <a:spcPct val="100000"/>
              </a:lnSpc>
              <a:spcBef>
                <a:spcPts val="0"/>
              </a:spcBef>
              <a:spcAft>
                <a:spcPts val="0"/>
              </a:spcAft>
              <a:buSzPts val="1700"/>
              <a:buFont typeface="Raleway"/>
              <a:buChar char="●"/>
            </a:pPr>
            <a:r>
              <a:rPr lang="en" sz="1700">
                <a:latin typeface="Raleway"/>
                <a:ea typeface="Raleway"/>
                <a:cs typeface="Raleway"/>
                <a:sym typeface="Raleway"/>
              </a:rPr>
              <a:t>Small sample size</a:t>
            </a:r>
            <a:endParaRPr sz="1700">
              <a:latin typeface="Raleway"/>
              <a:ea typeface="Raleway"/>
              <a:cs typeface="Raleway"/>
              <a:sym typeface="Raleway"/>
            </a:endParaRPr>
          </a:p>
          <a:p>
            <a:pPr marL="457200" lvl="0" indent="-336550" algn="l" rtl="0">
              <a:lnSpc>
                <a:spcPct val="100000"/>
              </a:lnSpc>
              <a:spcBef>
                <a:spcPts val="0"/>
              </a:spcBef>
              <a:spcAft>
                <a:spcPts val="0"/>
              </a:spcAft>
              <a:buSzPts val="1700"/>
              <a:buFont typeface="Raleway"/>
              <a:buChar char="●"/>
            </a:pPr>
            <a:r>
              <a:rPr lang="en" sz="1700">
                <a:latin typeface="Raleway"/>
                <a:ea typeface="Raleway"/>
                <a:cs typeface="Raleway"/>
                <a:sym typeface="Raleway"/>
              </a:rPr>
              <a:t>Self-reported data</a:t>
            </a:r>
            <a:endParaRPr sz="1700">
              <a:latin typeface="Raleway"/>
              <a:ea typeface="Raleway"/>
              <a:cs typeface="Raleway"/>
              <a:sym typeface="Raleway"/>
            </a:endParaRPr>
          </a:p>
          <a:p>
            <a:pPr marL="457200" lvl="0" indent="-336550" algn="l" rtl="0">
              <a:lnSpc>
                <a:spcPct val="100000"/>
              </a:lnSpc>
              <a:spcBef>
                <a:spcPts val="0"/>
              </a:spcBef>
              <a:spcAft>
                <a:spcPts val="0"/>
              </a:spcAft>
              <a:buSzPts val="1700"/>
              <a:buFont typeface="Raleway"/>
              <a:buChar char="●"/>
            </a:pPr>
            <a:r>
              <a:rPr lang="en" sz="1700">
                <a:latin typeface="Raleway"/>
                <a:ea typeface="Raleway"/>
                <a:cs typeface="Raleway"/>
                <a:sym typeface="Raleway"/>
              </a:rPr>
              <a:t>Volunteer participants</a:t>
            </a:r>
            <a:endParaRPr sz="1700">
              <a:latin typeface="Raleway"/>
              <a:ea typeface="Raleway"/>
              <a:cs typeface="Raleway"/>
              <a:sym typeface="Raleway"/>
            </a:endParaRPr>
          </a:p>
        </p:txBody>
      </p:sp>
      <p:sp>
        <p:nvSpPr>
          <p:cNvPr id="210" name="Google Shape;210;p36"/>
          <p:cNvSpPr txBox="1">
            <a:spLocks noGrp="1"/>
          </p:cNvSpPr>
          <p:nvPr>
            <p:ph type="body" idx="2"/>
          </p:nvPr>
        </p:nvSpPr>
        <p:spPr>
          <a:xfrm>
            <a:off x="4832400" y="1225225"/>
            <a:ext cx="3999900" cy="33540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Font typeface="Raleway"/>
              <a:buChar char="●"/>
            </a:pPr>
            <a:r>
              <a:rPr lang="en">
                <a:latin typeface="Raleway"/>
                <a:ea typeface="Raleway"/>
                <a:cs typeface="Raleway"/>
                <a:sym typeface="Raleway"/>
              </a:rPr>
              <a:t>Multiple collection sites</a:t>
            </a:r>
            <a:endParaRPr>
              <a:latin typeface="Raleway"/>
              <a:ea typeface="Raleway"/>
              <a:cs typeface="Raleway"/>
              <a:sym typeface="Raleway"/>
            </a:endParaRPr>
          </a:p>
          <a:p>
            <a:pPr marL="457200" lvl="0" indent="-330200" algn="l" rtl="0">
              <a:spcBef>
                <a:spcPts val="0"/>
              </a:spcBef>
              <a:spcAft>
                <a:spcPts val="0"/>
              </a:spcAft>
              <a:buSzPts val="1600"/>
              <a:buFont typeface="Raleway"/>
              <a:buChar char="●"/>
            </a:pPr>
            <a:r>
              <a:rPr lang="en">
                <a:latin typeface="Raleway"/>
                <a:ea typeface="Raleway"/>
                <a:cs typeface="Raleway"/>
                <a:sym typeface="Raleway"/>
              </a:rPr>
              <a:t>Geography:</a:t>
            </a:r>
            <a:endParaRPr>
              <a:latin typeface="Raleway"/>
              <a:ea typeface="Raleway"/>
              <a:cs typeface="Raleway"/>
              <a:sym typeface="Raleway"/>
            </a:endParaRPr>
          </a:p>
          <a:p>
            <a:pPr marL="914400" lvl="1" indent="-330200" algn="l" rtl="0">
              <a:spcBef>
                <a:spcPts val="0"/>
              </a:spcBef>
              <a:spcAft>
                <a:spcPts val="0"/>
              </a:spcAft>
              <a:buSzPts val="1600"/>
              <a:buFont typeface="Raleway"/>
              <a:buChar char="○"/>
            </a:pPr>
            <a:r>
              <a:rPr lang="en" sz="1400">
                <a:latin typeface="Raleway"/>
                <a:ea typeface="Raleway"/>
                <a:cs typeface="Raleway"/>
                <a:sym typeface="Raleway"/>
              </a:rPr>
              <a:t>Different geographical U.S. regions</a:t>
            </a:r>
            <a:endParaRPr sz="1400">
              <a:latin typeface="Raleway"/>
              <a:ea typeface="Raleway"/>
              <a:cs typeface="Raleway"/>
              <a:sym typeface="Raleway"/>
            </a:endParaRPr>
          </a:p>
          <a:p>
            <a:pPr marL="914400" lvl="1" indent="-317500" algn="l" rtl="0">
              <a:spcBef>
                <a:spcPts val="0"/>
              </a:spcBef>
              <a:spcAft>
                <a:spcPts val="0"/>
              </a:spcAft>
              <a:buSzPts val="1400"/>
              <a:buFont typeface="Raleway"/>
              <a:buChar char="○"/>
            </a:pPr>
            <a:r>
              <a:rPr lang="en" sz="1400">
                <a:latin typeface="Raleway"/>
                <a:ea typeface="Raleway"/>
                <a:cs typeface="Raleway"/>
                <a:sym typeface="Raleway"/>
              </a:rPr>
              <a:t>Different countries</a:t>
            </a:r>
            <a:endParaRPr sz="1400">
              <a:latin typeface="Raleway"/>
              <a:ea typeface="Raleway"/>
              <a:cs typeface="Raleway"/>
              <a:sym typeface="Raleway"/>
            </a:endParaRPr>
          </a:p>
          <a:p>
            <a:pPr marL="457200" lvl="0" indent="-317500" algn="l" rtl="0">
              <a:spcBef>
                <a:spcPts val="0"/>
              </a:spcBef>
              <a:spcAft>
                <a:spcPts val="0"/>
              </a:spcAft>
              <a:buSzPts val="1400"/>
              <a:buFont typeface="Raleway"/>
              <a:buChar char="●"/>
            </a:pPr>
            <a:r>
              <a:rPr lang="en">
                <a:latin typeface="Raleway"/>
                <a:ea typeface="Raleway"/>
                <a:cs typeface="Raleway"/>
                <a:sym typeface="Raleway"/>
              </a:rPr>
              <a:t>Different populations:</a:t>
            </a:r>
            <a:endParaRPr>
              <a:latin typeface="Raleway"/>
              <a:ea typeface="Raleway"/>
              <a:cs typeface="Raleway"/>
              <a:sym typeface="Raleway"/>
            </a:endParaRPr>
          </a:p>
          <a:p>
            <a:pPr marL="914400" lvl="1" indent="-317500" algn="l" rtl="0">
              <a:spcBef>
                <a:spcPts val="0"/>
              </a:spcBef>
              <a:spcAft>
                <a:spcPts val="0"/>
              </a:spcAft>
              <a:buSzPts val="1400"/>
              <a:buFont typeface="Raleway"/>
              <a:buChar char="○"/>
            </a:pPr>
            <a:r>
              <a:rPr lang="en" sz="1400">
                <a:latin typeface="Raleway"/>
                <a:ea typeface="Raleway"/>
                <a:cs typeface="Raleway"/>
                <a:sym typeface="Raleway"/>
              </a:rPr>
              <a:t>Administrators</a:t>
            </a:r>
            <a:endParaRPr sz="1400">
              <a:latin typeface="Raleway"/>
              <a:ea typeface="Raleway"/>
              <a:cs typeface="Raleway"/>
              <a:sym typeface="Raleway"/>
            </a:endParaRPr>
          </a:p>
          <a:p>
            <a:pPr marL="914400" lvl="1" indent="-317500" algn="l" rtl="0">
              <a:spcBef>
                <a:spcPts val="0"/>
              </a:spcBef>
              <a:spcAft>
                <a:spcPts val="0"/>
              </a:spcAft>
              <a:buSzPts val="1400"/>
              <a:buFont typeface="Raleway"/>
              <a:buChar char="○"/>
            </a:pPr>
            <a:r>
              <a:rPr lang="en" sz="1400">
                <a:latin typeface="Raleway"/>
                <a:ea typeface="Raleway"/>
                <a:cs typeface="Raleway"/>
                <a:sym typeface="Raleway"/>
              </a:rPr>
              <a:t>Students</a:t>
            </a:r>
            <a:endParaRPr sz="1400">
              <a:latin typeface="Raleway"/>
              <a:ea typeface="Raleway"/>
              <a:cs typeface="Raleway"/>
              <a:sym typeface="Raleway"/>
            </a:endParaRPr>
          </a:p>
          <a:p>
            <a:pPr marL="457200" lvl="0" indent="-317500" algn="l" rtl="0">
              <a:spcBef>
                <a:spcPts val="0"/>
              </a:spcBef>
              <a:spcAft>
                <a:spcPts val="0"/>
              </a:spcAft>
              <a:buSzPts val="1400"/>
              <a:buFont typeface="Raleway"/>
              <a:buChar char="●"/>
            </a:pPr>
            <a:r>
              <a:rPr lang="en">
                <a:latin typeface="Raleway"/>
                <a:ea typeface="Raleway"/>
                <a:cs typeface="Raleway"/>
                <a:sym typeface="Raleway"/>
              </a:rPr>
              <a:t>Why are some assessment types and strategies perceived more effective than others?</a:t>
            </a:r>
            <a:endParaRPr>
              <a:latin typeface="Raleway"/>
              <a:ea typeface="Raleway"/>
              <a:cs typeface="Raleway"/>
              <a:sym typeface="Raleway"/>
            </a:endParaRPr>
          </a:p>
          <a:p>
            <a:pPr marL="457200" lvl="0" indent="-317500" algn="l" rtl="0">
              <a:spcBef>
                <a:spcPts val="0"/>
              </a:spcBef>
              <a:spcAft>
                <a:spcPts val="0"/>
              </a:spcAft>
              <a:buSzPts val="1400"/>
              <a:buFont typeface="Raleway"/>
              <a:buChar char="●"/>
            </a:pPr>
            <a:r>
              <a:rPr lang="en">
                <a:latin typeface="Raleway"/>
                <a:ea typeface="Raleway"/>
                <a:cs typeface="Raleway"/>
                <a:sym typeface="Raleway"/>
              </a:rPr>
              <a:t>Necessary support structures for the integration and use of AI?</a:t>
            </a:r>
            <a:endParaRPr>
              <a:latin typeface="Raleway"/>
              <a:ea typeface="Raleway"/>
              <a:cs typeface="Raleway"/>
              <a:sym typeface="Raleway"/>
            </a:endParaRPr>
          </a:p>
        </p:txBody>
      </p:sp>
      <p:pic>
        <p:nvPicPr>
          <p:cNvPr id="211" name="Google Shape;211;p36" descr="Limitations - Free of Charge Creative Commons Keyboard image"/>
          <p:cNvPicPr preferRelativeResize="0"/>
          <p:nvPr/>
        </p:nvPicPr>
        <p:blipFill>
          <a:blip r:embed="rId3">
            <a:alphaModFix/>
          </a:blip>
          <a:stretch>
            <a:fillRect/>
          </a:stretch>
        </p:blipFill>
        <p:spPr>
          <a:xfrm>
            <a:off x="491300" y="2637125"/>
            <a:ext cx="3127849" cy="2084724"/>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7"/>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Conclusion</a:t>
            </a:r>
            <a:endParaRPr/>
          </a:p>
        </p:txBody>
      </p:sp>
      <p:sp>
        <p:nvSpPr>
          <p:cNvPr id="217" name="Google Shape;217;p37"/>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457200" lvl="0" indent="-342900" algn="l" rtl="0">
              <a:lnSpc>
                <a:spcPct val="100000"/>
              </a:lnSpc>
              <a:spcBef>
                <a:spcPts val="0"/>
              </a:spcBef>
              <a:spcAft>
                <a:spcPts val="0"/>
              </a:spcAft>
              <a:buSzPts val="1800"/>
              <a:buChar char="●"/>
            </a:pPr>
            <a:r>
              <a:rPr lang="en"/>
              <a:t>Good teaching:</a:t>
            </a:r>
            <a:endParaRPr/>
          </a:p>
          <a:p>
            <a:pPr marL="914400" lvl="1" indent="-317500" algn="l" rtl="0">
              <a:lnSpc>
                <a:spcPct val="100000"/>
              </a:lnSpc>
              <a:spcBef>
                <a:spcPts val="0"/>
              </a:spcBef>
              <a:spcAft>
                <a:spcPts val="0"/>
              </a:spcAft>
              <a:buSzPts val="1400"/>
              <a:buChar char="○"/>
            </a:pPr>
            <a:r>
              <a:rPr lang="en"/>
              <a:t>Scaffolding</a:t>
            </a:r>
            <a:endParaRPr/>
          </a:p>
          <a:p>
            <a:pPr marL="914400" lvl="1" indent="-317500" algn="l" rtl="0">
              <a:lnSpc>
                <a:spcPct val="100000"/>
              </a:lnSpc>
              <a:spcBef>
                <a:spcPts val="0"/>
              </a:spcBef>
              <a:spcAft>
                <a:spcPts val="0"/>
              </a:spcAft>
              <a:buSzPts val="1400"/>
              <a:buChar char="○"/>
            </a:pPr>
            <a:r>
              <a:rPr lang="en"/>
              <a:t>Expectations/guidelines</a:t>
            </a:r>
            <a:endParaRPr/>
          </a:p>
          <a:p>
            <a:pPr marL="914400" lvl="1" indent="-317500" algn="l" rtl="0">
              <a:lnSpc>
                <a:spcPct val="100000"/>
              </a:lnSpc>
              <a:spcBef>
                <a:spcPts val="0"/>
              </a:spcBef>
              <a:spcAft>
                <a:spcPts val="0"/>
              </a:spcAft>
              <a:buSzPts val="1400"/>
              <a:buChar char="○"/>
            </a:pPr>
            <a:r>
              <a:rPr lang="en"/>
              <a:t>Higher-order thinking skills</a:t>
            </a:r>
            <a:endParaRPr/>
          </a:p>
          <a:p>
            <a:pPr marL="457200" lvl="0" indent="-342900" algn="l" rtl="0">
              <a:lnSpc>
                <a:spcPct val="100000"/>
              </a:lnSpc>
              <a:spcBef>
                <a:spcPts val="0"/>
              </a:spcBef>
              <a:spcAft>
                <a:spcPts val="0"/>
              </a:spcAft>
              <a:buSzPts val="1800"/>
              <a:buChar char="●"/>
            </a:pPr>
            <a:r>
              <a:rPr lang="en"/>
              <a:t>AI:</a:t>
            </a:r>
            <a:endParaRPr/>
          </a:p>
          <a:p>
            <a:pPr marL="914400" lvl="1" indent="-317500" algn="l" rtl="0">
              <a:lnSpc>
                <a:spcPct val="100000"/>
              </a:lnSpc>
              <a:spcBef>
                <a:spcPts val="0"/>
              </a:spcBef>
              <a:spcAft>
                <a:spcPts val="0"/>
              </a:spcAft>
              <a:buSzPts val="1400"/>
              <a:buChar char="○"/>
            </a:pPr>
            <a:r>
              <a:rPr lang="en"/>
              <a:t>A lot of potential</a:t>
            </a:r>
            <a:endParaRPr/>
          </a:p>
          <a:p>
            <a:pPr marL="914400" lvl="1" indent="-317500" algn="l" rtl="0">
              <a:lnSpc>
                <a:spcPct val="100000"/>
              </a:lnSpc>
              <a:spcBef>
                <a:spcPts val="0"/>
              </a:spcBef>
              <a:spcAft>
                <a:spcPts val="0"/>
              </a:spcAft>
              <a:buSzPts val="1400"/>
              <a:buChar char="○"/>
            </a:pPr>
            <a:r>
              <a:rPr lang="en"/>
              <a:t>Creates some challenges</a:t>
            </a:r>
            <a:endParaRPr/>
          </a:p>
          <a:p>
            <a:pPr marL="914400" lvl="1" indent="-317500" algn="l" rtl="0">
              <a:lnSpc>
                <a:spcPct val="100000"/>
              </a:lnSpc>
              <a:spcBef>
                <a:spcPts val="0"/>
              </a:spcBef>
              <a:spcAft>
                <a:spcPts val="0"/>
              </a:spcAft>
              <a:buSzPts val="1400"/>
              <a:buChar char="○"/>
            </a:pPr>
            <a:r>
              <a:rPr lang="en"/>
              <a:t>Not the answer to all questions</a:t>
            </a:r>
            <a:endParaRPr/>
          </a:p>
          <a:p>
            <a:pPr marL="914400" lvl="1" indent="-317500" algn="l" rtl="0">
              <a:lnSpc>
                <a:spcPct val="100000"/>
              </a:lnSpc>
              <a:spcBef>
                <a:spcPts val="0"/>
              </a:spcBef>
              <a:spcAft>
                <a:spcPts val="0"/>
              </a:spcAft>
              <a:buSzPts val="1400"/>
              <a:buChar char="○"/>
            </a:pPr>
            <a:r>
              <a:rPr lang="en"/>
              <a:t>Banishment?</a:t>
            </a:r>
            <a:endParaRPr/>
          </a:p>
          <a:p>
            <a:pPr marL="914400" lvl="1" indent="-317500" algn="l" rtl="0">
              <a:lnSpc>
                <a:spcPct val="100000"/>
              </a:lnSpc>
              <a:spcBef>
                <a:spcPts val="0"/>
              </a:spcBef>
              <a:spcAft>
                <a:spcPts val="0"/>
              </a:spcAft>
              <a:buSzPts val="1400"/>
              <a:buChar char="○"/>
            </a:pPr>
            <a:r>
              <a:rPr lang="en"/>
              <a:t>Modification of strategies</a:t>
            </a:r>
            <a:endParaRPr/>
          </a:p>
          <a:p>
            <a:pPr marL="457200" lvl="0" indent="-342900" algn="l" rtl="0">
              <a:lnSpc>
                <a:spcPct val="100000"/>
              </a:lnSpc>
              <a:spcBef>
                <a:spcPts val="0"/>
              </a:spcBef>
              <a:spcAft>
                <a:spcPts val="0"/>
              </a:spcAft>
              <a:buSzPts val="1800"/>
              <a:buChar char="●"/>
            </a:pPr>
            <a:r>
              <a:rPr lang="en"/>
              <a:t>Process of learning</a:t>
            </a:r>
            <a:endParaRPr/>
          </a:p>
          <a:p>
            <a:pPr marL="457200" lvl="0" indent="-342900" algn="l" rtl="0">
              <a:lnSpc>
                <a:spcPct val="100000"/>
              </a:lnSpc>
              <a:spcBef>
                <a:spcPts val="0"/>
              </a:spcBef>
              <a:spcAft>
                <a:spcPts val="0"/>
              </a:spcAft>
              <a:buSzPts val="1800"/>
              <a:buChar char="●"/>
            </a:pPr>
            <a:r>
              <a:rPr lang="en"/>
              <a:t>Learner needs</a:t>
            </a:r>
            <a:endParaRPr/>
          </a:p>
          <a:p>
            <a:pPr marL="457200" lvl="0" indent="-342900" algn="l" rtl="0">
              <a:lnSpc>
                <a:spcPct val="100000"/>
              </a:lnSpc>
              <a:spcBef>
                <a:spcPts val="0"/>
              </a:spcBef>
              <a:spcAft>
                <a:spcPts val="0"/>
              </a:spcAft>
              <a:buSzPts val="1800"/>
              <a:buChar char="●"/>
            </a:pPr>
            <a:r>
              <a:rPr lang="en"/>
              <a:t>Personalized and adaptive assessments</a:t>
            </a:r>
            <a:endParaRPr/>
          </a:p>
        </p:txBody>
      </p:sp>
      <p:pic>
        <p:nvPicPr>
          <p:cNvPr id="218" name="Google Shape;218;p37" descr="Conclusions - Free of Charge Creative Commons Highway Sign image"/>
          <p:cNvPicPr preferRelativeResize="0"/>
          <p:nvPr/>
        </p:nvPicPr>
        <p:blipFill>
          <a:blip r:embed="rId3">
            <a:alphaModFix/>
          </a:blip>
          <a:stretch>
            <a:fillRect/>
          </a:stretch>
        </p:blipFill>
        <p:spPr>
          <a:xfrm>
            <a:off x="4714248" y="1225225"/>
            <a:ext cx="3299874" cy="2197174"/>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8"/>
          <p:cNvSpPr txBox="1">
            <a:spLocks noGrp="1"/>
          </p:cNvSpPr>
          <p:nvPr>
            <p:ph type="title"/>
          </p:nvPr>
        </p:nvSpPr>
        <p:spPr>
          <a:xfrm>
            <a:off x="280600" y="1354575"/>
            <a:ext cx="4045200" cy="1318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Questions</a:t>
            </a:r>
            <a:endParaRPr/>
          </a:p>
        </p:txBody>
      </p:sp>
      <p:sp>
        <p:nvSpPr>
          <p:cNvPr id="224" name="Google Shape;224;p38"/>
          <p:cNvSpPr txBox="1">
            <a:spLocks noGrp="1"/>
          </p:cNvSpPr>
          <p:nvPr>
            <p:ph type="body" idx="2"/>
          </p:nvPr>
        </p:nvSpPr>
        <p:spPr>
          <a:xfrm>
            <a:off x="5030000" y="724200"/>
            <a:ext cx="3837000" cy="3760800"/>
          </a:xfrm>
          <a:prstGeom prst="rect">
            <a:avLst/>
          </a:prstGeom>
        </p:spPr>
        <p:txBody>
          <a:bodyPr spcFirstLastPara="1" wrap="square" lIns="91425" tIns="91425" rIns="91425" bIns="91425" anchor="ctr" anchorCtr="0">
            <a:normAutofit lnSpcReduction="20000"/>
          </a:bodyPr>
          <a:lstStyle/>
          <a:p>
            <a:pPr marL="457200" lvl="0" indent="-323850" algn="l" rtl="0">
              <a:lnSpc>
                <a:spcPct val="100000"/>
              </a:lnSpc>
              <a:spcBef>
                <a:spcPts val="0"/>
              </a:spcBef>
              <a:spcAft>
                <a:spcPts val="0"/>
              </a:spcAft>
              <a:buSzPts val="1500"/>
              <a:buFont typeface="Raleway"/>
              <a:buChar char="●"/>
            </a:pPr>
            <a:r>
              <a:rPr lang="en" sz="1500">
                <a:latin typeface="Raleway"/>
                <a:ea typeface="Raleway"/>
                <a:cs typeface="Raleway"/>
                <a:sym typeface="Raleway"/>
              </a:rPr>
              <a:t>Florence Martin</a:t>
            </a:r>
            <a:endParaRPr sz="1500">
              <a:latin typeface="Raleway"/>
              <a:ea typeface="Raleway"/>
              <a:cs typeface="Raleway"/>
              <a:sym typeface="Raleway"/>
            </a:endParaRPr>
          </a:p>
          <a:p>
            <a:pPr marL="457200" lvl="0" indent="0" algn="l" rtl="0">
              <a:lnSpc>
                <a:spcPct val="100000"/>
              </a:lnSpc>
              <a:spcBef>
                <a:spcPts val="0"/>
              </a:spcBef>
              <a:spcAft>
                <a:spcPts val="0"/>
              </a:spcAft>
              <a:buNone/>
            </a:pPr>
            <a:r>
              <a:rPr lang="en" sz="1500">
                <a:latin typeface="Raleway"/>
                <a:ea typeface="Raleway"/>
                <a:cs typeface="Raleway"/>
                <a:sym typeface="Raleway"/>
              </a:rPr>
              <a:t>North Carolina State University</a:t>
            </a:r>
            <a:endParaRPr sz="1500">
              <a:latin typeface="Raleway"/>
              <a:ea typeface="Raleway"/>
              <a:cs typeface="Raleway"/>
              <a:sym typeface="Raleway"/>
            </a:endParaRPr>
          </a:p>
          <a:p>
            <a:pPr marL="457200" lvl="0" indent="0" algn="l" rtl="0">
              <a:lnSpc>
                <a:spcPct val="100000"/>
              </a:lnSpc>
              <a:spcBef>
                <a:spcPts val="0"/>
              </a:spcBef>
              <a:spcAft>
                <a:spcPts val="0"/>
              </a:spcAft>
              <a:buNone/>
            </a:pPr>
            <a:r>
              <a:rPr lang="en" sz="1500">
                <a:latin typeface="Raleway"/>
                <a:ea typeface="Raleway"/>
                <a:cs typeface="Raleway"/>
                <a:sym typeface="Raleway"/>
              </a:rPr>
              <a:t>fmartin3@ncsu.edu</a:t>
            </a:r>
            <a:endParaRPr sz="1500">
              <a:latin typeface="Raleway"/>
              <a:ea typeface="Raleway"/>
              <a:cs typeface="Raleway"/>
              <a:sym typeface="Raleway"/>
            </a:endParaRPr>
          </a:p>
          <a:p>
            <a:pPr marL="457200" lvl="0" indent="0" algn="l" rtl="0">
              <a:lnSpc>
                <a:spcPct val="100000"/>
              </a:lnSpc>
              <a:spcBef>
                <a:spcPts val="0"/>
              </a:spcBef>
              <a:spcAft>
                <a:spcPts val="0"/>
              </a:spcAft>
              <a:buNone/>
            </a:pPr>
            <a:endParaRPr sz="1500">
              <a:latin typeface="Raleway"/>
              <a:ea typeface="Raleway"/>
              <a:cs typeface="Raleway"/>
              <a:sym typeface="Raleway"/>
            </a:endParaRPr>
          </a:p>
          <a:p>
            <a:pPr marL="457200" lvl="0" indent="-323850" algn="l" rtl="0">
              <a:lnSpc>
                <a:spcPct val="100000"/>
              </a:lnSpc>
              <a:spcBef>
                <a:spcPts val="0"/>
              </a:spcBef>
              <a:spcAft>
                <a:spcPts val="0"/>
              </a:spcAft>
              <a:buSzPts val="1500"/>
              <a:buFont typeface="Raleway"/>
              <a:buChar char="●"/>
            </a:pPr>
            <a:r>
              <a:rPr lang="en" sz="1500">
                <a:latin typeface="Raleway"/>
                <a:ea typeface="Raleway"/>
                <a:cs typeface="Raleway"/>
                <a:sym typeface="Raleway"/>
              </a:rPr>
              <a:t>Stella Kim</a:t>
            </a:r>
            <a:endParaRPr sz="1500">
              <a:latin typeface="Raleway"/>
              <a:ea typeface="Raleway"/>
              <a:cs typeface="Raleway"/>
              <a:sym typeface="Raleway"/>
            </a:endParaRPr>
          </a:p>
          <a:p>
            <a:pPr marL="457200" lvl="0" indent="0" algn="l" rtl="0">
              <a:lnSpc>
                <a:spcPct val="100000"/>
              </a:lnSpc>
              <a:spcBef>
                <a:spcPts val="0"/>
              </a:spcBef>
              <a:spcAft>
                <a:spcPts val="0"/>
              </a:spcAft>
              <a:buNone/>
            </a:pPr>
            <a:r>
              <a:rPr lang="en" sz="1500">
                <a:latin typeface="Raleway"/>
                <a:ea typeface="Raleway"/>
                <a:cs typeface="Raleway"/>
                <a:sym typeface="Raleway"/>
              </a:rPr>
              <a:t>University of North Carolina Charlotte</a:t>
            </a:r>
            <a:endParaRPr sz="1500">
              <a:latin typeface="Raleway"/>
              <a:ea typeface="Raleway"/>
              <a:cs typeface="Raleway"/>
              <a:sym typeface="Raleway"/>
            </a:endParaRPr>
          </a:p>
          <a:p>
            <a:pPr marL="457200" lvl="0" indent="0" algn="l" rtl="0">
              <a:lnSpc>
                <a:spcPct val="100000"/>
              </a:lnSpc>
              <a:spcBef>
                <a:spcPts val="0"/>
              </a:spcBef>
              <a:spcAft>
                <a:spcPts val="0"/>
              </a:spcAft>
              <a:buNone/>
            </a:pPr>
            <a:r>
              <a:rPr lang="en" sz="1500">
                <a:latin typeface="Raleway"/>
                <a:ea typeface="Raleway"/>
                <a:cs typeface="Raleway"/>
                <a:sym typeface="Raleway"/>
              </a:rPr>
              <a:t>skim113@charlotte.edu</a:t>
            </a:r>
            <a:endParaRPr sz="1500">
              <a:latin typeface="Raleway"/>
              <a:ea typeface="Raleway"/>
              <a:cs typeface="Raleway"/>
              <a:sym typeface="Raleway"/>
            </a:endParaRPr>
          </a:p>
          <a:p>
            <a:pPr marL="457200" lvl="0" indent="0" algn="l" rtl="0">
              <a:lnSpc>
                <a:spcPct val="100000"/>
              </a:lnSpc>
              <a:spcBef>
                <a:spcPts val="0"/>
              </a:spcBef>
              <a:spcAft>
                <a:spcPts val="0"/>
              </a:spcAft>
              <a:buNone/>
            </a:pPr>
            <a:endParaRPr sz="1500">
              <a:latin typeface="Raleway"/>
              <a:ea typeface="Raleway"/>
              <a:cs typeface="Raleway"/>
              <a:sym typeface="Raleway"/>
            </a:endParaRPr>
          </a:p>
          <a:p>
            <a:pPr marL="457200" lvl="0" indent="-323850" algn="l" rtl="0">
              <a:lnSpc>
                <a:spcPct val="100000"/>
              </a:lnSpc>
              <a:spcBef>
                <a:spcPts val="0"/>
              </a:spcBef>
              <a:spcAft>
                <a:spcPts val="0"/>
              </a:spcAft>
              <a:buSzPts val="1500"/>
              <a:buFont typeface="Raleway"/>
              <a:buChar char="●"/>
            </a:pPr>
            <a:r>
              <a:rPr lang="en" sz="1500">
                <a:latin typeface="Raleway"/>
                <a:ea typeface="Raleway"/>
                <a:cs typeface="Raleway"/>
                <a:sym typeface="Raleway"/>
              </a:rPr>
              <a:t>Doris U. Bolliger</a:t>
            </a:r>
            <a:endParaRPr sz="1500">
              <a:latin typeface="Raleway"/>
              <a:ea typeface="Raleway"/>
              <a:cs typeface="Raleway"/>
              <a:sym typeface="Raleway"/>
            </a:endParaRPr>
          </a:p>
          <a:p>
            <a:pPr marL="457200" lvl="0" indent="0" algn="l" rtl="0">
              <a:lnSpc>
                <a:spcPct val="100000"/>
              </a:lnSpc>
              <a:spcBef>
                <a:spcPts val="0"/>
              </a:spcBef>
              <a:spcAft>
                <a:spcPts val="0"/>
              </a:spcAft>
              <a:buClr>
                <a:schemeClr val="dk2"/>
              </a:buClr>
              <a:buSzPts val="1100"/>
              <a:buFont typeface="Arial"/>
              <a:buNone/>
            </a:pPr>
            <a:r>
              <a:rPr lang="en" sz="1500">
                <a:latin typeface="Raleway"/>
                <a:ea typeface="Raleway"/>
                <a:cs typeface="Raleway"/>
                <a:sym typeface="Raleway"/>
              </a:rPr>
              <a:t>Texas Tech University</a:t>
            </a:r>
            <a:endParaRPr sz="1500">
              <a:latin typeface="Raleway"/>
              <a:ea typeface="Raleway"/>
              <a:cs typeface="Raleway"/>
              <a:sym typeface="Raleway"/>
            </a:endParaRPr>
          </a:p>
          <a:p>
            <a:pPr marL="457200" lvl="0" indent="0" algn="l" rtl="0">
              <a:lnSpc>
                <a:spcPct val="100000"/>
              </a:lnSpc>
              <a:spcBef>
                <a:spcPts val="0"/>
              </a:spcBef>
              <a:spcAft>
                <a:spcPts val="0"/>
              </a:spcAft>
              <a:buClr>
                <a:schemeClr val="dk2"/>
              </a:buClr>
              <a:buSzPts val="1100"/>
              <a:buFont typeface="Arial"/>
              <a:buNone/>
            </a:pPr>
            <a:r>
              <a:rPr lang="en" sz="1500">
                <a:latin typeface="Raleway"/>
                <a:ea typeface="Raleway"/>
                <a:cs typeface="Raleway"/>
                <a:sym typeface="Raleway"/>
              </a:rPr>
              <a:t>dorisbolliger@gmail.com</a:t>
            </a:r>
            <a:endParaRPr sz="1500">
              <a:latin typeface="Raleway"/>
              <a:ea typeface="Raleway"/>
              <a:cs typeface="Raleway"/>
              <a:sym typeface="Raleway"/>
            </a:endParaRPr>
          </a:p>
          <a:p>
            <a:pPr marL="457200" lvl="0" indent="0" algn="l" rtl="0">
              <a:lnSpc>
                <a:spcPct val="100000"/>
              </a:lnSpc>
              <a:spcBef>
                <a:spcPts val="0"/>
              </a:spcBef>
              <a:spcAft>
                <a:spcPts val="0"/>
              </a:spcAft>
              <a:buClr>
                <a:schemeClr val="dk2"/>
              </a:buClr>
              <a:buSzPts val="1100"/>
              <a:buFont typeface="Arial"/>
              <a:buNone/>
            </a:pPr>
            <a:endParaRPr sz="1500">
              <a:latin typeface="Raleway"/>
              <a:ea typeface="Raleway"/>
              <a:cs typeface="Raleway"/>
              <a:sym typeface="Raleway"/>
            </a:endParaRPr>
          </a:p>
          <a:p>
            <a:pPr marL="457200" lvl="0" indent="-323850" algn="l" rtl="0">
              <a:lnSpc>
                <a:spcPct val="100000"/>
              </a:lnSpc>
              <a:spcBef>
                <a:spcPts val="0"/>
              </a:spcBef>
              <a:spcAft>
                <a:spcPts val="0"/>
              </a:spcAft>
              <a:buSzPts val="1500"/>
              <a:buFont typeface="Raleway"/>
              <a:buChar char="●"/>
            </a:pPr>
            <a:r>
              <a:rPr lang="en" sz="1500">
                <a:latin typeface="Raleway"/>
                <a:ea typeface="Raleway"/>
                <a:cs typeface="Raleway"/>
                <a:sym typeface="Raleway"/>
              </a:rPr>
              <a:t>Jennifer DeLarm</a:t>
            </a:r>
            <a:endParaRPr sz="1500">
              <a:latin typeface="Raleway"/>
              <a:ea typeface="Raleway"/>
              <a:cs typeface="Raleway"/>
              <a:sym typeface="Raleway"/>
            </a:endParaRPr>
          </a:p>
          <a:p>
            <a:pPr marL="457200" lvl="0" indent="0" algn="l" rtl="0">
              <a:lnSpc>
                <a:spcPct val="100000"/>
              </a:lnSpc>
              <a:spcBef>
                <a:spcPts val="0"/>
              </a:spcBef>
              <a:spcAft>
                <a:spcPts val="0"/>
              </a:spcAft>
              <a:buClr>
                <a:schemeClr val="dk2"/>
              </a:buClr>
              <a:buSzPts val="1100"/>
              <a:buFont typeface="Arial"/>
              <a:buNone/>
            </a:pPr>
            <a:r>
              <a:rPr lang="en" sz="1500">
                <a:latin typeface="Raleway"/>
                <a:ea typeface="Raleway"/>
                <a:cs typeface="Raleway"/>
                <a:sym typeface="Raleway"/>
              </a:rPr>
              <a:t>North Carolina State University</a:t>
            </a:r>
            <a:endParaRPr sz="1500">
              <a:latin typeface="Raleway"/>
              <a:ea typeface="Raleway"/>
              <a:cs typeface="Raleway"/>
              <a:sym typeface="Raleway"/>
            </a:endParaRPr>
          </a:p>
          <a:p>
            <a:pPr marL="457200" lvl="0" indent="0" algn="l" rtl="0">
              <a:lnSpc>
                <a:spcPct val="100000"/>
              </a:lnSpc>
              <a:spcBef>
                <a:spcPts val="0"/>
              </a:spcBef>
              <a:spcAft>
                <a:spcPts val="0"/>
              </a:spcAft>
              <a:buClr>
                <a:schemeClr val="dk2"/>
              </a:buClr>
              <a:buSzPts val="1100"/>
              <a:buFont typeface="Arial"/>
              <a:buNone/>
            </a:pPr>
            <a:r>
              <a:rPr lang="en" sz="1500">
                <a:latin typeface="Raleway"/>
                <a:ea typeface="Raleway"/>
                <a:cs typeface="Raleway"/>
                <a:sym typeface="Raleway"/>
              </a:rPr>
              <a:t>jddelarm@ncsu.edu</a:t>
            </a:r>
            <a:endParaRPr sz="1500">
              <a:latin typeface="Raleway"/>
              <a:ea typeface="Raleway"/>
              <a:cs typeface="Raleway"/>
              <a:sym typeface="Raleway"/>
            </a:endParaRPr>
          </a:p>
          <a:p>
            <a:pPr marL="457200" lvl="0" indent="0" algn="l" rtl="0">
              <a:lnSpc>
                <a:spcPct val="100000"/>
              </a:lnSpc>
              <a:spcBef>
                <a:spcPts val="0"/>
              </a:spcBef>
              <a:spcAft>
                <a:spcPts val="0"/>
              </a:spcAft>
              <a:buClr>
                <a:schemeClr val="dk2"/>
              </a:buClr>
              <a:buSzPts val="1100"/>
              <a:buFont typeface="Arial"/>
              <a:buNone/>
            </a:pPr>
            <a:endParaRPr sz="1500">
              <a:latin typeface="Raleway"/>
              <a:ea typeface="Raleway"/>
              <a:cs typeface="Raleway"/>
              <a:sym typeface="Raleway"/>
            </a:endParaRPr>
          </a:p>
          <a:p>
            <a:pPr marL="457200" lvl="0" indent="0" algn="l" rtl="0">
              <a:lnSpc>
                <a:spcPct val="100000"/>
              </a:lnSpc>
              <a:spcBef>
                <a:spcPts val="0"/>
              </a:spcBef>
              <a:spcAft>
                <a:spcPts val="0"/>
              </a:spcAft>
              <a:buNone/>
            </a:pPr>
            <a:endParaRPr sz="1500">
              <a:latin typeface="Raleway"/>
              <a:ea typeface="Raleway"/>
              <a:cs typeface="Raleway"/>
              <a:sym typeface="Raleway"/>
            </a:endParaRPr>
          </a:p>
        </p:txBody>
      </p:sp>
      <p:pic>
        <p:nvPicPr>
          <p:cNvPr id="225" name="Google Shape;225;p38" title="Cartoon Question Mark Images | Free Photos, PNG Stickers ..."/>
          <p:cNvPicPr preferRelativeResize="0"/>
          <p:nvPr/>
        </p:nvPicPr>
        <p:blipFill>
          <a:blip r:embed="rId3">
            <a:alphaModFix/>
          </a:blip>
          <a:stretch>
            <a:fillRect/>
          </a:stretch>
        </p:blipFill>
        <p:spPr>
          <a:xfrm>
            <a:off x="1235563" y="2463150"/>
            <a:ext cx="2135276" cy="2135276"/>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39"/>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References</a:t>
            </a:r>
            <a:endParaRPr/>
          </a:p>
        </p:txBody>
      </p:sp>
      <p:sp>
        <p:nvSpPr>
          <p:cNvPr id="231" name="Google Shape;231;p39"/>
          <p:cNvSpPr txBox="1">
            <a:spLocks noGrp="1"/>
          </p:cNvSpPr>
          <p:nvPr>
            <p:ph type="body" idx="1"/>
          </p:nvPr>
        </p:nvSpPr>
        <p:spPr>
          <a:xfrm>
            <a:off x="2400250" y="1414775"/>
            <a:ext cx="6321600" cy="3213300"/>
          </a:xfrm>
          <a:prstGeom prst="rect">
            <a:avLst/>
          </a:prstGeom>
        </p:spPr>
        <p:txBody>
          <a:bodyPr spcFirstLastPara="1" wrap="square" lIns="91425" tIns="91425" rIns="91425" bIns="91425" anchor="t" anchorCtr="0">
            <a:normAutofit fontScale="25000" lnSpcReduction="20000"/>
          </a:bodyPr>
          <a:lstStyle/>
          <a:p>
            <a:pPr marL="0" lvl="0" indent="0" algn="l" rtl="0">
              <a:spcBef>
                <a:spcPts val="1200"/>
              </a:spcBef>
              <a:spcAft>
                <a:spcPts val="0"/>
              </a:spcAft>
              <a:buClr>
                <a:schemeClr val="dk1"/>
              </a:buClr>
              <a:buSzPts val="275"/>
              <a:buFont typeface="Arial"/>
              <a:buNone/>
            </a:pPr>
            <a:r>
              <a:rPr lang="en" sz="4800">
                <a:latin typeface="Raleway"/>
                <a:ea typeface="Raleway"/>
                <a:cs typeface="Raleway"/>
                <a:sym typeface="Raleway"/>
              </a:rPr>
              <a:t>Bolliger, D. U., &amp; Martin, F. (2021). Critical design elements in online courses. </a:t>
            </a:r>
            <a:r>
              <a:rPr lang="en" sz="4800" i="1">
                <a:latin typeface="Raleway"/>
                <a:ea typeface="Raleway"/>
                <a:cs typeface="Raleway"/>
                <a:sym typeface="Raleway"/>
              </a:rPr>
              <a:t>Distance Education</a:t>
            </a:r>
            <a:r>
              <a:rPr lang="en" sz="4800">
                <a:latin typeface="Raleway"/>
                <a:ea typeface="Raleway"/>
                <a:cs typeface="Raleway"/>
                <a:sym typeface="Raleway"/>
              </a:rPr>
              <a:t>, </a:t>
            </a:r>
            <a:r>
              <a:rPr lang="en" sz="4800" i="1">
                <a:latin typeface="Raleway"/>
                <a:ea typeface="Raleway"/>
                <a:cs typeface="Raleway"/>
                <a:sym typeface="Raleway"/>
              </a:rPr>
              <a:t>42</a:t>
            </a:r>
            <a:r>
              <a:rPr lang="en" sz="4800">
                <a:latin typeface="Raleway"/>
                <a:ea typeface="Raleway"/>
                <a:cs typeface="Raleway"/>
                <a:sym typeface="Raleway"/>
              </a:rPr>
              <a:t>(3), 352–372. </a:t>
            </a:r>
            <a:r>
              <a:rPr lang="en" sz="4800" u="sng">
                <a:solidFill>
                  <a:srgbClr val="1155CC"/>
                </a:solidFill>
                <a:latin typeface="Raleway"/>
                <a:ea typeface="Raleway"/>
                <a:cs typeface="Raleway"/>
                <a:sym typeface="Raleway"/>
                <a:hlinkClick r:id="rId3">
                  <a:extLst>
                    <a:ext uri="{A12FA001-AC4F-418D-AE19-62706E023703}">
                      <ahyp:hlinkClr xmlns:ahyp="http://schemas.microsoft.com/office/drawing/2018/hyperlinkcolor" val="tx"/>
                    </a:ext>
                  </a:extLst>
                </a:hlinkClick>
              </a:rPr>
              <a:t>https://doi.org/10.1080/01587919.2021.1956301</a:t>
            </a:r>
            <a:endParaRPr sz="4800">
              <a:latin typeface="Raleway"/>
              <a:ea typeface="Raleway"/>
              <a:cs typeface="Raleway"/>
              <a:sym typeface="Raleway"/>
            </a:endParaRPr>
          </a:p>
          <a:p>
            <a:pPr marL="0" lvl="0" indent="0" algn="l" rtl="0">
              <a:spcBef>
                <a:spcPts val="1200"/>
              </a:spcBef>
              <a:spcAft>
                <a:spcPts val="0"/>
              </a:spcAft>
              <a:buClr>
                <a:schemeClr val="dk1"/>
              </a:buClr>
              <a:buSzPts val="275"/>
              <a:buFont typeface="Arial"/>
              <a:buNone/>
            </a:pPr>
            <a:r>
              <a:rPr lang="en" sz="4800">
                <a:latin typeface="Raleway"/>
                <a:ea typeface="Raleway"/>
                <a:cs typeface="Raleway"/>
                <a:sym typeface="Raleway"/>
              </a:rPr>
              <a:t>Bolliger, D. U., Martin, F., &amp; Kim, S. (2025). </a:t>
            </a:r>
            <a:r>
              <a:rPr lang="en" sz="4800" i="1">
                <a:latin typeface="Raleway"/>
                <a:ea typeface="Raleway"/>
                <a:cs typeface="Raleway"/>
                <a:sym typeface="Raleway"/>
              </a:rPr>
              <a:t>Instructors’ perceptions of assessment types and strategies used in online courses in higher education</a:t>
            </a:r>
            <a:r>
              <a:rPr lang="en" sz="4800">
                <a:latin typeface="Raleway"/>
                <a:ea typeface="Raleway"/>
                <a:cs typeface="Raleway"/>
                <a:sym typeface="Raleway"/>
              </a:rPr>
              <a:t> [Manuscript submitted for publication]. Department of Curriculum and Instruction, Texas Tech University.</a:t>
            </a:r>
            <a:endParaRPr sz="4800">
              <a:latin typeface="Raleway"/>
              <a:ea typeface="Raleway"/>
              <a:cs typeface="Raleway"/>
              <a:sym typeface="Raleway"/>
            </a:endParaRPr>
          </a:p>
          <a:p>
            <a:pPr marL="0" lvl="0" indent="0" algn="l" rtl="0">
              <a:lnSpc>
                <a:spcPct val="100000"/>
              </a:lnSpc>
              <a:spcBef>
                <a:spcPts val="1200"/>
              </a:spcBef>
              <a:spcAft>
                <a:spcPts val="0"/>
              </a:spcAft>
              <a:buClr>
                <a:schemeClr val="dk1"/>
              </a:buClr>
              <a:buSzPts val="275"/>
              <a:buFont typeface="Arial"/>
              <a:buNone/>
            </a:pPr>
            <a:r>
              <a:rPr lang="en" sz="4800">
                <a:solidFill>
                  <a:srgbClr val="222222"/>
                </a:solidFill>
                <a:highlight>
                  <a:srgbClr val="FFFFFF"/>
                </a:highlight>
                <a:latin typeface="Raleway"/>
                <a:ea typeface="Raleway"/>
                <a:cs typeface="Raleway"/>
                <a:sym typeface="Raleway"/>
              </a:rPr>
              <a:t>Hodges, C. B., &amp; Kirschner, P. A. (2024). Innovation of instructional design and assessment in the age of generative artificial intelligence [Editorial]. </a:t>
            </a:r>
            <a:r>
              <a:rPr lang="en" sz="4800" i="1">
                <a:solidFill>
                  <a:srgbClr val="222222"/>
                </a:solidFill>
                <a:highlight>
                  <a:srgbClr val="FFFFFF"/>
                </a:highlight>
                <a:latin typeface="Raleway"/>
                <a:ea typeface="Raleway"/>
                <a:cs typeface="Raleway"/>
                <a:sym typeface="Raleway"/>
              </a:rPr>
              <a:t>TechTrends</a:t>
            </a:r>
            <a:r>
              <a:rPr lang="en" sz="4800">
                <a:solidFill>
                  <a:srgbClr val="222222"/>
                </a:solidFill>
                <a:highlight>
                  <a:srgbClr val="FFFFFF"/>
                </a:highlight>
                <a:latin typeface="Raleway"/>
                <a:ea typeface="Raleway"/>
                <a:cs typeface="Raleway"/>
                <a:sym typeface="Raleway"/>
              </a:rPr>
              <a:t>, </a:t>
            </a:r>
            <a:r>
              <a:rPr lang="en" sz="4800" i="1">
                <a:solidFill>
                  <a:srgbClr val="222222"/>
                </a:solidFill>
                <a:highlight>
                  <a:srgbClr val="FFFFFF"/>
                </a:highlight>
                <a:latin typeface="Raleway"/>
                <a:ea typeface="Raleway"/>
                <a:cs typeface="Raleway"/>
                <a:sym typeface="Raleway"/>
              </a:rPr>
              <a:t>68</a:t>
            </a:r>
            <a:r>
              <a:rPr lang="en" sz="4800">
                <a:solidFill>
                  <a:srgbClr val="222222"/>
                </a:solidFill>
                <a:highlight>
                  <a:srgbClr val="FFFFFF"/>
                </a:highlight>
                <a:latin typeface="Raleway"/>
                <a:ea typeface="Raleway"/>
                <a:cs typeface="Raleway"/>
                <a:sym typeface="Raleway"/>
              </a:rPr>
              <a:t>(1), 195–199. </a:t>
            </a:r>
            <a:r>
              <a:rPr lang="en" sz="4800" u="sng">
                <a:solidFill>
                  <a:srgbClr val="1155CC"/>
                </a:solidFill>
                <a:highlight>
                  <a:srgbClr val="FFFFFF"/>
                </a:highlight>
                <a:latin typeface="Raleway"/>
                <a:ea typeface="Raleway"/>
                <a:cs typeface="Raleway"/>
                <a:sym typeface="Raleway"/>
                <a:hlinkClick r:id="rId4">
                  <a:extLst>
                    <a:ext uri="{A12FA001-AC4F-418D-AE19-62706E023703}">
                      <ahyp:hlinkClr xmlns:ahyp="http://schemas.microsoft.com/office/drawing/2018/hyperlinkcolor" val="tx"/>
                    </a:ext>
                  </a:extLst>
                </a:hlinkClick>
              </a:rPr>
              <a:t>https://doi.org/10.1007/s11528-023-00926-x</a:t>
            </a:r>
            <a:endParaRPr sz="4800">
              <a:latin typeface="Raleway"/>
              <a:ea typeface="Raleway"/>
              <a:cs typeface="Raleway"/>
              <a:sym typeface="Raleway"/>
            </a:endParaRPr>
          </a:p>
          <a:p>
            <a:pPr marL="0" lvl="0" indent="0" algn="l" rtl="0">
              <a:lnSpc>
                <a:spcPct val="100000"/>
              </a:lnSpc>
              <a:spcBef>
                <a:spcPts val="0"/>
              </a:spcBef>
              <a:spcAft>
                <a:spcPts val="0"/>
              </a:spcAft>
              <a:buClr>
                <a:schemeClr val="dk1"/>
              </a:buClr>
              <a:buSzPts val="275"/>
              <a:buFont typeface="Arial"/>
              <a:buNone/>
            </a:pPr>
            <a:endParaRPr sz="4800">
              <a:latin typeface="Raleway"/>
              <a:ea typeface="Raleway"/>
              <a:cs typeface="Raleway"/>
              <a:sym typeface="Raleway"/>
            </a:endParaRPr>
          </a:p>
          <a:p>
            <a:pPr marL="0" lvl="0" indent="0" algn="l" rtl="0">
              <a:lnSpc>
                <a:spcPct val="100000"/>
              </a:lnSpc>
              <a:spcBef>
                <a:spcPts val="0"/>
              </a:spcBef>
              <a:spcAft>
                <a:spcPts val="0"/>
              </a:spcAft>
              <a:buClr>
                <a:schemeClr val="dk1"/>
              </a:buClr>
              <a:buSzPts val="275"/>
              <a:buFont typeface="Arial"/>
              <a:buNone/>
            </a:pPr>
            <a:r>
              <a:rPr lang="en" sz="4800">
                <a:solidFill>
                  <a:srgbClr val="222222"/>
                </a:solidFill>
                <a:highlight>
                  <a:srgbClr val="FFFFFF"/>
                </a:highlight>
                <a:latin typeface="Raleway"/>
                <a:ea typeface="Raleway"/>
                <a:cs typeface="Raleway"/>
                <a:sym typeface="Raleway"/>
              </a:rPr>
              <a:t>Luo, T., Muljana, P. S., Ren, X., &amp; Young, D. (2024). Exploring instructional designers’ utilization and perspectives on generative AI tools: A mixed methods study. </a:t>
            </a:r>
            <a:r>
              <a:rPr lang="en" sz="4800" i="1">
                <a:solidFill>
                  <a:srgbClr val="222222"/>
                </a:solidFill>
                <a:highlight>
                  <a:srgbClr val="FFFFFF"/>
                </a:highlight>
                <a:latin typeface="Raleway"/>
                <a:ea typeface="Raleway"/>
                <a:cs typeface="Raleway"/>
                <a:sym typeface="Raleway"/>
              </a:rPr>
              <a:t>Educational Technology Research and Development</a:t>
            </a:r>
            <a:r>
              <a:rPr lang="en" sz="4800">
                <a:solidFill>
                  <a:srgbClr val="222222"/>
                </a:solidFill>
                <a:highlight>
                  <a:srgbClr val="FFFFFF"/>
                </a:highlight>
                <a:latin typeface="Raleway"/>
                <a:ea typeface="Raleway"/>
                <a:cs typeface="Raleway"/>
                <a:sym typeface="Raleway"/>
              </a:rPr>
              <a:t>. Advance online publication. </a:t>
            </a:r>
            <a:r>
              <a:rPr lang="en" sz="4800" u="sng">
                <a:solidFill>
                  <a:srgbClr val="1155CC"/>
                </a:solidFill>
                <a:highlight>
                  <a:srgbClr val="FFFFFF"/>
                </a:highlight>
                <a:latin typeface="Raleway"/>
                <a:ea typeface="Raleway"/>
                <a:cs typeface="Raleway"/>
                <a:sym typeface="Raleway"/>
                <a:hlinkClick r:id="rId5">
                  <a:extLst>
                    <a:ext uri="{A12FA001-AC4F-418D-AE19-62706E023703}">
                      <ahyp:hlinkClr xmlns:ahyp="http://schemas.microsoft.com/office/drawing/2018/hyperlinkcolor" val="tx"/>
                    </a:ext>
                  </a:extLst>
                </a:hlinkClick>
              </a:rPr>
              <a:t>https://doi.org/10.1007/s11423-024-10437-y</a:t>
            </a:r>
            <a:endParaRPr sz="4800">
              <a:solidFill>
                <a:srgbClr val="222222"/>
              </a:solidFill>
              <a:highlight>
                <a:srgbClr val="FFFFFF"/>
              </a:highlight>
              <a:latin typeface="Raleway"/>
              <a:ea typeface="Raleway"/>
              <a:cs typeface="Raleway"/>
              <a:sym typeface="Raleway"/>
            </a:endParaRPr>
          </a:p>
          <a:p>
            <a:pPr marL="0" lvl="0" indent="0" algn="l" rtl="0">
              <a:lnSpc>
                <a:spcPct val="100000"/>
              </a:lnSpc>
              <a:spcBef>
                <a:spcPts val="0"/>
              </a:spcBef>
              <a:spcAft>
                <a:spcPts val="0"/>
              </a:spcAft>
              <a:buClr>
                <a:schemeClr val="dk1"/>
              </a:buClr>
              <a:buSzPts val="275"/>
              <a:buFont typeface="Arial"/>
              <a:buNone/>
            </a:pPr>
            <a:endParaRPr sz="5100">
              <a:latin typeface="Raleway"/>
              <a:ea typeface="Raleway"/>
              <a:cs typeface="Raleway"/>
              <a:sym typeface="Raleway"/>
            </a:endParaRPr>
          </a:p>
          <a:p>
            <a:pPr marL="0" lvl="0" indent="0" algn="l" rtl="0">
              <a:lnSpc>
                <a:spcPct val="100000"/>
              </a:lnSpc>
              <a:spcBef>
                <a:spcPts val="0"/>
              </a:spcBef>
              <a:spcAft>
                <a:spcPts val="0"/>
              </a:spcAft>
              <a:buClr>
                <a:schemeClr val="dk1"/>
              </a:buClr>
              <a:buSzPct val="47826"/>
              <a:buFont typeface="Arial"/>
              <a:buNone/>
            </a:pPr>
            <a:endParaRPr sz="2300">
              <a:latin typeface="Raleway"/>
              <a:ea typeface="Raleway"/>
              <a:cs typeface="Raleway"/>
              <a:sym typeface="Raleway"/>
            </a:endParaRPr>
          </a:p>
          <a:p>
            <a:pPr marL="0" lvl="0" indent="0" algn="l" rtl="0">
              <a:lnSpc>
                <a:spcPct val="100000"/>
              </a:lnSpc>
              <a:spcBef>
                <a:spcPts val="0"/>
              </a:spcBef>
              <a:spcAft>
                <a:spcPts val="0"/>
              </a:spcAft>
              <a:buClr>
                <a:schemeClr val="dk1"/>
              </a:buClr>
              <a:buSzPct val="47826"/>
              <a:buFont typeface="Arial"/>
              <a:buNone/>
            </a:pPr>
            <a:endParaRPr sz="2300">
              <a:latin typeface="Raleway"/>
              <a:ea typeface="Raleway"/>
              <a:cs typeface="Raleway"/>
              <a:sym typeface="Raleway"/>
            </a:endParaRPr>
          </a:p>
          <a:p>
            <a:pPr marL="0" lvl="0" indent="0" algn="l" rtl="0">
              <a:lnSpc>
                <a:spcPct val="100000"/>
              </a:lnSpc>
              <a:spcBef>
                <a:spcPts val="0"/>
              </a:spcBef>
              <a:spcAft>
                <a:spcPts val="0"/>
              </a:spcAft>
              <a:buClr>
                <a:schemeClr val="dk1"/>
              </a:buClr>
              <a:buSzPct val="47826"/>
              <a:buFont typeface="Arial"/>
              <a:buNone/>
            </a:pPr>
            <a:endParaRPr sz="2300">
              <a:latin typeface="Raleway"/>
              <a:ea typeface="Raleway"/>
              <a:cs typeface="Raleway"/>
              <a:sym typeface="Raleway"/>
            </a:endParaRPr>
          </a:p>
          <a:p>
            <a:pPr marL="0" lvl="0" indent="0" algn="l" rtl="0">
              <a:lnSpc>
                <a:spcPct val="100000"/>
              </a:lnSpc>
              <a:spcBef>
                <a:spcPts val="0"/>
              </a:spcBef>
              <a:spcAft>
                <a:spcPts val="0"/>
              </a:spcAft>
              <a:buClr>
                <a:schemeClr val="dk1"/>
              </a:buClr>
              <a:buSzPct val="47826"/>
              <a:buFont typeface="Arial"/>
              <a:buNone/>
            </a:pPr>
            <a:endParaRPr sz="2300">
              <a:latin typeface="Raleway"/>
              <a:ea typeface="Raleway"/>
              <a:cs typeface="Raleway"/>
              <a:sym typeface="Raleway"/>
            </a:endParaRPr>
          </a:p>
          <a:p>
            <a:pPr marL="0" lvl="0" indent="0" algn="l" rtl="0">
              <a:lnSpc>
                <a:spcPct val="100000"/>
              </a:lnSpc>
              <a:spcBef>
                <a:spcPts val="0"/>
              </a:spcBef>
              <a:spcAft>
                <a:spcPts val="0"/>
              </a:spcAft>
              <a:buClr>
                <a:schemeClr val="dk1"/>
              </a:buClr>
              <a:buSzPct val="47826"/>
              <a:buFont typeface="Arial"/>
              <a:buNone/>
            </a:pPr>
            <a:endParaRPr sz="2300">
              <a:latin typeface="Raleway"/>
              <a:ea typeface="Raleway"/>
              <a:cs typeface="Raleway"/>
              <a:sym typeface="Raleway"/>
            </a:endParaRPr>
          </a:p>
          <a:p>
            <a:pPr marL="0" lvl="0" indent="0" algn="l" rtl="0">
              <a:lnSpc>
                <a:spcPct val="100000"/>
              </a:lnSpc>
              <a:spcBef>
                <a:spcPts val="0"/>
              </a:spcBef>
              <a:spcAft>
                <a:spcPts val="0"/>
              </a:spcAft>
              <a:buClr>
                <a:schemeClr val="dk1"/>
              </a:buClr>
              <a:buSzPct val="47826"/>
              <a:buFont typeface="Arial"/>
              <a:buNone/>
            </a:pPr>
            <a:endParaRPr sz="23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a:p>
            <a:pPr marL="0" lvl="0" indent="0" algn="l" rtl="0">
              <a:lnSpc>
                <a:spcPct val="100000"/>
              </a:lnSpc>
              <a:spcBef>
                <a:spcPts val="0"/>
              </a:spcBef>
              <a:spcAft>
                <a:spcPts val="0"/>
              </a:spcAft>
              <a:buClr>
                <a:schemeClr val="dk1"/>
              </a:buClr>
              <a:buSzPct val="73333"/>
              <a:buFont typeface="Arial"/>
              <a:buNone/>
            </a:pPr>
            <a:endParaRPr sz="1500">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Assessment Strategies</a:t>
            </a:r>
            <a:endParaRPr/>
          </a:p>
        </p:txBody>
      </p:sp>
      <p:sp>
        <p:nvSpPr>
          <p:cNvPr id="75" name="Google Shape;75;p15"/>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457200" lvl="0" indent="-304800" algn="l" rtl="0">
              <a:spcBef>
                <a:spcPts val="0"/>
              </a:spcBef>
              <a:spcAft>
                <a:spcPts val="0"/>
              </a:spcAft>
              <a:buSzPts val="1200"/>
              <a:buChar char="●"/>
            </a:pPr>
            <a:r>
              <a:rPr lang="en" sz="1200"/>
              <a:t>Assessment strategies are described as “methods to how assessments are integrated and implemented in the online course to support and evaluate student learning”</a:t>
            </a:r>
            <a:endParaRPr sz="1200"/>
          </a:p>
          <a:p>
            <a:pPr marL="457200" lvl="0" indent="-304800" algn="l" rtl="0">
              <a:spcBef>
                <a:spcPts val="0"/>
              </a:spcBef>
              <a:spcAft>
                <a:spcPts val="0"/>
              </a:spcAft>
              <a:buSzPts val="1200"/>
              <a:buChar char="●"/>
            </a:pPr>
            <a:r>
              <a:rPr lang="en" sz="1200"/>
              <a:t>Include a mix of formative and summative assessments</a:t>
            </a:r>
            <a:endParaRPr sz="1200"/>
          </a:p>
          <a:p>
            <a:pPr marL="914400" lvl="1" indent="-304800" algn="l" rtl="0">
              <a:spcBef>
                <a:spcPts val="0"/>
              </a:spcBef>
              <a:spcAft>
                <a:spcPts val="0"/>
              </a:spcAft>
              <a:buSzPts val="1200"/>
              <a:buChar char="○"/>
            </a:pPr>
            <a:r>
              <a:rPr lang="en" sz="1200"/>
              <a:t>Formative should provide ongoing feedback, participation and practice exercises</a:t>
            </a:r>
            <a:endParaRPr sz="1200"/>
          </a:p>
          <a:p>
            <a:pPr marL="914400" lvl="1" indent="-304800" algn="l" rtl="0">
              <a:spcBef>
                <a:spcPts val="0"/>
              </a:spcBef>
              <a:spcAft>
                <a:spcPts val="0"/>
              </a:spcAft>
              <a:buSzPts val="1200"/>
              <a:buChar char="○"/>
            </a:pPr>
            <a:r>
              <a:rPr lang="en" sz="1200"/>
              <a:t>Summative should provide final projects, comprehensive exams, etc</a:t>
            </a:r>
            <a:endParaRPr sz="1200"/>
          </a:p>
          <a:p>
            <a:pPr marL="457200" lvl="0" indent="-304800" algn="l" rtl="0">
              <a:spcBef>
                <a:spcPts val="0"/>
              </a:spcBef>
              <a:spcAft>
                <a:spcPts val="0"/>
              </a:spcAft>
              <a:buSzPts val="1200"/>
              <a:buChar char="●"/>
            </a:pPr>
            <a:r>
              <a:rPr lang="en" sz="1200"/>
              <a:t>Collaborative versus individual</a:t>
            </a:r>
            <a:endParaRPr sz="1200"/>
          </a:p>
          <a:p>
            <a:pPr marL="914400" lvl="1" indent="-304800" algn="l" rtl="0">
              <a:spcBef>
                <a:spcPts val="0"/>
              </a:spcBef>
              <a:spcAft>
                <a:spcPts val="0"/>
              </a:spcAft>
              <a:buSzPts val="1200"/>
              <a:buChar char="○"/>
            </a:pPr>
            <a:r>
              <a:rPr lang="en" sz="1200"/>
              <a:t>Group projects and presentations, peer review activities, individual assignments, mixed-mode assessments, team-based learning activities</a:t>
            </a:r>
            <a:endParaRPr sz="1200"/>
          </a:p>
          <a:p>
            <a:pPr marL="457200" lvl="0" indent="-304800" algn="l" rtl="0">
              <a:spcBef>
                <a:spcPts val="0"/>
              </a:spcBef>
              <a:spcAft>
                <a:spcPts val="0"/>
              </a:spcAft>
              <a:buSzPts val="1200"/>
              <a:buChar char="●"/>
            </a:pPr>
            <a:r>
              <a:rPr lang="en" sz="1200"/>
              <a:t>Grading approaches</a:t>
            </a:r>
            <a:endParaRPr sz="1200"/>
          </a:p>
          <a:p>
            <a:pPr marL="914400" lvl="1" indent="-304800" algn="l" rtl="0">
              <a:spcBef>
                <a:spcPts val="0"/>
              </a:spcBef>
              <a:spcAft>
                <a:spcPts val="0"/>
              </a:spcAft>
              <a:buSzPts val="1200"/>
              <a:buChar char="○"/>
            </a:pPr>
            <a:r>
              <a:rPr lang="en" sz="1200"/>
              <a:t>Revise and resubmit</a:t>
            </a:r>
            <a:endParaRPr sz="1200"/>
          </a:p>
          <a:p>
            <a:pPr marL="914400" lvl="1" indent="-304800" algn="l" rtl="0">
              <a:spcBef>
                <a:spcPts val="0"/>
              </a:spcBef>
              <a:spcAft>
                <a:spcPts val="0"/>
              </a:spcAft>
              <a:buSzPts val="1200"/>
              <a:buChar char="○"/>
            </a:pPr>
            <a:r>
              <a:rPr lang="en" sz="1200"/>
              <a:t>criteria/rubrics</a:t>
            </a:r>
            <a:endParaRPr sz="1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Feedback</a:t>
            </a:r>
            <a:endParaRPr/>
          </a:p>
        </p:txBody>
      </p:sp>
      <p:sp>
        <p:nvSpPr>
          <p:cNvPr id="81" name="Google Shape;81;p16"/>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457200" lvl="0" indent="-304800" algn="l" rtl="0">
              <a:spcBef>
                <a:spcPts val="0"/>
              </a:spcBef>
              <a:spcAft>
                <a:spcPts val="0"/>
              </a:spcAft>
              <a:buSzPts val="1200"/>
              <a:buChar char="●"/>
            </a:pPr>
            <a:r>
              <a:rPr lang="en" sz="1200"/>
              <a:t>Types of feedback: diagnostic, formative, summative, e-assessment</a:t>
            </a:r>
            <a:endParaRPr sz="1200"/>
          </a:p>
          <a:p>
            <a:pPr marL="457200" lvl="0" indent="-304800" algn="l" rtl="0">
              <a:spcBef>
                <a:spcPts val="0"/>
              </a:spcBef>
              <a:spcAft>
                <a:spcPts val="0"/>
              </a:spcAft>
              <a:buSzPts val="1200"/>
              <a:buChar char="●"/>
            </a:pPr>
            <a:r>
              <a:rPr lang="en" sz="1200"/>
              <a:t>Delivered in different formats</a:t>
            </a:r>
            <a:endParaRPr sz="1200"/>
          </a:p>
          <a:p>
            <a:pPr marL="914400" lvl="1" indent="-304800" algn="l" rtl="0">
              <a:spcBef>
                <a:spcPts val="0"/>
              </a:spcBef>
              <a:spcAft>
                <a:spcPts val="0"/>
              </a:spcAft>
              <a:buSzPts val="1200"/>
              <a:buChar char="○"/>
            </a:pPr>
            <a:r>
              <a:rPr lang="en" sz="1200"/>
              <a:t>Audio feedback</a:t>
            </a:r>
            <a:endParaRPr sz="1200"/>
          </a:p>
          <a:p>
            <a:pPr marL="914400" lvl="1" indent="-304800" algn="l" rtl="0">
              <a:spcBef>
                <a:spcPts val="0"/>
              </a:spcBef>
              <a:spcAft>
                <a:spcPts val="0"/>
              </a:spcAft>
              <a:buSzPts val="1200"/>
              <a:buChar char="○"/>
            </a:pPr>
            <a:r>
              <a:rPr lang="en" sz="1200"/>
              <a:t>Video comments</a:t>
            </a:r>
            <a:endParaRPr sz="1200"/>
          </a:p>
          <a:p>
            <a:pPr marL="914400" lvl="1" indent="-304800" algn="l" rtl="0">
              <a:spcBef>
                <a:spcPts val="0"/>
              </a:spcBef>
              <a:spcAft>
                <a:spcPts val="0"/>
              </a:spcAft>
              <a:buSzPts val="1200"/>
              <a:buChar char="○"/>
            </a:pPr>
            <a:r>
              <a:rPr lang="en" sz="1200"/>
              <a:t>Written annotations</a:t>
            </a:r>
            <a:endParaRPr sz="1200"/>
          </a:p>
          <a:p>
            <a:pPr marL="914400" lvl="1" indent="-304800" algn="l" rtl="0">
              <a:spcBef>
                <a:spcPts val="0"/>
              </a:spcBef>
              <a:spcAft>
                <a:spcPts val="0"/>
              </a:spcAft>
              <a:buSzPts val="1200"/>
              <a:buChar char="○"/>
            </a:pPr>
            <a:r>
              <a:rPr lang="en" sz="1200"/>
              <a:t>Real-time digital feedback</a:t>
            </a:r>
            <a:endParaRPr sz="1200"/>
          </a:p>
          <a:p>
            <a:pPr marL="457200" lvl="0" indent="-304800" algn="l" rtl="0">
              <a:spcBef>
                <a:spcPts val="0"/>
              </a:spcBef>
              <a:spcAft>
                <a:spcPts val="0"/>
              </a:spcAft>
              <a:buSzPts val="1200"/>
              <a:buChar char="●"/>
            </a:pPr>
            <a:r>
              <a:rPr lang="en" sz="1200"/>
              <a:t>Studies show timing is important</a:t>
            </a:r>
            <a:endParaRPr sz="1200"/>
          </a:p>
          <a:p>
            <a:pPr marL="457200" lvl="0" indent="-304800" algn="l" rtl="0">
              <a:spcBef>
                <a:spcPts val="0"/>
              </a:spcBef>
              <a:spcAft>
                <a:spcPts val="0"/>
              </a:spcAft>
              <a:buSzPts val="1200"/>
              <a:buChar char="●"/>
            </a:pPr>
            <a:r>
              <a:rPr lang="en" sz="1200"/>
              <a:t>Feedback should include specific qualities</a:t>
            </a:r>
            <a:endParaRPr sz="1200"/>
          </a:p>
          <a:p>
            <a:pPr marL="457200" lvl="0" indent="-304800" algn="l" rtl="0">
              <a:spcBef>
                <a:spcPts val="0"/>
              </a:spcBef>
              <a:spcAft>
                <a:spcPts val="0"/>
              </a:spcAft>
              <a:buSzPts val="1200"/>
              <a:buChar char="●"/>
            </a:pPr>
            <a:r>
              <a:rPr lang="en" sz="1200"/>
              <a:t>Benefits of feedback</a:t>
            </a:r>
            <a:endParaRPr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AI in Assessments</a:t>
            </a:r>
            <a:endParaRPr/>
          </a:p>
        </p:txBody>
      </p:sp>
      <p:sp>
        <p:nvSpPr>
          <p:cNvPr id="87" name="Google Shape;87;p17"/>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1200"/>
              <a:t>Benefits:</a:t>
            </a:r>
            <a:endParaRPr sz="1200"/>
          </a:p>
          <a:p>
            <a:pPr marL="457200" lvl="0" indent="-285750" algn="l" rtl="0">
              <a:spcBef>
                <a:spcPts val="1200"/>
              </a:spcBef>
              <a:spcAft>
                <a:spcPts val="0"/>
              </a:spcAft>
              <a:buSzPts val="900"/>
              <a:buFont typeface="Arial"/>
              <a:buChar char="●"/>
            </a:pPr>
            <a:r>
              <a:rPr lang="en" sz="1200"/>
              <a:t>Enhanced precision and efficiency</a:t>
            </a:r>
            <a:endParaRPr sz="1200"/>
          </a:p>
          <a:p>
            <a:pPr marL="457200" lvl="0" indent="-285750" algn="l" rtl="0">
              <a:spcBef>
                <a:spcPts val="0"/>
              </a:spcBef>
              <a:spcAft>
                <a:spcPts val="0"/>
              </a:spcAft>
              <a:buSzPts val="900"/>
              <a:buFont typeface="Arial"/>
              <a:buChar char="●"/>
            </a:pPr>
            <a:r>
              <a:rPr lang="en" sz="1200"/>
              <a:t>Tailored feedback delivery</a:t>
            </a:r>
            <a:endParaRPr sz="1200"/>
          </a:p>
          <a:p>
            <a:pPr marL="457200" lvl="0" indent="-285750" algn="l" rtl="0">
              <a:spcBef>
                <a:spcPts val="0"/>
              </a:spcBef>
              <a:spcAft>
                <a:spcPts val="0"/>
              </a:spcAft>
              <a:buSzPts val="900"/>
              <a:buFont typeface="Arial"/>
              <a:buChar char="●"/>
            </a:pPr>
            <a:r>
              <a:rPr lang="en" sz="1200"/>
              <a:t>Automated evaluation capabilities</a:t>
            </a:r>
            <a:endParaRPr sz="1200"/>
          </a:p>
          <a:p>
            <a:pPr marL="0" lvl="0" indent="0" algn="l" rtl="0">
              <a:spcBef>
                <a:spcPts val="1200"/>
              </a:spcBef>
              <a:spcAft>
                <a:spcPts val="0"/>
              </a:spcAft>
              <a:buClr>
                <a:schemeClr val="dk1"/>
              </a:buClr>
              <a:buSzPts val="1100"/>
              <a:buFont typeface="Arial"/>
              <a:buNone/>
            </a:pPr>
            <a:r>
              <a:rPr lang="en" sz="1200"/>
              <a:t>Challenges:</a:t>
            </a:r>
            <a:endParaRPr sz="1200"/>
          </a:p>
          <a:p>
            <a:pPr marL="457200" lvl="0" indent="-285750" algn="l" rtl="0">
              <a:spcBef>
                <a:spcPts val="1200"/>
              </a:spcBef>
              <a:spcAft>
                <a:spcPts val="0"/>
              </a:spcAft>
              <a:buSzPts val="900"/>
              <a:buFont typeface="Arial"/>
              <a:buChar char="●"/>
            </a:pPr>
            <a:r>
              <a:rPr lang="en" sz="1200"/>
              <a:t>Academic dishonesty concerns</a:t>
            </a:r>
            <a:endParaRPr sz="1200"/>
          </a:p>
          <a:p>
            <a:pPr marL="457200" lvl="0" indent="-285750" algn="l" rtl="0">
              <a:spcBef>
                <a:spcPts val="0"/>
              </a:spcBef>
              <a:spcAft>
                <a:spcPts val="0"/>
              </a:spcAft>
              <a:buSzPts val="900"/>
              <a:buFont typeface="Arial"/>
              <a:buChar char="●"/>
            </a:pPr>
            <a:r>
              <a:rPr lang="en" sz="1200"/>
              <a:t>Quality/accuracy of AI-generated content</a:t>
            </a:r>
            <a:endParaRPr sz="1200"/>
          </a:p>
          <a:p>
            <a:pPr marL="457200" lvl="0" indent="-285750" algn="l" rtl="0">
              <a:spcBef>
                <a:spcPts val="0"/>
              </a:spcBef>
              <a:spcAft>
                <a:spcPts val="0"/>
              </a:spcAft>
              <a:buSzPts val="900"/>
              <a:buFont typeface="Arial"/>
              <a:buChar char="●"/>
            </a:pPr>
            <a:r>
              <a:rPr lang="en" sz="1200"/>
              <a:t>Need for balanced implementation</a:t>
            </a:r>
            <a:endParaRPr sz="1200"/>
          </a:p>
          <a:p>
            <a:pPr marL="0" lvl="0" indent="0" algn="l" rtl="0">
              <a:spcBef>
                <a:spcPts val="1200"/>
              </a:spcBef>
              <a:spcAft>
                <a:spcPts val="1200"/>
              </a:spcAft>
              <a:buNone/>
            </a:pPr>
            <a:endParaRPr sz="1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Instructional Designer Role in Assessments</a:t>
            </a:r>
            <a:endParaRPr/>
          </a:p>
        </p:txBody>
      </p:sp>
      <p:sp>
        <p:nvSpPr>
          <p:cNvPr id="93" name="Google Shape;93;p18"/>
          <p:cNvSpPr txBox="1">
            <a:spLocks noGrp="1"/>
          </p:cNvSpPr>
          <p:nvPr>
            <p:ph type="body" idx="1"/>
          </p:nvPr>
        </p:nvSpPr>
        <p:spPr>
          <a:xfrm>
            <a:off x="311700" y="1225225"/>
            <a:ext cx="3452100" cy="33540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Char char="●"/>
            </a:pPr>
            <a:r>
              <a:rPr lang="en" sz="1300"/>
              <a:t>Help with assessment development</a:t>
            </a:r>
            <a:endParaRPr sz="1300"/>
          </a:p>
          <a:p>
            <a:pPr marL="914400" lvl="1" indent="-311150" algn="l" rtl="0">
              <a:spcBef>
                <a:spcPts val="0"/>
              </a:spcBef>
              <a:spcAft>
                <a:spcPts val="0"/>
              </a:spcAft>
              <a:buSzPts val="1300"/>
              <a:buChar char="○"/>
            </a:pPr>
            <a:r>
              <a:rPr lang="en" sz="1300"/>
              <a:t>Ensure alignment with learning outcomes</a:t>
            </a:r>
            <a:endParaRPr sz="1300"/>
          </a:p>
          <a:p>
            <a:pPr marL="457200" lvl="0" indent="-311150" algn="l" rtl="0">
              <a:spcBef>
                <a:spcPts val="0"/>
              </a:spcBef>
              <a:spcAft>
                <a:spcPts val="0"/>
              </a:spcAft>
              <a:buSzPts val="1300"/>
              <a:buChar char="●"/>
            </a:pPr>
            <a:r>
              <a:rPr lang="en" sz="1300"/>
              <a:t>Provide quality assurance on assessments</a:t>
            </a:r>
            <a:endParaRPr sz="1300"/>
          </a:p>
          <a:p>
            <a:pPr marL="914400" lvl="1" indent="-311150" algn="l" rtl="0">
              <a:spcBef>
                <a:spcPts val="0"/>
              </a:spcBef>
              <a:spcAft>
                <a:spcPts val="0"/>
              </a:spcAft>
              <a:buSzPts val="1300"/>
              <a:buChar char="○"/>
            </a:pPr>
            <a:r>
              <a:rPr lang="en" sz="1300"/>
              <a:t>Appropriate content level</a:t>
            </a:r>
            <a:endParaRPr sz="1300"/>
          </a:p>
          <a:p>
            <a:pPr marL="914400" lvl="1" indent="-311150" algn="l" rtl="0">
              <a:spcBef>
                <a:spcPts val="0"/>
              </a:spcBef>
              <a:spcAft>
                <a:spcPts val="0"/>
              </a:spcAft>
              <a:buSzPts val="1300"/>
              <a:buChar char="○"/>
            </a:pPr>
            <a:r>
              <a:rPr lang="en" sz="1300"/>
              <a:t>Relate to the objectives</a:t>
            </a:r>
            <a:endParaRPr sz="1300"/>
          </a:p>
          <a:p>
            <a:pPr marL="457200" lvl="0" indent="-311150" algn="l" rtl="0">
              <a:spcBef>
                <a:spcPts val="0"/>
              </a:spcBef>
              <a:spcAft>
                <a:spcPts val="0"/>
              </a:spcAft>
              <a:buSzPts val="1300"/>
              <a:buChar char="●"/>
            </a:pPr>
            <a:r>
              <a:rPr lang="en" sz="1300"/>
              <a:t>Guide technology integration</a:t>
            </a:r>
            <a:endParaRPr sz="1300"/>
          </a:p>
          <a:p>
            <a:pPr marL="914400" lvl="1" indent="-311150" algn="l" rtl="0">
              <a:spcBef>
                <a:spcPts val="0"/>
              </a:spcBef>
              <a:spcAft>
                <a:spcPts val="0"/>
              </a:spcAft>
              <a:buSzPts val="1300"/>
              <a:buChar char="○"/>
            </a:pPr>
            <a:r>
              <a:rPr lang="en" sz="1300"/>
              <a:t>Provide support on selection and implementation</a:t>
            </a:r>
            <a:endParaRPr sz="1300"/>
          </a:p>
          <a:p>
            <a:pPr marL="457200" lvl="0" indent="-311150" algn="l" rtl="0">
              <a:spcBef>
                <a:spcPts val="0"/>
              </a:spcBef>
              <a:spcAft>
                <a:spcPts val="0"/>
              </a:spcAft>
              <a:buSzPts val="1300"/>
              <a:buChar char="●"/>
            </a:pPr>
            <a:r>
              <a:rPr lang="en" sz="1300"/>
              <a:t>Support faculty on assessments</a:t>
            </a:r>
            <a:endParaRPr sz="1300"/>
          </a:p>
          <a:p>
            <a:pPr marL="914400" lvl="1" indent="-311150" algn="l" rtl="0">
              <a:spcBef>
                <a:spcPts val="0"/>
              </a:spcBef>
              <a:spcAft>
                <a:spcPts val="0"/>
              </a:spcAft>
              <a:buSzPts val="1300"/>
              <a:buChar char="○"/>
            </a:pPr>
            <a:r>
              <a:rPr lang="en" sz="1300"/>
              <a:t>Gamified quizzes</a:t>
            </a:r>
            <a:endParaRPr sz="1300"/>
          </a:p>
        </p:txBody>
      </p:sp>
      <p:sp>
        <p:nvSpPr>
          <p:cNvPr id="94" name="Google Shape;94;p18"/>
          <p:cNvSpPr txBox="1"/>
          <p:nvPr/>
        </p:nvSpPr>
        <p:spPr>
          <a:xfrm>
            <a:off x="3898975" y="1301175"/>
            <a:ext cx="4428000" cy="3047700"/>
          </a:xfrm>
          <a:prstGeom prst="rect">
            <a:avLst/>
          </a:prstGeom>
          <a:noFill/>
          <a:ln>
            <a:noFill/>
          </a:ln>
        </p:spPr>
        <p:txBody>
          <a:bodyPr spcFirstLastPara="1" wrap="square" lIns="91425" tIns="91425" rIns="91425" bIns="91425" anchor="t" anchorCtr="0">
            <a:spAutoFit/>
          </a:bodyPr>
          <a:lstStyle/>
          <a:p>
            <a:pPr marL="457200" lvl="0" indent="-323850" algn="l" rtl="0">
              <a:spcBef>
                <a:spcPts val="0"/>
              </a:spcBef>
              <a:spcAft>
                <a:spcPts val="0"/>
              </a:spcAft>
              <a:buClr>
                <a:schemeClr val="dk1"/>
              </a:buClr>
              <a:buSzPts val="1500"/>
              <a:buFont typeface="Open Sans"/>
              <a:buChar char="●"/>
            </a:pPr>
            <a:r>
              <a:rPr lang="en" sz="1200">
                <a:solidFill>
                  <a:schemeClr val="dk1"/>
                </a:solidFill>
                <a:latin typeface="Open Sans"/>
                <a:ea typeface="Open Sans"/>
                <a:cs typeface="Open Sans"/>
                <a:sym typeface="Open Sans"/>
              </a:rPr>
              <a:t>The role of Instructional Designers (IDs) in online courses - specialized knowledge in:</a:t>
            </a:r>
            <a:endParaRPr sz="1200">
              <a:solidFill>
                <a:schemeClr val="dk1"/>
              </a:solidFill>
              <a:latin typeface="Open Sans"/>
              <a:ea typeface="Open Sans"/>
              <a:cs typeface="Open Sans"/>
              <a:sym typeface="Open Sans"/>
            </a:endParaRPr>
          </a:p>
          <a:p>
            <a:pPr marL="914400" lvl="1" indent="-323850" algn="l" rtl="0">
              <a:spcBef>
                <a:spcPts val="0"/>
              </a:spcBef>
              <a:spcAft>
                <a:spcPts val="0"/>
              </a:spcAft>
              <a:buClr>
                <a:schemeClr val="dk1"/>
              </a:buClr>
              <a:buSzPts val="1500"/>
              <a:buFont typeface="Open Sans"/>
              <a:buChar char="○"/>
            </a:pPr>
            <a:r>
              <a:rPr lang="en" sz="1200">
                <a:solidFill>
                  <a:schemeClr val="dk1"/>
                </a:solidFill>
                <a:latin typeface="Open Sans"/>
                <a:ea typeface="Open Sans"/>
                <a:cs typeface="Open Sans"/>
                <a:sym typeface="Open Sans"/>
              </a:rPr>
              <a:t>learning theories, media selection, course design, and structure.</a:t>
            </a:r>
            <a:endParaRPr sz="1200">
              <a:solidFill>
                <a:schemeClr val="dk1"/>
              </a:solidFill>
              <a:latin typeface="Open Sans"/>
              <a:ea typeface="Open Sans"/>
              <a:cs typeface="Open Sans"/>
              <a:sym typeface="Open Sans"/>
            </a:endParaRPr>
          </a:p>
          <a:p>
            <a:pPr marL="457200" lvl="0"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They ensure content delivery is at appropriate levels</a:t>
            </a:r>
            <a:endParaRPr sz="1200">
              <a:solidFill>
                <a:schemeClr val="dk1"/>
              </a:solidFill>
              <a:latin typeface="Open Sans"/>
              <a:ea typeface="Open Sans"/>
              <a:cs typeface="Open Sans"/>
              <a:sym typeface="Open Sans"/>
            </a:endParaRPr>
          </a:p>
          <a:p>
            <a:pPr marL="914400" lvl="1"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Pinpoint trouble areas for learners</a:t>
            </a:r>
            <a:endParaRPr sz="1200">
              <a:solidFill>
                <a:schemeClr val="dk1"/>
              </a:solidFill>
              <a:latin typeface="Open Sans"/>
              <a:ea typeface="Open Sans"/>
              <a:cs typeface="Open Sans"/>
              <a:sym typeface="Open Sans"/>
            </a:endParaRPr>
          </a:p>
          <a:p>
            <a:pPr marL="457200" lvl="0"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Assist with outcomes, assessments, and alignment</a:t>
            </a:r>
            <a:endParaRPr sz="1200">
              <a:solidFill>
                <a:schemeClr val="dk1"/>
              </a:solidFill>
              <a:latin typeface="Open Sans"/>
              <a:ea typeface="Open Sans"/>
              <a:cs typeface="Open Sans"/>
              <a:sym typeface="Open Sans"/>
            </a:endParaRPr>
          </a:p>
          <a:p>
            <a:pPr marL="457200" lvl="0"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Review course materials objectively and thoroughly</a:t>
            </a:r>
            <a:endParaRPr sz="1200">
              <a:solidFill>
                <a:schemeClr val="dk1"/>
              </a:solidFill>
              <a:latin typeface="Open Sans"/>
              <a:ea typeface="Open Sans"/>
              <a:cs typeface="Open Sans"/>
              <a:sym typeface="Open Sans"/>
            </a:endParaRPr>
          </a:p>
          <a:p>
            <a:pPr marL="914400" lvl="1"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Before design - they analyze faculty and learner needs</a:t>
            </a:r>
            <a:endParaRPr sz="1200">
              <a:solidFill>
                <a:schemeClr val="dk1"/>
              </a:solidFill>
              <a:latin typeface="Open Sans"/>
              <a:ea typeface="Open Sans"/>
              <a:cs typeface="Open Sans"/>
              <a:sym typeface="Open Sans"/>
            </a:endParaRPr>
          </a:p>
          <a:p>
            <a:pPr marL="457200" lvl="0"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Go-to guides</a:t>
            </a:r>
            <a:endParaRPr sz="1200">
              <a:solidFill>
                <a:schemeClr val="dk1"/>
              </a:solidFill>
              <a:latin typeface="Open Sans"/>
              <a:ea typeface="Open Sans"/>
              <a:cs typeface="Open Sans"/>
              <a:sym typeface="Open Sans"/>
            </a:endParaRPr>
          </a:p>
          <a:p>
            <a:pPr marL="914400" lvl="1"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Support assessment development</a:t>
            </a:r>
            <a:endParaRPr sz="1200">
              <a:solidFill>
                <a:schemeClr val="dk1"/>
              </a:solidFill>
              <a:latin typeface="Open Sans"/>
              <a:ea typeface="Open Sans"/>
              <a:cs typeface="Open Sans"/>
              <a:sym typeface="Open Sans"/>
            </a:endParaRPr>
          </a:p>
          <a:p>
            <a:pPr marL="914400" lvl="1"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Integrate appropriate solutions (i.e. technology)</a:t>
            </a:r>
            <a:endParaRPr sz="1200">
              <a:solidFill>
                <a:schemeClr val="dk1"/>
              </a:solidFill>
              <a:latin typeface="Open Sans"/>
              <a:ea typeface="Open Sans"/>
              <a:cs typeface="Open Sans"/>
              <a:sym typeface="Open Sans"/>
            </a:endParaRPr>
          </a:p>
          <a:p>
            <a:pPr marL="914400" lvl="1"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Course improvement</a:t>
            </a:r>
            <a:endParaRPr sz="1200">
              <a:solidFill>
                <a:schemeClr val="dk1"/>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Purpose &amp; Research Questions</a:t>
            </a:r>
            <a:endParaRPr/>
          </a:p>
        </p:txBody>
      </p:sp>
      <p:sp>
        <p:nvSpPr>
          <p:cNvPr id="100" name="Google Shape;100;p19"/>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400" dirty="0">
                <a:latin typeface="Raleway"/>
                <a:ea typeface="Raleway"/>
                <a:cs typeface="Raleway"/>
                <a:sym typeface="Raleway"/>
              </a:rPr>
              <a:t>Purpose: to examine instructional designer perceptions of effectiveness regarding learner assessments in online environments in higher education in the age of artificial intelligence.</a:t>
            </a:r>
            <a:endParaRPr sz="1400" dirty="0">
              <a:latin typeface="Raleway"/>
              <a:ea typeface="Raleway"/>
              <a:cs typeface="Raleway"/>
              <a:sym typeface="Raleway"/>
            </a:endParaRPr>
          </a:p>
          <a:p>
            <a:pPr marL="0" lvl="0" indent="0" algn="l" rtl="0">
              <a:lnSpc>
                <a:spcPct val="100000"/>
              </a:lnSpc>
              <a:spcBef>
                <a:spcPts val="0"/>
              </a:spcBef>
              <a:spcAft>
                <a:spcPts val="0"/>
              </a:spcAft>
              <a:buNone/>
            </a:pPr>
            <a:endParaRPr sz="1400" dirty="0">
              <a:latin typeface="Raleway"/>
              <a:ea typeface="Raleway"/>
              <a:cs typeface="Raleway"/>
              <a:sym typeface="Raleway"/>
            </a:endParaRPr>
          </a:p>
          <a:p>
            <a:pPr marL="0" lvl="0" indent="0" algn="l" rtl="0">
              <a:lnSpc>
                <a:spcPct val="100000"/>
              </a:lnSpc>
              <a:spcBef>
                <a:spcPts val="0"/>
              </a:spcBef>
              <a:spcAft>
                <a:spcPts val="0"/>
              </a:spcAft>
              <a:buNone/>
            </a:pPr>
            <a:r>
              <a:rPr lang="en" sz="1400" dirty="0">
                <a:latin typeface="Raleway"/>
                <a:ea typeface="Raleway"/>
                <a:cs typeface="Raleway"/>
                <a:sym typeface="Raleway"/>
              </a:rPr>
              <a:t>RQs:</a:t>
            </a:r>
            <a:endParaRPr sz="1400" dirty="0">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AutoNum type="arabicPeriod"/>
            </a:pPr>
            <a:r>
              <a:rPr lang="en" sz="1400" dirty="0">
                <a:latin typeface="Raleway"/>
                <a:ea typeface="Raleway"/>
                <a:cs typeface="Raleway"/>
                <a:sym typeface="Raleway"/>
              </a:rPr>
              <a:t>What types of assessments and assessment strategies are considered effective by instructional designers in online courses in higher education?</a:t>
            </a:r>
            <a:endParaRPr sz="1400" dirty="0">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AutoNum type="arabicPeriod"/>
            </a:pPr>
            <a:r>
              <a:rPr lang="en" sz="1400" dirty="0">
                <a:latin typeface="Raleway"/>
                <a:ea typeface="Raleway"/>
                <a:cs typeface="Raleway"/>
                <a:sym typeface="Raleway"/>
              </a:rPr>
              <a:t>What modality and frequency do instructional designers recommend using to provide student feedback?</a:t>
            </a:r>
            <a:endParaRPr sz="1400" dirty="0">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AutoNum type="arabicPeriod"/>
            </a:pPr>
            <a:r>
              <a:rPr lang="en" sz="1400" dirty="0">
                <a:latin typeface="Raleway"/>
                <a:ea typeface="Raleway"/>
                <a:cs typeface="Raleway"/>
                <a:sym typeface="Raleway"/>
              </a:rPr>
              <a:t>Are types of assessments and assessment strategies correlated with instructional designer characteristics?</a:t>
            </a:r>
            <a:endParaRPr sz="1400" dirty="0">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AutoNum type="arabicPeriod"/>
            </a:pPr>
            <a:r>
              <a:rPr lang="en" sz="1400" dirty="0">
                <a:latin typeface="Raleway"/>
                <a:ea typeface="Raleway"/>
                <a:cs typeface="Raleway"/>
                <a:sym typeface="Raleway"/>
              </a:rPr>
              <a:t>How does the integration of artificial intelligence (AI) influence the assessment types, strategies, and feedback in online courses?</a:t>
            </a:r>
            <a:endParaRPr sz="1400" dirty="0">
              <a:latin typeface="Raleway"/>
              <a:ea typeface="Raleway"/>
              <a:cs typeface="Raleway"/>
              <a:sym typeface="Raleway"/>
            </a:endParaRPr>
          </a:p>
          <a:p>
            <a:pPr marL="457200" lvl="0" indent="0" algn="l" rtl="0">
              <a:lnSpc>
                <a:spcPct val="100000"/>
              </a:lnSpc>
              <a:spcBef>
                <a:spcPts val="0"/>
              </a:spcBef>
              <a:spcAft>
                <a:spcPts val="0"/>
              </a:spcAft>
              <a:buNone/>
            </a:pPr>
            <a:endParaRPr sz="1400" dirty="0">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Methods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Methodology</a:t>
            </a:r>
            <a:endParaRPr/>
          </a:p>
        </p:txBody>
      </p:sp>
      <p:sp>
        <p:nvSpPr>
          <p:cNvPr id="111" name="Google Shape;111;p21"/>
          <p:cNvSpPr txBox="1">
            <a:spLocks noGrp="1"/>
          </p:cNvSpPr>
          <p:nvPr>
            <p:ph type="body" idx="1"/>
          </p:nvPr>
        </p:nvSpPr>
        <p:spPr>
          <a:xfrm>
            <a:off x="2400300" y="1148587"/>
            <a:ext cx="3071400" cy="3312000"/>
          </a:xfrm>
          <a:prstGeom prst="rect">
            <a:avLst/>
          </a:prstGeom>
        </p:spPr>
        <p:txBody>
          <a:bodyPr spcFirstLastPara="1" wrap="square" lIns="91425" tIns="91425" rIns="91425" bIns="91425" anchor="t" anchorCtr="0">
            <a:normAutofit/>
          </a:bodyPr>
          <a:lstStyle/>
          <a:p>
            <a:pPr marL="457200" lvl="0" indent="-317500" algn="l" rtl="0">
              <a:spcBef>
                <a:spcPts val="0"/>
              </a:spcBef>
              <a:spcAft>
                <a:spcPts val="0"/>
              </a:spcAft>
              <a:buSzPts val="1400"/>
              <a:buFont typeface="Raleway"/>
              <a:buChar char="●"/>
            </a:pPr>
            <a:r>
              <a:rPr lang="en">
                <a:latin typeface="Raleway"/>
                <a:ea typeface="Raleway"/>
                <a:cs typeface="Raleway"/>
                <a:sym typeface="Raleway"/>
              </a:rPr>
              <a:t>A thorough literature review</a:t>
            </a:r>
            <a:endParaRPr>
              <a:latin typeface="Raleway"/>
              <a:ea typeface="Raleway"/>
              <a:cs typeface="Raleway"/>
              <a:sym typeface="Raleway"/>
            </a:endParaRPr>
          </a:p>
          <a:p>
            <a:pPr marL="457200" lvl="0" indent="-317500" algn="l" rtl="0">
              <a:spcBef>
                <a:spcPts val="0"/>
              </a:spcBef>
              <a:spcAft>
                <a:spcPts val="0"/>
              </a:spcAft>
              <a:buSzPts val="1400"/>
              <a:buFont typeface="Raleway"/>
              <a:buChar char="●"/>
            </a:pPr>
            <a:r>
              <a:rPr lang="en">
                <a:latin typeface="Raleway"/>
                <a:ea typeface="Raleway"/>
                <a:cs typeface="Raleway"/>
                <a:sym typeface="Raleway"/>
              </a:rPr>
              <a:t>Survey development</a:t>
            </a:r>
            <a:endParaRPr>
              <a:latin typeface="Raleway"/>
              <a:ea typeface="Raleway"/>
              <a:cs typeface="Raleway"/>
              <a:sym typeface="Raleway"/>
            </a:endParaRPr>
          </a:p>
          <a:p>
            <a:pPr marL="457200" lvl="0" indent="-317500" algn="l" rtl="0">
              <a:spcBef>
                <a:spcPts val="0"/>
              </a:spcBef>
              <a:spcAft>
                <a:spcPts val="0"/>
              </a:spcAft>
              <a:buSzPts val="1400"/>
              <a:buFont typeface="Raleway"/>
              <a:buChar char="●"/>
            </a:pPr>
            <a:r>
              <a:rPr lang="en">
                <a:latin typeface="Raleway"/>
                <a:ea typeface="Raleway"/>
                <a:cs typeface="Raleway"/>
                <a:sym typeface="Raleway"/>
              </a:rPr>
              <a:t>Expert review panel (8)</a:t>
            </a:r>
            <a:endParaRPr>
              <a:latin typeface="Raleway"/>
              <a:ea typeface="Raleway"/>
              <a:cs typeface="Raleway"/>
              <a:sym typeface="Raleway"/>
            </a:endParaRPr>
          </a:p>
          <a:p>
            <a:pPr marL="457200" lvl="0" indent="-317500" algn="l" rtl="0">
              <a:spcBef>
                <a:spcPts val="0"/>
              </a:spcBef>
              <a:spcAft>
                <a:spcPts val="0"/>
              </a:spcAft>
              <a:buSzPts val="1400"/>
              <a:buFont typeface="Raleway"/>
              <a:buChar char="●"/>
            </a:pPr>
            <a:r>
              <a:rPr lang="en">
                <a:latin typeface="Raleway"/>
                <a:ea typeface="Raleway"/>
                <a:cs typeface="Raleway"/>
                <a:sym typeface="Raleway"/>
              </a:rPr>
              <a:t>Survey: </a:t>
            </a:r>
            <a:endParaRPr>
              <a:latin typeface="Raleway"/>
              <a:ea typeface="Raleway"/>
              <a:cs typeface="Raleway"/>
              <a:sym typeface="Raleway"/>
            </a:endParaRPr>
          </a:p>
          <a:p>
            <a:pPr marL="914400" lvl="1" indent="-304800" algn="l" rtl="0">
              <a:spcBef>
                <a:spcPts val="0"/>
              </a:spcBef>
              <a:spcAft>
                <a:spcPts val="0"/>
              </a:spcAft>
              <a:buSzPts val="1200"/>
              <a:buFont typeface="Raleway"/>
              <a:buChar char="○"/>
            </a:pPr>
            <a:r>
              <a:rPr lang="en">
                <a:latin typeface="Raleway"/>
                <a:ea typeface="Raleway"/>
                <a:cs typeface="Raleway"/>
                <a:sym typeface="Raleway"/>
              </a:rPr>
              <a:t>15 assessment types</a:t>
            </a:r>
            <a:endParaRPr>
              <a:latin typeface="Raleway"/>
              <a:ea typeface="Raleway"/>
              <a:cs typeface="Raleway"/>
              <a:sym typeface="Raleway"/>
            </a:endParaRPr>
          </a:p>
          <a:p>
            <a:pPr marL="914400" lvl="1" indent="-304800" algn="l" rtl="0">
              <a:spcBef>
                <a:spcPts val="0"/>
              </a:spcBef>
              <a:spcAft>
                <a:spcPts val="0"/>
              </a:spcAft>
              <a:buSzPts val="1200"/>
              <a:buFont typeface="Raleway"/>
              <a:buChar char="○"/>
            </a:pPr>
            <a:r>
              <a:rPr lang="en">
                <a:latin typeface="Raleway"/>
                <a:ea typeface="Raleway"/>
                <a:cs typeface="Raleway"/>
                <a:sym typeface="Raleway"/>
              </a:rPr>
              <a:t>13 assessment strategies</a:t>
            </a:r>
            <a:endParaRPr>
              <a:latin typeface="Raleway"/>
              <a:ea typeface="Raleway"/>
              <a:cs typeface="Raleway"/>
              <a:sym typeface="Raleway"/>
            </a:endParaRPr>
          </a:p>
          <a:p>
            <a:pPr marL="914400" lvl="1" indent="-304800" algn="l" rtl="0">
              <a:spcBef>
                <a:spcPts val="0"/>
              </a:spcBef>
              <a:spcAft>
                <a:spcPts val="0"/>
              </a:spcAft>
              <a:buSzPts val="1200"/>
              <a:buFont typeface="Raleway"/>
              <a:buChar char="○"/>
            </a:pPr>
            <a:r>
              <a:rPr lang="en">
                <a:latin typeface="Raleway"/>
                <a:ea typeface="Raleway"/>
                <a:cs typeface="Raleway"/>
                <a:sym typeface="Raleway"/>
              </a:rPr>
              <a:t>3 questions on feedback</a:t>
            </a:r>
            <a:endParaRPr>
              <a:latin typeface="Raleway"/>
              <a:ea typeface="Raleway"/>
              <a:cs typeface="Raleway"/>
              <a:sym typeface="Raleway"/>
            </a:endParaRPr>
          </a:p>
          <a:p>
            <a:pPr marL="914400" lvl="1" indent="-304800" algn="l" rtl="0">
              <a:spcBef>
                <a:spcPts val="0"/>
              </a:spcBef>
              <a:spcAft>
                <a:spcPts val="0"/>
              </a:spcAft>
              <a:buSzPts val="1200"/>
              <a:buFont typeface="Raleway"/>
              <a:buChar char="○"/>
            </a:pPr>
            <a:r>
              <a:rPr lang="en">
                <a:latin typeface="Raleway"/>
                <a:ea typeface="Raleway"/>
                <a:cs typeface="Raleway"/>
                <a:sym typeface="Raleway"/>
              </a:rPr>
              <a:t>10 demographic questions</a:t>
            </a:r>
            <a:endParaRPr>
              <a:latin typeface="Raleway"/>
              <a:ea typeface="Raleway"/>
              <a:cs typeface="Raleway"/>
              <a:sym typeface="Raleway"/>
            </a:endParaRPr>
          </a:p>
          <a:p>
            <a:pPr marL="457200" lvl="0" indent="-317500" algn="l" rtl="0">
              <a:spcBef>
                <a:spcPts val="0"/>
              </a:spcBef>
              <a:spcAft>
                <a:spcPts val="0"/>
              </a:spcAft>
              <a:buSzPts val="1400"/>
              <a:buChar char="●"/>
            </a:pPr>
            <a:r>
              <a:rPr lang="en">
                <a:latin typeface="Raleway"/>
                <a:ea typeface="Raleway"/>
                <a:cs typeface="Raleway"/>
                <a:sym typeface="Raleway"/>
              </a:rPr>
              <a:t>5-point Likert scale: 1 = </a:t>
            </a:r>
            <a:r>
              <a:rPr lang="en" i="1">
                <a:latin typeface="Raleway"/>
                <a:ea typeface="Raleway"/>
                <a:cs typeface="Raleway"/>
                <a:sym typeface="Raleway"/>
              </a:rPr>
              <a:t>not effective</a:t>
            </a:r>
            <a:r>
              <a:rPr lang="en">
                <a:latin typeface="Raleway"/>
                <a:ea typeface="Raleway"/>
                <a:cs typeface="Raleway"/>
                <a:sym typeface="Raleway"/>
              </a:rPr>
              <a:t> to 5 = </a:t>
            </a:r>
            <a:r>
              <a:rPr lang="en" i="1">
                <a:latin typeface="Raleway"/>
                <a:ea typeface="Raleway"/>
                <a:cs typeface="Raleway"/>
                <a:sym typeface="Raleway"/>
              </a:rPr>
              <a:t>extremely effective</a:t>
            </a:r>
            <a:r>
              <a:rPr lang="en">
                <a:latin typeface="Raleway"/>
                <a:ea typeface="Raleway"/>
                <a:cs typeface="Raleway"/>
                <a:sym typeface="Raleway"/>
              </a:rPr>
              <a:t> and </a:t>
            </a:r>
            <a:r>
              <a:rPr lang="en" i="1">
                <a:latin typeface="Raleway"/>
                <a:ea typeface="Raleway"/>
                <a:cs typeface="Raleway"/>
                <a:sym typeface="Raleway"/>
              </a:rPr>
              <a:t>Not Used</a:t>
            </a:r>
            <a:endParaRPr i="1">
              <a:latin typeface="Raleway"/>
              <a:ea typeface="Raleway"/>
              <a:cs typeface="Raleway"/>
              <a:sym typeface="Raleway"/>
            </a:endParaRPr>
          </a:p>
          <a:p>
            <a:pPr marL="457200" lvl="0" indent="-317500" algn="l" rtl="0">
              <a:spcBef>
                <a:spcPts val="0"/>
              </a:spcBef>
              <a:spcAft>
                <a:spcPts val="0"/>
              </a:spcAft>
              <a:buSzPts val="1400"/>
              <a:buFont typeface="Raleway"/>
              <a:buChar char="●"/>
            </a:pPr>
            <a:r>
              <a:rPr lang="en">
                <a:latin typeface="Raleway"/>
                <a:ea typeface="Raleway"/>
                <a:cs typeface="Raleway"/>
                <a:sym typeface="Raleway"/>
              </a:rPr>
              <a:t>5 open-ended questions</a:t>
            </a:r>
            <a:endParaRPr>
              <a:latin typeface="Raleway"/>
              <a:ea typeface="Raleway"/>
              <a:cs typeface="Raleway"/>
              <a:sym typeface="Raleway"/>
            </a:endParaRPr>
          </a:p>
          <a:p>
            <a:pPr marL="457200" lvl="0" indent="-317500" algn="l" rtl="0">
              <a:spcBef>
                <a:spcPts val="0"/>
              </a:spcBef>
              <a:spcAft>
                <a:spcPts val="0"/>
              </a:spcAft>
              <a:buSzPts val="1400"/>
              <a:buFont typeface="Raleway"/>
              <a:buChar char="●"/>
            </a:pPr>
            <a:r>
              <a:rPr lang="en">
                <a:latin typeface="Raleway"/>
                <a:ea typeface="Raleway"/>
                <a:cs typeface="Raleway"/>
                <a:sym typeface="Raleway"/>
              </a:rPr>
              <a:t>Demographic questions</a:t>
            </a:r>
            <a:endParaRPr>
              <a:latin typeface="Raleway"/>
              <a:ea typeface="Raleway"/>
              <a:cs typeface="Raleway"/>
              <a:sym typeface="Raleway"/>
            </a:endParaRPr>
          </a:p>
        </p:txBody>
      </p:sp>
      <p:sp>
        <p:nvSpPr>
          <p:cNvPr id="112" name="Google Shape;112;p21"/>
          <p:cNvSpPr txBox="1">
            <a:spLocks noGrp="1"/>
          </p:cNvSpPr>
          <p:nvPr>
            <p:ph type="body" idx="2"/>
          </p:nvPr>
        </p:nvSpPr>
        <p:spPr>
          <a:xfrm>
            <a:off x="5650450" y="1115300"/>
            <a:ext cx="3071400" cy="3564000"/>
          </a:xfrm>
          <a:prstGeom prst="rect">
            <a:avLst/>
          </a:prstGeom>
        </p:spPr>
        <p:txBody>
          <a:bodyPr spcFirstLastPara="1" wrap="square" lIns="91425" tIns="91425" rIns="91425" bIns="91425" anchor="t" anchorCtr="0">
            <a:normAutofit lnSpcReduction="10000"/>
          </a:bodyPr>
          <a:lstStyle/>
          <a:p>
            <a:pPr marL="0" lvl="0" indent="0" algn="l" rtl="0">
              <a:lnSpc>
                <a:spcPct val="115000"/>
              </a:lnSpc>
              <a:spcBef>
                <a:spcPts val="0"/>
              </a:spcBef>
              <a:spcAft>
                <a:spcPts val="0"/>
              </a:spcAft>
              <a:buNone/>
            </a:pPr>
            <a:r>
              <a:rPr lang="en">
                <a:latin typeface="Raleway"/>
                <a:ea typeface="Raleway"/>
                <a:cs typeface="Raleway"/>
                <a:sym typeface="Raleway"/>
              </a:rPr>
              <a:t>Data Collection:</a:t>
            </a:r>
            <a:endParaRPr>
              <a:latin typeface="Raleway"/>
              <a:ea typeface="Raleway"/>
              <a:cs typeface="Raleway"/>
              <a:sym typeface="Raleway"/>
            </a:endParaRPr>
          </a:p>
          <a:p>
            <a:pPr marL="457200" lvl="0" indent="-317500" algn="l" rtl="0">
              <a:lnSpc>
                <a:spcPct val="115000"/>
              </a:lnSpc>
              <a:spcBef>
                <a:spcPts val="0"/>
              </a:spcBef>
              <a:spcAft>
                <a:spcPts val="0"/>
              </a:spcAft>
              <a:buSzPts val="1400"/>
              <a:buFont typeface="Raleway"/>
              <a:buChar char="●"/>
            </a:pPr>
            <a:r>
              <a:rPr lang="en">
                <a:latin typeface="Raleway"/>
                <a:ea typeface="Raleway"/>
                <a:cs typeface="Raleway"/>
                <a:sym typeface="Raleway"/>
              </a:rPr>
              <a:t>listserv of three professional organizations</a:t>
            </a:r>
            <a:endParaRPr>
              <a:latin typeface="Raleway"/>
              <a:ea typeface="Raleway"/>
              <a:cs typeface="Raleway"/>
              <a:sym typeface="Raleway"/>
            </a:endParaRPr>
          </a:p>
          <a:p>
            <a:pPr marL="457200" lvl="0" indent="-317500" algn="l" rtl="0">
              <a:lnSpc>
                <a:spcPct val="115000"/>
              </a:lnSpc>
              <a:spcBef>
                <a:spcPts val="0"/>
              </a:spcBef>
              <a:spcAft>
                <a:spcPts val="0"/>
              </a:spcAft>
              <a:buSzPts val="1400"/>
              <a:buFont typeface="Raleway"/>
              <a:buChar char="●"/>
            </a:pPr>
            <a:r>
              <a:rPr lang="en">
                <a:latin typeface="Raleway"/>
                <a:ea typeface="Raleway"/>
                <a:cs typeface="Raleway"/>
                <a:sym typeface="Raleway"/>
              </a:rPr>
              <a:t>five social media groups for IDs on two different platforms</a:t>
            </a:r>
            <a:endParaRPr>
              <a:latin typeface="Raleway"/>
              <a:ea typeface="Raleway"/>
              <a:cs typeface="Raleway"/>
              <a:sym typeface="Raleway"/>
            </a:endParaRPr>
          </a:p>
          <a:p>
            <a:pPr marL="457200" lvl="0" indent="-317500" algn="l" rtl="0">
              <a:lnSpc>
                <a:spcPct val="115000"/>
              </a:lnSpc>
              <a:spcBef>
                <a:spcPts val="0"/>
              </a:spcBef>
              <a:spcAft>
                <a:spcPts val="0"/>
              </a:spcAft>
              <a:buSzPts val="1400"/>
              <a:buFont typeface="Raleway"/>
              <a:buChar char="●"/>
            </a:pPr>
            <a:r>
              <a:rPr lang="en">
                <a:latin typeface="Raleway"/>
                <a:ea typeface="Raleway"/>
                <a:cs typeface="Raleway"/>
                <a:sym typeface="Raleway"/>
              </a:rPr>
              <a:t>participate in a random drawing of one of five $20 gift cards</a:t>
            </a:r>
            <a:endParaRPr>
              <a:latin typeface="Raleway"/>
              <a:ea typeface="Raleway"/>
              <a:cs typeface="Raleway"/>
              <a:sym typeface="Raleway"/>
            </a:endParaRPr>
          </a:p>
          <a:p>
            <a:pPr marL="0" lvl="0" indent="0" algn="l" rtl="0">
              <a:lnSpc>
                <a:spcPct val="115000"/>
              </a:lnSpc>
              <a:spcBef>
                <a:spcPts val="0"/>
              </a:spcBef>
              <a:spcAft>
                <a:spcPts val="0"/>
              </a:spcAft>
              <a:buNone/>
            </a:pPr>
            <a:br>
              <a:rPr lang="en">
                <a:latin typeface="Raleway"/>
                <a:ea typeface="Raleway"/>
                <a:cs typeface="Raleway"/>
                <a:sym typeface="Raleway"/>
              </a:rPr>
            </a:br>
            <a:r>
              <a:rPr lang="en">
                <a:latin typeface="Raleway"/>
                <a:ea typeface="Raleway"/>
                <a:cs typeface="Raleway"/>
                <a:sym typeface="Raleway"/>
              </a:rPr>
              <a:t>Data Analysis:</a:t>
            </a:r>
            <a:endParaRPr>
              <a:latin typeface="Raleway"/>
              <a:ea typeface="Raleway"/>
              <a:cs typeface="Raleway"/>
              <a:sym typeface="Raleway"/>
            </a:endParaRPr>
          </a:p>
          <a:p>
            <a:pPr marL="457200" lvl="0" indent="-317500" algn="l" rtl="0">
              <a:lnSpc>
                <a:spcPct val="115000"/>
              </a:lnSpc>
              <a:spcBef>
                <a:spcPts val="0"/>
              </a:spcBef>
              <a:spcAft>
                <a:spcPts val="0"/>
              </a:spcAft>
              <a:buSzPts val="1400"/>
              <a:buFont typeface="Raleway"/>
              <a:buChar char="●"/>
            </a:pPr>
            <a:r>
              <a:rPr lang="en">
                <a:latin typeface="Raleway"/>
                <a:ea typeface="Raleway"/>
                <a:cs typeface="Raleway"/>
                <a:sym typeface="Raleway"/>
              </a:rPr>
              <a:t>Descriptives</a:t>
            </a:r>
            <a:endParaRPr>
              <a:latin typeface="Raleway"/>
              <a:ea typeface="Raleway"/>
              <a:cs typeface="Raleway"/>
              <a:sym typeface="Raleway"/>
            </a:endParaRPr>
          </a:p>
          <a:p>
            <a:pPr marL="457200" lvl="0" indent="-317500" algn="l" rtl="0">
              <a:lnSpc>
                <a:spcPct val="115000"/>
              </a:lnSpc>
              <a:spcBef>
                <a:spcPts val="0"/>
              </a:spcBef>
              <a:spcAft>
                <a:spcPts val="0"/>
              </a:spcAft>
              <a:buSzPts val="1400"/>
              <a:buFont typeface="Raleway"/>
              <a:buChar char="●"/>
            </a:pPr>
            <a:r>
              <a:rPr lang="en">
                <a:latin typeface="Raleway"/>
                <a:ea typeface="Raleway"/>
                <a:cs typeface="Raleway"/>
                <a:sym typeface="Raleway"/>
              </a:rPr>
              <a:t>Correlations</a:t>
            </a:r>
            <a:endParaRPr>
              <a:latin typeface="Raleway"/>
              <a:ea typeface="Raleway"/>
              <a:cs typeface="Raleway"/>
              <a:sym typeface="Raleway"/>
            </a:endParaRPr>
          </a:p>
          <a:p>
            <a:pPr marL="457200" lvl="0" indent="-317500" algn="l" rtl="0">
              <a:lnSpc>
                <a:spcPct val="100000"/>
              </a:lnSpc>
              <a:spcBef>
                <a:spcPts val="0"/>
              </a:spcBef>
              <a:spcAft>
                <a:spcPts val="0"/>
              </a:spcAft>
              <a:buSzPts val="1400"/>
              <a:buFont typeface="Raleway"/>
              <a:buChar char="●"/>
            </a:pPr>
            <a:r>
              <a:rPr lang="en">
                <a:latin typeface="Raleway"/>
                <a:ea typeface="Raleway"/>
                <a:cs typeface="Raleway"/>
                <a:sym typeface="Raleway"/>
              </a:rPr>
              <a:t>Content analysis for open coding (Creswell, 2014; Creswell &amp; Poth, 2018)</a:t>
            </a:r>
            <a:endParaRPr>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2835</Words>
  <Application>Microsoft Office PowerPoint</Application>
  <PresentationFormat>On-screen Show (16:9)</PresentationFormat>
  <Paragraphs>413</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Raleway</vt:lpstr>
      <vt:lpstr>Economica</vt:lpstr>
      <vt:lpstr>Arial</vt:lpstr>
      <vt:lpstr>Open Sans</vt:lpstr>
      <vt:lpstr>Luxe</vt:lpstr>
      <vt:lpstr>Assessment Types, Strategies, and Feedback in Online Courses in Higher Education: Perspectives of Instructional Designers in the age of Artificial Intelligence </vt:lpstr>
      <vt:lpstr>Assessment Types</vt:lpstr>
      <vt:lpstr>Assessment Strategies</vt:lpstr>
      <vt:lpstr>Feedback</vt:lpstr>
      <vt:lpstr>AI in Assessments</vt:lpstr>
      <vt:lpstr>Instructional Designer Role in Assessments</vt:lpstr>
      <vt:lpstr>Purpose &amp; Research Questions</vt:lpstr>
      <vt:lpstr>Methods</vt:lpstr>
      <vt:lpstr>Methodology</vt:lpstr>
      <vt:lpstr>Participants</vt:lpstr>
      <vt:lpstr>Results</vt:lpstr>
      <vt:lpstr>RQ 1: Assessment Types</vt:lpstr>
      <vt:lpstr>RQ1: Assessment Types - Open Ended</vt:lpstr>
      <vt:lpstr>RQ 1: Assessment Strategies</vt:lpstr>
      <vt:lpstr>RQ1: Assessment Strategies - Open Ended</vt:lpstr>
      <vt:lpstr>RQ 2: Feedback</vt:lpstr>
      <vt:lpstr>RQ 3: Correlations ID Characteristics and Types/ Strategies</vt:lpstr>
      <vt:lpstr>RQ 4: AI Uses</vt:lpstr>
      <vt:lpstr>AI Alternatives</vt:lpstr>
      <vt:lpstr>AI Challenges</vt:lpstr>
      <vt:lpstr>Discussion &amp; Conclusion</vt:lpstr>
      <vt:lpstr>Discussion </vt:lpstr>
      <vt:lpstr>Discussion (continued)</vt:lpstr>
      <vt:lpstr>Limitations &amp; Future Research</vt:lpstr>
      <vt:lpstr>Conclusion</vt:lpstr>
      <vt:lpstr>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Florence Martin</cp:lastModifiedBy>
  <cp:revision>1</cp:revision>
  <dcterms:modified xsi:type="dcterms:W3CDTF">2025-02-16T12:36:29Z</dcterms:modified>
</cp:coreProperties>
</file>