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7" r:id="rId7"/>
    <p:sldId id="262" r:id="rId8"/>
    <p:sldId id="268" r:id="rId9"/>
    <p:sldId id="260" r:id="rId10"/>
    <p:sldId id="265" r:id="rId11"/>
    <p:sldId id="259" r:id="rId12"/>
    <p:sldId id="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4733" autoAdjust="0"/>
  </p:normalViewPr>
  <p:slideViewPr>
    <p:cSldViewPr snapToGrid="0" showGuides="1">
      <p:cViewPr varScale="1">
        <p:scale>
          <a:sx n="96" d="100"/>
          <a:sy n="96" d="100"/>
        </p:scale>
        <p:origin x="200" y="40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063D-436A-410C-A490-190D73BB5D3E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996C-DF1E-45F4-80FD-86472FDB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0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6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1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414360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Hanna Howell, Ph.D.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Assistant Professor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The University of North Alabama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Department of Teaching, Learning and Leadership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504344-8563-476C-9EF9-4200B272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51380" y="-2623530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217375" y="2005047"/>
            <a:ext cx="783637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Technology to Ensure Business</a:t>
            </a:r>
          </a:p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Continuity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35361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Thank you!</a:t>
            </a:r>
            <a:endParaRPr lang="en-US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3" name="Group 22" descr="This image is of an abstract shap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433" y="1621323"/>
            <a:ext cx="4130943" cy="3236115"/>
            <a:chOff x="518433" y="2022924"/>
            <a:chExt cx="4130943" cy="25807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2022924"/>
              <a:ext cx="4130943" cy="269780"/>
              <a:chOff x="518433" y="2182001"/>
              <a:chExt cx="4130943" cy="26978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2182001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13181" y="2205560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Crisis Events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588968"/>
              <a:ext cx="4119593" cy="853384"/>
              <a:chOff x="518433" y="2531106"/>
              <a:chExt cx="4119593" cy="85338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531106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01831" y="3138269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Crisis Management Cycle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169722"/>
              <a:ext cx="4119592" cy="879591"/>
              <a:chOff x="518433" y="2908846"/>
              <a:chExt cx="4119592" cy="879591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2908846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01830" y="3542216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Common Issues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44810" y="3763240"/>
              <a:ext cx="4104566" cy="840483"/>
              <a:chOff x="544810" y="3299351"/>
              <a:chExt cx="4104566" cy="84048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44810" y="3299351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113181" y="3893613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Practical Implications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 descr="This image is a woman's hand writing on a piece of paper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8E29765F-E001-6A33-AEC9-84A127D1A613}"/>
              </a:ext>
            </a:extLst>
          </p:cNvPr>
          <p:cNvSpPr/>
          <p:nvPr/>
        </p:nvSpPr>
        <p:spPr>
          <a:xfrm>
            <a:off x="544810" y="4531759"/>
            <a:ext cx="443592" cy="2912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05244B-2D33-7AA5-C0DC-524C9ED27CEB}"/>
              </a:ext>
            </a:extLst>
          </p:cNvPr>
          <p:cNvSpPr/>
          <p:nvPr/>
        </p:nvSpPr>
        <p:spPr>
          <a:xfrm>
            <a:off x="1113181" y="5243882"/>
            <a:ext cx="35361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Overcoming Obstacles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11CB96E8-1BFB-DFA4-0843-48C6527A3616}"/>
              </a:ext>
            </a:extLst>
          </p:cNvPr>
          <p:cNvSpPr/>
          <p:nvPr/>
        </p:nvSpPr>
        <p:spPr>
          <a:xfrm>
            <a:off x="544810" y="5232203"/>
            <a:ext cx="443592" cy="2912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D7203-BDDD-BE3B-D4DA-45E1C69A24F7}"/>
              </a:ext>
            </a:extLst>
          </p:cNvPr>
          <p:cNvSpPr/>
          <p:nvPr/>
        </p:nvSpPr>
        <p:spPr>
          <a:xfrm>
            <a:off x="1106557" y="2345634"/>
            <a:ext cx="35361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Research on Hybrid/Hy-Flex Environments</a:t>
            </a: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ound, beach&#10;&#10;Description automatically generated">
            <a:extLst>
              <a:ext uri="{FF2B5EF4-FFF2-40B4-BE49-F238E27FC236}">
                <a16:creationId xmlns:a16="http://schemas.microsoft.com/office/drawing/2014/main" id="{ABE17743-BA54-6EE4-0907-38DBB8CF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80" r="-2" b="-2"/>
          <a:stretch/>
        </p:blipFill>
        <p:spPr>
          <a:xfrm>
            <a:off x="5484642" y="7601"/>
            <a:ext cx="6704448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picture containing outdoor, sky, empty, shore&#10;&#10;Description automatically generated">
            <a:extLst>
              <a:ext uri="{FF2B5EF4-FFF2-40B4-BE49-F238E27FC236}">
                <a16:creationId xmlns:a16="http://schemas.microsoft.com/office/drawing/2014/main" id="{6C450BA1-2143-BBEF-0048-CF0AED1DD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" r="-2" b="14713"/>
          <a:stretch/>
        </p:blipFill>
        <p:spPr>
          <a:xfrm>
            <a:off x="5484642" y="3493008"/>
            <a:ext cx="6704448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47010-C22F-2613-FACF-4277B047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9" y="714393"/>
            <a:ext cx="3624601" cy="12435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April 27</a:t>
            </a:r>
            <a:r>
              <a:rPr lang="en-US" sz="2800" b="1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C637-3F3C-3D69-3922-73581797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7" y="2334113"/>
            <a:ext cx="4825545" cy="3664351"/>
          </a:xfrm>
        </p:spPr>
        <p:txBody>
          <a:bodyPr>
            <a:normAutofit/>
          </a:bodyPr>
          <a:lstStyle/>
          <a:p>
            <a:r>
              <a:rPr lang="en-US" sz="2000" dirty="0"/>
              <a:t>EF-4 Tornado Struck less than one half mile from campus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Resulted in early end to the Spring 2011 semester and finals moved online</a:t>
            </a:r>
          </a:p>
          <a:p>
            <a:endParaRPr lang="en-US" sz="2000" dirty="0"/>
          </a:p>
          <a:p>
            <a:r>
              <a:rPr lang="en-US" sz="2000" dirty="0"/>
              <a:t>53 people killed (6 UA students) and 5,300 buildings destroyed (</a:t>
            </a:r>
            <a:r>
              <a:rPr lang="en-US" sz="2000" dirty="0">
                <a:solidFill>
                  <a:srgbClr val="000000"/>
                </a:solidFill>
              </a:rPr>
              <a:t>Weber &amp; Lichtenstein, 2015)</a:t>
            </a:r>
            <a:endParaRPr lang="en-US" sz="20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006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D75F-CF79-CDCC-2D43-EF268786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 13,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704E-94B9-A5D5-EA7D-EF5C4E66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Entire campus moved to remote learning and operations due to the COVID-19 pandemic. </a:t>
            </a:r>
          </a:p>
          <a:p>
            <a:endParaRPr lang="en-US" dirty="0"/>
          </a:p>
          <a:p>
            <a:r>
              <a:rPr lang="en-US" dirty="0"/>
              <a:t>Students would remain off campus until August 2020 and alternative instructional methods would continue through Fall 2021</a:t>
            </a:r>
          </a:p>
        </p:txBody>
      </p:sp>
    </p:spTree>
    <p:extLst>
      <p:ext uri="{BB962C8B-B14F-4D97-AF65-F5344CB8AC3E}">
        <p14:creationId xmlns:p14="http://schemas.microsoft.com/office/powerpoint/2010/main" val="132158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D75F-CF79-CDCC-2D43-EF268786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1" y="365125"/>
            <a:ext cx="11234056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on Hybrid/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Hyflex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Environments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704E-94B9-A5D5-EA7D-EF5C4E66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forms of work organization such as hybrid and </a:t>
            </a:r>
            <a:r>
              <a:rPr lang="en-US" dirty="0" err="1"/>
              <a:t>hy</a:t>
            </a:r>
            <a:r>
              <a:rPr lang="en-US" dirty="0"/>
              <a:t>-flex environments require for a reconfiguration of how we work and communicate (Deschenes, 2024)</a:t>
            </a:r>
          </a:p>
          <a:p>
            <a:endParaRPr lang="en-US" dirty="0"/>
          </a:p>
          <a:p>
            <a:r>
              <a:rPr lang="en-US" dirty="0"/>
              <a:t>Hybrid/Hy-Flex work arrangements have increased by 29% since 2020 (</a:t>
            </a:r>
            <a:r>
              <a:rPr lang="en-US" dirty="0" err="1"/>
              <a:t>Charpignon</a:t>
            </a:r>
            <a:r>
              <a:rPr lang="en-US" dirty="0"/>
              <a:t> et al., 2023)</a:t>
            </a:r>
          </a:p>
          <a:p>
            <a:endParaRPr lang="en-US" dirty="0"/>
          </a:p>
          <a:p>
            <a:r>
              <a:rPr lang="en-US" dirty="0"/>
              <a:t>This type of environment promotes flexibility, increased productivity, and a better work life balance (</a:t>
            </a:r>
            <a:r>
              <a:rPr lang="en-US" dirty="0" err="1"/>
              <a:t>Innstrand</a:t>
            </a:r>
            <a:r>
              <a:rPr lang="en-US" dirty="0"/>
              <a:t> et al., 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1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6D6E19C-DE46-4402-8CBF-17BB9545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3988" y="537999"/>
            <a:ext cx="4507843" cy="517853"/>
            <a:chOff x="9379627" y="4410753"/>
            <a:chExt cx="2495242" cy="517853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Crisis Management Cycle</a:t>
              </a: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49C08362-5A73-4AB7-8811-DC216428D42D}"/>
                </a:ext>
              </a:extLst>
            </p:cNvPr>
            <p:cNvSpPr/>
            <p:nvPr/>
          </p:nvSpPr>
          <p:spPr>
            <a:xfrm>
              <a:off x="9379627" y="4682385"/>
              <a:ext cx="249524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Zdziarski</a:t>
              </a:r>
              <a:r>
                <a:rPr lang="en-US" sz="1600" i="1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et al.’s (2007) Crisis Management Cycle</a:t>
              </a:r>
              <a:endParaRPr lang="en-US" sz="1600" i="1" dirty="0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EBC4E0A-C4B6-C561-338C-D3A7088C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507073"/>
            <a:ext cx="9190562" cy="45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0" y="273553"/>
            <a:ext cx="744582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 dirty="0"/>
              <a:t>Common Issues with Continuity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726781" y="2274346"/>
            <a:ext cx="5674019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Reactive vs. Proactive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Instructional Technology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Instructional Technology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Instructional Technology Support/Staffing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Communication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Continuity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Research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Issues Outside of Instructional Technology</a:t>
            </a:r>
            <a:endParaRPr lang="en-US" sz="2400" dirty="0"/>
          </a:p>
        </p:txBody>
      </p:sp>
      <p:pic>
        <p:nvPicPr>
          <p:cNvPr id="163" name="Picture 162" descr="This image is of two sets of hands putting puzzle pieces together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30629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266538" y="3346422"/>
            <a:ext cx="360328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Practical Implications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6363" y="0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8764" y="357683"/>
            <a:ext cx="3148062" cy="5072047"/>
            <a:chOff x="8346480" y="1383007"/>
            <a:chExt cx="3148062" cy="349393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47404" y="1383007"/>
              <a:ext cx="3047138" cy="1696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 proactive about training!  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83139" y="2034038"/>
              <a:ext cx="2975669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11670" y="2099228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Remember employees are humans!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11670" y="2637138"/>
              <a:ext cx="2975669" cy="16004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latin typeface="+mj-lt"/>
                </a:rPr>
                <a:t>Your faculty/staff/students are humans and have needs outside of the workplace. Do not forget to consider factors outside of the office.</a:t>
              </a:r>
            </a:p>
            <a:p>
              <a:endParaRPr lang="en-US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356703" y="3826271"/>
              <a:ext cx="3047138" cy="4178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Incorporate technology in normal operations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346480" y="4250187"/>
              <a:ext cx="2975669" cy="6267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Be sure to include any mission critical technologies into normal operations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356703" y="3687809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11670" y="1800969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C6A551-604F-F101-243E-53A823C82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6565" y="332510"/>
            <a:ext cx="3545483" cy="5735781"/>
            <a:chOff x="7964346" y="1300476"/>
            <a:chExt cx="3545483" cy="44074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8833AF-7B0F-9817-D6E8-C8AAAD8B67AD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 a plan and make it detailed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E13C98F-D827-5BA8-6BDF-EB04234A7E63}"/>
                </a:ext>
              </a:extLst>
            </p:cNvPr>
            <p:cNvSpPr/>
            <p:nvPr/>
          </p:nvSpPr>
          <p:spPr>
            <a:xfrm>
              <a:off x="7964346" y="1787816"/>
              <a:ext cx="297566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1"/>
              <a:r>
                <a:rPr lang="en-US" sz="1600" i="1" dirty="0" err="1">
                  <a:latin typeface="+mj-lt"/>
                </a:rPr>
                <a:t>Zdziarski’s</a:t>
              </a:r>
              <a:r>
                <a:rPr lang="en-US" sz="1600" i="1" dirty="0">
                  <a:latin typeface="+mj-lt"/>
                </a:rPr>
                <a:t> Crisis Management Cycle is a great place to start!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E3CDC42-C863-686B-E2FE-3EE6ABA508D8}"/>
                </a:ext>
              </a:extLst>
            </p:cNvPr>
            <p:cNvSpPr txBox="1"/>
            <p:nvPr/>
          </p:nvSpPr>
          <p:spPr>
            <a:xfrm>
              <a:off x="8411669" y="2741610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Practice it often and make it a surprise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D6FCF7A-A7FE-4AE2-46FF-84C99E836C5D}"/>
                </a:ext>
              </a:extLst>
            </p:cNvPr>
            <p:cNvSpPr/>
            <p:nvPr/>
          </p:nvSpPr>
          <p:spPr>
            <a:xfrm>
              <a:off x="7977931" y="3341450"/>
              <a:ext cx="2975669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1"/>
              <a:r>
                <a:rPr lang="en-US" sz="1600" i="1" dirty="0">
                  <a:latin typeface="+mj-lt"/>
                </a:rPr>
                <a:t>Be sure to meet and reflect after each continuity drill to make changes to the plan.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A65ECB4-3339-0D76-2F26-8427C3F660A5}"/>
                </a:ext>
              </a:extLst>
            </p:cNvPr>
            <p:cNvSpPr txBox="1"/>
            <p:nvPr/>
          </p:nvSpPr>
          <p:spPr>
            <a:xfrm>
              <a:off x="8411669" y="4511357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Don’t forget Research!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5292BB8-C623-D2F9-9168-C56AD3FAB7F2}"/>
                </a:ext>
              </a:extLst>
            </p:cNvPr>
            <p:cNvSpPr/>
            <p:nvPr/>
          </p:nvSpPr>
          <p:spPr>
            <a:xfrm>
              <a:off x="8411669" y="4969298"/>
              <a:ext cx="2975669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Research labs with face to face component might need special consideration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98197AB-BB15-6A44-4CEA-E397253214BB}"/>
                </a:ext>
              </a:extLst>
            </p:cNvPr>
            <p:cNvCxnSpPr>
              <a:cxnSpLocks/>
            </p:cNvCxnSpPr>
            <p:nvPr/>
          </p:nvCxnSpPr>
          <p:spPr>
            <a:xfrm>
              <a:off x="8411669" y="4210154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3D39008-BB55-56D2-C5E7-D574F7E37A18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0" y="2465845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682D3F-CA70-7AF5-AD1F-C1E2DB7BF51F}"/>
              </a:ext>
            </a:extLst>
          </p:cNvPr>
          <p:cNvCxnSpPr>
            <a:cxnSpLocks/>
          </p:cNvCxnSpPr>
          <p:nvPr/>
        </p:nvCxnSpPr>
        <p:spPr>
          <a:xfrm>
            <a:off x="4483788" y="6040905"/>
            <a:ext cx="29961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EFBB5-6B43-4B25-50E8-6B48E2C8099E}"/>
              </a:ext>
            </a:extLst>
          </p:cNvPr>
          <p:cNvCxnSpPr>
            <a:cxnSpLocks/>
          </p:cNvCxnSpPr>
          <p:nvPr/>
        </p:nvCxnSpPr>
        <p:spPr>
          <a:xfrm>
            <a:off x="8278316" y="5587652"/>
            <a:ext cx="29961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159655-A578-908A-6AC2-B3C6172FED67}"/>
              </a:ext>
            </a:extLst>
          </p:cNvPr>
          <p:cNvSpPr txBox="1"/>
          <p:nvPr/>
        </p:nvSpPr>
        <p:spPr>
          <a:xfrm>
            <a:off x="8305660" y="5860890"/>
            <a:ext cx="3047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templates for all to use!</a:t>
            </a:r>
          </a:p>
        </p:txBody>
      </p:sp>
      <p:sp>
        <p:nvSpPr>
          <p:cNvPr id="13" name="Line 261">
            <a:extLst>
              <a:ext uri="{FF2B5EF4-FFF2-40B4-BE49-F238E27FC236}">
                <a16:creationId xmlns:a16="http://schemas.microsoft.com/office/drawing/2014/main" id="{CE642289-CBF9-6CE0-DD70-65D86CE01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778" y="3024004"/>
            <a:ext cx="165100" cy="0"/>
          </a:xfrm>
          <a:prstGeom prst="line">
            <a:avLst/>
          </a:prstGeom>
          <a:noFill/>
          <a:ln w="14288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FDB8B-8173-0FE4-5F30-86039B393EA6}"/>
              </a:ext>
            </a:extLst>
          </p:cNvPr>
          <p:cNvSpPr txBox="1"/>
          <p:nvPr/>
        </p:nvSpPr>
        <p:spPr>
          <a:xfrm>
            <a:off x="4493768" y="6333236"/>
            <a:ext cx="30471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Clear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638C06D-F644-4B33-8858-D880F038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231" y="921435"/>
            <a:ext cx="5372100" cy="4921047"/>
            <a:chOff x="723900" y="968477"/>
            <a:chExt cx="5372100" cy="492104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 descr="This image is an icon of three people interacting. ">
              <a:extLst>
                <a:ext uri="{FF2B5EF4-FFF2-40B4-BE49-F238E27FC236}">
                  <a16:creationId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 descr="This image is an icon of three people and a symbol that represents connection to the internet.">
              <a:extLst>
                <a:ext uri="{FF2B5EF4-FFF2-40B4-BE49-F238E27FC236}">
                  <a16:creationId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 descr="This image is an icon of three people and a globe.">
              <a:extLst>
                <a:ext uri="{FF2B5EF4-FFF2-40B4-BE49-F238E27FC236}">
                  <a16:creationId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 descr="This image is an icon of four people interacting. ">
              <a:extLst>
                <a:ext uri="{FF2B5EF4-FFF2-40B4-BE49-F238E27FC236}">
                  <a16:creationId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3162299" y="3906330"/>
              <a:ext cx="49530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Oval 309">
                <a:extLst>
                  <a:ext uri="{FF2B5EF4-FFF2-40B4-BE49-F238E27FC236}">
                    <a16:creationId xmlns:a16="http://schemas.microsoft.com/office/drawing/2014/main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310">
                <a:extLst>
                  <a:ext uri="{FF2B5EF4-FFF2-40B4-BE49-F238E27FC236}">
                    <a16:creationId xmlns:a16="http://schemas.microsoft.com/office/drawing/2014/main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Oval 311">
                <a:extLst>
                  <a:ext uri="{FF2B5EF4-FFF2-40B4-BE49-F238E27FC236}">
                    <a16:creationId xmlns:a16="http://schemas.microsoft.com/office/drawing/2014/main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12">
                <a:extLst>
                  <a:ext uri="{FF2B5EF4-FFF2-40B4-BE49-F238E27FC236}">
                    <a16:creationId xmlns:a16="http://schemas.microsoft.com/office/drawing/2014/main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Oval 313">
                <a:extLst>
                  <a:ext uri="{FF2B5EF4-FFF2-40B4-BE49-F238E27FC236}">
                    <a16:creationId xmlns:a16="http://schemas.microsoft.com/office/drawing/2014/main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314">
                <a:extLst>
                  <a:ext uri="{FF2B5EF4-FFF2-40B4-BE49-F238E27FC236}">
                    <a16:creationId xmlns:a16="http://schemas.microsoft.com/office/drawing/2014/main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Oval 315">
                <a:extLst>
                  <a:ext uri="{FF2B5EF4-FFF2-40B4-BE49-F238E27FC236}">
                    <a16:creationId xmlns:a16="http://schemas.microsoft.com/office/drawing/2014/main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316">
                <a:extLst>
                  <a:ext uri="{FF2B5EF4-FFF2-40B4-BE49-F238E27FC236}">
                    <a16:creationId xmlns:a16="http://schemas.microsoft.com/office/drawing/2014/main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Oval 317">
                <a:extLst>
                  <a:ext uri="{FF2B5EF4-FFF2-40B4-BE49-F238E27FC236}">
                    <a16:creationId xmlns:a16="http://schemas.microsoft.com/office/drawing/2014/main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18">
                <a:extLst>
                  <a:ext uri="{FF2B5EF4-FFF2-40B4-BE49-F238E27FC236}">
                    <a16:creationId xmlns:a16="http://schemas.microsoft.com/office/drawing/2014/main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319">
                <a:extLst>
                  <a:ext uri="{FF2B5EF4-FFF2-40B4-BE49-F238E27FC236}">
                    <a16:creationId xmlns:a16="http://schemas.microsoft.com/office/drawing/2014/main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Line 320">
                <a:extLst>
                  <a:ext uri="{FF2B5EF4-FFF2-40B4-BE49-F238E27FC236}">
                    <a16:creationId xmlns:a16="http://schemas.microsoft.com/office/drawing/2014/main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50">
                <a:extLst>
                  <a:ext uri="{FF2B5EF4-FFF2-40B4-BE49-F238E27FC236}">
                    <a16:creationId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Oval 51">
                <a:extLst>
                  <a:ext uri="{FF2B5EF4-FFF2-40B4-BE49-F238E27FC236}">
                    <a16:creationId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53">
                <a:extLst>
                  <a:ext uri="{FF2B5EF4-FFF2-40B4-BE49-F238E27FC236}">
                    <a16:creationId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4">
                <a:extLst>
                  <a:ext uri="{FF2B5EF4-FFF2-40B4-BE49-F238E27FC236}">
                    <a16:creationId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Oval 55">
                <a:extLst>
                  <a:ext uri="{FF2B5EF4-FFF2-40B4-BE49-F238E27FC236}">
                    <a16:creationId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7">
                <a:extLst>
                  <a:ext uri="{FF2B5EF4-FFF2-40B4-BE49-F238E27FC236}">
                    <a16:creationId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8">
                <a:extLst>
                  <a:ext uri="{FF2B5EF4-FFF2-40B4-BE49-F238E27FC236}">
                    <a16:creationId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Oval 59">
                <a:extLst>
                  <a:ext uri="{FF2B5EF4-FFF2-40B4-BE49-F238E27FC236}">
                    <a16:creationId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Line 61">
                <a:extLst>
                  <a:ext uri="{FF2B5EF4-FFF2-40B4-BE49-F238E27FC236}">
                    <a16:creationId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62">
                <a:extLst>
                  <a:ext uri="{FF2B5EF4-FFF2-40B4-BE49-F238E27FC236}">
                    <a16:creationId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Oval 268">
                <a:extLst>
                  <a:ext uri="{FF2B5EF4-FFF2-40B4-BE49-F238E27FC236}">
                    <a16:creationId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69">
                <a:extLst>
                  <a:ext uri="{FF2B5EF4-FFF2-40B4-BE49-F238E27FC236}">
                    <a16:creationId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270">
                <a:extLst>
                  <a:ext uri="{FF2B5EF4-FFF2-40B4-BE49-F238E27FC236}">
                    <a16:creationId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71">
                <a:extLst>
                  <a:ext uri="{FF2B5EF4-FFF2-40B4-BE49-F238E27FC236}">
                    <a16:creationId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Oval 272">
                <a:extLst>
                  <a:ext uri="{FF2B5EF4-FFF2-40B4-BE49-F238E27FC236}">
                    <a16:creationId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73">
                <a:extLst>
                  <a:ext uri="{FF2B5EF4-FFF2-40B4-BE49-F238E27FC236}">
                    <a16:creationId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274">
                <a:extLst>
                  <a:ext uri="{FF2B5EF4-FFF2-40B4-BE49-F238E27FC236}">
                    <a16:creationId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5">
                <a:extLst>
                  <a:ext uri="{FF2B5EF4-FFF2-40B4-BE49-F238E27FC236}">
                    <a16:creationId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276">
                <a:extLst>
                  <a:ext uri="{FF2B5EF4-FFF2-40B4-BE49-F238E27FC236}">
                    <a16:creationId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3" name="Rectangle 62" descr="This image is of three overlapping circles.   ">
              <a:extLst>
                <a:ext uri="{FF2B5EF4-FFF2-40B4-BE49-F238E27FC236}">
                  <a16:creationId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561225" y="4571423"/>
              <a:ext cx="126033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Planning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Freeform 258">
                <a:extLst>
                  <a:ext uri="{FF2B5EF4-FFF2-40B4-BE49-F238E27FC236}">
                    <a16:creationId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60">
                <a:extLst>
                  <a:ext uri="{FF2B5EF4-FFF2-40B4-BE49-F238E27FC236}">
                    <a16:creationId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261">
                <a:extLst>
                  <a:ext uri="{FF2B5EF4-FFF2-40B4-BE49-F238E27FC236}">
                    <a16:creationId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262">
                <a:extLst>
                  <a:ext uri="{FF2B5EF4-FFF2-40B4-BE49-F238E27FC236}">
                    <a16:creationId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263">
                <a:extLst>
                  <a:ext uri="{FF2B5EF4-FFF2-40B4-BE49-F238E27FC236}">
                    <a16:creationId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264">
                <a:extLst>
                  <a:ext uri="{FF2B5EF4-FFF2-40B4-BE49-F238E27FC236}">
                    <a16:creationId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65">
                <a:extLst>
                  <a:ext uri="{FF2B5EF4-FFF2-40B4-BE49-F238E27FC236}">
                    <a16:creationId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Oval 266">
                <a:extLst>
                  <a:ext uri="{FF2B5EF4-FFF2-40B4-BE49-F238E27FC236}">
                    <a16:creationId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267">
                <a:extLst>
                  <a:ext uri="{FF2B5EF4-FFF2-40B4-BE49-F238E27FC236}">
                    <a16:creationId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931858" y="4481916"/>
              <a:ext cx="126033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Reflection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776791" y="1495581"/>
              <a:ext cx="135978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Communication</a:t>
              </a:r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B8C9A86-3574-4A2E-BC62-481A2BE7F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A21B85DB-181D-46E7-A9DF-F92B1DF0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7276670" y="1196525"/>
            <a:ext cx="360328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Overcoming Obstacles</a:t>
            </a:r>
          </a:p>
        </p:txBody>
      </p:sp>
      <p:grpSp>
        <p:nvGrpSpPr>
          <p:cNvPr id="206" name="Group 205" descr="This image is an icon of one person interacting with three people ">
            <a:extLst>
              <a:ext uri="{FF2B5EF4-FFF2-40B4-BE49-F238E27FC236}">
                <a16:creationId xmlns:a16="http://schemas.microsoft.com/office/drawing/2014/main" id="{23348E2E-A7EF-4B89-8F8D-D88C5354E9D5}"/>
              </a:ext>
            </a:extLst>
          </p:cNvPr>
          <p:cNvGrpSpPr/>
          <p:nvPr/>
        </p:nvGrpSpPr>
        <p:grpSpPr>
          <a:xfrm>
            <a:off x="7276671" y="3016675"/>
            <a:ext cx="4148288" cy="738664"/>
            <a:chOff x="7999616" y="3566010"/>
            <a:chExt cx="3067397" cy="738664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2488295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latin typeface="+mj-lt"/>
                </a:rPr>
                <a:t>Crises can happen to anyone at anytime. The best way to avoid disruptions is to have a plan and set expectations.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Oval 309">
                <a:extLst>
                  <a:ext uri="{FF2B5EF4-FFF2-40B4-BE49-F238E27FC236}">
                    <a16:creationId xmlns:a16="http://schemas.microsoft.com/office/drawing/2014/main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Freeform 310">
                <a:extLst>
                  <a:ext uri="{FF2B5EF4-FFF2-40B4-BE49-F238E27FC236}">
                    <a16:creationId xmlns:a16="http://schemas.microsoft.com/office/drawing/2014/main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Oval 311">
                <a:extLst>
                  <a:ext uri="{FF2B5EF4-FFF2-40B4-BE49-F238E27FC236}">
                    <a16:creationId xmlns:a16="http://schemas.microsoft.com/office/drawing/2014/main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Freeform 312">
                <a:extLst>
                  <a:ext uri="{FF2B5EF4-FFF2-40B4-BE49-F238E27FC236}">
                    <a16:creationId xmlns:a16="http://schemas.microsoft.com/office/drawing/2014/main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Oval 313">
                <a:extLst>
                  <a:ext uri="{FF2B5EF4-FFF2-40B4-BE49-F238E27FC236}">
                    <a16:creationId xmlns:a16="http://schemas.microsoft.com/office/drawing/2014/main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Freeform 314">
                <a:extLst>
                  <a:ext uri="{FF2B5EF4-FFF2-40B4-BE49-F238E27FC236}">
                    <a16:creationId xmlns:a16="http://schemas.microsoft.com/office/drawing/2014/main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Oval 315">
                <a:extLst>
                  <a:ext uri="{FF2B5EF4-FFF2-40B4-BE49-F238E27FC236}">
                    <a16:creationId xmlns:a16="http://schemas.microsoft.com/office/drawing/2014/main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Freeform 316">
                <a:extLst>
                  <a:ext uri="{FF2B5EF4-FFF2-40B4-BE49-F238E27FC236}">
                    <a16:creationId xmlns:a16="http://schemas.microsoft.com/office/drawing/2014/main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Oval 317">
                <a:extLst>
                  <a:ext uri="{FF2B5EF4-FFF2-40B4-BE49-F238E27FC236}">
                    <a16:creationId xmlns:a16="http://schemas.microsoft.com/office/drawing/2014/main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Freeform 318">
                <a:extLst>
                  <a:ext uri="{FF2B5EF4-FFF2-40B4-BE49-F238E27FC236}">
                    <a16:creationId xmlns:a16="http://schemas.microsoft.com/office/drawing/2014/main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reeform 319">
                <a:extLst>
                  <a:ext uri="{FF2B5EF4-FFF2-40B4-BE49-F238E27FC236}">
                    <a16:creationId xmlns:a16="http://schemas.microsoft.com/office/drawing/2014/main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Line 320">
                <a:extLst>
                  <a:ext uri="{FF2B5EF4-FFF2-40B4-BE49-F238E27FC236}">
                    <a16:creationId xmlns:a16="http://schemas.microsoft.com/office/drawing/2014/main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Group 204" descr="This image is an icon of three people interacting. ">
            <a:extLst>
              <a:ext uri="{FF2B5EF4-FFF2-40B4-BE49-F238E27FC236}">
                <a16:creationId xmlns:a16="http://schemas.microsoft.com/office/drawing/2014/main" id="{45696519-F308-4262-9DC5-C541B866A807}"/>
              </a:ext>
            </a:extLst>
          </p:cNvPr>
          <p:cNvGrpSpPr/>
          <p:nvPr/>
        </p:nvGrpSpPr>
        <p:grpSpPr>
          <a:xfrm>
            <a:off x="7276671" y="4145157"/>
            <a:ext cx="4036886" cy="1107996"/>
            <a:chOff x="7991679" y="4554108"/>
            <a:chExt cx="3075334" cy="1107996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Freeform 49">
                <a:extLst>
                  <a:ext uri="{FF2B5EF4-FFF2-40B4-BE49-F238E27FC236}">
                    <a16:creationId xmlns:a16="http://schemas.microsoft.com/office/drawing/2014/main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Freeform 50">
                <a:extLst>
                  <a:ext uri="{FF2B5EF4-FFF2-40B4-BE49-F238E27FC236}">
                    <a16:creationId xmlns:a16="http://schemas.microsoft.com/office/drawing/2014/main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Oval 51">
                <a:extLst>
                  <a:ext uri="{FF2B5EF4-FFF2-40B4-BE49-F238E27FC236}">
                    <a16:creationId xmlns:a16="http://schemas.microsoft.com/office/drawing/2014/main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Freeform 52">
                <a:extLst>
                  <a:ext uri="{FF2B5EF4-FFF2-40B4-BE49-F238E27FC236}">
                    <a16:creationId xmlns:a16="http://schemas.microsoft.com/office/drawing/2014/main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Freeform 53">
                <a:extLst>
                  <a:ext uri="{FF2B5EF4-FFF2-40B4-BE49-F238E27FC236}">
                    <a16:creationId xmlns:a16="http://schemas.microsoft.com/office/drawing/2014/main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Freeform 54">
                <a:extLst>
                  <a:ext uri="{FF2B5EF4-FFF2-40B4-BE49-F238E27FC236}">
                    <a16:creationId xmlns:a16="http://schemas.microsoft.com/office/drawing/2014/main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Oval 55">
                <a:extLst>
                  <a:ext uri="{FF2B5EF4-FFF2-40B4-BE49-F238E27FC236}">
                    <a16:creationId xmlns:a16="http://schemas.microsoft.com/office/drawing/2014/main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Freeform 56">
                <a:extLst>
                  <a:ext uri="{FF2B5EF4-FFF2-40B4-BE49-F238E27FC236}">
                    <a16:creationId xmlns:a16="http://schemas.microsoft.com/office/drawing/2014/main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Freeform 57">
                <a:extLst>
                  <a:ext uri="{FF2B5EF4-FFF2-40B4-BE49-F238E27FC236}">
                    <a16:creationId xmlns:a16="http://schemas.microsoft.com/office/drawing/2014/main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Freeform 58">
                <a:extLst>
                  <a:ext uri="{FF2B5EF4-FFF2-40B4-BE49-F238E27FC236}">
                    <a16:creationId xmlns:a16="http://schemas.microsoft.com/office/drawing/2014/main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Oval 59">
                <a:extLst>
                  <a:ext uri="{FF2B5EF4-FFF2-40B4-BE49-F238E27FC236}">
                    <a16:creationId xmlns:a16="http://schemas.microsoft.com/office/drawing/2014/main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Freeform 60">
                <a:extLst>
                  <a:ext uri="{FF2B5EF4-FFF2-40B4-BE49-F238E27FC236}">
                    <a16:creationId xmlns:a16="http://schemas.microsoft.com/office/drawing/2014/main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Line 61">
                <a:extLst>
                  <a:ext uri="{FF2B5EF4-FFF2-40B4-BE49-F238E27FC236}">
                    <a16:creationId xmlns:a16="http://schemas.microsoft.com/office/drawing/2014/main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Line 62">
                <a:extLst>
                  <a:ext uri="{FF2B5EF4-FFF2-40B4-BE49-F238E27FC236}">
                    <a16:creationId xmlns:a16="http://schemas.microsoft.com/office/drawing/2014/main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522F3F9-ECF0-4D2A-9244-1942DCB20E98}"/>
                </a:ext>
              </a:extLst>
            </p:cNvPr>
            <p:cNvSpPr/>
            <p:nvPr/>
          </p:nvSpPr>
          <p:spPr>
            <a:xfrm>
              <a:off x="8578718" y="4554108"/>
              <a:ext cx="2488295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latin typeface="+mj-lt"/>
                </a:rPr>
                <a:t>Make sure you include all staff levels in continuity planning (not just leadership!)</a:t>
              </a:r>
            </a:p>
            <a:p>
              <a:pPr marL="0" indent="0">
                <a:buNone/>
              </a:pPr>
              <a:endParaRPr lang="en-US" sz="2400" dirty="0"/>
            </a:p>
          </p:txBody>
        </p:sp>
      </p:grpSp>
      <p:grpSp>
        <p:nvGrpSpPr>
          <p:cNvPr id="204" name="Group 203" descr="This image is an icon of three people with a symbol that indicates connection to the internet. ">
            <a:extLst>
              <a:ext uri="{FF2B5EF4-FFF2-40B4-BE49-F238E27FC236}">
                <a16:creationId xmlns:a16="http://schemas.microsoft.com/office/drawing/2014/main" id="{BCE3CAEB-5C3F-4903-9D74-1EC0A2984EE9}"/>
              </a:ext>
            </a:extLst>
          </p:cNvPr>
          <p:cNvGrpSpPr/>
          <p:nvPr/>
        </p:nvGrpSpPr>
        <p:grpSpPr>
          <a:xfrm>
            <a:off x="7276670" y="5304115"/>
            <a:ext cx="4148289" cy="1354217"/>
            <a:chOff x="7999616" y="5542207"/>
            <a:chExt cx="3067397" cy="135421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Oval 268">
                <a:extLst>
                  <a:ext uri="{FF2B5EF4-FFF2-40B4-BE49-F238E27FC236}">
                    <a16:creationId xmlns:a16="http://schemas.microsoft.com/office/drawing/2014/main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Freeform 269">
                <a:extLst>
                  <a:ext uri="{FF2B5EF4-FFF2-40B4-BE49-F238E27FC236}">
                    <a16:creationId xmlns:a16="http://schemas.microsoft.com/office/drawing/2014/main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Oval 270">
                <a:extLst>
                  <a:ext uri="{FF2B5EF4-FFF2-40B4-BE49-F238E27FC236}">
                    <a16:creationId xmlns:a16="http://schemas.microsoft.com/office/drawing/2014/main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Freeform 271">
                <a:extLst>
                  <a:ext uri="{FF2B5EF4-FFF2-40B4-BE49-F238E27FC236}">
                    <a16:creationId xmlns:a16="http://schemas.microsoft.com/office/drawing/2014/main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Oval 272">
                <a:extLst>
                  <a:ext uri="{FF2B5EF4-FFF2-40B4-BE49-F238E27FC236}">
                    <a16:creationId xmlns:a16="http://schemas.microsoft.com/office/drawing/2014/main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Freeform 273">
                <a:extLst>
                  <a:ext uri="{FF2B5EF4-FFF2-40B4-BE49-F238E27FC236}">
                    <a16:creationId xmlns:a16="http://schemas.microsoft.com/office/drawing/2014/main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Freeform 274">
                <a:extLst>
                  <a:ext uri="{FF2B5EF4-FFF2-40B4-BE49-F238E27FC236}">
                    <a16:creationId xmlns:a16="http://schemas.microsoft.com/office/drawing/2014/main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Freeform 275">
                <a:extLst>
                  <a:ext uri="{FF2B5EF4-FFF2-40B4-BE49-F238E27FC236}">
                    <a16:creationId xmlns:a16="http://schemas.microsoft.com/office/drawing/2014/main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Freeform 276">
                <a:extLst>
                  <a:ext uri="{FF2B5EF4-FFF2-40B4-BE49-F238E27FC236}">
                    <a16:creationId xmlns:a16="http://schemas.microsoft.com/office/drawing/2014/main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latin typeface="+mj-lt"/>
                </a:rPr>
                <a:t>If certain operations cannot participate in a drill, have alternative exercises to ensure thought is given to ensuring continuity of operations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68227_win32_fixed" id="{17DD1A52-D3DE-4BC7-AB4E-5ED952CBB3F4}" vid="{D8C85220-06A0-4E3D-954C-BC12E2647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900F64-9193-44F8-BD63-E681103777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0CA4BDF-ECBC-4F8E-8F31-E58428FA4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421E6-0B73-4301-8D1C-0131DB42FA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Macintosh PowerPoint</Application>
  <PresentationFormat>Widescreen</PresentationFormat>
  <Paragraphs>79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Office Theme</vt:lpstr>
      <vt:lpstr>Human resources slide 1</vt:lpstr>
      <vt:lpstr>Human resources slide 2</vt:lpstr>
      <vt:lpstr>April 27th, 2011</vt:lpstr>
      <vt:lpstr>March 13, 2020</vt:lpstr>
      <vt:lpstr>Research on Hybrid/Hyflex Environments</vt:lpstr>
      <vt:lpstr>Human resources slide 4</vt:lpstr>
      <vt:lpstr>Human resources slide 8</vt:lpstr>
      <vt:lpstr>Human resources slide 3</vt:lpstr>
      <vt:lpstr>Human resources slide 5</vt:lpstr>
      <vt:lpstr>Human resources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2022-01-19T22:30:16Z</dcterms:created>
  <dcterms:modified xsi:type="dcterms:W3CDTF">2024-04-29T19:17:04Z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