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10" r:id="rId4"/>
    <p:sldId id="2511" r:id="rId5"/>
    <p:sldId id="283" r:id="rId6"/>
    <p:sldId id="258" r:id="rId7"/>
    <p:sldId id="262" r:id="rId8"/>
    <p:sldId id="265" r:id="rId9"/>
    <p:sldId id="266" r:id="rId10"/>
    <p:sldId id="268" r:id="rId11"/>
    <p:sldId id="274" r:id="rId12"/>
    <p:sldId id="269" r:id="rId13"/>
    <p:sldId id="275" r:id="rId14"/>
    <p:sldId id="270" r:id="rId15"/>
    <p:sldId id="271" r:id="rId16"/>
    <p:sldId id="272" r:id="rId17"/>
    <p:sldId id="276" r:id="rId18"/>
    <p:sldId id="273" r:id="rId19"/>
    <p:sldId id="277" r:id="rId20"/>
    <p:sldId id="263" r:id="rId21"/>
    <p:sldId id="264" r:id="rId22"/>
    <p:sldId id="284" r:id="rId23"/>
    <p:sldId id="286" r:id="rId24"/>
    <p:sldId id="287" r:id="rId25"/>
    <p:sldId id="278" r:id="rId26"/>
    <p:sldId id="285" r:id="rId27"/>
    <p:sldId id="2507" r:id="rId28"/>
    <p:sldId id="2249" r:id="rId29"/>
    <p:sldId id="2512" r:id="rId30"/>
    <p:sldId id="2132" r:id="rId31"/>
    <p:sldId id="2504" r:id="rId32"/>
    <p:sldId id="2303" r:id="rId33"/>
    <p:sldId id="2134" r:id="rId34"/>
    <p:sldId id="2508" r:id="rId35"/>
    <p:sldId id="2139" r:id="rId36"/>
    <p:sldId id="2140" r:id="rId37"/>
    <p:sldId id="2141" r:id="rId38"/>
    <p:sldId id="2162" r:id="rId39"/>
    <p:sldId id="2285" r:id="rId40"/>
    <p:sldId id="2509" r:id="rId41"/>
    <p:sldId id="28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8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5707"/>
  </p:normalViewPr>
  <p:slideViewPr>
    <p:cSldViewPr snapToGrid="0" snapToObjects="1">
      <p:cViewPr varScale="1">
        <p:scale>
          <a:sx n="104" d="100"/>
          <a:sy n="104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rringtonsa\Documents\Professional%20Development\F20\Data%20on%20TBL%20fall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Summative Assessment Averages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Sp20 - AL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Sheet1!$B$5:$B$7</c:f>
              <c:strCache>
                <c:ptCount val="3"/>
                <c:pt idx="0">
                  <c:v>Chemistry</c:v>
                </c:pt>
                <c:pt idx="1">
                  <c:v>Cell Membranes &amp; Transport</c:v>
                </c:pt>
                <c:pt idx="2">
                  <c:v>Energy &amp; Enzymes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83.6</c:v>
                </c:pt>
                <c:pt idx="1">
                  <c:v>76.2</c:v>
                </c:pt>
                <c:pt idx="2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B-4441-8719-F602E532E718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F20 - TBL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Sheet1!$B$5:$B$7</c:f>
              <c:strCache>
                <c:ptCount val="3"/>
                <c:pt idx="0">
                  <c:v>Chemistry</c:v>
                </c:pt>
                <c:pt idx="1">
                  <c:v>Cell Membranes &amp; Transport</c:v>
                </c:pt>
                <c:pt idx="2">
                  <c:v>Energy &amp; Enzymes</c:v>
                </c:pt>
              </c:strCache>
            </c:strRef>
          </c:cat>
          <c:val>
            <c:numRef>
              <c:f>Sheet1!$D$5:$D$7</c:f>
              <c:numCache>
                <c:formatCode>General</c:formatCode>
                <c:ptCount val="3"/>
                <c:pt idx="0">
                  <c:v>83.6</c:v>
                </c:pt>
                <c:pt idx="1">
                  <c:v>77.2</c:v>
                </c:pt>
                <c:pt idx="2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B-4441-8719-F602E532E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47823"/>
        <c:axId val="213108623"/>
      </c:barChart>
      <c:catAx>
        <c:axId val="21314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08623"/>
        <c:crosses val="autoZero"/>
        <c:auto val="1"/>
        <c:lblAlgn val="ctr"/>
        <c:lblOffset val="100"/>
        <c:noMultiLvlLbl val="0"/>
      </c:catAx>
      <c:valAx>
        <c:axId val="2131086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Summative Assessment AVG</a:t>
                </a:r>
                <a:r>
                  <a:rPr lang="en-US" sz="1500" baseline="0"/>
                  <a:t> (%)</a:t>
                </a:r>
                <a:endParaRPr lang="en-U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4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C7E43-6FF4-DA4E-A741-BC875C0BCAE3}" type="doc">
      <dgm:prSet loTypeId="urn:microsoft.com/office/officeart/2005/8/layout/cycle4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23ABCA0-9F1C-D143-A5D3-5CA7CF21AAAD}">
      <dgm:prSet/>
      <dgm:spPr/>
      <dgm:t>
        <a:bodyPr/>
        <a:lstStyle/>
        <a:p>
          <a:r>
            <a:rPr lang="en-US" dirty="0"/>
            <a:t>Complex Content</a:t>
          </a:r>
        </a:p>
      </dgm:t>
    </dgm:pt>
    <dgm:pt modelId="{E6E57A32-BADF-D147-ACA1-60CE4EA46ABD}" type="parTrans" cxnId="{57602098-9AFC-6C45-B134-D02B6A22E2BB}">
      <dgm:prSet/>
      <dgm:spPr/>
      <dgm:t>
        <a:bodyPr/>
        <a:lstStyle/>
        <a:p>
          <a:endParaRPr lang="en-US"/>
        </a:p>
      </dgm:t>
    </dgm:pt>
    <dgm:pt modelId="{D298D541-9635-584D-BAC9-64185DE8996B}" type="sibTrans" cxnId="{57602098-9AFC-6C45-B134-D02B6A22E2BB}">
      <dgm:prSet/>
      <dgm:spPr/>
      <dgm:t>
        <a:bodyPr/>
        <a:lstStyle/>
        <a:p>
          <a:endParaRPr lang="en-US"/>
        </a:p>
      </dgm:t>
    </dgm:pt>
    <dgm:pt modelId="{A13DBF8C-69B1-FB45-B101-D3A3B0755CC6}">
      <dgm:prSet/>
      <dgm:spPr/>
      <dgm:t>
        <a:bodyPr/>
        <a:lstStyle/>
        <a:p>
          <a:r>
            <a:rPr lang="en-US" dirty="0"/>
            <a:t>Large Lecture</a:t>
          </a:r>
        </a:p>
      </dgm:t>
    </dgm:pt>
    <dgm:pt modelId="{A435B3EA-F1DC-9248-93EA-87B30F914EB6}" type="parTrans" cxnId="{E821AE00-DEA3-FB4B-81C5-BECB96B7D345}">
      <dgm:prSet/>
      <dgm:spPr/>
      <dgm:t>
        <a:bodyPr/>
        <a:lstStyle/>
        <a:p>
          <a:endParaRPr lang="en-US"/>
        </a:p>
      </dgm:t>
    </dgm:pt>
    <dgm:pt modelId="{CEE98653-4B6C-D54A-ABF1-DC050CDCBAA7}" type="sibTrans" cxnId="{E821AE00-DEA3-FB4B-81C5-BECB96B7D345}">
      <dgm:prSet/>
      <dgm:spPr/>
      <dgm:t>
        <a:bodyPr/>
        <a:lstStyle/>
        <a:p>
          <a:endParaRPr lang="en-US"/>
        </a:p>
      </dgm:t>
    </dgm:pt>
    <dgm:pt modelId="{4BA7641F-30C3-FB42-A28F-AD57B5F554F4}">
      <dgm:prSet/>
      <dgm:spPr/>
      <dgm:t>
        <a:bodyPr/>
        <a:lstStyle/>
        <a:p>
          <a:r>
            <a:rPr lang="en-US" dirty="0"/>
            <a:t>Fully Online</a:t>
          </a:r>
        </a:p>
      </dgm:t>
    </dgm:pt>
    <dgm:pt modelId="{8A92A413-F528-7F4B-9DB0-95C2C81740FF}" type="parTrans" cxnId="{EED95BB7-FC3A-324B-8B75-FC578B924F8E}">
      <dgm:prSet/>
      <dgm:spPr/>
      <dgm:t>
        <a:bodyPr/>
        <a:lstStyle/>
        <a:p>
          <a:endParaRPr lang="en-US"/>
        </a:p>
      </dgm:t>
    </dgm:pt>
    <dgm:pt modelId="{D5C6DAF5-85AF-3845-978B-7CF4A4F0A837}" type="sibTrans" cxnId="{EED95BB7-FC3A-324B-8B75-FC578B924F8E}">
      <dgm:prSet/>
      <dgm:spPr/>
      <dgm:t>
        <a:bodyPr/>
        <a:lstStyle/>
        <a:p>
          <a:endParaRPr lang="en-US"/>
        </a:p>
      </dgm:t>
    </dgm:pt>
    <dgm:pt modelId="{A3EEFDB8-18C9-5545-BDDA-F2638323D7A1}">
      <dgm:prSet/>
      <dgm:spPr/>
      <dgm:t>
        <a:bodyPr/>
        <a:lstStyle/>
        <a:p>
          <a:r>
            <a:rPr lang="en-US" dirty="0"/>
            <a:t>&gt;30</a:t>
          </a:r>
        </a:p>
      </dgm:t>
    </dgm:pt>
    <dgm:pt modelId="{D9B4849C-A8AD-4248-9F15-64DC89317AF2}" type="parTrans" cxnId="{6FB168E7-D697-2341-8D7C-D6EC78ABDE54}">
      <dgm:prSet/>
      <dgm:spPr/>
      <dgm:t>
        <a:bodyPr/>
        <a:lstStyle/>
        <a:p>
          <a:endParaRPr lang="en-US"/>
        </a:p>
      </dgm:t>
    </dgm:pt>
    <dgm:pt modelId="{76AAD7B7-7696-6540-8185-243663D18702}" type="sibTrans" cxnId="{6FB168E7-D697-2341-8D7C-D6EC78ABDE54}">
      <dgm:prSet/>
      <dgm:spPr/>
      <dgm:t>
        <a:bodyPr/>
        <a:lstStyle/>
        <a:p>
          <a:endParaRPr lang="en-US"/>
        </a:p>
      </dgm:t>
    </dgm:pt>
    <dgm:pt modelId="{1B996AF9-BA5E-5444-8B00-AF9B7C12E7C3}">
      <dgm:prSet/>
      <dgm:spPr/>
      <dgm:t>
        <a:bodyPr/>
        <a:lstStyle/>
        <a:p>
          <a:r>
            <a:rPr lang="en-US" dirty="0"/>
            <a:t>100+</a:t>
          </a:r>
        </a:p>
      </dgm:t>
    </dgm:pt>
    <dgm:pt modelId="{2BED0E7A-0788-864E-81A7-9321EB3E0B94}" type="parTrans" cxnId="{26529302-EADD-A944-8483-1B61B691A8A0}">
      <dgm:prSet/>
      <dgm:spPr/>
      <dgm:t>
        <a:bodyPr/>
        <a:lstStyle/>
        <a:p>
          <a:endParaRPr lang="en-US"/>
        </a:p>
      </dgm:t>
    </dgm:pt>
    <dgm:pt modelId="{C056118B-689F-2B4D-9746-76AC9460B747}" type="sibTrans" cxnId="{26529302-EADD-A944-8483-1B61B691A8A0}">
      <dgm:prSet/>
      <dgm:spPr/>
      <dgm:t>
        <a:bodyPr/>
        <a:lstStyle/>
        <a:p>
          <a:endParaRPr lang="en-US"/>
        </a:p>
      </dgm:t>
    </dgm:pt>
    <dgm:pt modelId="{83FAA790-6DB3-694F-8A26-A7AC4D4E4F4C}">
      <dgm:prSet/>
      <dgm:spPr/>
      <dgm:t>
        <a:bodyPr/>
        <a:lstStyle/>
        <a:p>
          <a:r>
            <a:rPr lang="en-US" dirty="0"/>
            <a:t>250</a:t>
          </a:r>
        </a:p>
      </dgm:t>
    </dgm:pt>
    <dgm:pt modelId="{345092E9-34A0-0241-A4F1-092908A16137}" type="parTrans" cxnId="{6B874B2A-27D3-554C-A21B-5658118DB6CC}">
      <dgm:prSet/>
      <dgm:spPr/>
      <dgm:t>
        <a:bodyPr/>
        <a:lstStyle/>
        <a:p>
          <a:endParaRPr lang="en-US"/>
        </a:p>
      </dgm:t>
    </dgm:pt>
    <dgm:pt modelId="{FE4D8846-805B-4F4E-8378-B9FDC22DA458}" type="sibTrans" cxnId="{6B874B2A-27D3-554C-A21B-5658118DB6CC}">
      <dgm:prSet/>
      <dgm:spPr/>
      <dgm:t>
        <a:bodyPr/>
        <a:lstStyle/>
        <a:p>
          <a:endParaRPr lang="en-US"/>
        </a:p>
      </dgm:t>
    </dgm:pt>
    <dgm:pt modelId="{6F17497A-CBAA-A340-B6AF-3F9D1B720C2A}">
      <dgm:prSet/>
      <dgm:spPr/>
      <dgm:t>
        <a:bodyPr/>
        <a:lstStyle/>
        <a:p>
          <a:r>
            <a:rPr lang="en-US" dirty="0"/>
            <a:t>synchronous</a:t>
          </a:r>
        </a:p>
      </dgm:t>
    </dgm:pt>
    <dgm:pt modelId="{DD087231-421E-2347-A774-7160CD4AFDEF}" type="parTrans" cxnId="{E3852C26-D24B-464F-9559-C5E941582669}">
      <dgm:prSet/>
      <dgm:spPr/>
      <dgm:t>
        <a:bodyPr/>
        <a:lstStyle/>
        <a:p>
          <a:endParaRPr lang="en-US"/>
        </a:p>
      </dgm:t>
    </dgm:pt>
    <dgm:pt modelId="{DB91091C-DFC7-7D42-8540-6581E00C472D}" type="sibTrans" cxnId="{E3852C26-D24B-464F-9559-C5E941582669}">
      <dgm:prSet/>
      <dgm:spPr/>
      <dgm:t>
        <a:bodyPr/>
        <a:lstStyle/>
        <a:p>
          <a:endParaRPr lang="en-US"/>
        </a:p>
      </dgm:t>
    </dgm:pt>
    <dgm:pt modelId="{9BBAED76-4A3C-7043-817F-214401E6F647}">
      <dgm:prSet/>
      <dgm:spPr/>
      <dgm:t>
        <a:bodyPr/>
        <a:lstStyle/>
        <a:p>
          <a:r>
            <a:rPr lang="en-US" dirty="0"/>
            <a:t>asynchronous</a:t>
          </a:r>
        </a:p>
      </dgm:t>
    </dgm:pt>
    <dgm:pt modelId="{F940A2B5-9C6D-174D-BD33-8CE965AAE66F}" type="parTrans" cxnId="{93968A9E-EFF3-B24C-9CD3-5DB740DB5BF5}">
      <dgm:prSet/>
      <dgm:spPr/>
      <dgm:t>
        <a:bodyPr/>
        <a:lstStyle/>
        <a:p>
          <a:endParaRPr lang="en-US"/>
        </a:p>
      </dgm:t>
    </dgm:pt>
    <dgm:pt modelId="{49D72D41-A1D3-3A42-88E0-3F37C584C96F}" type="sibTrans" cxnId="{93968A9E-EFF3-B24C-9CD3-5DB740DB5BF5}">
      <dgm:prSet/>
      <dgm:spPr/>
      <dgm:t>
        <a:bodyPr/>
        <a:lstStyle/>
        <a:p>
          <a:endParaRPr lang="en-US"/>
        </a:p>
      </dgm:t>
    </dgm:pt>
    <dgm:pt modelId="{F373A7FC-E234-3044-A7A1-F269DB479515}">
      <dgm:prSet/>
      <dgm:spPr/>
      <dgm:t>
        <a:bodyPr/>
        <a:lstStyle/>
        <a:p>
          <a:r>
            <a:rPr lang="en-US" dirty="0"/>
            <a:t>connectivity</a:t>
          </a:r>
        </a:p>
      </dgm:t>
    </dgm:pt>
    <dgm:pt modelId="{47FB175B-2A37-EE49-B73A-849495536087}" type="parTrans" cxnId="{D57243B0-C648-BC45-BE17-C037860CD5BE}">
      <dgm:prSet/>
      <dgm:spPr/>
      <dgm:t>
        <a:bodyPr/>
        <a:lstStyle/>
        <a:p>
          <a:endParaRPr lang="en-US"/>
        </a:p>
      </dgm:t>
    </dgm:pt>
    <dgm:pt modelId="{15E4ABBB-68A2-B442-A398-3929FFD98FB6}" type="sibTrans" cxnId="{D57243B0-C648-BC45-BE17-C037860CD5BE}">
      <dgm:prSet/>
      <dgm:spPr/>
      <dgm:t>
        <a:bodyPr/>
        <a:lstStyle/>
        <a:p>
          <a:endParaRPr lang="en-US"/>
        </a:p>
      </dgm:t>
    </dgm:pt>
    <dgm:pt modelId="{23B91559-F8BE-5245-B107-B3B0A75B1A7E}">
      <dgm:prSet/>
      <dgm:spPr/>
      <dgm:t>
        <a:bodyPr/>
        <a:lstStyle/>
        <a:p>
          <a:r>
            <a:rPr lang="en-US" dirty="0"/>
            <a:t>participation</a:t>
          </a:r>
        </a:p>
      </dgm:t>
    </dgm:pt>
    <dgm:pt modelId="{12E04736-5374-5643-8DCD-60439E1C588F}" type="parTrans" cxnId="{9021E4A9-CB26-8546-8DAF-2F2BAA6B61A6}">
      <dgm:prSet/>
      <dgm:spPr/>
      <dgm:t>
        <a:bodyPr/>
        <a:lstStyle/>
        <a:p>
          <a:endParaRPr lang="en-US"/>
        </a:p>
      </dgm:t>
    </dgm:pt>
    <dgm:pt modelId="{C26FEF54-E5AE-2A4D-9AFF-91D7AAC63EE2}" type="sibTrans" cxnId="{9021E4A9-CB26-8546-8DAF-2F2BAA6B61A6}">
      <dgm:prSet/>
      <dgm:spPr/>
      <dgm:t>
        <a:bodyPr/>
        <a:lstStyle/>
        <a:p>
          <a:endParaRPr lang="en-US"/>
        </a:p>
      </dgm:t>
    </dgm:pt>
    <dgm:pt modelId="{226A4D76-2194-3C4B-B068-EA19A3B3BD2B}">
      <dgm:prSet/>
      <dgm:spPr/>
      <dgm:t>
        <a:bodyPr/>
        <a:lstStyle/>
        <a:p>
          <a:r>
            <a:rPr lang="en-US" dirty="0"/>
            <a:t>Diverse Learners</a:t>
          </a:r>
        </a:p>
      </dgm:t>
    </dgm:pt>
    <dgm:pt modelId="{C8CD9A58-D02F-FC48-874D-12087AD8B4C1}" type="sibTrans" cxnId="{56FA9468-80E6-7645-B9EC-AD88DEBFC47B}">
      <dgm:prSet/>
      <dgm:spPr/>
      <dgm:t>
        <a:bodyPr/>
        <a:lstStyle/>
        <a:p>
          <a:endParaRPr lang="en-US"/>
        </a:p>
      </dgm:t>
    </dgm:pt>
    <dgm:pt modelId="{525D4250-A1E8-0248-9A1E-A650F57B6A0C}" type="parTrans" cxnId="{56FA9468-80E6-7645-B9EC-AD88DEBFC47B}">
      <dgm:prSet/>
      <dgm:spPr/>
      <dgm:t>
        <a:bodyPr/>
        <a:lstStyle/>
        <a:p>
          <a:endParaRPr lang="en-US"/>
        </a:p>
      </dgm:t>
    </dgm:pt>
    <dgm:pt modelId="{05DA848A-1C6C-2941-BADF-6A242C7DDEA0}">
      <dgm:prSet/>
      <dgm:spPr/>
      <dgm:t>
        <a:bodyPr/>
        <a:lstStyle/>
        <a:p>
          <a:r>
            <a:rPr lang="en-US" dirty="0"/>
            <a:t>multiple majors</a:t>
          </a:r>
        </a:p>
      </dgm:t>
    </dgm:pt>
    <dgm:pt modelId="{292C1C0C-9912-AA47-A7DA-B238E46070A5}" type="parTrans" cxnId="{6BC93A03-81E0-5342-BB97-8D4E120CCD50}">
      <dgm:prSet/>
      <dgm:spPr/>
      <dgm:t>
        <a:bodyPr/>
        <a:lstStyle/>
        <a:p>
          <a:endParaRPr lang="en-US"/>
        </a:p>
      </dgm:t>
    </dgm:pt>
    <dgm:pt modelId="{F9AE1DA6-50C3-164D-ABE2-35914C29E835}" type="sibTrans" cxnId="{6BC93A03-81E0-5342-BB97-8D4E120CCD50}">
      <dgm:prSet/>
      <dgm:spPr/>
      <dgm:t>
        <a:bodyPr/>
        <a:lstStyle/>
        <a:p>
          <a:endParaRPr lang="en-US"/>
        </a:p>
      </dgm:t>
    </dgm:pt>
    <dgm:pt modelId="{7AA75E9E-D011-3642-98BF-39361F4E8809}">
      <dgm:prSet/>
      <dgm:spPr/>
      <dgm:t>
        <a:bodyPr/>
        <a:lstStyle/>
        <a:p>
          <a:r>
            <a:rPr lang="en-US" dirty="0"/>
            <a:t>multiple class years</a:t>
          </a:r>
        </a:p>
      </dgm:t>
    </dgm:pt>
    <dgm:pt modelId="{BE6220FB-6B50-7544-AD57-4C3E8822ED55}" type="parTrans" cxnId="{7D171940-90B9-D648-AE37-A179F773A391}">
      <dgm:prSet/>
      <dgm:spPr/>
      <dgm:t>
        <a:bodyPr/>
        <a:lstStyle/>
        <a:p>
          <a:endParaRPr lang="en-US"/>
        </a:p>
      </dgm:t>
    </dgm:pt>
    <dgm:pt modelId="{99785326-9C1E-4D4F-B995-E1BBFC2439DA}" type="sibTrans" cxnId="{7D171940-90B9-D648-AE37-A179F773A391}">
      <dgm:prSet/>
      <dgm:spPr/>
      <dgm:t>
        <a:bodyPr/>
        <a:lstStyle/>
        <a:p>
          <a:endParaRPr lang="en-US"/>
        </a:p>
      </dgm:t>
    </dgm:pt>
    <dgm:pt modelId="{C4A2274A-F7B9-B844-B156-BAB3FDE43411}">
      <dgm:prSet/>
      <dgm:spPr/>
      <dgm:t>
        <a:bodyPr/>
        <a:lstStyle/>
        <a:p>
          <a:r>
            <a:rPr lang="en-US" dirty="0"/>
            <a:t>pre-college exp.</a:t>
          </a:r>
        </a:p>
      </dgm:t>
    </dgm:pt>
    <dgm:pt modelId="{4EEF8706-B5E9-614A-892C-3DD8DE7C614E}" type="parTrans" cxnId="{F9401C70-D84E-6746-9AC1-B1DA8EE43A1A}">
      <dgm:prSet/>
      <dgm:spPr/>
      <dgm:t>
        <a:bodyPr/>
        <a:lstStyle/>
        <a:p>
          <a:endParaRPr lang="en-US"/>
        </a:p>
      </dgm:t>
    </dgm:pt>
    <dgm:pt modelId="{E2F94078-85DF-4A4D-94F3-886436CAD13B}" type="sibTrans" cxnId="{F9401C70-D84E-6746-9AC1-B1DA8EE43A1A}">
      <dgm:prSet/>
      <dgm:spPr/>
      <dgm:t>
        <a:bodyPr/>
        <a:lstStyle/>
        <a:p>
          <a:endParaRPr lang="en-US"/>
        </a:p>
      </dgm:t>
    </dgm:pt>
    <dgm:pt modelId="{F52F3A4D-D34B-FD44-9EB4-24137B5E1435}">
      <dgm:prSet/>
      <dgm:spPr/>
      <dgm:t>
        <a:bodyPr/>
        <a:lstStyle/>
        <a:p>
          <a:r>
            <a:rPr lang="en-US" dirty="0"/>
            <a:t>study skills</a:t>
          </a:r>
        </a:p>
      </dgm:t>
    </dgm:pt>
    <dgm:pt modelId="{D3ADAF55-33B0-5C4F-B3BF-CE2B7774BF16}" type="parTrans" cxnId="{DFBA9336-6BCE-5D44-A6A6-10BCD216C060}">
      <dgm:prSet/>
      <dgm:spPr/>
      <dgm:t>
        <a:bodyPr/>
        <a:lstStyle/>
        <a:p>
          <a:endParaRPr lang="en-US"/>
        </a:p>
      </dgm:t>
    </dgm:pt>
    <dgm:pt modelId="{F73F0A0B-CB39-7E47-BDB6-188169FBE98B}" type="sibTrans" cxnId="{DFBA9336-6BCE-5D44-A6A6-10BCD216C060}">
      <dgm:prSet/>
      <dgm:spPr/>
      <dgm:t>
        <a:bodyPr/>
        <a:lstStyle/>
        <a:p>
          <a:endParaRPr lang="en-US"/>
        </a:p>
      </dgm:t>
    </dgm:pt>
    <dgm:pt modelId="{ECCE3735-FB66-B941-8313-50B5C4098FD1}">
      <dgm:prSet/>
      <dgm:spPr/>
      <dgm:t>
        <a:bodyPr/>
        <a:lstStyle/>
        <a:p>
          <a:r>
            <a:rPr lang="en-US" dirty="0"/>
            <a:t>new vocabulary</a:t>
          </a:r>
        </a:p>
      </dgm:t>
    </dgm:pt>
    <dgm:pt modelId="{9285BD0E-009C-D442-97C8-AE5497D363E2}" type="parTrans" cxnId="{83640544-861A-4A4F-AD8D-54CAEA83BD11}">
      <dgm:prSet/>
      <dgm:spPr/>
      <dgm:t>
        <a:bodyPr/>
        <a:lstStyle/>
        <a:p>
          <a:endParaRPr lang="en-US"/>
        </a:p>
      </dgm:t>
    </dgm:pt>
    <dgm:pt modelId="{62C5E2BE-E90B-9B41-A0CA-26A701EAC61C}" type="sibTrans" cxnId="{83640544-861A-4A4F-AD8D-54CAEA83BD11}">
      <dgm:prSet/>
      <dgm:spPr/>
      <dgm:t>
        <a:bodyPr/>
        <a:lstStyle/>
        <a:p>
          <a:endParaRPr lang="en-US"/>
        </a:p>
      </dgm:t>
    </dgm:pt>
    <dgm:pt modelId="{4616699A-BFFC-CF43-9C57-3C3552BA5A6C}">
      <dgm:prSet/>
      <dgm:spPr/>
      <dgm:t>
        <a:bodyPr/>
        <a:lstStyle/>
        <a:p>
          <a:r>
            <a:rPr lang="en-US" dirty="0"/>
            <a:t>lots of content</a:t>
          </a:r>
        </a:p>
      </dgm:t>
    </dgm:pt>
    <dgm:pt modelId="{B4EC0F91-9D92-314C-9CA1-7D14643D1119}" type="parTrans" cxnId="{AEF099A2-2799-504D-A5B2-7062954F0861}">
      <dgm:prSet/>
      <dgm:spPr/>
      <dgm:t>
        <a:bodyPr/>
        <a:lstStyle/>
        <a:p>
          <a:endParaRPr lang="en-US"/>
        </a:p>
      </dgm:t>
    </dgm:pt>
    <dgm:pt modelId="{ECEE39DE-291F-5249-8FD7-0B31A5979491}" type="sibTrans" cxnId="{AEF099A2-2799-504D-A5B2-7062954F0861}">
      <dgm:prSet/>
      <dgm:spPr/>
      <dgm:t>
        <a:bodyPr/>
        <a:lstStyle/>
        <a:p>
          <a:endParaRPr lang="en-US"/>
        </a:p>
      </dgm:t>
    </dgm:pt>
    <dgm:pt modelId="{406B8ED2-9243-C148-9EC0-29CADD172CCD}">
      <dgm:prSet/>
      <dgm:spPr/>
      <dgm:t>
        <a:bodyPr/>
        <a:lstStyle/>
        <a:p>
          <a:r>
            <a:rPr lang="en-US" dirty="0"/>
            <a:t>not enough time</a:t>
          </a:r>
        </a:p>
      </dgm:t>
    </dgm:pt>
    <dgm:pt modelId="{FEA19E6C-C290-E147-90C1-CC3B52300D5B}" type="parTrans" cxnId="{3036067F-6BBE-AB43-AFF4-CE7F341E36DC}">
      <dgm:prSet/>
      <dgm:spPr/>
      <dgm:t>
        <a:bodyPr/>
        <a:lstStyle/>
        <a:p>
          <a:endParaRPr lang="en-US"/>
        </a:p>
      </dgm:t>
    </dgm:pt>
    <dgm:pt modelId="{50C1DAA8-69D4-CA40-B0AB-6355A9B200FD}" type="sibTrans" cxnId="{3036067F-6BBE-AB43-AFF4-CE7F341E36DC}">
      <dgm:prSet/>
      <dgm:spPr/>
      <dgm:t>
        <a:bodyPr/>
        <a:lstStyle/>
        <a:p>
          <a:endParaRPr lang="en-US"/>
        </a:p>
      </dgm:t>
    </dgm:pt>
    <dgm:pt modelId="{461AE9E0-02D7-7840-A6C5-BECF3012FD80}" type="pres">
      <dgm:prSet presAssocID="{1BCC7E43-6FF4-DA4E-A741-BC875C0BCAE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10C5594-20F3-A747-9934-8337279D878C}" type="pres">
      <dgm:prSet presAssocID="{1BCC7E43-6FF4-DA4E-A741-BC875C0BCAE3}" presName="children" presStyleCnt="0"/>
      <dgm:spPr/>
    </dgm:pt>
    <dgm:pt modelId="{D1CF9A18-209F-7947-A508-38DCB01BBE82}" type="pres">
      <dgm:prSet presAssocID="{1BCC7E43-6FF4-DA4E-A741-BC875C0BCAE3}" presName="child1group" presStyleCnt="0"/>
      <dgm:spPr/>
    </dgm:pt>
    <dgm:pt modelId="{28BCD1F7-68A2-7647-9F31-003CB117F0C8}" type="pres">
      <dgm:prSet presAssocID="{1BCC7E43-6FF4-DA4E-A741-BC875C0BCAE3}" presName="child1" presStyleLbl="bgAcc1" presStyleIdx="0" presStyleCnt="4"/>
      <dgm:spPr/>
    </dgm:pt>
    <dgm:pt modelId="{DFA94B87-F6AB-1D4F-B39D-227B17D5C4CE}" type="pres">
      <dgm:prSet presAssocID="{1BCC7E43-6FF4-DA4E-A741-BC875C0BCAE3}" presName="child1Text" presStyleLbl="bgAcc1" presStyleIdx="0" presStyleCnt="4">
        <dgm:presLayoutVars>
          <dgm:bulletEnabled val="1"/>
        </dgm:presLayoutVars>
      </dgm:prSet>
      <dgm:spPr/>
    </dgm:pt>
    <dgm:pt modelId="{A904818F-497A-9148-9F91-A42289B4F1FA}" type="pres">
      <dgm:prSet presAssocID="{1BCC7E43-6FF4-DA4E-A741-BC875C0BCAE3}" presName="child2group" presStyleCnt="0"/>
      <dgm:spPr/>
    </dgm:pt>
    <dgm:pt modelId="{F9CD5A92-041F-E04F-888C-E0CA190EED56}" type="pres">
      <dgm:prSet presAssocID="{1BCC7E43-6FF4-DA4E-A741-BC875C0BCAE3}" presName="child2" presStyleLbl="bgAcc1" presStyleIdx="1" presStyleCnt="4"/>
      <dgm:spPr/>
    </dgm:pt>
    <dgm:pt modelId="{9D78B859-ED29-3344-B40B-CA91BE3F3ECA}" type="pres">
      <dgm:prSet presAssocID="{1BCC7E43-6FF4-DA4E-A741-BC875C0BCAE3}" presName="child2Text" presStyleLbl="bgAcc1" presStyleIdx="1" presStyleCnt="4">
        <dgm:presLayoutVars>
          <dgm:bulletEnabled val="1"/>
        </dgm:presLayoutVars>
      </dgm:prSet>
      <dgm:spPr/>
    </dgm:pt>
    <dgm:pt modelId="{D4FAB967-F4DD-4641-B798-8BB233BC3614}" type="pres">
      <dgm:prSet presAssocID="{1BCC7E43-6FF4-DA4E-A741-BC875C0BCAE3}" presName="child3group" presStyleCnt="0"/>
      <dgm:spPr/>
    </dgm:pt>
    <dgm:pt modelId="{549BDB75-76AE-294F-BD6B-2300958DBBEB}" type="pres">
      <dgm:prSet presAssocID="{1BCC7E43-6FF4-DA4E-A741-BC875C0BCAE3}" presName="child3" presStyleLbl="bgAcc1" presStyleIdx="2" presStyleCnt="4"/>
      <dgm:spPr/>
    </dgm:pt>
    <dgm:pt modelId="{EB2C2BC7-3494-E042-88CD-E0A54BCDBBBA}" type="pres">
      <dgm:prSet presAssocID="{1BCC7E43-6FF4-DA4E-A741-BC875C0BCAE3}" presName="child3Text" presStyleLbl="bgAcc1" presStyleIdx="2" presStyleCnt="4">
        <dgm:presLayoutVars>
          <dgm:bulletEnabled val="1"/>
        </dgm:presLayoutVars>
      </dgm:prSet>
      <dgm:spPr/>
    </dgm:pt>
    <dgm:pt modelId="{FD719DAA-9645-4B4D-8813-03132FCB3C3F}" type="pres">
      <dgm:prSet presAssocID="{1BCC7E43-6FF4-DA4E-A741-BC875C0BCAE3}" presName="child4group" presStyleCnt="0"/>
      <dgm:spPr/>
    </dgm:pt>
    <dgm:pt modelId="{970E0D6D-C0C9-6644-B2E7-1630DC3C9077}" type="pres">
      <dgm:prSet presAssocID="{1BCC7E43-6FF4-DA4E-A741-BC875C0BCAE3}" presName="child4" presStyleLbl="bgAcc1" presStyleIdx="3" presStyleCnt="4"/>
      <dgm:spPr/>
    </dgm:pt>
    <dgm:pt modelId="{E0DDB668-AD39-8346-B35E-67353C87579E}" type="pres">
      <dgm:prSet presAssocID="{1BCC7E43-6FF4-DA4E-A741-BC875C0BCAE3}" presName="child4Text" presStyleLbl="bgAcc1" presStyleIdx="3" presStyleCnt="4">
        <dgm:presLayoutVars>
          <dgm:bulletEnabled val="1"/>
        </dgm:presLayoutVars>
      </dgm:prSet>
      <dgm:spPr/>
    </dgm:pt>
    <dgm:pt modelId="{777AE99C-23EF-CD40-A16F-CC9EE42EBB2D}" type="pres">
      <dgm:prSet presAssocID="{1BCC7E43-6FF4-DA4E-A741-BC875C0BCAE3}" presName="childPlaceholder" presStyleCnt="0"/>
      <dgm:spPr/>
    </dgm:pt>
    <dgm:pt modelId="{3EBCF427-A098-1640-B6FA-7776659178BD}" type="pres">
      <dgm:prSet presAssocID="{1BCC7E43-6FF4-DA4E-A741-BC875C0BCAE3}" presName="circle" presStyleCnt="0"/>
      <dgm:spPr/>
    </dgm:pt>
    <dgm:pt modelId="{62D99BD9-EC61-BF4D-A320-8DDB33EE7B69}" type="pres">
      <dgm:prSet presAssocID="{1BCC7E43-6FF4-DA4E-A741-BC875C0BCAE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CC7795C-7C39-A74A-9C1D-4A1DAD8147C6}" type="pres">
      <dgm:prSet presAssocID="{1BCC7E43-6FF4-DA4E-A741-BC875C0BCAE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6226950-6214-B548-9D0A-7B3BC12C1911}" type="pres">
      <dgm:prSet presAssocID="{1BCC7E43-6FF4-DA4E-A741-BC875C0BCAE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EAD5E4C-5276-AA40-95A1-1DC4B09A03DD}" type="pres">
      <dgm:prSet presAssocID="{1BCC7E43-6FF4-DA4E-A741-BC875C0BCAE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6A5A157-3C65-D849-93AD-AB5F242ED17E}" type="pres">
      <dgm:prSet presAssocID="{1BCC7E43-6FF4-DA4E-A741-BC875C0BCAE3}" presName="quadrantPlaceholder" presStyleCnt="0"/>
      <dgm:spPr/>
    </dgm:pt>
    <dgm:pt modelId="{4F9A1230-5BF1-2D4F-B60A-E1C978289916}" type="pres">
      <dgm:prSet presAssocID="{1BCC7E43-6FF4-DA4E-A741-BC875C0BCAE3}" presName="center1" presStyleLbl="fgShp" presStyleIdx="0" presStyleCnt="2"/>
      <dgm:spPr/>
    </dgm:pt>
    <dgm:pt modelId="{00FFA3FA-8065-A948-B037-48AE1A954842}" type="pres">
      <dgm:prSet presAssocID="{1BCC7E43-6FF4-DA4E-A741-BC875C0BCAE3}" presName="center2" presStyleLbl="fgShp" presStyleIdx="1" presStyleCnt="2"/>
      <dgm:spPr/>
    </dgm:pt>
  </dgm:ptLst>
  <dgm:cxnLst>
    <dgm:cxn modelId="{E821AE00-DEA3-FB4B-81C5-BECB96B7D345}" srcId="{1BCC7E43-6FF4-DA4E-A741-BC875C0BCAE3}" destId="{A13DBF8C-69B1-FB45-B101-D3A3B0755CC6}" srcOrd="0" destOrd="0" parTransId="{A435B3EA-F1DC-9248-93EA-87B30F914EB6}" sibTransId="{CEE98653-4B6C-D54A-ABF1-DC050CDCBAA7}"/>
    <dgm:cxn modelId="{26529302-EADD-A944-8483-1B61B691A8A0}" srcId="{A13DBF8C-69B1-FB45-B101-D3A3B0755CC6}" destId="{1B996AF9-BA5E-5444-8B00-AF9B7C12E7C3}" srcOrd="1" destOrd="0" parTransId="{2BED0E7A-0788-864E-81A7-9321EB3E0B94}" sibTransId="{C056118B-689F-2B4D-9746-76AC9460B747}"/>
    <dgm:cxn modelId="{6BC93A03-81E0-5342-BB97-8D4E120CCD50}" srcId="{226A4D76-2194-3C4B-B068-EA19A3B3BD2B}" destId="{05DA848A-1C6C-2941-BADF-6A242C7DDEA0}" srcOrd="0" destOrd="0" parTransId="{292C1C0C-9912-AA47-A7DA-B238E46070A5}" sibTransId="{F9AE1DA6-50C3-164D-ABE2-35914C29E835}"/>
    <dgm:cxn modelId="{9CEB3012-71FD-CE42-8087-8C9A108CBE12}" type="presOf" srcId="{1BCC7E43-6FF4-DA4E-A741-BC875C0BCAE3}" destId="{461AE9E0-02D7-7840-A6C5-BECF3012FD80}" srcOrd="0" destOrd="0" presId="urn:microsoft.com/office/officeart/2005/8/layout/cycle4"/>
    <dgm:cxn modelId="{62B05D15-8C83-CB4C-9A6E-E2152DB95057}" type="presOf" srcId="{6F17497A-CBAA-A340-B6AF-3F9D1B720C2A}" destId="{9D78B859-ED29-3344-B40B-CA91BE3F3ECA}" srcOrd="1" destOrd="0" presId="urn:microsoft.com/office/officeart/2005/8/layout/cycle4"/>
    <dgm:cxn modelId="{11A7A715-F7EC-3A42-90EF-1A69A417F272}" type="presOf" srcId="{05DA848A-1C6C-2941-BADF-6A242C7DDEA0}" destId="{549BDB75-76AE-294F-BD6B-2300958DBBEB}" srcOrd="0" destOrd="0" presId="urn:microsoft.com/office/officeart/2005/8/layout/cycle4"/>
    <dgm:cxn modelId="{E5543C1A-ED89-B844-91B3-8B3E1F76036C}" type="presOf" srcId="{4BA7641F-30C3-FB42-A28F-AD57B5F554F4}" destId="{CCC7795C-7C39-A74A-9C1D-4A1DAD8147C6}" srcOrd="0" destOrd="0" presId="urn:microsoft.com/office/officeart/2005/8/layout/cycle4"/>
    <dgm:cxn modelId="{B3B9531B-9012-4742-A996-68864315D1CB}" type="presOf" srcId="{226A4D76-2194-3C4B-B068-EA19A3B3BD2B}" destId="{D6226950-6214-B548-9D0A-7B3BC12C1911}" srcOrd="0" destOrd="0" presId="urn:microsoft.com/office/officeart/2005/8/layout/cycle4"/>
    <dgm:cxn modelId="{4600971B-FED6-2F44-BE55-16D244AB232B}" type="presOf" srcId="{1B996AF9-BA5E-5444-8B00-AF9B7C12E7C3}" destId="{DFA94B87-F6AB-1D4F-B39D-227B17D5C4CE}" srcOrd="1" destOrd="1" presId="urn:microsoft.com/office/officeart/2005/8/layout/cycle4"/>
    <dgm:cxn modelId="{E3852C26-D24B-464F-9559-C5E941582669}" srcId="{4BA7641F-30C3-FB42-A28F-AD57B5F554F4}" destId="{6F17497A-CBAA-A340-B6AF-3F9D1B720C2A}" srcOrd="0" destOrd="0" parTransId="{DD087231-421E-2347-A774-7160CD4AFDEF}" sibTransId="{DB91091C-DFC7-7D42-8540-6581E00C472D}"/>
    <dgm:cxn modelId="{6B874B2A-27D3-554C-A21B-5658118DB6CC}" srcId="{A13DBF8C-69B1-FB45-B101-D3A3B0755CC6}" destId="{83FAA790-6DB3-694F-8A26-A7AC4D4E4F4C}" srcOrd="2" destOrd="0" parTransId="{345092E9-34A0-0241-A4F1-092908A16137}" sibTransId="{FE4D8846-805B-4F4E-8378-B9FDC22DA458}"/>
    <dgm:cxn modelId="{8504E92D-B763-D04C-B13E-25427BBC2C03}" type="presOf" srcId="{F23ABCA0-9F1C-D143-A5D3-5CA7CF21AAAD}" destId="{8EAD5E4C-5276-AA40-95A1-1DC4B09A03DD}" srcOrd="0" destOrd="0" presId="urn:microsoft.com/office/officeart/2005/8/layout/cycle4"/>
    <dgm:cxn modelId="{B8517B34-0900-144A-8346-577A5AD72CAF}" type="presOf" srcId="{F373A7FC-E234-3044-A7A1-F269DB479515}" destId="{9D78B859-ED29-3344-B40B-CA91BE3F3ECA}" srcOrd="1" destOrd="2" presId="urn:microsoft.com/office/officeart/2005/8/layout/cycle4"/>
    <dgm:cxn modelId="{DFBA9336-6BCE-5D44-A6A6-10BCD216C060}" srcId="{226A4D76-2194-3C4B-B068-EA19A3B3BD2B}" destId="{F52F3A4D-D34B-FD44-9EB4-24137B5E1435}" srcOrd="3" destOrd="0" parTransId="{D3ADAF55-33B0-5C4F-B3BF-CE2B7774BF16}" sibTransId="{F73F0A0B-CB39-7E47-BDB6-188169FBE98B}"/>
    <dgm:cxn modelId="{41A8C436-5A7F-5A47-8352-2DF4F41A5E50}" type="presOf" srcId="{F373A7FC-E234-3044-A7A1-F269DB479515}" destId="{F9CD5A92-041F-E04F-888C-E0CA190EED56}" srcOrd="0" destOrd="2" presId="urn:microsoft.com/office/officeart/2005/8/layout/cycle4"/>
    <dgm:cxn modelId="{EDA92A39-DF24-C147-BFB2-19F80A6EF17B}" type="presOf" srcId="{F52F3A4D-D34B-FD44-9EB4-24137B5E1435}" destId="{549BDB75-76AE-294F-BD6B-2300958DBBEB}" srcOrd="0" destOrd="3" presId="urn:microsoft.com/office/officeart/2005/8/layout/cycle4"/>
    <dgm:cxn modelId="{7D171940-90B9-D648-AE37-A179F773A391}" srcId="{226A4D76-2194-3C4B-B068-EA19A3B3BD2B}" destId="{7AA75E9E-D011-3642-98BF-39361F4E8809}" srcOrd="1" destOrd="0" parTransId="{BE6220FB-6B50-7544-AD57-4C3E8822ED55}" sibTransId="{99785326-9C1E-4D4F-B995-E1BBFC2439DA}"/>
    <dgm:cxn modelId="{02755440-DAA9-C94B-B00E-37B2474C80EE}" type="presOf" srcId="{406B8ED2-9243-C148-9EC0-29CADD172CCD}" destId="{E0DDB668-AD39-8346-B35E-67353C87579E}" srcOrd="1" destOrd="2" presId="urn:microsoft.com/office/officeart/2005/8/layout/cycle4"/>
    <dgm:cxn modelId="{F92A9941-6DBB-0B4B-BFBE-BAD2A4FCA209}" type="presOf" srcId="{7AA75E9E-D011-3642-98BF-39361F4E8809}" destId="{EB2C2BC7-3494-E042-88CD-E0A54BCDBBBA}" srcOrd="1" destOrd="1" presId="urn:microsoft.com/office/officeart/2005/8/layout/cycle4"/>
    <dgm:cxn modelId="{83640544-861A-4A4F-AD8D-54CAEA83BD11}" srcId="{F23ABCA0-9F1C-D143-A5D3-5CA7CF21AAAD}" destId="{ECCE3735-FB66-B941-8313-50B5C4098FD1}" srcOrd="0" destOrd="0" parTransId="{9285BD0E-009C-D442-97C8-AE5497D363E2}" sibTransId="{62C5E2BE-E90B-9B41-A0CA-26A701EAC61C}"/>
    <dgm:cxn modelId="{1AAB414E-C7E9-AF4A-93A7-329BF9AFAB38}" type="presOf" srcId="{83FAA790-6DB3-694F-8A26-A7AC4D4E4F4C}" destId="{28BCD1F7-68A2-7647-9F31-003CB117F0C8}" srcOrd="0" destOrd="2" presId="urn:microsoft.com/office/officeart/2005/8/layout/cycle4"/>
    <dgm:cxn modelId="{D83AA55C-DA52-5A43-B7ED-EB4BF0E9816E}" type="presOf" srcId="{C4A2274A-F7B9-B844-B156-BAB3FDE43411}" destId="{EB2C2BC7-3494-E042-88CD-E0A54BCDBBBA}" srcOrd="1" destOrd="2" presId="urn:microsoft.com/office/officeart/2005/8/layout/cycle4"/>
    <dgm:cxn modelId="{56FA9468-80E6-7645-B9EC-AD88DEBFC47B}" srcId="{1BCC7E43-6FF4-DA4E-A741-BC875C0BCAE3}" destId="{226A4D76-2194-3C4B-B068-EA19A3B3BD2B}" srcOrd="2" destOrd="0" parTransId="{525D4250-A1E8-0248-9A1E-A650F57B6A0C}" sibTransId="{C8CD9A58-D02F-FC48-874D-12087AD8B4C1}"/>
    <dgm:cxn modelId="{7BD1E36F-4E1E-1E4E-A021-A742C98A96CA}" type="presOf" srcId="{A3EEFDB8-18C9-5545-BDDA-F2638323D7A1}" destId="{DFA94B87-F6AB-1D4F-B39D-227B17D5C4CE}" srcOrd="1" destOrd="0" presId="urn:microsoft.com/office/officeart/2005/8/layout/cycle4"/>
    <dgm:cxn modelId="{F9401C70-D84E-6746-9AC1-B1DA8EE43A1A}" srcId="{226A4D76-2194-3C4B-B068-EA19A3B3BD2B}" destId="{C4A2274A-F7B9-B844-B156-BAB3FDE43411}" srcOrd="2" destOrd="0" parTransId="{4EEF8706-B5E9-614A-892C-3DD8DE7C614E}" sibTransId="{E2F94078-85DF-4A4D-94F3-886436CAD13B}"/>
    <dgm:cxn modelId="{98547773-4635-2C45-9CF7-ACA7F78B5E07}" type="presOf" srcId="{C4A2274A-F7B9-B844-B156-BAB3FDE43411}" destId="{549BDB75-76AE-294F-BD6B-2300958DBBEB}" srcOrd="0" destOrd="2" presId="urn:microsoft.com/office/officeart/2005/8/layout/cycle4"/>
    <dgm:cxn modelId="{3036067F-6BBE-AB43-AFF4-CE7F341E36DC}" srcId="{F23ABCA0-9F1C-D143-A5D3-5CA7CF21AAAD}" destId="{406B8ED2-9243-C148-9EC0-29CADD172CCD}" srcOrd="2" destOrd="0" parTransId="{FEA19E6C-C290-E147-90C1-CC3B52300D5B}" sibTransId="{50C1DAA8-69D4-CA40-B0AB-6355A9B200FD}"/>
    <dgm:cxn modelId="{CEA3C582-118D-4840-B419-4068D0E18E79}" type="presOf" srcId="{23B91559-F8BE-5245-B107-B3B0A75B1A7E}" destId="{F9CD5A92-041F-E04F-888C-E0CA190EED56}" srcOrd="0" destOrd="3" presId="urn:microsoft.com/office/officeart/2005/8/layout/cycle4"/>
    <dgm:cxn modelId="{A13C6285-8A57-9D4E-A548-351C4AEE7A1D}" type="presOf" srcId="{A13DBF8C-69B1-FB45-B101-D3A3B0755CC6}" destId="{62D99BD9-EC61-BF4D-A320-8DDB33EE7B69}" srcOrd="0" destOrd="0" presId="urn:microsoft.com/office/officeart/2005/8/layout/cycle4"/>
    <dgm:cxn modelId="{E4D32686-9A1F-844A-8A9B-31008540FF89}" type="presOf" srcId="{6F17497A-CBAA-A340-B6AF-3F9D1B720C2A}" destId="{F9CD5A92-041F-E04F-888C-E0CA190EED56}" srcOrd="0" destOrd="0" presId="urn:microsoft.com/office/officeart/2005/8/layout/cycle4"/>
    <dgm:cxn modelId="{C03C298B-80A6-8840-8063-FC82B0109392}" type="presOf" srcId="{406B8ED2-9243-C148-9EC0-29CADD172CCD}" destId="{970E0D6D-C0C9-6644-B2E7-1630DC3C9077}" srcOrd="0" destOrd="2" presId="urn:microsoft.com/office/officeart/2005/8/layout/cycle4"/>
    <dgm:cxn modelId="{57602098-9AFC-6C45-B134-D02B6A22E2BB}" srcId="{1BCC7E43-6FF4-DA4E-A741-BC875C0BCAE3}" destId="{F23ABCA0-9F1C-D143-A5D3-5CA7CF21AAAD}" srcOrd="3" destOrd="0" parTransId="{E6E57A32-BADF-D147-ACA1-60CE4EA46ABD}" sibTransId="{D298D541-9635-584D-BAC9-64185DE8996B}"/>
    <dgm:cxn modelId="{14448999-348F-4E49-90A9-C3A382DF0D9E}" type="presOf" srcId="{05DA848A-1C6C-2941-BADF-6A242C7DDEA0}" destId="{EB2C2BC7-3494-E042-88CD-E0A54BCDBBBA}" srcOrd="1" destOrd="0" presId="urn:microsoft.com/office/officeart/2005/8/layout/cycle4"/>
    <dgm:cxn modelId="{7588369C-A0B1-7E4B-9A91-49864C9F3699}" type="presOf" srcId="{A3EEFDB8-18C9-5545-BDDA-F2638323D7A1}" destId="{28BCD1F7-68A2-7647-9F31-003CB117F0C8}" srcOrd="0" destOrd="0" presId="urn:microsoft.com/office/officeart/2005/8/layout/cycle4"/>
    <dgm:cxn modelId="{93968A9E-EFF3-B24C-9CD3-5DB740DB5BF5}" srcId="{4BA7641F-30C3-FB42-A28F-AD57B5F554F4}" destId="{9BBAED76-4A3C-7043-817F-214401E6F647}" srcOrd="1" destOrd="0" parTransId="{F940A2B5-9C6D-174D-BD33-8CE965AAE66F}" sibTransId="{49D72D41-A1D3-3A42-88E0-3F37C584C96F}"/>
    <dgm:cxn modelId="{21A19B9E-9E18-6247-8CAE-261284C3FD64}" type="presOf" srcId="{ECCE3735-FB66-B941-8313-50B5C4098FD1}" destId="{970E0D6D-C0C9-6644-B2E7-1630DC3C9077}" srcOrd="0" destOrd="0" presId="urn:microsoft.com/office/officeart/2005/8/layout/cycle4"/>
    <dgm:cxn modelId="{AEF099A2-2799-504D-A5B2-7062954F0861}" srcId="{F23ABCA0-9F1C-D143-A5D3-5CA7CF21AAAD}" destId="{4616699A-BFFC-CF43-9C57-3C3552BA5A6C}" srcOrd="1" destOrd="0" parTransId="{B4EC0F91-9D92-314C-9CA1-7D14643D1119}" sibTransId="{ECEE39DE-291F-5249-8FD7-0B31A5979491}"/>
    <dgm:cxn modelId="{9021E4A9-CB26-8546-8DAF-2F2BAA6B61A6}" srcId="{4BA7641F-30C3-FB42-A28F-AD57B5F554F4}" destId="{23B91559-F8BE-5245-B107-B3B0A75B1A7E}" srcOrd="3" destOrd="0" parTransId="{12E04736-5374-5643-8DCD-60439E1C588F}" sibTransId="{C26FEF54-E5AE-2A4D-9AFF-91D7AAC63EE2}"/>
    <dgm:cxn modelId="{325755AB-633A-0C47-AB35-7C8191FBE0ED}" type="presOf" srcId="{23B91559-F8BE-5245-B107-B3B0A75B1A7E}" destId="{9D78B859-ED29-3344-B40B-CA91BE3F3ECA}" srcOrd="1" destOrd="3" presId="urn:microsoft.com/office/officeart/2005/8/layout/cycle4"/>
    <dgm:cxn modelId="{D57243B0-C648-BC45-BE17-C037860CD5BE}" srcId="{4BA7641F-30C3-FB42-A28F-AD57B5F554F4}" destId="{F373A7FC-E234-3044-A7A1-F269DB479515}" srcOrd="2" destOrd="0" parTransId="{47FB175B-2A37-EE49-B73A-849495536087}" sibTransId="{15E4ABBB-68A2-B442-A398-3929FFD98FB6}"/>
    <dgm:cxn modelId="{E5FC03B1-26D0-EC49-AD44-A3B024CD8406}" type="presOf" srcId="{83FAA790-6DB3-694F-8A26-A7AC4D4E4F4C}" destId="{DFA94B87-F6AB-1D4F-B39D-227B17D5C4CE}" srcOrd="1" destOrd="2" presId="urn:microsoft.com/office/officeart/2005/8/layout/cycle4"/>
    <dgm:cxn modelId="{EED95BB7-FC3A-324B-8B75-FC578B924F8E}" srcId="{1BCC7E43-6FF4-DA4E-A741-BC875C0BCAE3}" destId="{4BA7641F-30C3-FB42-A28F-AD57B5F554F4}" srcOrd="1" destOrd="0" parTransId="{8A92A413-F528-7F4B-9DB0-95C2C81740FF}" sibTransId="{D5C6DAF5-85AF-3845-978B-7CF4A4F0A837}"/>
    <dgm:cxn modelId="{973AADC2-DD6C-F24F-B8AA-641EC0833DD9}" type="presOf" srcId="{9BBAED76-4A3C-7043-817F-214401E6F647}" destId="{F9CD5A92-041F-E04F-888C-E0CA190EED56}" srcOrd="0" destOrd="1" presId="urn:microsoft.com/office/officeart/2005/8/layout/cycle4"/>
    <dgm:cxn modelId="{3DC836D8-14C5-884B-9A56-EDC6D91B1BA3}" type="presOf" srcId="{1B996AF9-BA5E-5444-8B00-AF9B7C12E7C3}" destId="{28BCD1F7-68A2-7647-9F31-003CB117F0C8}" srcOrd="0" destOrd="1" presId="urn:microsoft.com/office/officeart/2005/8/layout/cycle4"/>
    <dgm:cxn modelId="{C4C8D4DF-DC0B-2547-9ACC-AB0DC76C8F0C}" type="presOf" srcId="{7AA75E9E-D011-3642-98BF-39361F4E8809}" destId="{549BDB75-76AE-294F-BD6B-2300958DBBEB}" srcOrd="0" destOrd="1" presId="urn:microsoft.com/office/officeart/2005/8/layout/cycle4"/>
    <dgm:cxn modelId="{FE6030E2-7128-D241-B16D-F76FC4E79B50}" type="presOf" srcId="{9BBAED76-4A3C-7043-817F-214401E6F647}" destId="{9D78B859-ED29-3344-B40B-CA91BE3F3ECA}" srcOrd="1" destOrd="1" presId="urn:microsoft.com/office/officeart/2005/8/layout/cycle4"/>
    <dgm:cxn modelId="{6FB168E7-D697-2341-8D7C-D6EC78ABDE54}" srcId="{A13DBF8C-69B1-FB45-B101-D3A3B0755CC6}" destId="{A3EEFDB8-18C9-5545-BDDA-F2638323D7A1}" srcOrd="0" destOrd="0" parTransId="{D9B4849C-A8AD-4248-9F15-64DC89317AF2}" sibTransId="{76AAD7B7-7696-6540-8185-243663D18702}"/>
    <dgm:cxn modelId="{DC9E47E9-A8A7-6F41-9B6E-18B9F7C07C83}" type="presOf" srcId="{F52F3A4D-D34B-FD44-9EB4-24137B5E1435}" destId="{EB2C2BC7-3494-E042-88CD-E0A54BCDBBBA}" srcOrd="1" destOrd="3" presId="urn:microsoft.com/office/officeart/2005/8/layout/cycle4"/>
    <dgm:cxn modelId="{449125EA-94D9-EB48-AE7B-4889821FE70E}" type="presOf" srcId="{4616699A-BFFC-CF43-9C57-3C3552BA5A6C}" destId="{970E0D6D-C0C9-6644-B2E7-1630DC3C9077}" srcOrd="0" destOrd="1" presId="urn:microsoft.com/office/officeart/2005/8/layout/cycle4"/>
    <dgm:cxn modelId="{B5DEEEEC-BFA8-174B-A0EE-16BCD8291022}" type="presOf" srcId="{4616699A-BFFC-CF43-9C57-3C3552BA5A6C}" destId="{E0DDB668-AD39-8346-B35E-67353C87579E}" srcOrd="1" destOrd="1" presId="urn:microsoft.com/office/officeart/2005/8/layout/cycle4"/>
    <dgm:cxn modelId="{E9219CFD-BE51-D64F-ABB9-15D7B1D0639F}" type="presOf" srcId="{ECCE3735-FB66-B941-8313-50B5C4098FD1}" destId="{E0DDB668-AD39-8346-B35E-67353C87579E}" srcOrd="1" destOrd="0" presId="urn:microsoft.com/office/officeart/2005/8/layout/cycle4"/>
    <dgm:cxn modelId="{232C91B2-CE1D-9647-B34C-284728E4EAF5}" type="presParOf" srcId="{461AE9E0-02D7-7840-A6C5-BECF3012FD80}" destId="{B10C5594-20F3-A747-9934-8337279D878C}" srcOrd="0" destOrd="0" presId="urn:microsoft.com/office/officeart/2005/8/layout/cycle4"/>
    <dgm:cxn modelId="{C7D21450-E179-C949-A1FE-4D3DBE6E6F57}" type="presParOf" srcId="{B10C5594-20F3-A747-9934-8337279D878C}" destId="{D1CF9A18-209F-7947-A508-38DCB01BBE82}" srcOrd="0" destOrd="0" presId="urn:microsoft.com/office/officeart/2005/8/layout/cycle4"/>
    <dgm:cxn modelId="{D6D4E91C-69BD-AF4C-91D5-EAA8A75A9997}" type="presParOf" srcId="{D1CF9A18-209F-7947-A508-38DCB01BBE82}" destId="{28BCD1F7-68A2-7647-9F31-003CB117F0C8}" srcOrd="0" destOrd="0" presId="urn:microsoft.com/office/officeart/2005/8/layout/cycle4"/>
    <dgm:cxn modelId="{967AF325-4378-DB47-B1D7-86F8BA417F98}" type="presParOf" srcId="{D1CF9A18-209F-7947-A508-38DCB01BBE82}" destId="{DFA94B87-F6AB-1D4F-B39D-227B17D5C4CE}" srcOrd="1" destOrd="0" presId="urn:microsoft.com/office/officeart/2005/8/layout/cycle4"/>
    <dgm:cxn modelId="{0DA902C3-4E12-514A-BD8C-EBE2D74455A4}" type="presParOf" srcId="{B10C5594-20F3-A747-9934-8337279D878C}" destId="{A904818F-497A-9148-9F91-A42289B4F1FA}" srcOrd="1" destOrd="0" presId="urn:microsoft.com/office/officeart/2005/8/layout/cycle4"/>
    <dgm:cxn modelId="{F6657480-4BE6-E84E-B5BD-E2AFAD392CB6}" type="presParOf" srcId="{A904818F-497A-9148-9F91-A42289B4F1FA}" destId="{F9CD5A92-041F-E04F-888C-E0CA190EED56}" srcOrd="0" destOrd="0" presId="urn:microsoft.com/office/officeart/2005/8/layout/cycle4"/>
    <dgm:cxn modelId="{C3EE8D90-12B0-B84E-A840-98B5A98613AE}" type="presParOf" srcId="{A904818F-497A-9148-9F91-A42289B4F1FA}" destId="{9D78B859-ED29-3344-B40B-CA91BE3F3ECA}" srcOrd="1" destOrd="0" presId="urn:microsoft.com/office/officeart/2005/8/layout/cycle4"/>
    <dgm:cxn modelId="{AF48DABB-BFE0-5B47-873D-B02D167AF4A6}" type="presParOf" srcId="{B10C5594-20F3-A747-9934-8337279D878C}" destId="{D4FAB967-F4DD-4641-B798-8BB233BC3614}" srcOrd="2" destOrd="0" presId="urn:microsoft.com/office/officeart/2005/8/layout/cycle4"/>
    <dgm:cxn modelId="{2E10426E-85CE-9245-AFF7-3D7E1C4EFD29}" type="presParOf" srcId="{D4FAB967-F4DD-4641-B798-8BB233BC3614}" destId="{549BDB75-76AE-294F-BD6B-2300958DBBEB}" srcOrd="0" destOrd="0" presId="urn:microsoft.com/office/officeart/2005/8/layout/cycle4"/>
    <dgm:cxn modelId="{F9E2AF79-F033-F142-B80F-C0558B4EE9EA}" type="presParOf" srcId="{D4FAB967-F4DD-4641-B798-8BB233BC3614}" destId="{EB2C2BC7-3494-E042-88CD-E0A54BCDBBBA}" srcOrd="1" destOrd="0" presId="urn:microsoft.com/office/officeart/2005/8/layout/cycle4"/>
    <dgm:cxn modelId="{1070B962-5F5A-4C4C-BE13-DB1651706171}" type="presParOf" srcId="{B10C5594-20F3-A747-9934-8337279D878C}" destId="{FD719DAA-9645-4B4D-8813-03132FCB3C3F}" srcOrd="3" destOrd="0" presId="urn:microsoft.com/office/officeart/2005/8/layout/cycle4"/>
    <dgm:cxn modelId="{2865E4C2-322A-B04E-AB7F-18623AF56567}" type="presParOf" srcId="{FD719DAA-9645-4B4D-8813-03132FCB3C3F}" destId="{970E0D6D-C0C9-6644-B2E7-1630DC3C9077}" srcOrd="0" destOrd="0" presId="urn:microsoft.com/office/officeart/2005/8/layout/cycle4"/>
    <dgm:cxn modelId="{F78D3503-BB04-CF4A-9C79-B75BDC13FE8C}" type="presParOf" srcId="{FD719DAA-9645-4B4D-8813-03132FCB3C3F}" destId="{E0DDB668-AD39-8346-B35E-67353C87579E}" srcOrd="1" destOrd="0" presId="urn:microsoft.com/office/officeart/2005/8/layout/cycle4"/>
    <dgm:cxn modelId="{D4492239-9AC7-2946-B004-318684FB3FD5}" type="presParOf" srcId="{B10C5594-20F3-A747-9934-8337279D878C}" destId="{777AE99C-23EF-CD40-A16F-CC9EE42EBB2D}" srcOrd="4" destOrd="0" presId="urn:microsoft.com/office/officeart/2005/8/layout/cycle4"/>
    <dgm:cxn modelId="{C20E4A2B-E82D-AC4E-9EA3-94F2C174AED0}" type="presParOf" srcId="{461AE9E0-02D7-7840-A6C5-BECF3012FD80}" destId="{3EBCF427-A098-1640-B6FA-7776659178BD}" srcOrd="1" destOrd="0" presId="urn:microsoft.com/office/officeart/2005/8/layout/cycle4"/>
    <dgm:cxn modelId="{096E7D58-43CB-EE48-AE43-380F9464E9CE}" type="presParOf" srcId="{3EBCF427-A098-1640-B6FA-7776659178BD}" destId="{62D99BD9-EC61-BF4D-A320-8DDB33EE7B69}" srcOrd="0" destOrd="0" presId="urn:microsoft.com/office/officeart/2005/8/layout/cycle4"/>
    <dgm:cxn modelId="{6A374E05-9F4B-774C-852D-B0CA7DCF1844}" type="presParOf" srcId="{3EBCF427-A098-1640-B6FA-7776659178BD}" destId="{CCC7795C-7C39-A74A-9C1D-4A1DAD8147C6}" srcOrd="1" destOrd="0" presId="urn:microsoft.com/office/officeart/2005/8/layout/cycle4"/>
    <dgm:cxn modelId="{D1B7AE8C-976C-CC41-A5C1-FD5ED91586D7}" type="presParOf" srcId="{3EBCF427-A098-1640-B6FA-7776659178BD}" destId="{D6226950-6214-B548-9D0A-7B3BC12C1911}" srcOrd="2" destOrd="0" presId="urn:microsoft.com/office/officeart/2005/8/layout/cycle4"/>
    <dgm:cxn modelId="{79BCBC2A-45F4-AB4A-AED7-6C3F57C050FE}" type="presParOf" srcId="{3EBCF427-A098-1640-B6FA-7776659178BD}" destId="{8EAD5E4C-5276-AA40-95A1-1DC4B09A03DD}" srcOrd="3" destOrd="0" presId="urn:microsoft.com/office/officeart/2005/8/layout/cycle4"/>
    <dgm:cxn modelId="{58A0C223-B478-CB47-A9FF-96FCCDAE4919}" type="presParOf" srcId="{3EBCF427-A098-1640-B6FA-7776659178BD}" destId="{E6A5A157-3C65-D849-93AD-AB5F242ED17E}" srcOrd="4" destOrd="0" presId="urn:microsoft.com/office/officeart/2005/8/layout/cycle4"/>
    <dgm:cxn modelId="{D6B5581D-360C-5B43-81C7-C851386B3869}" type="presParOf" srcId="{461AE9E0-02D7-7840-A6C5-BECF3012FD80}" destId="{4F9A1230-5BF1-2D4F-B60A-E1C978289916}" srcOrd="2" destOrd="0" presId="urn:microsoft.com/office/officeart/2005/8/layout/cycle4"/>
    <dgm:cxn modelId="{8BC372C4-6457-084A-938B-8AB719B9F335}" type="presParOf" srcId="{461AE9E0-02D7-7840-A6C5-BECF3012FD80}" destId="{00FFA3FA-8065-A948-B037-48AE1A95484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DB75-76AE-294F-BD6B-2300958DBBEB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multiple majors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multiple class years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pre-college exp.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study skills</a:t>
          </a:r>
        </a:p>
      </dsp:txBody>
      <dsp:txXfrm>
        <a:off x="5750448" y="4156276"/>
        <a:ext cx="1797595" cy="1224300"/>
      </dsp:txXfrm>
    </dsp:sp>
    <dsp:sp modelId="{970E0D6D-C0C9-6644-B2E7-1630DC3C9077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new vocabulary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lots of content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not enough time</a:t>
          </a:r>
        </a:p>
      </dsp:txBody>
      <dsp:txXfrm>
        <a:off x="579956" y="4156276"/>
        <a:ext cx="1797595" cy="1224300"/>
      </dsp:txXfrm>
    </dsp:sp>
    <dsp:sp modelId="{F9CD5A92-041F-E04F-888C-E0CA190EED56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synchronous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asynchronous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connectivity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participation</a:t>
          </a:r>
        </a:p>
      </dsp:txBody>
      <dsp:txXfrm>
        <a:off x="5750448" y="38090"/>
        <a:ext cx="1797595" cy="1224300"/>
      </dsp:txXfrm>
    </dsp:sp>
    <dsp:sp modelId="{28BCD1F7-68A2-7647-9F31-003CB117F0C8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&gt;30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100+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250</a:t>
          </a:r>
        </a:p>
      </dsp:txBody>
      <dsp:txXfrm>
        <a:off x="579956" y="38090"/>
        <a:ext cx="1797595" cy="1224300"/>
      </dsp:txXfrm>
    </dsp:sp>
    <dsp:sp modelId="{62D99BD9-EC61-BF4D-A320-8DDB33EE7B69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Large Lecture</a:t>
          </a:r>
        </a:p>
      </dsp:txBody>
      <dsp:txXfrm>
        <a:off x="2350740" y="996074"/>
        <a:ext cx="1659072" cy="1659072"/>
      </dsp:txXfrm>
    </dsp:sp>
    <dsp:sp modelId="{CCC7795C-7C39-A74A-9C1D-4A1DAD8147C6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Fully Online</a:t>
          </a:r>
        </a:p>
      </dsp:txBody>
      <dsp:txXfrm rot="-5400000">
        <a:off x="4118186" y="996074"/>
        <a:ext cx="1659072" cy="1659072"/>
      </dsp:txXfrm>
    </dsp:sp>
    <dsp:sp modelId="{D6226950-6214-B548-9D0A-7B3BC12C1911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Diverse Learners</a:t>
          </a:r>
        </a:p>
      </dsp:txBody>
      <dsp:txXfrm rot="10800000">
        <a:off x="4118186" y="2763520"/>
        <a:ext cx="1659072" cy="1659072"/>
      </dsp:txXfrm>
    </dsp:sp>
    <dsp:sp modelId="{8EAD5E4C-5276-AA40-95A1-1DC4B09A03DD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Complex Content</a:t>
          </a:r>
        </a:p>
      </dsp:txBody>
      <dsp:txXfrm rot="5400000">
        <a:off x="2350740" y="2763520"/>
        <a:ext cx="1659072" cy="1659072"/>
      </dsp:txXfrm>
    </dsp:sp>
    <dsp:sp modelId="{4F9A1230-5BF1-2D4F-B60A-E1C978289916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FA3FA-8065-A948-B037-48AE1A954842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ABF9-74BB-904E-8F59-B392338A8E53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1E08A-D6BC-EB48-9328-2F54E06E1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 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23725348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1E08A-D6BC-EB48-9328-2F54E06E1B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7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pollev.com</a:t>
            </a:r>
            <a:r>
              <a:rPr lang="en-US" dirty="0"/>
              <a:t>/drsarahaarri446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1E08A-D6BC-EB48-9328-2F54E06E1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5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 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23725348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1E08A-D6BC-EB48-9328-2F54E06E1B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1E08A-D6BC-EB48-9328-2F54E06E1B3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4867-847A-AB41-970C-8F2B7FA19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4E6A8-ECA7-0549-A750-ADBBF1FDC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B48B-2349-7141-ABA3-3D2E28DF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4F26E-CE49-4C43-9364-ED6B29DB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E222A-5C4B-6E40-8FD4-6CC2298F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3EFA-5F22-4242-B043-DC2FDE7E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6F8A9-0E35-BB45-9DBF-7FD8D761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477A2-BACE-224D-82A2-2B61E438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F0679-A911-9447-B2AF-C204B5E7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7782-8519-2046-AF66-17EF198F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1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C1157-5BA2-8C4B-8C4D-D3601B485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85855-0272-9B42-B881-81D1BFA29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4F6DB-52A7-9E46-A8F6-FD74554C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EC801-6FA5-7040-A050-81CB22C5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B189-A7B6-124E-BD69-CB66CC37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4042-07D4-1042-A976-E3DA53B3C7CB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5B3A-4957-9F4F-9A62-D2A538DE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Page (No Pic)">
  <p:cSld name="Break Page (No Pic)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838200" y="1094014"/>
            <a:ext cx="10515600" cy="220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838199" y="3410800"/>
            <a:ext cx="10515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0933612" y="6356350"/>
            <a:ext cx="42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838198" y="6048374"/>
            <a:ext cx="10515601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Char char="▪"/>
              <a:defRPr sz="1000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⁻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romanU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01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A487-2FDC-49E4-894A-03281230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87C0F1-EB97-4FEC-8530-2E661E096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671" y="1789113"/>
            <a:ext cx="11390025" cy="416718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9F828-C14B-4015-BEB1-727C965FC6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2671" y="6031743"/>
            <a:ext cx="11390025" cy="21665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insert source or footnote</a:t>
            </a:r>
          </a:p>
        </p:txBody>
      </p:sp>
      <p:sp>
        <p:nvSpPr>
          <p:cNvPr id="7" name="Google Shape;4482;p51">
            <a:extLst>
              <a:ext uri="{FF2B5EF4-FFF2-40B4-BE49-F238E27FC236}">
                <a16:creationId xmlns:a16="http://schemas.microsoft.com/office/drawing/2014/main" id="{5FDC559B-B95C-4798-A32C-551A475156B0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33053" y="6457948"/>
            <a:ext cx="689767" cy="320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722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23A2-EDCB-4826-9D05-6AD17CAE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F7993-2A09-4870-BC87-78837B2FF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  <a:p>
            <a:fld id="{345A6163-626D-41E0-A59F-F4901EAB6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88871D-AA28-4248-8094-9805AC3EAB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200" y="6048374"/>
            <a:ext cx="10515600" cy="307975"/>
          </a:xfrm>
        </p:spPr>
        <p:txBody>
          <a:bodyPr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or footnote</a:t>
            </a:r>
          </a:p>
        </p:txBody>
      </p:sp>
    </p:spTree>
    <p:extLst>
      <p:ext uri="{BB962C8B-B14F-4D97-AF65-F5344CB8AC3E}">
        <p14:creationId xmlns:p14="http://schemas.microsoft.com/office/powerpoint/2010/main" val="12551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61FE-F766-E840-976A-2A0DAE6F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5356-8A88-9B45-8AEC-73E57123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5B40-124B-5241-B734-8E23DBE4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606F4-FA19-AF45-AD34-D8D035C6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C8C73-A73D-ED4B-B685-8437EDBB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B266-7A6F-394D-87F4-6E367FBE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2897-3D09-CE45-8639-6B8A5D7F6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5E15-E9E7-6C4B-B794-A62BE5E1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313E-065A-7E4A-A7F7-ADA86EE1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9846-2BE8-624A-B5C5-B791DC89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C80F-F904-3940-9ABA-BAFAD3C0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78018-FB0A-4941-A74E-111DE6723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118B7-D0CF-714C-BEAB-43EE22D0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FCD20-541D-A844-B3DC-08BA65EB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3D5E7-CE8F-E540-BE84-0C433E8D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993C4-3857-4E46-9599-D039BD3E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B05A-9C60-2D49-898B-43F0E07E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430B3-01D9-154B-99FE-F8FC441C9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362A2-C0F4-CA43-AD65-0CE5041EF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F182C-9BE5-3849-AA78-A1621EADE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00D8-2B70-D143-97C0-282839423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8B3ED-4A5B-DB4C-84E0-5FAB9860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4EC30-B5F4-D34A-8273-BCA6854F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7678D-3C38-344F-A240-C13588F9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E386-124F-514D-9303-13DE6C89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C64C4-5CAC-A249-8345-D03B745A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97259-146F-3445-9651-41EFA3F5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C1707-5095-1845-9846-317A2434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DB3F2-E884-D742-A79E-8F788145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042FA-2593-C147-8B9A-8759BB07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9454-DF72-EE40-A9E3-987FFDAD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15BB-EE80-204C-AE9E-C779BD5A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E956-6C56-4544-9590-9E65C174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E00E-24DC-1E47-A8C7-D8E40CBDD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C944D-49A3-B542-9A8D-E77D589F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A4859-1DF4-6C4E-8116-34846C4A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99F9F-2C73-D945-B996-3E0C8440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B29A-F5E3-0E48-9B24-7F950026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91B3D-7FA3-2142-B9F1-DABA720E5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6CE5E-DCD1-2E43-8337-65A55172F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10E45-B19D-FB4F-B585-8C0C0467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ED09A-2C79-2445-B22D-682C9EE7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4A92C-E750-E748-9E96-8BBE639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941AD-4068-4644-B57E-D3046350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5A452-E9A2-3F4D-BE13-48B16DD89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2184-61AA-8C4E-A35B-6E5DEE53B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4646-E433-1646-93AE-50B5B5308454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ED61-219B-DD41-8C79-414C5361B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3996-3C71-DB49-B38C-E5BF14D83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0918-AE41-F24B-B1B4-E0FCA248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1e1e_0IwHOWRYPFYvwvD7k-6-P049IA6pQziWxW1QOsE/edit?usp=sharing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teractive.org/" TargetMode="External"/><Relationship Id="rId2" Type="http://schemas.openxmlformats.org/officeDocument/2006/relationships/hyperlink" Target="https://sciencecases.lib.buffalo.ed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intedashboard.com/product?hsLang=e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intedashboard.com/express-sign-in/237253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intedashboard.com/express-sign-in/237253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rringtonsa@appstat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intedashboard.com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teambasedlearning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hyperlink" Target="https://www.amazon.com/Team-Based-Learning-Transformative-College-Teaching/dp/157922086X/ref=sr_1_4?crid=XHD6XWIGRPN1&amp;keywords=Team+based+learning&amp;qid=1647452854&amp;s=books&amp;sprefix=team+based+learning%2Cstripbooks%2C50&amp;sr=1-4" TargetMode="External"/><Relationship Id="rId4" Type="http://schemas.openxmlformats.org/officeDocument/2006/relationships/hyperlink" Target="https://www.amazon.com/Getting-Started-Team-Based-Learning-Sibley-dp-1620361965/dp/1620361965/ref=mt_other?_encoding=UTF8&amp;me=&amp;qid=164745280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pollev.com/drsarahaarri446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s://www.polleverywhere.com/h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DAAA-6E0F-3A46-9577-FDEF98972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7668"/>
            <a:ext cx="9144000" cy="2937753"/>
          </a:xfrm>
          <a:solidFill>
            <a:srgbClr val="FFDE80"/>
          </a:solidFill>
        </p:spPr>
        <p:txBody>
          <a:bodyPr>
            <a:normAutofit/>
          </a:bodyPr>
          <a:lstStyle/>
          <a:p>
            <a:r>
              <a:rPr lang="en-US" dirty="0"/>
              <a:t>Implementing</a:t>
            </a:r>
            <a:br>
              <a:rPr lang="en-US" dirty="0"/>
            </a:br>
            <a:r>
              <a:rPr lang="en-US" dirty="0"/>
              <a:t>Team-Based Learning</a:t>
            </a:r>
            <a:br>
              <a:rPr lang="en-US" dirty="0"/>
            </a:br>
            <a:r>
              <a:rPr lang="en-US" sz="4200" dirty="0"/>
              <a:t>to Promote Deep Learning and Foster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A5224-7DC9-D44F-A397-D7E8CE7B8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5420"/>
            <a:ext cx="9144000" cy="2324912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Sarah A. Arrington, PhD</a:t>
            </a:r>
          </a:p>
          <a:p>
            <a:r>
              <a:rPr lang="en-US" dirty="0">
                <a:solidFill>
                  <a:schemeClr val="bg1"/>
                </a:solidFill>
              </a:rPr>
              <a:t>Appalachian State University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 Quality In Action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29, 2022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D87906-4E4E-4E43-91CE-95C907D18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61" y="3819793"/>
            <a:ext cx="1971337" cy="1971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Team Introductions, Week 1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Team Contract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705372"/>
            <a:ext cx="5157787" cy="3684588"/>
          </a:xfrm>
        </p:spPr>
        <p:txBody>
          <a:bodyPr/>
          <a:lstStyle/>
          <a:p>
            <a:r>
              <a:rPr lang="en-US" dirty="0"/>
              <a:t>Each team works through a series of questions to get to know each other and to set expectations for every member of the team.</a:t>
            </a:r>
          </a:p>
          <a:p>
            <a:r>
              <a:rPr lang="en-US" dirty="0" err="1"/>
              <a:t>Jamboards</a:t>
            </a:r>
            <a:r>
              <a:rPr lang="en-US" dirty="0"/>
              <a:t> are great for creating space for students to share their thoughts.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 anchor="ctr"/>
          <a:lstStyle/>
          <a:p>
            <a:pPr algn="ctr"/>
            <a:r>
              <a:rPr lang="en-US" dirty="0"/>
              <a:t>Team Accountability Form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658097"/>
            <a:ext cx="5183188" cy="3684588"/>
          </a:xfrm>
        </p:spPr>
        <p:txBody>
          <a:bodyPr/>
          <a:lstStyle/>
          <a:p>
            <a:r>
              <a:rPr lang="en-US" dirty="0"/>
              <a:t>A representative from each team will then come together and create a single evaluation form that will be used by everyone in the course.</a:t>
            </a:r>
          </a:p>
          <a:p>
            <a:r>
              <a:rPr lang="en-US" dirty="0">
                <a:hlinkClick r:id="rId2"/>
              </a:rPr>
              <a:t>Google forms </a:t>
            </a:r>
            <a:r>
              <a:rPr lang="en-US" dirty="0"/>
              <a:t>are a great tool for this.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7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275" y="387531"/>
            <a:ext cx="6731454" cy="16002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TBL: Step 1 - preparation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276" y="1987731"/>
            <a:ext cx="6748598" cy="3811588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Guiding students to become independent learners is the goal of this step.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Instructors need to be mindful to not over assign “before class work” as this can cause students to become overwhelmed and lose confidence in their 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These learning assignments should focus on introducing the key concepts.</a:t>
            </a:r>
          </a:p>
        </p:txBody>
      </p:sp>
      <p:pic>
        <p:nvPicPr>
          <p:cNvPr id="6" name="Picture 2" descr="A Team-Based Learning Adventure | Training Magazine">
            <a:extLst>
              <a:ext uri="{FF2B5EF4-FFF2-40B4-BE49-F238E27FC236}">
                <a16:creationId xmlns:a16="http://schemas.microsoft.com/office/drawing/2014/main" id="{24154B11-B3C9-3749-8BA8-2A5002CCF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18888" r="74315" b="30964"/>
          <a:stretch/>
        </p:blipFill>
        <p:spPr bwMode="auto">
          <a:xfrm>
            <a:off x="1135879" y="747478"/>
            <a:ext cx="2155961" cy="45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2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Pre-Class 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Traditional TBL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705372"/>
            <a:ext cx="5157787" cy="3684588"/>
          </a:xfrm>
        </p:spPr>
        <p:txBody>
          <a:bodyPr/>
          <a:lstStyle/>
          <a:p>
            <a:r>
              <a:rPr lang="en-US" dirty="0"/>
              <a:t>Students are assigned readings, pre-recorded lectures, and/or homework problems to introduce new material</a:t>
            </a:r>
          </a:p>
          <a:p>
            <a:r>
              <a:rPr lang="en-US" dirty="0"/>
              <a:t>NOTE: no formal live lecture is given.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 anchor="ctr"/>
          <a:lstStyle/>
          <a:p>
            <a:pPr algn="ctr"/>
            <a:r>
              <a:rPr lang="en-US" dirty="0"/>
              <a:t>Modified Version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658097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the start of a new unit I give a live lecture on Zoom, focusing on topics where students routinely struggle.</a:t>
            </a:r>
          </a:p>
          <a:p>
            <a:r>
              <a:rPr lang="en-US" dirty="0"/>
              <a:t>Pre-recorded lectures are provided to cover the topic in full.</a:t>
            </a:r>
          </a:p>
          <a:p>
            <a:r>
              <a:rPr lang="en-US" dirty="0"/>
              <a:t>Assigned reading and homework are also provided.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2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76" y="387531"/>
            <a:ext cx="10013953" cy="1014549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TBL: Step 2 – Readiness Assurance Tests</a:t>
            </a:r>
          </a:p>
        </p:txBody>
      </p:sp>
      <p:pic>
        <p:nvPicPr>
          <p:cNvPr id="6" name="Picture 2" descr="A Team-Based Learning Adventure | Training Magazine">
            <a:extLst>
              <a:ext uri="{FF2B5EF4-FFF2-40B4-BE49-F238E27FC236}">
                <a16:creationId xmlns:a16="http://schemas.microsoft.com/office/drawing/2014/main" id="{24154B11-B3C9-3749-8BA8-2A5002CCF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9" t="18888" r="33809" b="30964"/>
          <a:stretch/>
        </p:blipFill>
        <p:spPr bwMode="auto">
          <a:xfrm>
            <a:off x="1654629" y="1436913"/>
            <a:ext cx="7478282" cy="51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1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TBL In-Class Work Day 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 err="1"/>
              <a:t>iRAT</a:t>
            </a:r>
            <a:r>
              <a:rPr lang="en-US" dirty="0"/>
              <a:t>/</a:t>
            </a:r>
            <a:r>
              <a:rPr lang="en-US" dirty="0" err="1"/>
              <a:t>tRAT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600" dirty="0"/>
              <a:t>RAT – Readiness Assessment Test</a:t>
            </a:r>
          </a:p>
          <a:p>
            <a:pPr lvl="1"/>
            <a:r>
              <a:rPr lang="en-US" sz="2200" dirty="0" err="1"/>
              <a:t>i</a:t>
            </a:r>
            <a:r>
              <a:rPr lang="en-US" sz="2200" dirty="0"/>
              <a:t> = individual</a:t>
            </a:r>
          </a:p>
          <a:p>
            <a:pPr lvl="1"/>
            <a:r>
              <a:rPr lang="en-US" sz="2200" dirty="0"/>
              <a:t>t = team</a:t>
            </a:r>
          </a:p>
          <a:p>
            <a:r>
              <a:rPr lang="en-US" sz="2600" dirty="0"/>
              <a:t>10 – 15 multiple choice questions</a:t>
            </a:r>
          </a:p>
          <a:p>
            <a:r>
              <a:rPr lang="en-US" sz="2600" dirty="0"/>
              <a:t>Question level should assess that the student has read the material and has a basic understanding of the key concepts.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err="1"/>
              <a:t>AsULearn</a:t>
            </a:r>
            <a:r>
              <a:rPr lang="en-US" dirty="0"/>
              <a:t> Setup for </a:t>
            </a:r>
            <a:r>
              <a:rPr lang="en-US" dirty="0" err="1"/>
              <a:t>iRAT</a:t>
            </a:r>
            <a:r>
              <a:rPr lang="en-US" dirty="0"/>
              <a:t>/</a:t>
            </a:r>
            <a:r>
              <a:rPr lang="en-US" dirty="0" err="1"/>
              <a:t>tRAT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Tool = quiz feature</a:t>
            </a:r>
          </a:p>
          <a:p>
            <a:r>
              <a:rPr lang="en-US" dirty="0"/>
              <a:t>Timed to 10 minutes</a:t>
            </a:r>
          </a:p>
          <a:p>
            <a:r>
              <a:rPr lang="en-US" dirty="0"/>
              <a:t>All students receive the same questions in the same order</a:t>
            </a:r>
          </a:p>
          <a:p>
            <a:r>
              <a:rPr lang="en-US" dirty="0"/>
              <a:t>Copy the </a:t>
            </a:r>
            <a:r>
              <a:rPr lang="en-US" dirty="0" err="1"/>
              <a:t>iRAT</a:t>
            </a:r>
            <a:r>
              <a:rPr lang="en-US" dirty="0"/>
              <a:t> to create the </a:t>
            </a:r>
            <a:r>
              <a:rPr lang="en-US" dirty="0" err="1"/>
              <a:t>tRAT</a:t>
            </a:r>
            <a:endParaRPr lang="en-US" dirty="0"/>
          </a:p>
          <a:p>
            <a:r>
              <a:rPr lang="en-US" dirty="0"/>
              <a:t>Put student teams in breakout rooms.</a:t>
            </a:r>
          </a:p>
          <a:p>
            <a:r>
              <a:rPr lang="en-US" dirty="0"/>
              <a:t>Assign a “scribe” to submit the team’s answers for the quiz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5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TBL In-Class Work Day 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2" y="2044487"/>
            <a:ext cx="4709568" cy="229381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set up scribes for a given week, simply create a new group under “users” in </a:t>
            </a:r>
            <a:r>
              <a:rPr lang="en-US" dirty="0" err="1"/>
              <a:t>AsULearn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the </a:t>
            </a:r>
            <a:r>
              <a:rPr lang="en-US" dirty="0" err="1"/>
              <a:t>tRAT</a:t>
            </a:r>
            <a:r>
              <a:rPr lang="en-US" dirty="0"/>
              <a:t> set the restrictions so that only the scribe for that week can access the quiz.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285" y="4702629"/>
            <a:ext cx="5283041" cy="147732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Using the breakout rooms in Zoom, the students have the opportunity to work with a specific group of students each week. They build trust amongst each other and the goal is that as the semester progresses they will engage in deeper discussions.</a:t>
            </a:r>
          </a:p>
        </p:txBody>
      </p:sp>
    </p:spTree>
    <p:extLst>
      <p:ext uri="{BB962C8B-B14F-4D97-AF65-F5344CB8AC3E}">
        <p14:creationId xmlns:p14="http://schemas.microsoft.com/office/powerpoint/2010/main" val="260028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TBL In-Class Work Day 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iRAT</a:t>
            </a:r>
            <a:r>
              <a:rPr lang="en-US" dirty="0"/>
              <a:t> Scores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1" y="2505075"/>
            <a:ext cx="1314248" cy="368458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tRAT</a:t>
            </a:r>
            <a:r>
              <a:rPr lang="en-US" dirty="0"/>
              <a:t> Scores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35" y="2608838"/>
            <a:ext cx="2774689" cy="3684588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65008" y="2729641"/>
            <a:ext cx="339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team’s average was a 77.6% if we look at the individual scores.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63153" y="2730137"/>
            <a:ext cx="2246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together, they earned a 100% on the same quiz.</a:t>
            </a:r>
          </a:p>
          <a:p>
            <a:endParaRPr lang="en-US" dirty="0"/>
          </a:p>
          <a:p>
            <a:r>
              <a:rPr lang="en-US" dirty="0"/>
              <a:t>The hope is the students who grasp the material assist those who were struggling.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296" y="3708103"/>
            <a:ext cx="3395861" cy="25853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Once all teams have completed the </a:t>
            </a:r>
            <a:r>
              <a:rPr lang="en-US" dirty="0" err="1"/>
              <a:t>tRAT</a:t>
            </a:r>
            <a:r>
              <a:rPr lang="en-US" dirty="0"/>
              <a:t>, we all meet back in the main room in Zoom and we go over the </a:t>
            </a:r>
            <a:r>
              <a:rPr lang="en-US" dirty="0" err="1"/>
              <a:t>tRAT</a:t>
            </a:r>
            <a:r>
              <a:rPr lang="en-US" dirty="0"/>
              <a:t> together and clear up any misconceptions.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I’ve learned that all teams earning a 100% doesn’t mean they fully understand the material.</a:t>
            </a:r>
          </a:p>
        </p:txBody>
      </p:sp>
    </p:spTree>
    <p:extLst>
      <p:ext uri="{BB962C8B-B14F-4D97-AF65-F5344CB8AC3E}">
        <p14:creationId xmlns:p14="http://schemas.microsoft.com/office/powerpoint/2010/main" val="27032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178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TBL: Step 3 – Application Exercises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8789" y="1593670"/>
            <a:ext cx="6895011" cy="4868090"/>
          </a:xfrm>
        </p:spPr>
        <p:txBody>
          <a:bodyPr/>
          <a:lstStyle/>
          <a:p>
            <a:r>
              <a:rPr lang="en-US" dirty="0"/>
              <a:t>This is the heart of TBL!</a:t>
            </a:r>
          </a:p>
          <a:p>
            <a:r>
              <a:rPr lang="en-US" dirty="0"/>
              <a:t>Case studies are great for this exercise.</a:t>
            </a:r>
          </a:p>
          <a:p>
            <a:endParaRPr lang="en-US" dirty="0"/>
          </a:p>
          <a:p>
            <a:r>
              <a:rPr lang="en-US" dirty="0"/>
              <a:t>Challenges: keeping the activities connected to the content/learning objectives in a way that the students see the connection and benefit of doing the exercise.</a:t>
            </a:r>
          </a:p>
          <a:p>
            <a:endParaRPr lang="en-US" dirty="0"/>
          </a:p>
          <a:p>
            <a:r>
              <a:rPr lang="en-US" dirty="0"/>
              <a:t>Benefits: deep learning and exchange of ideas between students.</a:t>
            </a:r>
          </a:p>
        </p:txBody>
      </p:sp>
      <p:pic>
        <p:nvPicPr>
          <p:cNvPr id="6" name="Picture 2" descr="A Team-Based Learning Adventure | Training Magazine">
            <a:extLst>
              <a:ext uri="{FF2B5EF4-FFF2-40B4-BE49-F238E27FC236}">
                <a16:creationId xmlns:a16="http://schemas.microsoft.com/office/drawing/2014/main" id="{24154B11-B3C9-3749-8BA8-2A5002CCF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4" t="18888" r="14478" b="30964"/>
          <a:stretch/>
        </p:blipFill>
        <p:spPr bwMode="auto">
          <a:xfrm>
            <a:off x="757646" y="1436914"/>
            <a:ext cx="3601506" cy="51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7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TBL In-Class Work Day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4S Approach (the ultimate goal…I’m not fully here yet)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The application problem has to be significant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All teams get the same problem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Each team has to make a specific choice to solve the problem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All teams report their results simultaneously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477692"/>
            <a:ext cx="105156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Have fun with this and allow students to see themselves as professionals in the field solving real problems.</a:t>
            </a:r>
          </a:p>
        </p:txBody>
      </p:sp>
    </p:spTree>
    <p:extLst>
      <p:ext uri="{BB962C8B-B14F-4D97-AF65-F5344CB8AC3E}">
        <p14:creationId xmlns:p14="http://schemas.microsoft.com/office/powerpoint/2010/main" val="42087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TBL In-Class Work Day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AsULearn</a:t>
            </a:r>
            <a:r>
              <a:rPr lang="en-US" dirty="0"/>
              <a:t>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92165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Book – great for presenting information in a way students can easily navigate.</a:t>
            </a:r>
          </a:p>
          <a:p>
            <a:r>
              <a:rPr lang="en-US" dirty="0"/>
              <a:t>H5P – also great for presenting information; does report to the grade book.</a:t>
            </a:r>
          </a:p>
          <a:p>
            <a:r>
              <a:rPr lang="en-US" dirty="0"/>
              <a:t>Quiz – allows each team to submit their answer, set up is the same as for the </a:t>
            </a:r>
            <a:r>
              <a:rPr lang="en-US" dirty="0" err="1"/>
              <a:t>tRAT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 anchor="ctr"/>
          <a:lstStyle/>
          <a:p>
            <a:pPr algn="ctr"/>
            <a:r>
              <a:rPr lang="en-US" dirty="0"/>
              <a:t>Resources for Application Problems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632832"/>
            <a:ext cx="5183188" cy="3684588"/>
          </a:xfrm>
        </p:spPr>
        <p:txBody>
          <a:bodyPr/>
          <a:lstStyle/>
          <a:p>
            <a:r>
              <a:rPr lang="en-US" dirty="0">
                <a:hlinkClick r:id="rId2"/>
              </a:rPr>
              <a:t>National Center for Case Study Teaching in Science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3"/>
              </a:rPr>
              <a:t>HHMI|Biointeractive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textbooks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7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8978-CD5F-CA46-8931-4A33B3025194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/>
              <a:t>Login to Poll Everywhere and </a:t>
            </a:r>
            <a:r>
              <a:rPr lang="en-US" dirty="0" err="1"/>
              <a:t>InteDashboard</a:t>
            </a:r>
            <a:endParaRPr lang="en-US" dirty="0"/>
          </a:p>
          <a:p>
            <a:r>
              <a:rPr lang="en-US" dirty="0"/>
              <a:t>Situational factors and the Pandemic</a:t>
            </a:r>
          </a:p>
          <a:p>
            <a:r>
              <a:rPr lang="en-US" dirty="0"/>
              <a:t>What is Team Based Learning (TBL)?</a:t>
            </a:r>
          </a:p>
          <a:p>
            <a:r>
              <a:rPr lang="en-US" dirty="0"/>
              <a:t>Creating Effective Teams and learner buy-in </a:t>
            </a:r>
          </a:p>
          <a:p>
            <a:r>
              <a:rPr lang="en-US" dirty="0"/>
              <a:t>A sample course</a:t>
            </a:r>
          </a:p>
          <a:p>
            <a:r>
              <a:rPr lang="en-US" dirty="0"/>
              <a:t>Preliminary results &amp; Student Feedback</a:t>
            </a:r>
          </a:p>
          <a:p>
            <a:r>
              <a:rPr lang="en-US" dirty="0"/>
              <a:t>Your Turn to Try TBL</a:t>
            </a:r>
          </a:p>
          <a:p>
            <a:r>
              <a:rPr lang="en-US" dirty="0"/>
              <a:t>Q&amp;A /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7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have we had fun, deep learning, &amp;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powerful results??? You bet!!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51917-6A18-4641-88B1-1D9C38AEDE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have been NASA scientists exploring if life is possible on Mars.</a:t>
            </a:r>
          </a:p>
          <a:p>
            <a:endParaRPr lang="en-US" dirty="0"/>
          </a:p>
          <a:p>
            <a:r>
              <a:rPr lang="en-US" dirty="0"/>
              <a:t>We have determined the impact of our cell membrane transporters going on strike.</a:t>
            </a:r>
          </a:p>
          <a:p>
            <a:endParaRPr lang="en-US" dirty="0"/>
          </a:p>
          <a:p>
            <a:r>
              <a:rPr lang="en-US" dirty="0"/>
              <a:t>We have investigated the role of p53 in cell cycle regulation and its role in cancer development.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F06AC-07F3-0E47-8080-1D15A5DF8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3508" y="1955827"/>
            <a:ext cx="4390294" cy="2147250"/>
          </a:xfr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“I really like that we work in small teams. It’s nice to be able to talk to other students in the class and discuss what we are learning.”</a:t>
            </a:r>
          </a:p>
          <a:p>
            <a:pPr marL="0" indent="0" algn="r">
              <a:buNone/>
            </a:pPr>
            <a:r>
              <a:rPr lang="en-US" sz="2400" dirty="0"/>
              <a:t>- </a:t>
            </a:r>
            <a:r>
              <a:rPr lang="en-US" sz="2400" i="1" dirty="0"/>
              <a:t>Student, F’20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47B89-16FF-4F92-C4EC-17B0D7436422}"/>
              </a:ext>
            </a:extLst>
          </p:cNvPr>
          <p:cNvSpPr txBox="1"/>
          <p:nvPr/>
        </p:nvSpPr>
        <p:spPr>
          <a:xfrm>
            <a:off x="6963506" y="4272677"/>
            <a:ext cx="4390294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ysClr val="windowText" lastClr="000000"/>
                </a:solidFill>
              </a:rPr>
              <a:t>“I feel like a part of the classroom community even if I am on zoom. I feel safe sharing my thoughts and I feel supported in my learning by you and some of my classmates.”  </a:t>
            </a:r>
            <a:r>
              <a:rPr lang="en-US" sz="2200" i="1" dirty="0">
                <a:solidFill>
                  <a:sysClr val="windowText" lastClr="000000"/>
                </a:solidFill>
              </a:rPr>
              <a:t>Student, Sp’22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8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have we had fun, deep learning, &amp;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powerful results??? You bet!!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F06AC-07F3-0E47-8080-1D15A5DF8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754" y="1974715"/>
            <a:ext cx="5181600" cy="4202248"/>
          </a:xfr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Summative assessments to date show that the reduction in live lecturing on material has not had a negative impact on student scores.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Time will tell if TBL will lead to a higher test score averages over the course of the semester.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37BC10-0467-B748-A84B-F5E2DFEBE53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53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F711AE4-E7C1-B647-BBC8-E1629B717C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9508" y="1777596"/>
          <a:ext cx="10760492" cy="44254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0123">
                  <a:extLst>
                    <a:ext uri="{9D8B030D-6E8A-4147-A177-3AD203B41FA5}">
                      <a16:colId xmlns:a16="http://schemas.microsoft.com/office/drawing/2014/main" val="1850264152"/>
                    </a:ext>
                  </a:extLst>
                </a:gridCol>
                <a:gridCol w="2690123">
                  <a:extLst>
                    <a:ext uri="{9D8B030D-6E8A-4147-A177-3AD203B41FA5}">
                      <a16:colId xmlns:a16="http://schemas.microsoft.com/office/drawing/2014/main" val="1218024349"/>
                    </a:ext>
                  </a:extLst>
                </a:gridCol>
                <a:gridCol w="2690123">
                  <a:extLst>
                    <a:ext uri="{9D8B030D-6E8A-4147-A177-3AD203B41FA5}">
                      <a16:colId xmlns:a16="http://schemas.microsoft.com/office/drawing/2014/main" val="3820431588"/>
                    </a:ext>
                  </a:extLst>
                </a:gridCol>
                <a:gridCol w="2690123">
                  <a:extLst>
                    <a:ext uri="{9D8B030D-6E8A-4147-A177-3AD203B41FA5}">
                      <a16:colId xmlns:a16="http://schemas.microsoft.com/office/drawing/2014/main" val="3311499123"/>
                    </a:ext>
                  </a:extLst>
                </a:gridCol>
              </a:tblGrid>
              <a:tr h="936142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Apps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834233"/>
                  </a:ext>
                </a:extLst>
              </a:tr>
              <a:tr h="1496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Many:</a:t>
                      </a:r>
                    </a:p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 Tool, Assignment Tool, Google, VT,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Depends: lots of set up, difficult to update in real time</a:t>
                      </a:r>
                    </a:p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Students: easy to use, familiar with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cost to students, everything is within the LMS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29462"/>
                  </a:ext>
                </a:extLst>
              </a:tr>
              <a:tr h="1992954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InteDash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-board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One, this is an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all-in-one platform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Application, 360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Moderate, learning curve for faculty, most students pick up pretty quickly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about $26/student; covers all courses in that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15108"/>
                  </a:ext>
                </a:extLst>
              </a:tr>
            </a:tbl>
          </a:graphicData>
        </a:graphic>
      </p:graphicFrame>
      <p:pic>
        <p:nvPicPr>
          <p:cNvPr id="2050" name="Picture 2" descr="InteDashboard (@InteDashboard) / Twitter">
            <a:extLst>
              <a:ext uri="{FF2B5EF4-FFF2-40B4-BE49-F238E27FC236}">
                <a16:creationId xmlns:a16="http://schemas.microsoft.com/office/drawing/2014/main" id="{5EACFBD2-1A65-68D5-0BD3-6074636E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68" y="4683210"/>
            <a:ext cx="1403447" cy="14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969F1-49E3-26BE-85EB-F7367686D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5" t="23146" r="4519" b="20033"/>
          <a:stretch/>
        </p:blipFill>
        <p:spPr>
          <a:xfrm>
            <a:off x="852617" y="3198199"/>
            <a:ext cx="2285999" cy="7041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CFBF5E-89D8-3FFD-729C-BDA36C117F0E}"/>
              </a:ext>
            </a:extLst>
          </p:cNvPr>
          <p:cNvSpPr txBox="1">
            <a:spLocks/>
          </p:cNvSpPr>
          <p:nvPr/>
        </p:nvSpPr>
        <p:spPr>
          <a:xfrm>
            <a:off x="669508" y="365125"/>
            <a:ext cx="10684292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TBL in the Classroom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9907DD1-2173-622E-110B-C02ED0ED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8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3DAA-D20C-E04E-80D8-4111D9A8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18" y="239831"/>
            <a:ext cx="11172117" cy="1401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chemeClr val="bg1"/>
                </a:solidFill>
              </a:rPr>
              <a:t>Here Is What The Students Have To Say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7956F-4CE8-A441-B7A3-5FB85AF8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8" y="2051539"/>
            <a:ext cx="3262059" cy="372793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/>
              <a:t>Mid-Semester Survey Sp’22  (n=58)</a:t>
            </a:r>
          </a:p>
          <a:p>
            <a:endParaRPr lang="en-US" dirty="0"/>
          </a:p>
          <a:p>
            <a:r>
              <a:rPr lang="en-US" dirty="0"/>
              <a:t>Question Posed: </a:t>
            </a:r>
          </a:p>
          <a:p>
            <a:r>
              <a:rPr lang="en-US" dirty="0"/>
              <a:t>Indicate how useful you have found the following TBL activities in your learning of the material this semester.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04732E6-5C43-8447-8A9A-D21EE841CE2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9688" b="9688"/>
          <a:stretch>
            <a:fillRect/>
          </a:stretch>
        </p:blipFill>
        <p:spPr>
          <a:xfrm>
            <a:off x="4217865" y="2228203"/>
            <a:ext cx="7642870" cy="3374608"/>
          </a:xfr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743CA6C-975A-D559-46BB-769090E7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5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3DAA-D20C-E04E-80D8-4111D9A8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18" y="239831"/>
            <a:ext cx="11172117" cy="127244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chemeClr val="bg1"/>
                </a:solidFill>
              </a:rPr>
              <a:t>Here Is What The Students Have To Say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C1F605-5B74-C141-9B8C-1B0AA09E3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354" y="4106112"/>
            <a:ext cx="2683855" cy="1344921"/>
          </a:xfrm>
          <a:solidFill>
            <a:srgbClr val="FFDE8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“I do feel like I am apart of the classroom community, our conversations and my conversations with my team are always nice!”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95429-734C-2045-9521-B28F1122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87" y="1976752"/>
            <a:ext cx="8001948" cy="412066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E1BB27-94B9-0632-FDB6-E1839248A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54" y="2746235"/>
            <a:ext cx="2957259" cy="682765"/>
          </a:xfrm>
        </p:spPr>
        <p:txBody>
          <a:bodyPr/>
          <a:lstStyle/>
          <a:p>
            <a:r>
              <a:rPr lang="en-US" dirty="0"/>
              <a:t>Mid-Semester Survey Sp’22 (n= 58)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ADF61F6-F2E4-B870-A4F3-25BED09F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48" y="298137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3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This all sounds great, right?</a:t>
            </a:r>
            <a:br>
              <a:rPr lang="en-US" dirty="0"/>
            </a:br>
            <a:r>
              <a:rPr lang="en-US" dirty="0"/>
              <a:t>But how do I fit this into my course?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I’m glad you asked. Let’s talk about that.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1" y="4761639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9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I have fit TBL into BIO1801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377236"/>
              </p:ext>
            </p:extLst>
          </p:nvPr>
        </p:nvGraphicFramePr>
        <p:xfrm>
          <a:off x="838200" y="1825625"/>
          <a:ext cx="10515600" cy="4211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691">
                  <a:extLst>
                    <a:ext uri="{9D8B030D-6E8A-4147-A177-3AD203B41FA5}">
                      <a16:colId xmlns:a16="http://schemas.microsoft.com/office/drawing/2014/main" val="2371329290"/>
                    </a:ext>
                  </a:extLst>
                </a:gridCol>
                <a:gridCol w="2943498">
                  <a:extLst>
                    <a:ext uri="{9D8B030D-6E8A-4147-A177-3AD203B41FA5}">
                      <a16:colId xmlns:a16="http://schemas.microsoft.com/office/drawing/2014/main" val="661893647"/>
                    </a:ext>
                  </a:extLst>
                </a:gridCol>
                <a:gridCol w="3117668">
                  <a:extLst>
                    <a:ext uri="{9D8B030D-6E8A-4147-A177-3AD203B41FA5}">
                      <a16:colId xmlns:a16="http://schemas.microsoft.com/office/drawing/2014/main" val="2036294368"/>
                    </a:ext>
                  </a:extLst>
                </a:gridCol>
                <a:gridCol w="3167743">
                  <a:extLst>
                    <a:ext uri="{9D8B030D-6E8A-4147-A177-3AD203B41FA5}">
                      <a16:colId xmlns:a16="http://schemas.microsoft.com/office/drawing/2014/main" val="130610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13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Weekly Schedule</a:t>
                      </a:r>
                    </a:p>
                    <a:p>
                      <a:r>
                        <a:rPr lang="en-US" dirty="0"/>
                        <a:t>Opt.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Independent learning</a:t>
                      </a:r>
                      <a:r>
                        <a:rPr lang="en-US" dirty="0"/>
                        <a:t>: </a:t>
                      </a:r>
                    </a:p>
                    <a:p>
                      <a:r>
                        <a:rPr lang="en-US" dirty="0"/>
                        <a:t>    Assigned</a:t>
                      </a:r>
                      <a:r>
                        <a:rPr lang="en-US" baseline="0" dirty="0"/>
                        <a:t> chapter readings</a:t>
                      </a:r>
                    </a:p>
                    <a:p>
                      <a:r>
                        <a:rPr lang="en-US" baseline="0" dirty="0"/>
                        <a:t>    Pre-recorded lectures</a:t>
                      </a:r>
                      <a:endParaRPr lang="en-US" dirty="0"/>
                    </a:p>
                    <a:p>
                      <a:r>
                        <a:rPr lang="en-US" b="1" dirty="0"/>
                        <a:t>In-Class</a:t>
                      </a:r>
                      <a:r>
                        <a:rPr lang="en-US" b="1" baseline="0" dirty="0"/>
                        <a:t> Activities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     </a:t>
                      </a:r>
                      <a:r>
                        <a:rPr lang="en-US" baseline="0" dirty="0" err="1"/>
                        <a:t>iRAT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tRAT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   Review “RAT” as a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Independent Learning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   </a:t>
                      </a:r>
                      <a:r>
                        <a:rPr lang="en-US" baseline="0" dirty="0"/>
                        <a:t>Homework due</a:t>
                      </a:r>
                      <a:endParaRPr lang="en-US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In-Class</a:t>
                      </a:r>
                      <a:r>
                        <a:rPr lang="en-US" b="1" baseline="0" dirty="0"/>
                        <a:t> Activities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   TBL Significant 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/>
                        <a:t>Learning Assessment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   Weekly KDA due (open</a:t>
                      </a:r>
                    </a:p>
                    <a:p>
                      <a:r>
                        <a:rPr lang="en-US" baseline="0" dirty="0"/>
                        <a:t>   Thursday after class)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Prep Work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Readings, pre-recorded lectures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04967"/>
                  </a:ext>
                </a:extLst>
              </a:tr>
              <a:tr h="228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7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Weekly Schedule</a:t>
                      </a:r>
                    </a:p>
                    <a:p>
                      <a:r>
                        <a:rPr lang="en-US" dirty="0"/>
                        <a:t>Opt.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Independent learning</a:t>
                      </a:r>
                      <a:r>
                        <a:rPr lang="en-US" dirty="0"/>
                        <a:t>: </a:t>
                      </a:r>
                    </a:p>
                    <a:p>
                      <a:r>
                        <a:rPr lang="en-US" dirty="0"/>
                        <a:t>    Assigned</a:t>
                      </a:r>
                      <a:r>
                        <a:rPr lang="en-US" baseline="0" dirty="0"/>
                        <a:t> chapter readings</a:t>
                      </a:r>
                    </a:p>
                    <a:p>
                      <a:r>
                        <a:rPr lang="en-US" baseline="0" dirty="0"/>
                        <a:t>    Pre-recorded lectures</a:t>
                      </a:r>
                      <a:endParaRPr lang="en-US" dirty="0"/>
                    </a:p>
                    <a:p>
                      <a:r>
                        <a:rPr lang="en-US" b="1" dirty="0"/>
                        <a:t>In-Class</a:t>
                      </a:r>
                      <a:r>
                        <a:rPr lang="en-US" b="1" baseline="0" dirty="0"/>
                        <a:t> Activities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    Lecture on challenging  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Independent Learning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   Assigned chapter readings</a:t>
                      </a:r>
                    </a:p>
                    <a:p>
                      <a:r>
                        <a:rPr lang="en-US" b="1" dirty="0"/>
                        <a:t>In-Class</a:t>
                      </a:r>
                      <a:r>
                        <a:rPr lang="en-US" b="1" baseline="0" dirty="0"/>
                        <a:t> Activities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   </a:t>
                      </a:r>
                      <a:r>
                        <a:rPr lang="en-US" baseline="0" dirty="0" err="1"/>
                        <a:t>iRAT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tRAT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   Review “RAT” as a class OR</a:t>
                      </a:r>
                    </a:p>
                    <a:p>
                      <a:r>
                        <a:rPr lang="en-US" dirty="0"/>
                        <a:t>    TBL Case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/>
                        <a:t>Learning Assessment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   Weekly KDA due (open</a:t>
                      </a:r>
                    </a:p>
                    <a:p>
                      <a:r>
                        <a:rPr lang="en-US" baseline="0" dirty="0"/>
                        <a:t>   Thursday after class)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Prep Work</a:t>
                      </a:r>
                      <a:r>
                        <a:rPr lang="en-US" baseline="0" dirty="0"/>
                        <a:t>:</a:t>
                      </a:r>
                    </a:p>
                    <a:p>
                      <a:r>
                        <a:rPr lang="en-US" baseline="0" dirty="0"/>
                        <a:t>Readings, pre-recorded lectures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0730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3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01666-6222-464D-8166-B02DEECC5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DE80"/>
          </a:solidFill>
        </p:spPr>
        <p:txBody>
          <a:bodyPr anchor="ctr"/>
          <a:lstStyle/>
          <a:p>
            <a:r>
              <a:rPr lang="en-US" dirty="0"/>
              <a:t>Now It’s Time for YOU to Experience Team-based Learning with InteDashboard</a:t>
            </a:r>
            <a:endParaRPr lang="en-SG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98062FB-EEA8-46FC-939F-6A8FF0B76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Readiness Assurance Tests</a:t>
            </a:r>
            <a:endParaRPr lang="en-SG" dirty="0"/>
          </a:p>
        </p:txBody>
      </p:sp>
      <p:pic>
        <p:nvPicPr>
          <p:cNvPr id="7" name="Picture 2" descr="InteDashboard (@InteDashboard) / Twitter">
            <a:extLst>
              <a:ext uri="{FF2B5EF4-FFF2-40B4-BE49-F238E27FC236}">
                <a16:creationId xmlns:a16="http://schemas.microsoft.com/office/drawing/2014/main" id="{3E8CDE8A-CFE6-E691-F7D7-7ADB55AA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06" y="4577702"/>
            <a:ext cx="1403447" cy="14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B055251-483B-D491-AC9E-FAF94205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701508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16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ED1D-C6D9-4A26-8ADC-D6A80D3B57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Getting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FC58-F1AB-4531-8273-48FED84959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56080"/>
            <a:ext cx="10515600" cy="4167187"/>
          </a:xfrm>
        </p:spPr>
        <p:txBody>
          <a:bodyPr>
            <a:normAutofit/>
          </a:bodyPr>
          <a:lstStyle/>
          <a:p>
            <a:r>
              <a:rPr lang="en-US" sz="3200" b="1" dirty="0"/>
              <a:t>Two windows: </a:t>
            </a:r>
            <a:r>
              <a:rPr lang="en-US" sz="3200" dirty="0"/>
              <a:t> Zoom and InteDashboard</a:t>
            </a:r>
          </a:p>
          <a:p>
            <a:r>
              <a:rPr lang="en-US" sz="3200" b="1" dirty="0"/>
              <a:t>Refresh: </a:t>
            </a:r>
            <a:r>
              <a:rPr lang="en-US" sz="3200" dirty="0"/>
              <a:t>Click on the link and refreshing browser solves most issues</a:t>
            </a:r>
          </a:p>
          <a:p>
            <a:r>
              <a:rPr lang="en-US" sz="3200" b="1" dirty="0"/>
              <a:t>Browsers:  </a:t>
            </a:r>
            <a:r>
              <a:rPr lang="en-US" sz="3200" dirty="0"/>
              <a:t>Chrome preferred</a:t>
            </a:r>
          </a:p>
          <a:p>
            <a:r>
              <a:rPr lang="en-US" sz="3200" b="1" dirty="0"/>
              <a:t>Help:</a:t>
            </a:r>
            <a:r>
              <a:rPr lang="en-US" sz="3200" dirty="0"/>
              <a:t> Type in a request for help in the chat</a:t>
            </a:r>
          </a:p>
          <a:p>
            <a:r>
              <a:rPr lang="en-US" sz="3200" b="1" dirty="0"/>
              <a:t>If the </a:t>
            </a:r>
            <a:r>
              <a:rPr lang="en-US" sz="3200" b="1" dirty="0" err="1"/>
              <a:t>iRAT</a:t>
            </a:r>
            <a:r>
              <a:rPr lang="en-US" sz="3200" b="1" dirty="0"/>
              <a:t> doesn’t work:</a:t>
            </a:r>
            <a:r>
              <a:rPr lang="en-US" sz="3200" dirty="0"/>
              <a:t>  You can still join the team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6BF1A-316E-4521-BBF0-F426E556B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A9071B-DFFF-B297-6B25-087AF375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63" y="365125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76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B34C-A393-464F-B068-7D8988EE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88631" cy="1325563"/>
          </a:xfrm>
          <a:solidFill>
            <a:srgbClr val="FFDE8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Login to InteDashboard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CAE89-2898-43CF-A18D-68A8EF8A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731"/>
            <a:ext cx="5788631" cy="47471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Open the link (available in the chat window) in your web browser: </a:t>
            </a:r>
            <a:r>
              <a:rPr lang="en-US" sz="2400" dirty="0">
                <a:hlinkClick r:id="rId3"/>
              </a:rPr>
              <a:t>https://auth.intedashboard.com/express-sign-in/23725348</a:t>
            </a:r>
            <a:endParaRPr lang="en-US" sz="2400" dirty="0"/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Enter your name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your browser closes or restarts, type in the same exact name again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9B48F-3C11-4BDB-8D5A-B8C853C7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2B4C3D-FDF6-4895-905F-78B6E1B10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47" t="24791" r="38422" b="42338"/>
          <a:stretch/>
        </p:blipFill>
        <p:spPr>
          <a:xfrm>
            <a:off x="7467818" y="365124"/>
            <a:ext cx="4416866" cy="306387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E1C3D2-FD47-4736-B8CC-C841984E84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927" b="9308"/>
          <a:stretch/>
        </p:blipFill>
        <p:spPr>
          <a:xfrm>
            <a:off x="7467818" y="3559293"/>
            <a:ext cx="4439929" cy="28359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8ABB36B-B540-F626-B25B-DC490C1D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25" y="2894446"/>
            <a:ext cx="20828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8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666D8-68B3-E129-F28B-4FA8F3D5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Please Join My Poll Everywhere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77BBDA-B855-F188-3127-5B0BB4434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742" y="1420820"/>
            <a:ext cx="7780515" cy="5072055"/>
          </a:xfrm>
        </p:spPr>
      </p:pic>
    </p:spTree>
    <p:extLst>
      <p:ext uri="{BB962C8B-B14F-4D97-AF65-F5344CB8AC3E}">
        <p14:creationId xmlns:p14="http://schemas.microsoft.com/office/powerpoint/2010/main" val="1802584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404A-33DB-4C5E-8E72-A8B8B45D8D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IRAT 1: Click ‘Start’ to start the IRAT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0683E-9D5A-4561-869F-6CB7018B3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338B9-4A81-496B-B6BB-AAB562EC3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6" t="21603" b="56559"/>
          <a:stretch/>
        </p:blipFill>
        <p:spPr>
          <a:xfrm>
            <a:off x="838200" y="2206943"/>
            <a:ext cx="10883128" cy="14149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0E86D0-61EF-4FFA-8449-57D10F354106}"/>
              </a:ext>
            </a:extLst>
          </p:cNvPr>
          <p:cNvSpPr/>
          <p:nvPr/>
        </p:nvSpPr>
        <p:spPr>
          <a:xfrm>
            <a:off x="9894770" y="1886549"/>
            <a:ext cx="1826557" cy="1097280"/>
          </a:xfrm>
          <a:prstGeom prst="ellipse">
            <a:avLst/>
          </a:prstGeom>
          <a:grp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1CB13-7201-5C4E-9101-A6ADA1586404}"/>
              </a:ext>
            </a:extLst>
          </p:cNvPr>
          <p:cNvSpPr txBox="1"/>
          <p:nvPr/>
        </p:nvSpPr>
        <p:spPr>
          <a:xfrm>
            <a:off x="3731773" y="3942251"/>
            <a:ext cx="50959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Once I start the </a:t>
            </a:r>
            <a:r>
              <a:rPr lang="en-US" sz="2400" dirty="0" err="1"/>
              <a:t>iRAT</a:t>
            </a:r>
            <a:r>
              <a:rPr lang="en-US" sz="2400" dirty="0"/>
              <a:t>, you will have 2 minutes to complete it.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399BB26-22D4-4C26-25FE-E4CCBE00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49989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98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8FEC-029E-4DBD-81EB-104819A4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2600" dirty="0" err="1"/>
              <a:t>iRAT</a:t>
            </a:r>
            <a:r>
              <a:rPr lang="en-US" sz="2600" dirty="0"/>
              <a:t> 2: Allocate all the points to a single answer choice by clicking the + button if you are 100% confident of your answer choice and then click ‘Save My Answer’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85CC8-E1C1-4393-B9B2-68975780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46" y="1786436"/>
            <a:ext cx="9465707" cy="4235904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52F8-169A-445D-A337-609DA0FA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40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8FEC-029E-4DBD-81EB-104819A4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000" dirty="0" err="1"/>
              <a:t>iRAT</a:t>
            </a:r>
            <a:r>
              <a:rPr lang="en-US" sz="3000" dirty="0"/>
              <a:t> 3: If you are not sure of your answer choice, spread your points among the answer choices that you are deciding between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36143-8F68-42AD-9224-198507CF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63" y="1786436"/>
            <a:ext cx="8779074" cy="4235904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52F8-169A-445D-A337-609DA0FA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618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8291-8D42-49BD-B96E-3ECC5AF6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3" y="365125"/>
            <a:ext cx="9970476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iRAT</a:t>
            </a:r>
            <a:r>
              <a:rPr lang="en-US" sz="4000" dirty="0"/>
              <a:t> 4: Click Submit when finished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16B68-9518-40E1-97EE-150DDD47B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FC945-64B6-44E6-9EC7-19B6A909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19" y="1961068"/>
            <a:ext cx="9211961" cy="4124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172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A0BC-E5C3-C99E-A40A-DFBAABA970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DE80"/>
          </a:solidFill>
        </p:spPr>
        <p:txBody>
          <a:bodyPr/>
          <a:lstStyle/>
          <a:p>
            <a:r>
              <a:rPr lang="en-US" dirty="0"/>
              <a:t>Now Let’s Try a </a:t>
            </a:r>
            <a:r>
              <a:rPr lang="en-US" dirty="0" err="1"/>
              <a:t>tRAT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4017D-1ACA-AD9D-E1A2-A790DC266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using the Zoom breakout rooms. Please join when prompted.</a:t>
            </a:r>
          </a:p>
          <a:p>
            <a:r>
              <a:rPr lang="en-US" dirty="0"/>
              <a:t>You will have 5 minutes to complete the </a:t>
            </a:r>
            <a:r>
              <a:rPr lang="en-US" dirty="0" err="1"/>
              <a:t>tRAT</a:t>
            </a:r>
            <a:r>
              <a:rPr lang="en-US" dirty="0"/>
              <a:t> with your team.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A62FDD-3D07-11D8-6D9C-063BD06C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24" y="2252539"/>
            <a:ext cx="1827091" cy="18270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32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404A-33DB-4C5E-8E72-A8B8B45D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tRAT</a:t>
            </a:r>
            <a:r>
              <a:rPr lang="en-US" sz="4000" dirty="0"/>
              <a:t> 2: Click the ‘Start’ to start the </a:t>
            </a:r>
            <a:r>
              <a:rPr lang="en-US" sz="4000" dirty="0" err="1"/>
              <a:t>tRAT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0683E-9D5A-4561-869F-6CB7018B3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0289D-EBE7-48A5-AF2C-726D5E9E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72" y="2047682"/>
            <a:ext cx="9897856" cy="276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81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0059-5474-4778-A60B-82FECF57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 err="1"/>
              <a:t>tRAT</a:t>
            </a:r>
            <a:r>
              <a:rPr lang="en-US" sz="4000" dirty="0"/>
              <a:t> 3: Assign a team reporter to  respond on behalf of the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2CE76-A6D5-4086-ABE1-B85AD6AF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22" y="1786436"/>
            <a:ext cx="9060755" cy="423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58657-2AB7-446A-A8F8-937489D2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14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D161AA-9ACE-4A26-AFEF-A250AEBE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1785938"/>
            <a:ext cx="9158288" cy="423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B4D461-7255-4876-B4B7-4D2DAAF7946B}"/>
              </a:ext>
            </a:extLst>
          </p:cNvPr>
          <p:cNvSpPr txBox="1">
            <a:spLocks/>
          </p:cNvSpPr>
          <p:nvPr/>
        </p:nvSpPr>
        <p:spPr>
          <a:xfrm>
            <a:off x="1768510" y="5323255"/>
            <a:ext cx="3624106" cy="79338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5950" indent="-514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attempt answers until you arrive at the correct answer.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A0059-5474-4778-A60B-82FECF57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/>
              <a:t>tRAT</a:t>
            </a:r>
            <a:r>
              <a:rPr lang="en-US" sz="4100" dirty="0"/>
              <a:t> 4: Agree on a common team answer and have the team report respond for the team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58657-2AB7-446A-A8F8-937489D229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SG" sz="7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SG" sz="700" b="0" i="0" u="none" strike="noStrike" kern="1200" cap="none" spc="0" normalizeH="0" baseline="0" noProof="0" smtClean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SG" sz="7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90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4A1D-9571-4D85-A47E-D5777860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 err="1"/>
              <a:t>tRAT</a:t>
            </a:r>
            <a:r>
              <a:rPr lang="en-US" sz="4000" dirty="0"/>
              <a:t> 6: </a:t>
            </a:r>
            <a:r>
              <a:rPr lang="en-SG" sz="4000" dirty="0"/>
              <a:t>Click ‘+ Add Clarification’ to request clarifications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7B809-41DC-4939-A5D5-FBBCB3B1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64" y="1786436"/>
            <a:ext cx="9109472" cy="423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E93C3-8683-4780-8053-06399CA3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15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741C-164C-4A8B-BE72-DFB85461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tRAT</a:t>
            </a:r>
            <a:r>
              <a:rPr lang="en-US" sz="4000" dirty="0"/>
              <a:t>: Enter Zoom breakout rooms and introduce yourself to your team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0BE33-93EC-4280-BD39-24A224850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7F7CF-15D4-FE4D-B2E4-503A7359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05" y="1693640"/>
            <a:ext cx="6382817" cy="348153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42AB2D-E8BB-CE44-9670-C1DEA83F68E3}"/>
              </a:ext>
            </a:extLst>
          </p:cNvPr>
          <p:cNvSpPr txBox="1">
            <a:spLocks/>
          </p:cNvSpPr>
          <p:nvPr/>
        </p:nvSpPr>
        <p:spPr>
          <a:xfrm>
            <a:off x="838200" y="1799780"/>
            <a:ext cx="4359805" cy="4179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5950" indent="-514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400" dirty="0">
                <a:solidFill>
                  <a:srgbClr val="101820"/>
                </a:solidFill>
                <a:latin typeface="Calibri" panose="020F0502020204030204"/>
              </a:rPr>
              <a:t>Please have your cameras turned on and unmute so you can interact with your team.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2400" dirty="0">
              <a:solidFill>
                <a:srgbClr val="10182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2400" dirty="0">
                <a:solidFill>
                  <a:srgbClr val="101820"/>
                </a:solidFill>
                <a:latin typeface="Calibri" panose="020F0502020204030204"/>
              </a:rPr>
              <a:t>Hint: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 don’t see the invite – try minimizing other apps, sometimes the box gets hidden OR you can always exit the Zoom meeting and come back 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E941BA-5E22-9448-8DA4-9EDC472B9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251" y="2563886"/>
            <a:ext cx="3269666" cy="17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9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B34C-A393-464F-B068-7D8988EE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88631" cy="1325563"/>
          </a:xfrm>
          <a:solidFill>
            <a:srgbClr val="FFDE8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Log in to InteDashboard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CAE89-2898-43CF-A18D-68A8EF8A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731"/>
            <a:ext cx="5788631" cy="47471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Open the link (available in the chat window) in your web browser: </a:t>
            </a:r>
            <a:r>
              <a:rPr lang="en-US" sz="2400" dirty="0">
                <a:hlinkClick r:id="rId3"/>
              </a:rPr>
              <a:t>https://auth.intedashboard.com/express-sign-in/23725348</a:t>
            </a:r>
            <a:endParaRPr lang="en-US" sz="2400" dirty="0"/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Enter your name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your browser closes or restarts, type in the same exact name again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9B48F-3C11-4BDB-8D5A-B8C853C7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A6163-626D-41E0-A59F-F4901EAB6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2B4C3D-FDF6-4895-905F-78B6E1B10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47" t="24791" r="38422" b="42338"/>
          <a:stretch/>
        </p:blipFill>
        <p:spPr>
          <a:xfrm>
            <a:off x="7467818" y="365124"/>
            <a:ext cx="4416866" cy="306387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E1C3D2-FD47-4736-B8CC-C841984E84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927" b="9308"/>
          <a:stretch/>
        </p:blipFill>
        <p:spPr>
          <a:xfrm>
            <a:off x="7467818" y="3559293"/>
            <a:ext cx="4439929" cy="28359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8ABB36B-B540-F626-B25B-DC490C1D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25" y="2894446"/>
            <a:ext cx="20828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0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Thank You for Joining Us Today!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C0B5AB-FACB-0545-B040-1D86225A3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Presenter Contact Information</a:t>
            </a:r>
          </a:p>
          <a:p>
            <a:pPr marL="0" indent="0">
              <a:buNone/>
            </a:pPr>
            <a:r>
              <a:rPr lang="en-US" sz="2600" dirty="0"/>
              <a:t>Sarah A. Arrington</a:t>
            </a:r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arringtonsa@appstate.edu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Appalachian State University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7" y="4313627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C1DC72-D50C-F4F2-A9CF-92CD8ED99428}"/>
              </a:ext>
            </a:extLst>
          </p:cNvPr>
          <p:cNvSpPr txBox="1"/>
          <p:nvPr/>
        </p:nvSpPr>
        <p:spPr>
          <a:xfrm>
            <a:off x="5418596" y="559856"/>
            <a:ext cx="5802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Questions and Feedback Welcome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B2FFAC4-CFD1-7D25-36CD-3F1F47776E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808" r="1808"/>
          <a:stretch>
            <a:fillRect/>
          </a:stretch>
        </p:blipFill>
        <p:spPr>
          <a:xfrm>
            <a:off x="5782960" y="2430710"/>
            <a:ext cx="4769237" cy="3765833"/>
          </a:xfrm>
        </p:spPr>
      </p:pic>
    </p:spTree>
    <p:extLst>
      <p:ext uri="{BB962C8B-B14F-4D97-AF65-F5344CB8AC3E}">
        <p14:creationId xmlns:p14="http://schemas.microsoft.com/office/powerpoint/2010/main" val="3776846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Resources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11040" y="1825625"/>
            <a:ext cx="6842760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Team Based Learning Collaborative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InteDashboard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r>
              <a:rPr lang="en-US" dirty="0"/>
              <a:t>Recommended Books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with Team-Based Learning, by Sibley and Ostafichuck</a:t>
            </a:r>
            <a:r>
              <a:rPr lang="en-US" dirty="0">
                <a:solidFill>
                  <a:schemeClr val="tx2"/>
                </a:solidFill>
              </a:rPr>
              <a:t> 2014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Team-Based Learning: A Transformative Use of Small Groups in College Teaching</a:t>
            </a:r>
            <a:r>
              <a:rPr lang="en-US" dirty="0"/>
              <a:t>, by by Larry K. </a:t>
            </a:r>
            <a:r>
              <a:rPr lang="en-US" dirty="0" err="1"/>
              <a:t>Michaelsen</a:t>
            </a:r>
            <a:r>
              <a:rPr lang="en-US" dirty="0"/>
              <a:t>, Arletta Bauman Knight, et al. 2004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BLC - Steering Committee Election Results - Team-Based Learning  Collaborative">
            <a:extLst>
              <a:ext uri="{FF2B5EF4-FFF2-40B4-BE49-F238E27FC236}">
                <a16:creationId xmlns:a16="http://schemas.microsoft.com/office/drawing/2014/main" id="{BA66DCC8-ECFF-57FD-C1C2-4EC3EE43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7" y="2086708"/>
            <a:ext cx="3555273" cy="31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teDashboard (@InteDashboard) / Twitter">
            <a:extLst>
              <a:ext uri="{FF2B5EF4-FFF2-40B4-BE49-F238E27FC236}">
                <a16:creationId xmlns:a16="http://schemas.microsoft.com/office/drawing/2014/main" id="{20CE7F58-5127-044C-A824-52273523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60" y="2385487"/>
            <a:ext cx="1403447" cy="14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1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5A210-6733-F21D-9FD3-756A59C39FEB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DE80"/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shade val="100000"/>
                  <a:satMod val="115000"/>
                  <a:lumMod val="31000"/>
                  <a:lumOff val="69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14AAA6-1253-D5DC-9D78-B134BF0A03B3}"/>
              </a:ext>
            </a:extLst>
          </p:cNvPr>
          <p:cNvGrpSpPr/>
          <p:nvPr/>
        </p:nvGrpSpPr>
        <p:grpSpPr>
          <a:xfrm>
            <a:off x="3957793" y="3877668"/>
            <a:ext cx="3488818" cy="2359420"/>
            <a:chOff x="1610310" y="4330803"/>
            <a:chExt cx="3488818" cy="2359420"/>
          </a:xfrm>
        </p:grpSpPr>
        <p:pic>
          <p:nvPicPr>
            <p:cNvPr id="1030" name="Picture 6" descr="Exposed to COVID? This is who should quarantine and for how long |  wfmynews2.com">
              <a:extLst>
                <a:ext uri="{FF2B5EF4-FFF2-40B4-BE49-F238E27FC236}">
                  <a16:creationId xmlns:a16="http://schemas.microsoft.com/office/drawing/2014/main" id="{FDB7E4FD-1D8F-37F2-D60C-4C0C7CB7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090" y="4330803"/>
              <a:ext cx="3361038" cy="189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D510F6-3D88-FFAA-D591-B78BC95926E7}"/>
                </a:ext>
              </a:extLst>
            </p:cNvPr>
            <p:cNvSpPr txBox="1"/>
            <p:nvPr/>
          </p:nvSpPr>
          <p:spPr>
            <a:xfrm>
              <a:off x="1610310" y="6228558"/>
              <a:ext cx="3488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https://media.wfmynews2.com/assets/WFMY/images/f6eca663-1f1e-441a-bd02-92fb15989a0e/f6eca663-1f1e-441a-bd02-92fb15989a0e_1920x1080.jpg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0B5778-ED2C-D334-6C34-EDFD78CC0BA1}"/>
              </a:ext>
            </a:extLst>
          </p:cNvPr>
          <p:cNvSpPr/>
          <p:nvPr/>
        </p:nvSpPr>
        <p:spPr>
          <a:xfrm>
            <a:off x="4258948" y="2319347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Isolation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B1687-20C9-5E72-5AE9-027860959CBF}"/>
              </a:ext>
            </a:extLst>
          </p:cNvPr>
          <p:cNvSpPr/>
          <p:nvPr/>
        </p:nvSpPr>
        <p:spPr>
          <a:xfrm rot="778654">
            <a:off x="7901165" y="4398496"/>
            <a:ext cx="3399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Everyone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Online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C638FC-D639-0206-8D4B-3FFDFC0470FC}"/>
              </a:ext>
            </a:extLst>
          </p:cNvPr>
          <p:cNvSpPr txBox="1">
            <a:spLocks/>
          </p:cNvSpPr>
          <p:nvPr/>
        </p:nvSpPr>
        <p:spPr>
          <a:xfrm>
            <a:off x="838200" y="211248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Getting ready for fall 2020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B7797-D351-810B-C3CE-A71D5914AA02}"/>
              </a:ext>
            </a:extLst>
          </p:cNvPr>
          <p:cNvGrpSpPr/>
          <p:nvPr/>
        </p:nvGrpSpPr>
        <p:grpSpPr>
          <a:xfrm>
            <a:off x="874914" y="1884176"/>
            <a:ext cx="3285989" cy="2037978"/>
            <a:chOff x="874914" y="1884176"/>
            <a:chExt cx="3285989" cy="20379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597C4C-1BB0-E322-FC8A-B3A66007E69F}"/>
                </a:ext>
              </a:extLst>
            </p:cNvPr>
            <p:cNvSpPr txBox="1"/>
            <p:nvPr/>
          </p:nvSpPr>
          <p:spPr>
            <a:xfrm>
              <a:off x="874914" y="3691322"/>
              <a:ext cx="32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https://</a:t>
              </a:r>
              <a:r>
                <a:rPr lang="en-US" sz="900" dirty="0" err="1"/>
                <a:t>www.who.int</a:t>
              </a:r>
              <a:r>
                <a:rPr lang="en-US" sz="900" dirty="0"/>
                <a:t>/health-topics/</a:t>
              </a:r>
              <a:r>
                <a:rPr lang="en-US" sz="900" dirty="0" err="1"/>
                <a:t>coronavirus#tab</a:t>
              </a:r>
              <a:r>
                <a:rPr lang="en-US" sz="900" dirty="0"/>
                <a:t>=tab_1</a:t>
              </a:r>
            </a:p>
          </p:txBody>
        </p:sp>
        <p:pic>
          <p:nvPicPr>
            <p:cNvPr id="17" name="Picture 4" descr="Coronavirus disease (COVID-19)">
              <a:extLst>
                <a:ext uri="{FF2B5EF4-FFF2-40B4-BE49-F238E27FC236}">
                  <a16:creationId xmlns:a16="http://schemas.microsoft.com/office/drawing/2014/main" id="{466B96AF-85BE-6386-6D96-752F084C3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4188" y="1884176"/>
              <a:ext cx="2697251" cy="179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29C7FE-5EA9-98A8-8673-02318303FE23}"/>
              </a:ext>
            </a:extLst>
          </p:cNvPr>
          <p:cNvGrpSpPr/>
          <p:nvPr/>
        </p:nvGrpSpPr>
        <p:grpSpPr>
          <a:xfrm>
            <a:off x="7600868" y="1887625"/>
            <a:ext cx="3604515" cy="2320851"/>
            <a:chOff x="5392301" y="1922438"/>
            <a:chExt cx="3604515" cy="2320851"/>
          </a:xfrm>
        </p:grpSpPr>
        <p:pic>
          <p:nvPicPr>
            <p:cNvPr id="1032" name="Picture 8" descr="Hawaii Schools to Spend $72M on Devices, Online Learning">
              <a:extLst>
                <a:ext uri="{FF2B5EF4-FFF2-40B4-BE49-F238E27FC236}">
                  <a16:creationId xmlns:a16="http://schemas.microsoft.com/office/drawing/2014/main" id="{103C2CAB-ECBC-52C4-A2B8-500553491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301" y="1922438"/>
              <a:ext cx="3604515" cy="187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37A80B-5322-82EF-CD39-CA6B50A69C04}"/>
                </a:ext>
              </a:extLst>
            </p:cNvPr>
            <p:cNvSpPr txBox="1"/>
            <p:nvPr/>
          </p:nvSpPr>
          <p:spPr>
            <a:xfrm>
              <a:off x="5392301" y="3904735"/>
              <a:ext cx="3604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https://</a:t>
              </a:r>
              <a:r>
                <a:rPr lang="en-US" sz="800" dirty="0" err="1"/>
                <a:t>www.govtech.com</a:t>
              </a:r>
              <a:r>
                <a:rPr lang="en-US" sz="800" dirty="0"/>
                <a:t>/education/k-12/hawaii-schools-to-spend-72m-on-devices-online-learning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C991A0-AF0B-E113-D285-35E368EB202C}"/>
              </a:ext>
            </a:extLst>
          </p:cNvPr>
          <p:cNvSpPr/>
          <p:nvPr/>
        </p:nvSpPr>
        <p:spPr>
          <a:xfrm rot="20161332">
            <a:off x="719623" y="4489975"/>
            <a:ext cx="336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Covid -19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75BFC1D-D02A-AF05-1E95-9A17FBD2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16059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3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432" y="272374"/>
            <a:ext cx="2663757" cy="4216603"/>
          </a:xfrm>
          <a:solidFill>
            <a:schemeClr val="tx1"/>
          </a:solidFill>
        </p:spPr>
        <p:txBody>
          <a:bodyPr anchor="t"/>
          <a:lstStyle/>
          <a:p>
            <a:pPr algn="ctr"/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Situational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8978-CD5F-CA46-8931-4A33B302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174" y="272374"/>
            <a:ext cx="6966626" cy="5904589"/>
          </a:xfr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1" y="3027901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93A8FB-1E6E-3341-A3AC-2FFD6C191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845495"/>
              </p:ext>
            </p:extLst>
          </p:nvPr>
        </p:nvGraphicFramePr>
        <p:xfrm>
          <a:off x="3909439" y="5834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C8ABE1-C8F7-1C40-89CB-F2861C202EFE}"/>
              </a:ext>
            </a:extLst>
          </p:cNvPr>
          <p:cNvSpPr txBox="1"/>
          <p:nvPr/>
        </p:nvSpPr>
        <p:spPr>
          <a:xfrm>
            <a:off x="1084431" y="4590989"/>
            <a:ext cx="2663757" cy="89255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linkClick r:id="rId9"/>
              </a:rPr>
              <a:t>Launch Poll Everywhere</a:t>
            </a:r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39589-31EA-7377-DB6B-4FD5AABAEB93}"/>
              </a:ext>
            </a:extLst>
          </p:cNvPr>
          <p:cNvSpPr txBox="1"/>
          <p:nvPr/>
        </p:nvSpPr>
        <p:spPr>
          <a:xfrm>
            <a:off x="1084431" y="5585553"/>
            <a:ext cx="2663757" cy="89255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hlinkClick r:id="rId10"/>
              </a:rPr>
              <a:t>Pollev.com</a:t>
            </a:r>
            <a:endParaRPr lang="en-US" sz="2600" dirty="0">
              <a:hlinkClick r:id="rId10"/>
            </a:endParaRPr>
          </a:p>
          <a:p>
            <a:pPr algn="ctr"/>
            <a:r>
              <a:rPr lang="en-US" sz="2600" dirty="0">
                <a:hlinkClick r:id="rId10"/>
              </a:rPr>
              <a:t>drsarahaarri446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386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Team Based Learning?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51917-6A18-4641-88B1-1D9C38AEDE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“TBL is an extraordinary form of small-group learning – both effective and fun.”</a:t>
            </a:r>
          </a:p>
          <a:p>
            <a:endParaRPr lang="en-US" dirty="0"/>
          </a:p>
          <a:p>
            <a:r>
              <a:rPr lang="en-US" dirty="0"/>
              <a:t>“It harnesses the power of teams and social learning combined with accountability structures and systematic instructional sequences to let you achieve powerful results.”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F06AC-07F3-0E47-8080-1D15A5DF8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32366"/>
          </a:xfrm>
        </p:spPr>
        <p:txBody>
          <a:bodyPr/>
          <a:lstStyle/>
          <a:p>
            <a:r>
              <a:rPr lang="en-US" dirty="0"/>
              <a:t>“TBL can and will transform you as a teacher, transform your students, and bring more fun, energy, and deep learning to your classroom than you may have every thought possible.”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A52B52-C272-4846-ADFD-261386E85575}"/>
              </a:ext>
            </a:extLst>
          </p:cNvPr>
          <p:cNvSpPr txBox="1"/>
          <p:nvPr/>
        </p:nvSpPr>
        <p:spPr>
          <a:xfrm>
            <a:off x="6527260" y="5236105"/>
            <a:ext cx="4686974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Quotes from Chapter 1: Introduction to Team-Based Learning; </a:t>
            </a:r>
            <a:r>
              <a:rPr lang="en-US" i="1" dirty="0"/>
              <a:t>Getting Started with Team-Based Learning</a:t>
            </a:r>
            <a:r>
              <a:rPr lang="en-US" dirty="0"/>
              <a:t> by Jim Sibley and Peter </a:t>
            </a:r>
            <a:r>
              <a:rPr lang="en-US" dirty="0" err="1"/>
              <a:t>Ostafichuk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7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4FB60E7-7563-6DE8-F792-C5385A76BF70}"/>
              </a:ext>
            </a:extLst>
          </p:cNvPr>
          <p:cNvSpPr/>
          <p:nvPr/>
        </p:nvSpPr>
        <p:spPr>
          <a:xfrm>
            <a:off x="838200" y="1759009"/>
            <a:ext cx="10515600" cy="3868068"/>
          </a:xfrm>
          <a:prstGeom prst="rect">
            <a:avLst/>
          </a:prstGeom>
          <a:gradFill flip="none" rotWithShape="1">
            <a:gsLst>
              <a:gs pos="0">
                <a:srgbClr val="FFDE80"/>
              </a:gs>
              <a:gs pos="52000">
                <a:srgbClr val="FFDE80"/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Team Based Learning?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9F814-D779-3C41-9FEC-3D6F42029F57}"/>
              </a:ext>
            </a:extLst>
          </p:cNvPr>
          <p:cNvSpPr txBox="1"/>
          <p:nvPr/>
        </p:nvSpPr>
        <p:spPr>
          <a:xfrm>
            <a:off x="0" y="6611779"/>
            <a:ext cx="5612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trainingmag.com</a:t>
            </a:r>
            <a:r>
              <a:rPr lang="en-US" sz="1000" dirty="0"/>
              <a:t>/sites/default/files/soapbox-janesengraphic2_0.jpg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B1CA7D3-AB18-3877-69C0-5C71AB2D95CF}"/>
              </a:ext>
            </a:extLst>
          </p:cNvPr>
          <p:cNvSpPr txBox="1">
            <a:spLocks/>
          </p:cNvSpPr>
          <p:nvPr/>
        </p:nvSpPr>
        <p:spPr>
          <a:xfrm>
            <a:off x="392671" y="1789113"/>
            <a:ext cx="11390025" cy="4167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FF4E4-EA9D-361E-74B5-A8CF4A45AD2C}"/>
              </a:ext>
            </a:extLst>
          </p:cNvPr>
          <p:cNvSpPr txBox="1"/>
          <p:nvPr/>
        </p:nvSpPr>
        <p:spPr>
          <a:xfrm>
            <a:off x="8488396" y="1854029"/>
            <a:ext cx="32378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class: apply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2CD9E-24E6-AB93-EBAD-E2B34B1309A4}"/>
              </a:ext>
            </a:extLst>
          </p:cNvPr>
          <p:cNvSpPr txBox="1"/>
          <p:nvPr/>
        </p:nvSpPr>
        <p:spPr>
          <a:xfrm>
            <a:off x="993243" y="4044617"/>
            <a:ext cx="2252246" cy="1371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 Pre-work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00A84-1E6D-DA4B-BF90-A6E7B1838236}"/>
              </a:ext>
            </a:extLst>
          </p:cNvPr>
          <p:cNvSpPr txBox="1"/>
          <p:nvPr/>
        </p:nvSpPr>
        <p:spPr>
          <a:xfrm>
            <a:off x="7028303" y="4027369"/>
            <a:ext cx="1811848" cy="1371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 Clarify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doubts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1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B7A96-FA04-551C-9EA6-24885BA827AA}"/>
              </a:ext>
            </a:extLst>
          </p:cNvPr>
          <p:cNvSpPr txBox="1"/>
          <p:nvPr/>
        </p:nvSpPr>
        <p:spPr>
          <a:xfrm>
            <a:off x="2742977" y="4027369"/>
            <a:ext cx="2106273" cy="1371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 Individual Readiness Assurance Test (</a:t>
            </a:r>
            <a:r>
              <a:rPr kumimoji="0" lang="en-SG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iRAT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6C39B-69CB-5AE6-2776-4D9485B87790}"/>
              </a:ext>
            </a:extLst>
          </p:cNvPr>
          <p:cNvSpPr txBox="1"/>
          <p:nvPr/>
        </p:nvSpPr>
        <p:spPr>
          <a:xfrm>
            <a:off x="9530212" y="4027369"/>
            <a:ext cx="2034244" cy="1371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5. Team applications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57DC8-A482-B872-A395-C4E2D09DEE1C}"/>
              </a:ext>
            </a:extLst>
          </p:cNvPr>
          <p:cNvSpPr txBox="1"/>
          <p:nvPr/>
        </p:nvSpPr>
        <p:spPr>
          <a:xfrm>
            <a:off x="4887220" y="4027369"/>
            <a:ext cx="2106273" cy="13716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 Team Readiness Assurance Test (</a:t>
            </a:r>
            <a:r>
              <a:rPr kumimoji="0" lang="en-SG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tRAT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4294BA-1222-A3FA-1DEE-F4F587ED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" t="45428" r="78863" b="41514"/>
          <a:stretch/>
        </p:blipFill>
        <p:spPr>
          <a:xfrm>
            <a:off x="4923362" y="2560681"/>
            <a:ext cx="1463040" cy="1427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21B1CB-AA88-D6F2-7166-AA772BCBB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6" t="57430" r="79738" b="30854"/>
          <a:stretch/>
        </p:blipFill>
        <p:spPr>
          <a:xfrm>
            <a:off x="6974351" y="2552079"/>
            <a:ext cx="1391716" cy="1418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62CC8F-2875-A217-311D-EBC22A552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" t="67799" r="78863" b="18567"/>
          <a:stretch/>
        </p:blipFill>
        <p:spPr>
          <a:xfrm>
            <a:off x="9530211" y="2552079"/>
            <a:ext cx="1463040" cy="1490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5709B8-2CA5-A577-460F-8840DC51A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" t="34549" r="78863" b="52977"/>
          <a:stretch/>
        </p:blipFill>
        <p:spPr>
          <a:xfrm>
            <a:off x="2807274" y="2552079"/>
            <a:ext cx="1463040" cy="1363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FD1487-FA6F-5373-0F5B-9384AC743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" t="23967" r="78863" b="63555"/>
          <a:stretch/>
        </p:blipFill>
        <p:spPr>
          <a:xfrm>
            <a:off x="1073920" y="2552078"/>
            <a:ext cx="1463040" cy="13643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F0AB32-BD0B-CD59-B01A-86B6A366409D}"/>
              </a:ext>
            </a:extLst>
          </p:cNvPr>
          <p:cNvSpPr txBox="1"/>
          <p:nvPr/>
        </p:nvSpPr>
        <p:spPr>
          <a:xfrm>
            <a:off x="2900781" y="1847045"/>
            <a:ext cx="50627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class: theory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3029A-3912-AF85-90EC-BF85082EC5FF}"/>
              </a:ext>
            </a:extLst>
          </p:cNvPr>
          <p:cNvSpPr txBox="1"/>
          <p:nvPr/>
        </p:nvSpPr>
        <p:spPr>
          <a:xfrm>
            <a:off x="1723629" y="5807308"/>
            <a:ext cx="8907993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360° teammate peer evaluation</a:t>
            </a:r>
          </a:p>
        </p:txBody>
      </p:sp>
    </p:spTree>
    <p:extLst>
      <p:ext uri="{BB962C8B-B14F-4D97-AF65-F5344CB8AC3E}">
        <p14:creationId xmlns:p14="http://schemas.microsoft.com/office/powerpoint/2010/main" val="342446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F28-BA13-BD46-BB17-7E2ADE57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Creating Effective Teams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6F938-0311-EF4B-9397-6CB2DB0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20844"/>
          </a:xfrm>
        </p:spPr>
        <p:txBody>
          <a:bodyPr/>
          <a:lstStyle/>
          <a:p>
            <a:r>
              <a:rPr lang="en-US" dirty="0"/>
              <a:t>What is the optimal team size?</a:t>
            </a:r>
          </a:p>
          <a:p>
            <a:endParaRPr lang="en-US" dirty="0"/>
          </a:p>
          <a:p>
            <a:r>
              <a:rPr lang="en-US" dirty="0"/>
              <a:t>What’s the best way to structure a team?</a:t>
            </a:r>
          </a:p>
          <a:p>
            <a:pPr lvl="1"/>
            <a:r>
              <a:rPr lang="en-US" dirty="0"/>
              <a:t>Student selected</a:t>
            </a:r>
          </a:p>
          <a:p>
            <a:pPr lvl="1"/>
            <a:r>
              <a:rPr lang="en-US" dirty="0"/>
              <a:t>Random assignment</a:t>
            </a:r>
          </a:p>
          <a:p>
            <a:pPr lvl="1"/>
            <a:r>
              <a:rPr lang="en-US" dirty="0"/>
              <a:t>Intentionally constructed</a:t>
            </a:r>
          </a:p>
          <a:p>
            <a:pPr lvl="1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C0B5AB-FACB-0545-B040-1D86225A3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dirty="0"/>
              <a:t>Intentionally Constructed Diverse Teams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Prior college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Major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Class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Socioeconomic status/background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Gender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Extracurricular involvement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9E5A41-9950-2E45-A3FF-A6D87205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21566"/>
            <a:ext cx="1155834" cy="115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C8ABE1-C8F7-1C40-89CB-F2861C202EFE}"/>
              </a:ext>
            </a:extLst>
          </p:cNvPr>
          <p:cNvSpPr txBox="1"/>
          <p:nvPr/>
        </p:nvSpPr>
        <p:spPr>
          <a:xfrm>
            <a:off x="1850786" y="5153782"/>
            <a:ext cx="2663757" cy="89255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Launch Poll Everywhere</a:t>
            </a:r>
          </a:p>
        </p:txBody>
      </p:sp>
    </p:spTree>
    <p:extLst>
      <p:ext uri="{BB962C8B-B14F-4D97-AF65-F5344CB8AC3E}">
        <p14:creationId xmlns:p14="http://schemas.microsoft.com/office/powerpoint/2010/main" val="38270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2201</Words>
  <Application>Microsoft Macintosh PowerPoint</Application>
  <PresentationFormat>Widescreen</PresentationFormat>
  <Paragraphs>324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Implementing Team-Based Learning to Promote Deep Learning and Foster Community</vt:lpstr>
      <vt:lpstr>Agenda</vt:lpstr>
      <vt:lpstr>Please Join My Poll Everywhere</vt:lpstr>
      <vt:lpstr>Log in to InteDashboard</vt:lpstr>
      <vt:lpstr>PowerPoint Presentation</vt:lpstr>
      <vt:lpstr> Situational Factors</vt:lpstr>
      <vt:lpstr>What is Team Based Learning?</vt:lpstr>
      <vt:lpstr>What is Team Based Learning?</vt:lpstr>
      <vt:lpstr>Creating Effective Teams</vt:lpstr>
      <vt:lpstr> Team Introductions, Week 1 Day 2</vt:lpstr>
      <vt:lpstr>TBL: Step 1 - preparation</vt:lpstr>
      <vt:lpstr> Pre-Class Preparations</vt:lpstr>
      <vt:lpstr>TBL: Step 2 – Readiness Assurance Tests</vt:lpstr>
      <vt:lpstr> TBL In-Class Work Day 1</vt:lpstr>
      <vt:lpstr> TBL In-Class Work Day 1</vt:lpstr>
      <vt:lpstr> TBL In-Class Work Day 1</vt:lpstr>
      <vt:lpstr>TBL: Step 3 – Application Exercises</vt:lpstr>
      <vt:lpstr> TBL In-Class Work Day 2</vt:lpstr>
      <vt:lpstr> TBL In-Class Work Day 2</vt:lpstr>
      <vt:lpstr>So, have we had fun, deep learning, &amp;  powerful results??? You bet!!</vt:lpstr>
      <vt:lpstr>So, have we had fun, deep learning, &amp;  powerful results??? You bet!!</vt:lpstr>
      <vt:lpstr>PowerPoint Presentation</vt:lpstr>
      <vt:lpstr>Here Is What The Students Have To Say</vt:lpstr>
      <vt:lpstr>Here Is What The Students Have To Say</vt:lpstr>
      <vt:lpstr>This all sounds great, right? But how do I fit this into my course?</vt:lpstr>
      <vt:lpstr>How I have fit TBL into BIO1801</vt:lpstr>
      <vt:lpstr>Now It’s Time for YOU to Experience Team-based Learning with InteDashboard</vt:lpstr>
      <vt:lpstr>Getting Help</vt:lpstr>
      <vt:lpstr>Login to InteDashboard</vt:lpstr>
      <vt:lpstr>IRAT 1: Click ‘Start’ to start the IRAT</vt:lpstr>
      <vt:lpstr>iRAT 2: Allocate all the points to a single answer choice by clicking the + button if you are 100% confident of your answer choice and then click ‘Save My Answer’</vt:lpstr>
      <vt:lpstr>iRAT 3: If you are not sure of your answer choice, spread your points among the answer choices that you are deciding between</vt:lpstr>
      <vt:lpstr>iRAT 4: Click Submit when finished</vt:lpstr>
      <vt:lpstr>Now Let’s Try a tRAT</vt:lpstr>
      <vt:lpstr>tRAT 2: Click the ‘Start’ to start the tRAT</vt:lpstr>
      <vt:lpstr>tRAT 3: Assign a team reporter to  respond on behalf of the team</vt:lpstr>
      <vt:lpstr>tRAT 4: Agree on a common team answer and have the team report respond for the team</vt:lpstr>
      <vt:lpstr>tRAT 6: Click ‘+ Add Clarification’ to request clarifications if needed</vt:lpstr>
      <vt:lpstr>tRAT: Enter Zoom breakout rooms and introduce yourself to your team members</vt:lpstr>
      <vt:lpstr>Thank You for Joining Us Today!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 Workshop Series Team Based Learning Creating Community and Active Learning in Online Courses</dc:title>
  <dc:creator>Microsoft Office User</dc:creator>
  <cp:lastModifiedBy>Microsoft Office User</cp:lastModifiedBy>
  <cp:revision>47</cp:revision>
  <dcterms:created xsi:type="dcterms:W3CDTF">2020-10-13T22:06:24Z</dcterms:created>
  <dcterms:modified xsi:type="dcterms:W3CDTF">2022-04-18T17:58:39Z</dcterms:modified>
</cp:coreProperties>
</file>