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0319" autoAdjust="0"/>
  </p:normalViewPr>
  <p:slideViewPr>
    <p:cSldViewPr snapToGrid="0">
      <p:cViewPr varScale="1">
        <p:scale>
          <a:sx n="79" d="100"/>
          <a:sy n="79" d="100"/>
        </p:scale>
        <p:origin x="63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6CD3F-2D0D-43A5-A059-6524541F154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D3FAA-BBB4-4DCD-BFA7-DC99F0BA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llsoft-multi-project-gantt-chart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rope-tangled-and-formed-into-heart-shape-on-brown-wooden-rail-113737/%0a-Microsof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12/3/disrupting-ourselves-the-problem-of-learning-in-higher-education%0a-Microsof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utures.georgetown.edu/team/randy-bass/%0a-Microsof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ederal_Open_Market_Committee_Meeting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ubalaeva_%22E._Russ%22_vrakk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Scale_drawing_underwater.jp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bluediamondgallery.com/r/responsibility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Cabin"/>
              </a:rPr>
              <a:t>Images Courtesy of Quality Matters Regional Conference Website</a:t>
            </a:r>
          </a:p>
          <a:p>
            <a:pPr lvl="0"/>
            <a:endParaRPr lang="en-US" sz="9600" dirty="0" smtClean="0">
              <a:latin typeface="Cabi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Project Approach: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are deliverables that the course team needs to prepare and document for?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Image: </a:t>
            </a:r>
            <a:r>
              <a:rPr lang="en-US" sz="105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https://commons.wikimedia.org/wiki/File:Rillsoft-multi-project-gantt-chart.png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Don’t Let Quality Be Last: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228600" lvl="0" indent="-127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 a larger Course Team and a more formal, project-approach, Quality Assurance should be at the table from the start.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Develop a quality process that is</a:t>
            </a:r>
            <a:b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everyone’s responsibility.</a:t>
            </a:r>
            <a:endParaRPr lang="en-US" sz="12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Image:  </a:t>
            </a:r>
            <a:r>
              <a:rPr lang="en-US" sz="100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https://www.pexels.com/photo/brown-rope-tangled-and-formed-into-heart-shape-on-brown-wooden-rail-113737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4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Comparing Business Quality model and Courses at Scale model.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 created in PowerPoint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Can Interactivity Exist at Scale?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228600" lvl="0" indent="-127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[Ask audience for ways to keep interaction]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[Insert ways to create interaction in courses at scale]</a:t>
            </a:r>
            <a:endParaRPr lang="en-US" sz="1200" i="1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dirty="0" smtClean="0"/>
          </a:p>
          <a:p>
            <a:endParaRPr lang="fr-FR" dirty="0" smtClean="0"/>
          </a:p>
          <a:p>
            <a:r>
              <a:rPr lang="fr-FR" dirty="0" smtClean="0"/>
              <a:t>Image:  https://commons.wikimedia.org/wiki/File:Elephant_(1).jpg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  <a:p>
            <a:pPr marL="228600" lvl="0" indent="-127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Data on Video</a:t>
            </a:r>
            <a:r>
              <a:rPr lang="en-US" sz="1400" baseline="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Engagement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quality improvements must be data driven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video viewership data example</a:t>
            </a:r>
            <a:endParaRPr lang="en-US" sz="14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 </a:t>
            </a:r>
            <a:r>
              <a:rPr lang="en-US" dirty="0" smtClean="0"/>
              <a:t>from data screenshots, </a:t>
            </a:r>
            <a:r>
              <a:rPr lang="en-US" dirty="0" err="1" smtClean="0"/>
              <a:t>courtesty</a:t>
            </a:r>
            <a:r>
              <a:rPr lang="en-US" dirty="0" smtClean="0"/>
              <a:t> of </a:t>
            </a:r>
            <a:r>
              <a:rPr lang="en-US" dirty="0" err="1" smtClean="0"/>
              <a:t>edX</a:t>
            </a:r>
            <a:r>
              <a:rPr lang="en-US" dirty="0" smtClean="0"/>
              <a:t> and </a:t>
            </a:r>
            <a:r>
              <a:rPr lang="en-US" dirty="0" err="1" smtClean="0"/>
              <a:t>USMx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 marL="228600" lvl="0" indent="-127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Data on Video</a:t>
            </a:r>
            <a:r>
              <a:rPr lang="en-US" sz="1200" baseline="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Engagement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quality improvements must be data driven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228600" lvl="0" indent="-127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video viewership data example</a:t>
            </a:r>
            <a:endParaRPr lang="en-US" sz="12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 from data screenshots, </a:t>
            </a:r>
            <a:r>
              <a:rPr lang="en-US" dirty="0" err="1" smtClean="0"/>
              <a:t>courtesty</a:t>
            </a:r>
            <a:r>
              <a:rPr lang="en-US" dirty="0" smtClean="0"/>
              <a:t> of </a:t>
            </a:r>
            <a:r>
              <a:rPr lang="en-US" dirty="0" err="1" smtClean="0"/>
              <a:t>edX</a:t>
            </a:r>
            <a:r>
              <a:rPr lang="en-US" dirty="0" smtClean="0"/>
              <a:t> and </a:t>
            </a:r>
            <a:r>
              <a:rPr lang="en-US" dirty="0" err="1" smtClean="0"/>
              <a:t>USMx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Speaker’s Notes:  </a:t>
            </a:r>
          </a:p>
          <a:p>
            <a:pPr marL="228600" marR="0" lvl="0" indent="-122237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The University System of Maryland – edX Team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Paul Walsh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Julie Halick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Andy Cizek</a:t>
            </a:r>
          </a:p>
          <a:p>
            <a:pPr marL="228600" marR="0" lvl="0" indent="-122237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edx.org/school/USMx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MicroMasters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Professional Certificates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MOOCs</a:t>
            </a:r>
          </a:p>
          <a:p>
            <a:pPr marL="685800" marR="0" lvl="1" indent="-133984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Small, private </a:t>
            </a:r>
            <a:b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</a:b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online courses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Image Courtesy of edX and USMx.  URL Location:  https://www.edx.org/school/usmx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Speakers Notes: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Models for Quality at Scale:  Traditional approach</a:t>
            </a:r>
          </a:p>
          <a:p>
            <a:pPr marL="685800" lvl="1" indent="-139700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 designer</a:t>
            </a:r>
          </a:p>
          <a:p>
            <a:pPr marL="685800" lvl="1" indent="-139700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One faculty member</a:t>
            </a:r>
          </a:p>
          <a:p>
            <a:pPr marL="685800" lvl="1" indent="-139700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Negotiated level of </a:t>
            </a:r>
            <a:b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responsibility</a:t>
            </a:r>
          </a:p>
          <a:p>
            <a:pPr marL="685800" lvl="1" indent="-139700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Unclear on quality</a:t>
            </a:r>
            <a:b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responsibility</a:t>
            </a:r>
            <a:endParaRPr lang="en-US" sz="12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Free Image Courtesy of:  https://www.flickr.com/photos/wocintechchat/25926634151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Models for Quality at Scale</a:t>
            </a:r>
          </a:p>
          <a:p>
            <a:pPr marL="228600" lvl="0" indent="-128587" rtl="0"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Faculty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Department 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Program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Full-time faculty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Adjunct faculty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Point-person?</a:t>
            </a:r>
          </a:p>
          <a:p>
            <a:pPr marL="685800" lvl="1" indent="-140334" rtl="0"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Quality responsibility still unclear</a:t>
            </a: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 smtClean="0"/>
              <a:t>Image:  https://www.flickr.com/photos/usembassyta/7131937261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Speaker’s Notes: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RANDALL BASS</a:t>
            </a:r>
          </a:p>
          <a:p>
            <a:pPr marL="228600" lvl="0" indent="-120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100"/>
              <a:buChar char="•"/>
            </a:pPr>
            <a:r>
              <a:rPr lang="en-US" sz="1600" dirty="0" err="1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EducauseReview</a:t>
            </a: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March 21, 2012</a:t>
            </a:r>
            <a:b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6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Disrupting Ourselves: The Problem of Learning in Higher Education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r>
              <a:rPr lang="fr-FR" dirty="0" smtClean="0"/>
              <a:t>Images:  https://er.educause.edu/articles/2012/3/disrupting-ourselves-the-problem-of-learning-in-higher-education</a:t>
            </a:r>
          </a:p>
          <a:p>
            <a:endParaRPr lang="fr-FR" dirty="0" smtClean="0"/>
          </a:p>
          <a:p>
            <a:r>
              <a:rPr lang="fr-FR" dirty="0" smtClean="0"/>
              <a:t>https://futures.georgetown.edu/team/randy-bass/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Speaker’s Notes: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RANDALL BASS</a:t>
            </a:r>
          </a:p>
          <a:p>
            <a:pPr marL="228600" lvl="0" indent="-120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100"/>
              <a:buChar char="•"/>
            </a:pPr>
            <a:r>
              <a:rPr lang="en-US" sz="1600" dirty="0" err="1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EducauseReview</a:t>
            </a: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March 21, 2012</a:t>
            </a:r>
            <a:b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600" b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Disrupting Ourselves: The Problem of Learning in Higher Education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Images:  </a:t>
            </a:r>
            <a:r>
              <a:rPr lang="en-US" sz="120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https://er.educause.edu/articles/2012/3/disrupting-ourselves-the-problem-of-learning-in-higher-education</a:t>
            </a:r>
            <a:endParaRPr lang="en-US" sz="16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 smtClean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4"/>
              </a:rPr>
              <a:t>https://futures.georgetown.edu/team/randy-bass/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we’re trying to avoid is decision by committee.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Image: </a:t>
            </a:r>
            <a:r>
              <a:rPr lang="en-US" sz="105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https://commons.wikimedia.org/wiki/File:Federal_Open_Market_Committee_Meeting.jpg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Dream Team:  who goes into your ideal overall course development team?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 your table, discuss what each of your roles would be if your institution was tasked with designing an underwater archaeology course.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(5 minutes for group discussion)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Images:  </a:t>
            </a:r>
            <a:r>
              <a:rPr lang="en-US" sz="105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https://commons.wikimedia.org/wiki/File:Kaubalaeva_%22E._Russ%22_vrakk.jpg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sz="105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4"/>
              </a:rPr>
              <a:t>https://commons.wikimedia.org/wiki/File:Scale_drawing_underwater.jpg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Speaker’s Notes: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When discussion responsibilities….Whose course is it anyway?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685800" lvl="1" indent="-1397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Who is responsible for content?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685800" lvl="1" indent="-1397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…for design?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685800" lvl="1" indent="-1397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...for accessibility?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685800" lvl="1" indent="-1397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...for marketing?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685800" lvl="1" indent="-1397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ts val="1200"/>
              <a:buChar char="•"/>
            </a:pP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...for </a:t>
            </a:r>
            <a:r>
              <a:rPr lang="en-US" sz="1200" i="1" u="sng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quality</a:t>
            </a:r>
            <a:r>
              <a:rPr lang="en-US" sz="1200" i="1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  <a:endParaRPr lang="en-US" sz="12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Image:  </a:t>
            </a:r>
            <a:r>
              <a:rPr lang="en-US" sz="1000" u="sng" dirty="0" smtClean="0">
                <a:solidFill>
                  <a:srgbClr val="6611CC"/>
                </a:solidFill>
                <a:highlight>
                  <a:srgbClr val="FFFFFF"/>
                </a:highlight>
                <a:hlinkClick r:id="rId3"/>
              </a:rPr>
              <a:t>http://thebluediamondgallery.com/r/responsibility.html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3FAA-BBB4-4DCD-BFA7-DC99F0BAC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4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B01D-05D1-41CF-BE1D-4B44E12EE0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4656-0D5B-448F-AECC-F8412F2C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5"/>
          <p:cNvSpPr txBox="1">
            <a:spLocks noGrp="1"/>
          </p:cNvSpPr>
          <p:nvPr>
            <p:ph type="subTitle" idx="4294967295"/>
          </p:nvPr>
        </p:nvSpPr>
        <p:spPr>
          <a:xfrm>
            <a:off x="1128584" y="2450726"/>
            <a:ext cx="9998963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30 to 300 or 30,000 – 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Scaling Up Does Not Bring Me Down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76"/>
          <p:cNvSpPr txBox="1"/>
          <p:nvPr/>
        </p:nvSpPr>
        <p:spPr>
          <a:xfrm>
            <a:off x="1395868" y="1892454"/>
            <a:ext cx="9715586" cy="9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endParaRPr sz="6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842" y="4172048"/>
            <a:ext cx="10058400" cy="2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108" y="329514"/>
            <a:ext cx="3670300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86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2762" y="359416"/>
            <a:ext cx="8250620" cy="622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6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374" y="330783"/>
            <a:ext cx="9291145" cy="6155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96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/>
          <p:cNvSpPr txBox="1">
            <a:spLocks noGrp="1"/>
          </p:cNvSpPr>
          <p:nvPr>
            <p:ph type="title" idx="4294967295"/>
          </p:nvPr>
        </p:nvSpPr>
        <p:spPr>
          <a:xfrm>
            <a:off x="853440" y="209131"/>
            <a:ext cx="10850879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bin"/>
              <a:buNone/>
            </a:pPr>
            <a:r>
              <a:rPr lang="en-US" sz="6000" b="1" i="0" u="none" strike="noStrike" cap="none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DECISION MAKING MODELS</a:t>
            </a:r>
            <a:endParaRPr sz="6000" b="1" i="0" u="none" strike="noStrike" cap="none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5" name="Shape 257"/>
          <p:cNvGrpSpPr/>
          <p:nvPr/>
        </p:nvGrpSpPr>
        <p:grpSpPr>
          <a:xfrm>
            <a:off x="1585789" y="1464489"/>
            <a:ext cx="3298498" cy="3230159"/>
            <a:chOff x="1208062" y="252069"/>
            <a:chExt cx="3298498" cy="3230159"/>
          </a:xfrm>
        </p:grpSpPr>
        <p:sp>
          <p:nvSpPr>
            <p:cNvPr id="6" name="Shape 258"/>
            <p:cNvSpPr/>
            <p:nvPr/>
          </p:nvSpPr>
          <p:spPr>
            <a:xfrm>
              <a:off x="1369760" y="252069"/>
              <a:ext cx="3136800" cy="313680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Shape 259"/>
            <p:cNvSpPr txBox="1"/>
            <p:nvPr/>
          </p:nvSpPr>
          <p:spPr>
            <a:xfrm>
              <a:off x="3075240" y="830894"/>
              <a:ext cx="1295605" cy="10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Cheaper</a:t>
              </a:r>
              <a:endParaRPr sz="20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8" name="Shape 260"/>
            <p:cNvSpPr/>
            <p:nvPr/>
          </p:nvSpPr>
          <p:spPr>
            <a:xfrm>
              <a:off x="1208062" y="345428"/>
              <a:ext cx="3136800" cy="313680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5F81A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Shape 261"/>
            <p:cNvSpPr txBox="1"/>
            <p:nvPr/>
          </p:nvSpPr>
          <p:spPr>
            <a:xfrm>
              <a:off x="2066965" y="2324637"/>
              <a:ext cx="1419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Better</a:t>
              </a:r>
              <a:endParaRPr sz="2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0" name="Shape 262"/>
            <p:cNvSpPr/>
            <p:nvPr/>
          </p:nvSpPr>
          <p:spPr>
            <a:xfrm>
              <a:off x="1208062" y="345428"/>
              <a:ext cx="3136800" cy="313680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67919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Shape 263"/>
            <p:cNvSpPr txBox="1"/>
            <p:nvPr/>
          </p:nvSpPr>
          <p:spPr>
            <a:xfrm>
              <a:off x="1544155" y="961597"/>
              <a:ext cx="1064400" cy="10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Faster</a:t>
              </a:r>
              <a:endParaRPr sz="2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2" name="Shape 264"/>
          <p:cNvGrpSpPr/>
          <p:nvPr/>
        </p:nvGrpSpPr>
        <p:grpSpPr>
          <a:xfrm>
            <a:off x="7049920" y="1511919"/>
            <a:ext cx="3328425" cy="3238256"/>
            <a:chOff x="852595" y="248497"/>
            <a:chExt cx="3328425" cy="3238256"/>
          </a:xfrm>
        </p:grpSpPr>
        <p:sp>
          <p:nvSpPr>
            <p:cNvPr id="13" name="Shape 265"/>
            <p:cNvSpPr/>
            <p:nvPr/>
          </p:nvSpPr>
          <p:spPr>
            <a:xfrm>
              <a:off x="1045720" y="351453"/>
              <a:ext cx="3135300" cy="313530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Shape 266"/>
            <p:cNvSpPr txBox="1"/>
            <p:nvPr/>
          </p:nvSpPr>
          <p:spPr>
            <a:xfrm>
              <a:off x="2750331" y="929983"/>
              <a:ext cx="1063800" cy="10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Quality</a:t>
              </a:r>
              <a:endParaRPr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5" name="Shape 267"/>
            <p:cNvSpPr/>
            <p:nvPr/>
          </p:nvSpPr>
          <p:spPr>
            <a:xfrm>
              <a:off x="1019736" y="345251"/>
              <a:ext cx="3135300" cy="313530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5F81A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Shape 268"/>
            <p:cNvSpPr txBox="1"/>
            <p:nvPr/>
          </p:nvSpPr>
          <p:spPr>
            <a:xfrm>
              <a:off x="1709737" y="2323451"/>
              <a:ext cx="1586863" cy="9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Interaction</a:t>
              </a:r>
              <a:endParaRPr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7" name="Shape 269"/>
            <p:cNvSpPr/>
            <p:nvPr/>
          </p:nvSpPr>
          <p:spPr>
            <a:xfrm>
              <a:off x="852595" y="248497"/>
              <a:ext cx="3135300" cy="313530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67919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Shape 270"/>
            <p:cNvSpPr txBox="1"/>
            <p:nvPr/>
          </p:nvSpPr>
          <p:spPr>
            <a:xfrm>
              <a:off x="1188516" y="864352"/>
              <a:ext cx="1063800" cy="10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bg1"/>
                  </a:solidFill>
                  <a:latin typeface="Cabin"/>
                  <a:ea typeface="Cabin"/>
                  <a:cs typeface="Cabin"/>
                  <a:sym typeface="Cabin"/>
                </a:rPr>
                <a:t>Scale</a:t>
              </a:r>
              <a:endParaRPr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9" name="Shape 271"/>
          <p:cNvSpPr txBox="1"/>
          <p:nvPr/>
        </p:nvSpPr>
        <p:spPr>
          <a:xfrm>
            <a:off x="853440" y="5271877"/>
            <a:ext cx="435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TRADITIONAL</a:t>
            </a:r>
            <a:endParaRPr sz="3200" b="1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" name="Shape 272"/>
          <p:cNvSpPr txBox="1"/>
          <p:nvPr/>
        </p:nvSpPr>
        <p:spPr>
          <a:xfrm>
            <a:off x="6666481" y="5276120"/>
            <a:ext cx="435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COURSES AT </a:t>
            </a:r>
            <a:r>
              <a:rPr lang="en-US" sz="3200" b="1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SCALE</a:t>
            </a:r>
            <a:endParaRPr sz="3200" b="1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6265" y="4348547"/>
            <a:ext cx="108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VS</a:t>
            </a:r>
            <a:endParaRPr lang="en-US" sz="54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1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365" y="457200"/>
            <a:ext cx="9417269" cy="5849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1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1753057"/>
            <a:ext cx="12816642" cy="34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9" y="314960"/>
            <a:ext cx="11787497" cy="62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8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947" y="0"/>
            <a:ext cx="9200444" cy="7938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06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0"/>
            <a:ext cx="10266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men 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4090"/>
            <a:ext cx="97536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3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551" y="1457821"/>
            <a:ext cx="8221900" cy="49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-3"/>
            <a:ext cx="2768800" cy="260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2"/>
          <p:cNvSpPr txBox="1"/>
          <p:nvPr/>
        </p:nvSpPr>
        <p:spPr>
          <a:xfrm>
            <a:off x="1295400" y="457200"/>
            <a:ext cx="96045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RANDALL BASS</a:t>
            </a:r>
            <a:endParaRPr sz="4000" b="0" i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630" y="798033"/>
            <a:ext cx="8545275" cy="59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-3"/>
            <a:ext cx="2768800" cy="260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4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615" y="197014"/>
            <a:ext cx="8538696" cy="617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65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7"/>
          <p:cNvSpPr txBox="1"/>
          <p:nvPr/>
        </p:nvSpPr>
        <p:spPr>
          <a:xfrm>
            <a:off x="1295400" y="45720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UNDERWATER ARCHAEOLOGY</a:t>
            </a:r>
            <a:endParaRPr sz="4000" b="0" i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28"/>
          <p:cNvSpPr txBox="1"/>
          <p:nvPr/>
        </p:nvSpPr>
        <p:spPr>
          <a:xfrm>
            <a:off x="1238248" y="1173161"/>
            <a:ext cx="9604375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229"/>
          <p:cNvPicPr preferRelativeResize="0"/>
          <p:nvPr/>
        </p:nvPicPr>
        <p:blipFill rotWithShape="1">
          <a:blip r:embed="rId3">
            <a:alphaModFix/>
          </a:blip>
          <a:srcRect l="8511"/>
          <a:stretch/>
        </p:blipFill>
        <p:spPr>
          <a:xfrm>
            <a:off x="5423338" y="1500892"/>
            <a:ext cx="6588040" cy="405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68" y="637293"/>
            <a:ext cx="4485746" cy="598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95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670561"/>
            <a:ext cx="9529995" cy="555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7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425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Bodoni MT</vt:lpstr>
      <vt:lpstr>Cabin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MAKING MODELS</vt:lpstr>
      <vt:lpstr>PowerPoint Presentation</vt:lpstr>
      <vt:lpstr>PowerPoint Presentation</vt:lpstr>
      <vt:lpstr>PowerPoint Presentation</vt:lpstr>
    </vt:vector>
  </TitlesOfParts>
  <Company>UMUC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Cizek</dc:creator>
  <cp:lastModifiedBy>Andrew Cizek</cp:lastModifiedBy>
  <cp:revision>5</cp:revision>
  <dcterms:created xsi:type="dcterms:W3CDTF">2018-03-21T17:28:06Z</dcterms:created>
  <dcterms:modified xsi:type="dcterms:W3CDTF">2018-03-22T18:57:59Z</dcterms:modified>
</cp:coreProperties>
</file>