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E4610C-2D49-4737-8085-052C84DDB75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6825CE-9FAE-4936-929A-5635E702303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Quality </a:t>
          </a:r>
          <a:r>
            <a:rPr lang="en-US" sz="3600" dirty="0" smtClean="0">
              <a:solidFill>
                <a:schemeClr val="tx1"/>
              </a:solidFill>
            </a:rPr>
            <a:t>Matters Review</a:t>
          </a:r>
          <a:endParaRPr lang="en-US" sz="3600" dirty="0">
            <a:solidFill>
              <a:schemeClr val="tx1"/>
            </a:solidFill>
          </a:endParaRPr>
        </a:p>
      </dgm:t>
    </dgm:pt>
    <dgm:pt modelId="{B7615177-815C-49B6-B345-DB7FCCBA6AC9}" type="parTrans" cxnId="{4CB802ED-0E2B-47E6-B132-EA0D4DD3EC1D}">
      <dgm:prSet/>
      <dgm:spPr/>
      <dgm:t>
        <a:bodyPr/>
        <a:lstStyle/>
        <a:p>
          <a:endParaRPr lang="en-US"/>
        </a:p>
      </dgm:t>
    </dgm:pt>
    <dgm:pt modelId="{F6211836-BF7A-42FE-821A-8AFC09F00A20}" type="sibTrans" cxnId="{4CB802ED-0E2B-47E6-B132-EA0D4DD3EC1D}">
      <dgm:prSet/>
      <dgm:spPr/>
      <dgm:t>
        <a:bodyPr/>
        <a:lstStyle/>
        <a:p>
          <a:endParaRPr lang="en-US"/>
        </a:p>
      </dgm:t>
    </dgm:pt>
    <dgm:pt modelId="{2065538B-EE0C-420C-971F-4C394EA04CED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CCBC Internal </a:t>
          </a:r>
          <a:r>
            <a:rPr lang="en-US" sz="3600" dirty="0" smtClean="0">
              <a:solidFill>
                <a:schemeClr val="tx1"/>
              </a:solidFill>
            </a:rPr>
            <a:t>Quality </a:t>
          </a:r>
          <a:r>
            <a:rPr lang="en-US" sz="3600" dirty="0" smtClean="0">
              <a:solidFill>
                <a:schemeClr val="tx1"/>
              </a:solidFill>
            </a:rPr>
            <a:t>Assurance</a:t>
          </a:r>
          <a:endParaRPr lang="en-US" sz="3600" dirty="0">
            <a:solidFill>
              <a:schemeClr val="tx1"/>
            </a:solidFill>
          </a:endParaRPr>
        </a:p>
      </dgm:t>
    </dgm:pt>
    <dgm:pt modelId="{9DFFB3B9-0FB8-4B38-ADED-89374B7DE478}" type="parTrans" cxnId="{0E616DD5-083D-4308-B3D5-ABB25EBF6C4F}">
      <dgm:prSet/>
      <dgm:spPr/>
      <dgm:t>
        <a:bodyPr/>
        <a:lstStyle/>
        <a:p>
          <a:endParaRPr lang="en-US"/>
        </a:p>
      </dgm:t>
    </dgm:pt>
    <dgm:pt modelId="{D957D21F-35D4-465F-9EFB-B0EEA3A8FA3C}" type="sibTrans" cxnId="{0E616DD5-083D-4308-B3D5-ABB25EBF6C4F}">
      <dgm:prSet/>
      <dgm:spPr/>
      <dgm:t>
        <a:bodyPr/>
        <a:lstStyle/>
        <a:p>
          <a:endParaRPr lang="en-US"/>
        </a:p>
      </dgm:t>
    </dgm:pt>
    <dgm:pt modelId="{ED7A5751-79C2-49AB-AE97-D991405B43BB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Second Generation Review</a:t>
          </a:r>
          <a:endParaRPr lang="en-US" sz="3600" dirty="0">
            <a:solidFill>
              <a:schemeClr val="tx1"/>
            </a:solidFill>
          </a:endParaRPr>
        </a:p>
      </dgm:t>
    </dgm:pt>
    <dgm:pt modelId="{3234A704-E86E-4EEB-923F-EB33C91993CF}" type="parTrans" cxnId="{E65F041C-FC35-49A2-9AAE-AC61A2A5B9A7}">
      <dgm:prSet/>
      <dgm:spPr/>
      <dgm:t>
        <a:bodyPr/>
        <a:lstStyle/>
        <a:p>
          <a:endParaRPr lang="en-US"/>
        </a:p>
      </dgm:t>
    </dgm:pt>
    <dgm:pt modelId="{B5011F29-53F0-4D01-8D11-86298CCFEFF1}" type="sibTrans" cxnId="{E65F041C-FC35-49A2-9AAE-AC61A2A5B9A7}">
      <dgm:prSet/>
      <dgm:spPr/>
      <dgm:t>
        <a:bodyPr/>
        <a:lstStyle/>
        <a:p>
          <a:endParaRPr lang="en-US"/>
        </a:p>
      </dgm:t>
    </dgm:pt>
    <dgm:pt modelId="{FC1DA1EE-0C95-4E56-AC2F-819DFE7BAF81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Eyes Review</a:t>
          </a:r>
          <a:endParaRPr lang="en-US" sz="3600" dirty="0">
            <a:solidFill>
              <a:schemeClr val="tx1"/>
            </a:solidFill>
          </a:endParaRPr>
        </a:p>
      </dgm:t>
    </dgm:pt>
    <dgm:pt modelId="{C635E125-57AC-4A88-B3EC-617D51DFCEA2}" type="parTrans" cxnId="{786D371B-5FCB-46E3-A28A-63C5A17934A2}">
      <dgm:prSet/>
      <dgm:spPr/>
      <dgm:t>
        <a:bodyPr/>
        <a:lstStyle/>
        <a:p>
          <a:endParaRPr lang="en-US"/>
        </a:p>
      </dgm:t>
    </dgm:pt>
    <dgm:pt modelId="{EAD75E0D-15BF-4946-B4BB-E446851FABEB}" type="sibTrans" cxnId="{786D371B-5FCB-46E3-A28A-63C5A17934A2}">
      <dgm:prSet/>
      <dgm:spPr/>
      <dgm:t>
        <a:bodyPr/>
        <a:lstStyle/>
        <a:p>
          <a:endParaRPr lang="en-US"/>
        </a:p>
      </dgm:t>
    </dgm:pt>
    <dgm:pt modelId="{21A4D1D0-F7BB-4DEE-9690-00A3EF61FD55}" type="pres">
      <dgm:prSet presAssocID="{E2E4610C-2D49-4737-8085-052C84DDB7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F23B50-030C-4837-B093-6DDAB459F4FC}" type="pres">
      <dgm:prSet presAssocID="{D46825CE-9FAE-4936-929A-5635E702303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E2961-A23D-4578-BC6E-1A9AC915574A}" type="pres">
      <dgm:prSet presAssocID="{F6211836-BF7A-42FE-821A-8AFC09F00A20}" presName="sibTrans" presStyleCnt="0"/>
      <dgm:spPr/>
    </dgm:pt>
    <dgm:pt modelId="{F758D5BA-6BBD-4113-BA2D-1CD1F765C744}" type="pres">
      <dgm:prSet presAssocID="{2065538B-EE0C-420C-971F-4C394EA04CE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61065-0C50-422C-83EF-A7F4175F96D7}" type="pres">
      <dgm:prSet presAssocID="{D957D21F-35D4-465F-9EFB-B0EEA3A8FA3C}" presName="sibTrans" presStyleCnt="0"/>
      <dgm:spPr/>
    </dgm:pt>
    <dgm:pt modelId="{F577446E-1352-4733-B333-24F1D1A9E532}" type="pres">
      <dgm:prSet presAssocID="{ED7A5751-79C2-49AB-AE97-D991405B43B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1AFB4-5478-4C1F-81FF-B215AD56548E}" type="pres">
      <dgm:prSet presAssocID="{B5011F29-53F0-4D01-8D11-86298CCFEFF1}" presName="sibTrans" presStyleCnt="0"/>
      <dgm:spPr/>
    </dgm:pt>
    <dgm:pt modelId="{BB630073-0AD2-4F57-884D-03DC67B4A2CF}" type="pres">
      <dgm:prSet presAssocID="{FC1DA1EE-0C95-4E56-AC2F-819DFE7BAF81}" presName="node" presStyleLbl="node1" presStyleIdx="3" presStyleCnt="4" custLinFactNeighborX="3394" custLinFactNeighborY="-1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82F356-B3F6-4AC7-9B21-BFC41014849A}" type="presOf" srcId="{2065538B-EE0C-420C-971F-4C394EA04CED}" destId="{F758D5BA-6BBD-4113-BA2D-1CD1F765C744}" srcOrd="0" destOrd="0" presId="urn:microsoft.com/office/officeart/2005/8/layout/default"/>
    <dgm:cxn modelId="{786D371B-5FCB-46E3-A28A-63C5A17934A2}" srcId="{E2E4610C-2D49-4737-8085-052C84DDB754}" destId="{FC1DA1EE-0C95-4E56-AC2F-819DFE7BAF81}" srcOrd="3" destOrd="0" parTransId="{C635E125-57AC-4A88-B3EC-617D51DFCEA2}" sibTransId="{EAD75E0D-15BF-4946-B4BB-E446851FABEB}"/>
    <dgm:cxn modelId="{503D1B03-EB3A-48CA-81C1-348709DBABC1}" type="presOf" srcId="{ED7A5751-79C2-49AB-AE97-D991405B43BB}" destId="{F577446E-1352-4733-B333-24F1D1A9E532}" srcOrd="0" destOrd="0" presId="urn:microsoft.com/office/officeart/2005/8/layout/default"/>
    <dgm:cxn modelId="{595DD101-1A35-4BCD-8616-96D6840CABE3}" type="presOf" srcId="{D46825CE-9FAE-4936-929A-5635E7023030}" destId="{CCF23B50-030C-4837-B093-6DDAB459F4FC}" srcOrd="0" destOrd="0" presId="urn:microsoft.com/office/officeart/2005/8/layout/default"/>
    <dgm:cxn modelId="{4743C75C-F7AB-4FEC-BCED-6549EE847746}" type="presOf" srcId="{FC1DA1EE-0C95-4E56-AC2F-819DFE7BAF81}" destId="{BB630073-0AD2-4F57-884D-03DC67B4A2CF}" srcOrd="0" destOrd="0" presId="urn:microsoft.com/office/officeart/2005/8/layout/default"/>
    <dgm:cxn modelId="{03A9D999-7E38-45BF-AA0C-9CDC10D5F48C}" type="presOf" srcId="{E2E4610C-2D49-4737-8085-052C84DDB754}" destId="{21A4D1D0-F7BB-4DEE-9690-00A3EF61FD55}" srcOrd="0" destOrd="0" presId="urn:microsoft.com/office/officeart/2005/8/layout/default"/>
    <dgm:cxn modelId="{E65F041C-FC35-49A2-9AAE-AC61A2A5B9A7}" srcId="{E2E4610C-2D49-4737-8085-052C84DDB754}" destId="{ED7A5751-79C2-49AB-AE97-D991405B43BB}" srcOrd="2" destOrd="0" parTransId="{3234A704-E86E-4EEB-923F-EB33C91993CF}" sibTransId="{B5011F29-53F0-4D01-8D11-86298CCFEFF1}"/>
    <dgm:cxn modelId="{0E616DD5-083D-4308-B3D5-ABB25EBF6C4F}" srcId="{E2E4610C-2D49-4737-8085-052C84DDB754}" destId="{2065538B-EE0C-420C-971F-4C394EA04CED}" srcOrd="1" destOrd="0" parTransId="{9DFFB3B9-0FB8-4B38-ADED-89374B7DE478}" sibTransId="{D957D21F-35D4-465F-9EFB-B0EEA3A8FA3C}"/>
    <dgm:cxn modelId="{4CB802ED-0E2B-47E6-B132-EA0D4DD3EC1D}" srcId="{E2E4610C-2D49-4737-8085-052C84DDB754}" destId="{D46825CE-9FAE-4936-929A-5635E7023030}" srcOrd="0" destOrd="0" parTransId="{B7615177-815C-49B6-B345-DB7FCCBA6AC9}" sibTransId="{F6211836-BF7A-42FE-821A-8AFC09F00A20}"/>
    <dgm:cxn modelId="{FE13A6E6-B269-4492-B9C7-9C988C42C3B4}" type="presParOf" srcId="{21A4D1D0-F7BB-4DEE-9690-00A3EF61FD55}" destId="{CCF23B50-030C-4837-B093-6DDAB459F4FC}" srcOrd="0" destOrd="0" presId="urn:microsoft.com/office/officeart/2005/8/layout/default"/>
    <dgm:cxn modelId="{0411B2DD-CCF0-4E71-B29E-9E8D620E774F}" type="presParOf" srcId="{21A4D1D0-F7BB-4DEE-9690-00A3EF61FD55}" destId="{764E2961-A23D-4578-BC6E-1A9AC915574A}" srcOrd="1" destOrd="0" presId="urn:microsoft.com/office/officeart/2005/8/layout/default"/>
    <dgm:cxn modelId="{96067644-5933-4575-BD97-18145C926A7F}" type="presParOf" srcId="{21A4D1D0-F7BB-4DEE-9690-00A3EF61FD55}" destId="{F758D5BA-6BBD-4113-BA2D-1CD1F765C744}" srcOrd="2" destOrd="0" presId="urn:microsoft.com/office/officeart/2005/8/layout/default"/>
    <dgm:cxn modelId="{534063C4-3B02-45A1-B935-AF11DC62C0C0}" type="presParOf" srcId="{21A4D1D0-F7BB-4DEE-9690-00A3EF61FD55}" destId="{73E61065-0C50-422C-83EF-A7F4175F96D7}" srcOrd="3" destOrd="0" presId="urn:microsoft.com/office/officeart/2005/8/layout/default"/>
    <dgm:cxn modelId="{C2028AC3-FCE3-445B-8279-05B0C42F8D83}" type="presParOf" srcId="{21A4D1D0-F7BB-4DEE-9690-00A3EF61FD55}" destId="{F577446E-1352-4733-B333-24F1D1A9E532}" srcOrd="4" destOrd="0" presId="urn:microsoft.com/office/officeart/2005/8/layout/default"/>
    <dgm:cxn modelId="{9488A0B2-EF86-4EC6-968E-B2C7EF333A96}" type="presParOf" srcId="{21A4D1D0-F7BB-4DEE-9690-00A3EF61FD55}" destId="{0F61AFB4-5478-4C1F-81FF-B215AD56548E}" srcOrd="5" destOrd="0" presId="urn:microsoft.com/office/officeart/2005/8/layout/default"/>
    <dgm:cxn modelId="{43963021-06C1-4F87-9997-36AFEB7D2B66}" type="presParOf" srcId="{21A4D1D0-F7BB-4DEE-9690-00A3EF61FD55}" destId="{BB630073-0AD2-4F57-884D-03DC67B4A2C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23B50-030C-4837-B093-6DDAB459F4FC}">
      <dsp:nvSpPr>
        <dsp:cNvPr id="0" name=""/>
        <dsp:cNvSpPr/>
      </dsp:nvSpPr>
      <dsp:spPr>
        <a:xfrm>
          <a:off x="839617" y="1159"/>
          <a:ext cx="3919826" cy="2351896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Quality </a:t>
          </a:r>
          <a:r>
            <a:rPr lang="en-US" sz="3600" kern="1200" dirty="0" smtClean="0">
              <a:solidFill>
                <a:schemeClr val="tx1"/>
              </a:solidFill>
            </a:rPr>
            <a:t>Matters Review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839617" y="1159"/>
        <a:ext cx="3919826" cy="2351896"/>
      </dsp:txXfrm>
    </dsp:sp>
    <dsp:sp modelId="{F758D5BA-6BBD-4113-BA2D-1CD1F765C744}">
      <dsp:nvSpPr>
        <dsp:cNvPr id="0" name=""/>
        <dsp:cNvSpPr/>
      </dsp:nvSpPr>
      <dsp:spPr>
        <a:xfrm>
          <a:off x="5151426" y="1159"/>
          <a:ext cx="3919826" cy="235189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CCBC Internal </a:t>
          </a:r>
          <a:r>
            <a:rPr lang="en-US" sz="3600" kern="1200" dirty="0" smtClean="0">
              <a:solidFill>
                <a:schemeClr val="tx1"/>
              </a:solidFill>
            </a:rPr>
            <a:t>Quality </a:t>
          </a:r>
          <a:r>
            <a:rPr lang="en-US" sz="3600" kern="1200" dirty="0" smtClean="0">
              <a:solidFill>
                <a:schemeClr val="tx1"/>
              </a:solidFill>
            </a:rPr>
            <a:t>Assurance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5151426" y="1159"/>
        <a:ext cx="3919826" cy="2351896"/>
      </dsp:txXfrm>
    </dsp:sp>
    <dsp:sp modelId="{F577446E-1352-4733-B333-24F1D1A9E532}">
      <dsp:nvSpPr>
        <dsp:cNvPr id="0" name=""/>
        <dsp:cNvSpPr/>
      </dsp:nvSpPr>
      <dsp:spPr>
        <a:xfrm>
          <a:off x="839617" y="2745038"/>
          <a:ext cx="3919826" cy="235189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Second Generation Review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839617" y="2745038"/>
        <a:ext cx="3919826" cy="2351896"/>
      </dsp:txXfrm>
    </dsp:sp>
    <dsp:sp modelId="{BB630073-0AD2-4F57-884D-03DC67B4A2CF}">
      <dsp:nvSpPr>
        <dsp:cNvPr id="0" name=""/>
        <dsp:cNvSpPr/>
      </dsp:nvSpPr>
      <dsp:spPr>
        <a:xfrm>
          <a:off x="5284465" y="2707031"/>
          <a:ext cx="3919826" cy="235189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Eyes Review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5284465" y="2707031"/>
        <a:ext cx="3919826" cy="2351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F1BF48-F988-46A1-97A2-2FEDFD5CEDF9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F841A1-EEDF-4CC4-9EEA-2E301BEE1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59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37BA-1C76-4096-9678-616CAB95B19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BAF-ED2B-4773-AAAD-AC1C4ABC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4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37BA-1C76-4096-9678-616CAB95B19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BAF-ED2B-4773-AAAD-AC1C4ABC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1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37BA-1C76-4096-9678-616CAB95B19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BAF-ED2B-4773-AAAD-AC1C4ABC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1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37BA-1C76-4096-9678-616CAB95B19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BAF-ED2B-4773-AAAD-AC1C4ABC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37BA-1C76-4096-9678-616CAB95B19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BAF-ED2B-4773-AAAD-AC1C4ABC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6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37BA-1C76-4096-9678-616CAB95B19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BAF-ED2B-4773-AAAD-AC1C4ABC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2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37BA-1C76-4096-9678-616CAB95B19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BAF-ED2B-4773-AAAD-AC1C4ABC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37BA-1C76-4096-9678-616CAB95B19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BAF-ED2B-4773-AAAD-AC1C4ABC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3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37BA-1C76-4096-9678-616CAB95B19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BAF-ED2B-4773-AAAD-AC1C4ABC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37BA-1C76-4096-9678-616CAB95B19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BAF-ED2B-4773-AAAD-AC1C4ABC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5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37BA-1C76-4096-9678-616CAB95B19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BAF-ED2B-4773-AAAD-AC1C4ABC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3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C37BA-1C76-4096-9678-616CAB95B19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6BAF-ED2B-4773-AAAD-AC1C4ABC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9452" y="227339"/>
            <a:ext cx="10414348" cy="1826929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Quality Matters Connect 2018</a:t>
            </a:r>
            <a:br>
              <a:rPr lang="en-US" sz="4800" dirty="0" smtClean="0"/>
            </a:br>
            <a:r>
              <a:rPr lang="en-US" sz="4800" dirty="0" smtClean="0"/>
              <a:t>St. Louis, Missouri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94151" y="1841242"/>
            <a:ext cx="106596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Creative Alternatives for Fiscally Responsible Quality Assurance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A Conversation that Matters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Dionne Thorne, Director of Instructional Design and Online Learning</a:t>
            </a:r>
          </a:p>
          <a:p>
            <a:pPr algn="ctr"/>
            <a:r>
              <a:rPr lang="en-US" sz="3200" dirty="0" smtClean="0"/>
              <a:t>Sarah Barnhardt, Associate Professor and Online Learning Coordinator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The Community College of Baltimore County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00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Session Format</a:t>
            </a:r>
            <a:br>
              <a:rPr lang="en-US" dirty="0" smtClean="0"/>
            </a:br>
            <a:r>
              <a:rPr lang="en-US" dirty="0" smtClean="0"/>
              <a:t>A Conversation that Matters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38795" y="2167003"/>
            <a:ext cx="4809994" cy="3798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921" y="2539261"/>
            <a:ext cx="4568868" cy="3426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167003"/>
            <a:ext cx="54498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Overview of Quality Assurance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Description of a Four-tiered Quality Assurance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Guided Conversation with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Sharing of Fiscally Responsible Quality Assurance Ideas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18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404" y="1716914"/>
            <a:ext cx="4186640" cy="2792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458" y="393475"/>
            <a:ext cx="6025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Quality Assurance based on Quality Matters Standards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01458" y="1866378"/>
            <a:ext cx="66638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Alignment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Objectives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Assessments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Technologies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Accessibility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Navigation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Support </a:t>
            </a:r>
            <a:r>
              <a:rPr lang="en-US" sz="3200" dirty="0" smtClean="0"/>
              <a:t>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smtClean="0"/>
              <a:t>Institutional Standards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528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Fiscally Responsible Quality Assurance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568" y="2174830"/>
            <a:ext cx="4406998" cy="2932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948" y="2174831"/>
            <a:ext cx="5236888" cy="293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Four-tiered Approach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03110136"/>
              </p:ext>
            </p:extLst>
          </p:nvPr>
        </p:nvGraphicFramePr>
        <p:xfrm>
          <a:off x="1140564" y="1578279"/>
          <a:ext cx="9910871" cy="5098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55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4295" y="789141"/>
            <a:ext cx="111857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How does your school institute optimal quality assurance on a budget</a:t>
            </a:r>
            <a:r>
              <a:rPr lang="en-US" sz="6600" dirty="0" smtClean="0"/>
              <a:t>?</a:t>
            </a:r>
          </a:p>
          <a:p>
            <a:endParaRPr lang="en-US" sz="6600" dirty="0" smtClean="0"/>
          </a:p>
          <a:p>
            <a:r>
              <a:rPr lang="en-US" sz="6600" dirty="0" smtClean="0"/>
              <a:t>What ideas do  you have?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248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Six Talking Points</a:t>
            </a:r>
            <a:br>
              <a:rPr lang="en-US" dirty="0" smtClean="0"/>
            </a:br>
            <a:r>
              <a:rPr lang="en-US" dirty="0" smtClean="0"/>
              <a:t>How to…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9556" y="2116899"/>
            <a:ext cx="106596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Create different tiers of reviews</a:t>
            </a:r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I</a:t>
            </a:r>
            <a:r>
              <a:rPr lang="en-US" sz="4000" dirty="0" smtClean="0"/>
              <a:t>ncentivize </a:t>
            </a:r>
            <a:r>
              <a:rPr lang="en-US" sz="4000" dirty="0" smtClean="0"/>
              <a:t>faculty to participate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R</a:t>
            </a:r>
            <a:r>
              <a:rPr lang="en-US" sz="4000" dirty="0" smtClean="0"/>
              <a:t>ecruit </a:t>
            </a:r>
            <a:r>
              <a:rPr lang="en-US" sz="4000" dirty="0" smtClean="0"/>
              <a:t>reviewers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Tr</a:t>
            </a:r>
            <a:r>
              <a:rPr lang="en-US" sz="4000" dirty="0" smtClean="0"/>
              <a:t>ain </a:t>
            </a:r>
            <a:r>
              <a:rPr lang="en-US" sz="4000" dirty="0" smtClean="0"/>
              <a:t>faculty/staff as reviewers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M</a:t>
            </a:r>
            <a:r>
              <a:rPr lang="en-US" sz="4000" dirty="0" smtClean="0"/>
              <a:t>anage </a:t>
            </a:r>
            <a:r>
              <a:rPr lang="en-US" sz="4000" dirty="0" smtClean="0"/>
              <a:t>the </a:t>
            </a:r>
            <a:r>
              <a:rPr lang="en-US" sz="4000" dirty="0" smtClean="0"/>
              <a:t>reviews and the review process</a:t>
            </a:r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</a:t>
            </a:r>
            <a:r>
              <a:rPr lang="en-US" sz="4000" dirty="0" smtClean="0"/>
              <a:t>reate </a:t>
            </a:r>
            <a:r>
              <a:rPr lang="en-US" sz="4000" dirty="0" smtClean="0"/>
              <a:t>faculty ownership in the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53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7460" y="751562"/>
            <a:ext cx="10183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Let’s share our conversations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10" y="2153107"/>
            <a:ext cx="7296760" cy="390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6224" y="2967335"/>
            <a:ext cx="44595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you!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89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157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Quality Matters Connect 2018 St. Louis, Missouri</vt:lpstr>
      <vt:lpstr>Session Format A Conversation that Matters</vt:lpstr>
      <vt:lpstr>PowerPoint Presentation</vt:lpstr>
      <vt:lpstr>Fiscally Responsible Quality Assurance</vt:lpstr>
      <vt:lpstr>A Four-tiered Approach</vt:lpstr>
      <vt:lpstr>PowerPoint Presentation</vt:lpstr>
      <vt:lpstr>Six Talking Points How to…</vt:lpstr>
      <vt:lpstr>PowerPoint Presentation</vt:lpstr>
      <vt:lpstr>PowerPoint Presentation</vt:lpstr>
    </vt:vector>
  </TitlesOfParts>
  <Company>Community College of Baltimore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Matters Connect 2018 St. Louis, Missouri</dc:title>
  <dc:creator>Barnhardt, Sarah B.</dc:creator>
  <cp:lastModifiedBy>Barnhardt, Sarah B.</cp:lastModifiedBy>
  <cp:revision>11</cp:revision>
  <cp:lastPrinted>2018-10-08T13:46:54Z</cp:lastPrinted>
  <dcterms:created xsi:type="dcterms:W3CDTF">2018-08-28T16:11:45Z</dcterms:created>
  <dcterms:modified xsi:type="dcterms:W3CDTF">2018-10-08T13:47:58Z</dcterms:modified>
</cp:coreProperties>
</file>