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omments/comment4.xml" ContentType="application/vnd.openxmlformats-officedocument.presentationml.comments+xml"/>
  <Override PartName="/ppt/notesSlides/notesSlide21.xml" ContentType="application/vnd.openxmlformats-officedocument.presentationml.notesSlide+xml"/>
  <Override PartName="/ppt/comments/comment5.xml" ContentType="application/vnd.openxmlformats-officedocument.presentationml.comment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omments/comment6.xml" ContentType="application/vnd.openxmlformats-officedocument.presentationml.comments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738" r:id="rId4"/>
  </p:sldMasterIdLst>
  <p:notesMasterIdLst>
    <p:notesMasterId r:id="rId41"/>
  </p:notesMasterIdLst>
  <p:handoutMasterIdLst>
    <p:handoutMasterId r:id="rId42"/>
  </p:handoutMasterIdLst>
  <p:sldIdLst>
    <p:sldId id="290" r:id="rId5"/>
    <p:sldId id="291" r:id="rId6"/>
    <p:sldId id="273" r:id="rId7"/>
    <p:sldId id="280" r:id="rId8"/>
    <p:sldId id="295" r:id="rId9"/>
    <p:sldId id="297" r:id="rId10"/>
    <p:sldId id="301" r:id="rId11"/>
    <p:sldId id="304" r:id="rId12"/>
    <p:sldId id="305" r:id="rId13"/>
    <p:sldId id="306" r:id="rId14"/>
    <p:sldId id="307" r:id="rId15"/>
    <p:sldId id="308" r:id="rId16"/>
    <p:sldId id="292" r:id="rId17"/>
    <p:sldId id="298" r:id="rId18"/>
    <p:sldId id="300" r:id="rId19"/>
    <p:sldId id="299" r:id="rId20"/>
    <p:sldId id="276" r:id="rId21"/>
    <p:sldId id="278" r:id="rId22"/>
    <p:sldId id="326" r:id="rId23"/>
    <p:sldId id="311" r:id="rId24"/>
    <p:sldId id="293" r:id="rId25"/>
    <p:sldId id="318" r:id="rId26"/>
    <p:sldId id="322" r:id="rId27"/>
    <p:sldId id="321" r:id="rId28"/>
    <p:sldId id="314" r:id="rId29"/>
    <p:sldId id="323" r:id="rId30"/>
    <p:sldId id="289" r:id="rId31"/>
    <p:sldId id="312" r:id="rId32"/>
    <p:sldId id="313" r:id="rId33"/>
    <p:sldId id="315" r:id="rId34"/>
    <p:sldId id="316" r:id="rId35"/>
    <p:sldId id="319" r:id="rId36"/>
    <p:sldId id="324" r:id="rId37"/>
    <p:sldId id="325" r:id="rId38"/>
    <p:sldId id="294" r:id="rId39"/>
    <p:sldId id="320" r:id="rId4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19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970" autoAdjust="0"/>
    <p:restoredTop sz="85602" autoAdjust="0"/>
  </p:normalViewPr>
  <p:slideViewPr>
    <p:cSldViewPr snapToGrid="0">
      <p:cViewPr varScale="1">
        <p:scale>
          <a:sx n="72" d="100"/>
          <a:sy n="72" d="100"/>
        </p:scale>
        <p:origin x="33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0" d="100"/>
          <a:sy n="60" d="100"/>
        </p:scale>
        <p:origin x="3187" y="3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0-10-19T11:27:31.474" idx="1">
    <p:pos x="10" y="10"/>
    <p:text>What is highlight to the table?  Not sure the tables will translate well to the Zoom presentation....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0-10-19T11:28:15.750" idx="3">
    <p:pos x="10" y="10"/>
    <p:text>Same concern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0-10-19T11:36:49.594" idx="6">
    <p:pos x="10" y="10"/>
    <p:text>duplicative of slide before?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0-10-19T11:44:06.390" idx="11">
    <p:pos x="10" y="10"/>
    <p:text>Have we fully set the stage for this??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0-10-19T11:45:02.545" idx="12">
    <p:pos x="10" y="10"/>
    <p:text>Do we want to share how problematic these labels have been at our insitution and ask them whether same has happened at their's??</p:text>
    <p:extLst>
      <p:ext uri="{C676402C-5697-4E1C-873F-D02D1690AC5C}">
        <p15:threadingInfo xmlns:p15="http://schemas.microsoft.com/office/powerpoint/2012/main" timeZoneBias="300"/>
      </p:ext>
    </p:extLst>
  </p:cm>
  <p:cm authorId="2" dt="2020-10-19T11:45:52.078" idx="13">
    <p:pos x="106" y="106"/>
    <p:text>This doesn't necessarily flow from the research (or does it and I am missing that?).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0-10-19T12:07:44.709" idx="17">
    <p:pos x="10" y="10"/>
    <p:text>A poll question here wold be good - would the breakdown of responses at your campus be similar?  (not best wording....trying to get at whether folks still prefer F2F)</p:text>
    <p:extLst>
      <p:ext uri="{C676402C-5697-4E1C-873F-D02D1690AC5C}">
        <p15:threadingInfo xmlns:p15="http://schemas.microsoft.com/office/powerpoint/2012/main" timeZoneBias="300"/>
      </p:ext>
    </p:extLst>
  </p:cm>
</p:cmLst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F07F19-1F50-4B42-A7A0-278DF9D25BB1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EE95FC5-CD6B-4A50-9262-DC414E16C3EA}">
      <dgm:prSet custT="1"/>
      <dgm:spPr>
        <a:solidFill>
          <a:schemeClr val="bg1"/>
        </a:solidFill>
        <a:ln>
          <a:solidFill>
            <a:schemeClr val="bg2">
              <a:lumMod val="75000"/>
            </a:schemeClr>
          </a:solidFill>
        </a:ln>
      </dgm:spPr>
      <dgm:t>
        <a:bodyPr lIns="72000" rIns="72000"/>
        <a:lstStyle/>
        <a:p>
          <a:r>
            <a:rPr lang="en-US" sz="2100" b="1" dirty="0">
              <a:solidFill>
                <a:schemeClr val="accent1">
                  <a:lumMod val="75000"/>
                </a:schemeClr>
              </a:solidFill>
            </a:rPr>
            <a:t> Institution-Wide Research Project</a:t>
          </a:r>
        </a:p>
        <a:p>
          <a:r>
            <a:rPr lang="en-US" sz="1800" dirty="0">
              <a:solidFill>
                <a:schemeClr val="bg2">
                  <a:lumMod val="50000"/>
                </a:schemeClr>
              </a:solidFill>
            </a:rPr>
            <a:t>  </a:t>
          </a:r>
          <a:r>
            <a:rPr lang="en-US" sz="2000" dirty="0">
              <a:solidFill>
                <a:schemeClr val="bg2">
                  <a:lumMod val="50000"/>
                </a:schemeClr>
              </a:solidFill>
            </a:rPr>
            <a:t>Course delivery prior to </a:t>
          </a:r>
          <a:br>
            <a:rPr lang="en-US" sz="2000" dirty="0">
              <a:solidFill>
                <a:schemeClr val="bg2">
                  <a:lumMod val="50000"/>
                </a:schemeClr>
              </a:solidFill>
            </a:rPr>
          </a:br>
          <a:r>
            <a:rPr lang="en-US" sz="2000" dirty="0">
              <a:solidFill>
                <a:schemeClr val="bg2">
                  <a:lumMod val="50000"/>
                </a:schemeClr>
              </a:solidFill>
            </a:rPr>
            <a:t>Spring 2020</a:t>
          </a:r>
        </a:p>
      </dgm:t>
    </dgm:pt>
    <dgm:pt modelId="{75374347-884B-4721-8CFF-DF080F5B1C79}" type="parTrans" cxnId="{B3F19EC2-A372-4EC3-BFE0-C62FFDFE3DF6}">
      <dgm:prSet/>
      <dgm:spPr/>
      <dgm:t>
        <a:bodyPr/>
        <a:lstStyle/>
        <a:p>
          <a:endParaRPr lang="en-US"/>
        </a:p>
      </dgm:t>
    </dgm:pt>
    <dgm:pt modelId="{C99EBBB1-E916-471C-83C9-ABE85B42AC26}" type="sibTrans" cxnId="{B3F19EC2-A372-4EC3-BFE0-C62FFDFE3DF6}">
      <dgm:prSet phldrT="1" phldr="0"/>
      <dgm:spPr/>
      <dgm:t>
        <a:bodyPr/>
        <a:lstStyle/>
        <a:p>
          <a:endParaRPr lang="en-US"/>
        </a:p>
      </dgm:t>
    </dgm:pt>
    <dgm:pt modelId="{F05611F0-8256-4954-B6CB-ED6B4F2DD397}">
      <dgm:prSet custT="1"/>
      <dgm:spPr>
        <a:solidFill>
          <a:schemeClr val="bg1"/>
        </a:solidFill>
        <a:ln>
          <a:solidFill>
            <a:schemeClr val="bg2">
              <a:lumMod val="75000"/>
            </a:schemeClr>
          </a:solidFill>
        </a:ln>
      </dgm:spPr>
      <dgm:t>
        <a:bodyPr lIns="72000" rIns="72000"/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chemeClr val="accent1">
                  <a:lumMod val="75000"/>
                </a:schemeClr>
              </a:solidFill>
              <a:latin typeface="Garamond" panose="02020404030301010803"/>
              <a:ea typeface="+mn-ea"/>
              <a:cs typeface="+mn-cs"/>
            </a:rPr>
            <a:t>Background - TAMUCT Response to the Pandemic</a:t>
          </a:r>
        </a:p>
      </dgm:t>
    </dgm:pt>
    <dgm:pt modelId="{CD7328D6-9FAE-4506-9BDB-E06A571EC1D4}" type="parTrans" cxnId="{914FACD2-336A-4471-9E99-312B3F8EAB04}">
      <dgm:prSet/>
      <dgm:spPr/>
      <dgm:t>
        <a:bodyPr/>
        <a:lstStyle/>
        <a:p>
          <a:endParaRPr lang="en-US"/>
        </a:p>
      </dgm:t>
    </dgm:pt>
    <dgm:pt modelId="{6BD5265A-8333-420D-BDB2-65F10B3EBD76}" type="sibTrans" cxnId="{914FACD2-336A-4471-9E99-312B3F8EAB04}">
      <dgm:prSet phldrT="2" phldr="0"/>
      <dgm:spPr/>
      <dgm:t>
        <a:bodyPr/>
        <a:lstStyle/>
        <a:p>
          <a:endParaRPr lang="en-US"/>
        </a:p>
      </dgm:t>
    </dgm:pt>
    <dgm:pt modelId="{22625139-F93A-4F3F-A7AA-4923A01AEDF3}">
      <dgm:prSet custT="1"/>
      <dgm:spPr>
        <a:solidFill>
          <a:schemeClr val="bg1"/>
        </a:solidFill>
        <a:ln>
          <a:solidFill>
            <a:schemeClr val="bg2">
              <a:lumMod val="75000"/>
            </a:schemeClr>
          </a:solidFill>
        </a:ln>
      </dgm:spPr>
      <dgm:t>
        <a:bodyPr lIns="72000" rIns="72000"/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chemeClr val="accent1">
                  <a:lumMod val="75000"/>
                </a:schemeClr>
              </a:solidFill>
              <a:latin typeface="Garamond" panose="02020404030301010803"/>
              <a:ea typeface="+mn-ea"/>
              <a:cs typeface="+mn-cs"/>
            </a:rPr>
            <a:t>Reframing Blended Assumptions</a:t>
          </a:r>
        </a:p>
        <a:p>
          <a:pPr marL="0"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2">
                  <a:lumMod val="50000"/>
                </a:schemeClr>
              </a:solidFill>
            </a:rPr>
            <a:t>QM annotations in light of faculty response</a:t>
          </a:r>
        </a:p>
      </dgm:t>
    </dgm:pt>
    <dgm:pt modelId="{F549A0EB-6BE9-4749-8336-B02A279AE302}" type="parTrans" cxnId="{FC7721F0-429B-4CE7-BE98-C2F3C41FE9C7}">
      <dgm:prSet/>
      <dgm:spPr/>
      <dgm:t>
        <a:bodyPr/>
        <a:lstStyle/>
        <a:p>
          <a:endParaRPr lang="en-US"/>
        </a:p>
      </dgm:t>
    </dgm:pt>
    <dgm:pt modelId="{A8E2FA08-4DD4-4654-A85D-9A99162D6201}" type="sibTrans" cxnId="{FC7721F0-429B-4CE7-BE98-C2F3C41FE9C7}">
      <dgm:prSet phldrT="3" phldr="0"/>
      <dgm:spPr/>
      <dgm:t>
        <a:bodyPr/>
        <a:lstStyle/>
        <a:p>
          <a:endParaRPr lang="en-US"/>
        </a:p>
      </dgm:t>
    </dgm:pt>
    <dgm:pt modelId="{140952D0-0E1D-4F48-9F16-53581487CFA0}">
      <dgm:prSet custT="1"/>
      <dgm:spPr>
        <a:solidFill>
          <a:schemeClr val="bg1"/>
        </a:solidFill>
        <a:ln>
          <a:solidFill>
            <a:schemeClr val="bg2">
              <a:lumMod val="75000"/>
            </a:schemeClr>
          </a:solidFill>
        </a:ln>
      </dgm:spPr>
      <dgm:t>
        <a:bodyPr lIns="72000" rIns="72000"/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chemeClr val="accent1">
                  <a:lumMod val="75000"/>
                </a:schemeClr>
              </a:solidFill>
              <a:latin typeface="Garamond" panose="02020404030301010803"/>
              <a:ea typeface="+mn-ea"/>
              <a:cs typeface="+mn-cs"/>
            </a:rPr>
            <a:t>Making Synchronous Decisions</a:t>
          </a:r>
        </a:p>
        <a:p>
          <a:pPr marL="0"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2">
                  <a:lumMod val="50000"/>
                </a:schemeClr>
              </a:solidFill>
            </a:rPr>
            <a:t> </a:t>
          </a:r>
          <a:r>
            <a:rPr lang="en-US" sz="2000" kern="1200" dirty="0">
              <a:solidFill>
                <a:schemeClr val="bg2">
                  <a:lumMod val="50000"/>
                </a:schemeClr>
              </a:solidFill>
            </a:rPr>
            <a:t>Content, mode, efficacy of delivery, and need to postpone</a:t>
          </a:r>
        </a:p>
      </dgm:t>
    </dgm:pt>
    <dgm:pt modelId="{790C446F-6917-41E7-BE01-7AFE2676D505}" type="parTrans" cxnId="{B07163E8-ADEC-492A-8F07-7E5786AB23AE}">
      <dgm:prSet/>
      <dgm:spPr/>
      <dgm:t>
        <a:bodyPr/>
        <a:lstStyle/>
        <a:p>
          <a:endParaRPr lang="en-US"/>
        </a:p>
      </dgm:t>
    </dgm:pt>
    <dgm:pt modelId="{2804F27C-9BA9-4D07-AB02-74BE7DFA2C0E}" type="sibTrans" cxnId="{B07163E8-ADEC-492A-8F07-7E5786AB23AE}">
      <dgm:prSet phldrT="4" phldr="0"/>
      <dgm:spPr/>
      <dgm:t>
        <a:bodyPr/>
        <a:lstStyle/>
        <a:p>
          <a:endParaRPr lang="en-US"/>
        </a:p>
      </dgm:t>
    </dgm:pt>
    <dgm:pt modelId="{C2F8C7F7-44C4-414A-BCCD-56E91DD0A777}">
      <dgm:prSet custT="1"/>
      <dgm:spPr>
        <a:solidFill>
          <a:schemeClr val="bg1"/>
        </a:solidFill>
        <a:ln>
          <a:solidFill>
            <a:schemeClr val="bg2">
              <a:lumMod val="75000"/>
            </a:schemeClr>
          </a:solidFill>
        </a:ln>
      </dgm:spPr>
      <dgm:t>
        <a:bodyPr lIns="72000" rIns="72000"/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chemeClr val="accent1">
                  <a:lumMod val="75000"/>
                </a:schemeClr>
              </a:solidFill>
              <a:latin typeface="Garamond" panose="02020404030301010803"/>
              <a:ea typeface="+mn-ea"/>
              <a:cs typeface="+mn-cs"/>
            </a:rPr>
            <a:t>Conclusions</a:t>
          </a:r>
        </a:p>
        <a:p>
          <a:pPr marL="0"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2">
                  <a:lumMod val="50000"/>
                </a:schemeClr>
              </a:solidFill>
            </a:rPr>
            <a:t>Consider design and delivery </a:t>
          </a:r>
          <a:br>
            <a:rPr lang="en-US" sz="2000" kern="1200" dirty="0">
              <a:solidFill>
                <a:schemeClr val="bg2">
                  <a:lumMod val="50000"/>
                </a:schemeClr>
              </a:solidFill>
            </a:rPr>
          </a:br>
          <a:r>
            <a:rPr lang="en-US" sz="2000" kern="1200" dirty="0">
              <a:solidFill>
                <a:schemeClr val="bg2">
                  <a:lumMod val="50000"/>
                </a:schemeClr>
              </a:solidFill>
            </a:rPr>
            <a:t>for the next crisis</a:t>
          </a:r>
        </a:p>
      </dgm:t>
    </dgm:pt>
    <dgm:pt modelId="{E6C6DF88-9436-40D7-BA84-18FE896A6151}" type="parTrans" cxnId="{14D43B81-F92D-4CD8-9D1E-78CBF092C750}">
      <dgm:prSet/>
      <dgm:spPr/>
      <dgm:t>
        <a:bodyPr/>
        <a:lstStyle/>
        <a:p>
          <a:endParaRPr lang="en-US"/>
        </a:p>
      </dgm:t>
    </dgm:pt>
    <dgm:pt modelId="{4E39967D-43EF-4F15-814A-2F491D900D43}" type="sibTrans" cxnId="{14D43B81-F92D-4CD8-9D1E-78CBF092C750}">
      <dgm:prSet phldrT="5" phldr="0"/>
      <dgm:spPr/>
      <dgm:t>
        <a:bodyPr/>
        <a:lstStyle/>
        <a:p>
          <a:endParaRPr lang="en-US"/>
        </a:p>
      </dgm:t>
    </dgm:pt>
    <dgm:pt modelId="{C3EAB5B9-1374-4D45-954C-2BA1FABF3840}">
      <dgm:prSet custT="1"/>
      <dgm:spPr>
        <a:solidFill>
          <a:schemeClr val="bg1"/>
        </a:solidFill>
        <a:ln>
          <a:solidFill>
            <a:schemeClr val="bg2">
              <a:lumMod val="75000"/>
            </a:schemeClr>
          </a:solidFill>
        </a:ln>
      </dgm:spPr>
      <dgm:t>
        <a:bodyPr lIns="72000" rIns="72000"/>
        <a:lstStyle/>
        <a:p>
          <a:r>
            <a:rPr lang="en-US" sz="2400" b="1" dirty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en-US" sz="2100" b="1" dirty="0">
              <a:solidFill>
                <a:schemeClr val="accent1">
                  <a:lumMod val="75000"/>
                </a:schemeClr>
              </a:solidFill>
            </a:rPr>
            <a:t>Faculty Response to </a:t>
          </a:r>
          <a:br>
            <a:rPr lang="en-US" sz="2100" b="1" dirty="0">
              <a:solidFill>
                <a:schemeClr val="accent1">
                  <a:lumMod val="75000"/>
                </a:schemeClr>
              </a:solidFill>
            </a:rPr>
          </a:br>
          <a:r>
            <a:rPr lang="en-US" sz="2100" b="1" dirty="0">
              <a:solidFill>
                <a:schemeClr val="accent1">
                  <a:lumMod val="75000"/>
                </a:schemeClr>
              </a:solidFill>
            </a:rPr>
            <a:t>the Pivot</a:t>
          </a:r>
        </a:p>
        <a:p>
          <a:r>
            <a:rPr lang="en-US" sz="2000" dirty="0">
              <a:solidFill>
                <a:schemeClr val="bg2">
                  <a:lumMod val="50000"/>
                </a:schemeClr>
              </a:solidFill>
            </a:rPr>
            <a:t>  Course delivery during and after Spring 2020</a:t>
          </a:r>
        </a:p>
      </dgm:t>
    </dgm:pt>
    <dgm:pt modelId="{C2CCDE49-135E-4C3A-B612-8517D2B344FC}" type="parTrans" cxnId="{8ECF711E-7CC0-4A6F-9089-413BBD5A295D}">
      <dgm:prSet/>
      <dgm:spPr/>
      <dgm:t>
        <a:bodyPr/>
        <a:lstStyle/>
        <a:p>
          <a:endParaRPr lang="en-US"/>
        </a:p>
      </dgm:t>
    </dgm:pt>
    <dgm:pt modelId="{721826DF-1C6A-4A8A-AC77-628DD0A88E0C}" type="sibTrans" cxnId="{8ECF711E-7CC0-4A6F-9089-413BBD5A295D}">
      <dgm:prSet/>
      <dgm:spPr/>
      <dgm:t>
        <a:bodyPr/>
        <a:lstStyle/>
        <a:p>
          <a:endParaRPr lang="en-US"/>
        </a:p>
      </dgm:t>
    </dgm:pt>
    <dgm:pt modelId="{40FE0EB9-B287-43F6-ABB4-527CB1B94B4A}" type="pres">
      <dgm:prSet presAssocID="{D0F07F19-1F50-4B42-A7A0-278DF9D25BB1}" presName="diagram" presStyleCnt="0">
        <dgm:presLayoutVars>
          <dgm:dir/>
          <dgm:resizeHandles val="exact"/>
        </dgm:presLayoutVars>
      </dgm:prSet>
      <dgm:spPr/>
    </dgm:pt>
    <dgm:pt modelId="{8B70BCB8-2CA8-4281-8C3E-9646AA407DE2}" type="pres">
      <dgm:prSet presAssocID="{2EE95FC5-CD6B-4A50-9262-DC414E16C3EA}" presName="node" presStyleLbl="node1" presStyleIdx="0" presStyleCnt="6" custScaleX="115064" custLinFactX="20786" custLinFactNeighborX="100000" custLinFactNeighborY="-1473">
        <dgm:presLayoutVars>
          <dgm:bulletEnabled val="1"/>
        </dgm:presLayoutVars>
      </dgm:prSet>
      <dgm:spPr/>
    </dgm:pt>
    <dgm:pt modelId="{E02BC8AD-DDC2-43A7-BB43-F6F8D8BD6340}" type="pres">
      <dgm:prSet presAssocID="{C99EBBB1-E916-471C-83C9-ABE85B42AC26}" presName="sibTrans" presStyleCnt="0"/>
      <dgm:spPr/>
    </dgm:pt>
    <dgm:pt modelId="{AB1B0332-46FC-42D3-A8D9-834967F7FCAD}" type="pres">
      <dgm:prSet presAssocID="{C3EAB5B9-1374-4D45-954C-2BA1FABF3840}" presName="node" presStyleLbl="node1" presStyleIdx="1" presStyleCnt="6" custScaleX="115064" custLinFactX="20786" custLinFactNeighborX="100000" custLinFactNeighborY="-1473">
        <dgm:presLayoutVars>
          <dgm:bulletEnabled val="1"/>
        </dgm:presLayoutVars>
      </dgm:prSet>
      <dgm:spPr/>
    </dgm:pt>
    <dgm:pt modelId="{C80FDBD7-2365-441A-B36A-41DF660B9EC2}" type="pres">
      <dgm:prSet presAssocID="{721826DF-1C6A-4A8A-AC77-628DD0A88E0C}" presName="sibTrans" presStyleCnt="0"/>
      <dgm:spPr/>
    </dgm:pt>
    <dgm:pt modelId="{B86E23A3-742D-4587-88CF-2D56A8442149}" type="pres">
      <dgm:prSet presAssocID="{F05611F0-8256-4954-B6CB-ED6B4F2DD397}" presName="node" presStyleLbl="node1" presStyleIdx="2" presStyleCnt="6" custScaleX="115064" custLinFactX="-100000" custLinFactNeighborX="-152720" custLinFactNeighborY="-1473">
        <dgm:presLayoutVars>
          <dgm:bulletEnabled val="1"/>
        </dgm:presLayoutVars>
      </dgm:prSet>
      <dgm:spPr/>
    </dgm:pt>
    <dgm:pt modelId="{87C885F5-93E2-4D86-AAEA-8BD12E68F9BB}" type="pres">
      <dgm:prSet presAssocID="{6BD5265A-8333-420D-BDB2-65F10B3EBD76}" presName="sibTrans" presStyleCnt="0"/>
      <dgm:spPr/>
    </dgm:pt>
    <dgm:pt modelId="{D64973A5-4E87-44F1-B369-B0D5E0C2A462}" type="pres">
      <dgm:prSet presAssocID="{22625139-F93A-4F3F-A7AA-4923A01AEDF3}" presName="node" presStyleLbl="node1" presStyleIdx="3" presStyleCnt="6" custScaleX="115064" custLinFactNeighborX="-2592" custLinFactNeighborY="40">
        <dgm:presLayoutVars>
          <dgm:bulletEnabled val="1"/>
        </dgm:presLayoutVars>
      </dgm:prSet>
      <dgm:spPr/>
    </dgm:pt>
    <dgm:pt modelId="{A8EBA167-82EB-4D7C-98F7-2AB66BCE8A90}" type="pres">
      <dgm:prSet presAssocID="{A8E2FA08-4DD4-4654-A85D-9A99162D6201}" presName="sibTrans" presStyleCnt="0"/>
      <dgm:spPr/>
    </dgm:pt>
    <dgm:pt modelId="{18405FE4-7B27-4C69-B6FE-12C8B84249EF}" type="pres">
      <dgm:prSet presAssocID="{140952D0-0E1D-4F48-9F16-53581487CFA0}" presName="node" presStyleLbl="node1" presStyleIdx="4" presStyleCnt="6" custScaleX="115064" custLinFactNeighborX="61" custLinFactNeighborY="-2366">
        <dgm:presLayoutVars>
          <dgm:bulletEnabled val="1"/>
        </dgm:presLayoutVars>
      </dgm:prSet>
      <dgm:spPr/>
    </dgm:pt>
    <dgm:pt modelId="{4F5C547E-E40F-424A-82FA-BB8EDB1515B0}" type="pres">
      <dgm:prSet presAssocID="{2804F27C-9BA9-4D07-AB02-74BE7DFA2C0E}" presName="sibTrans" presStyleCnt="0"/>
      <dgm:spPr/>
    </dgm:pt>
    <dgm:pt modelId="{435C0E89-FD70-4DD9-A771-832DBFC9ACBC}" type="pres">
      <dgm:prSet presAssocID="{C2F8C7F7-44C4-414A-BCCD-56E91DD0A777}" presName="node" presStyleLbl="node1" presStyleIdx="5" presStyleCnt="6" custScaleX="115064" custLinFactNeighborX="-4546" custLinFactNeighborY="-802">
        <dgm:presLayoutVars>
          <dgm:bulletEnabled val="1"/>
        </dgm:presLayoutVars>
      </dgm:prSet>
      <dgm:spPr/>
    </dgm:pt>
  </dgm:ptLst>
  <dgm:cxnLst>
    <dgm:cxn modelId="{8ECF711E-7CC0-4A6F-9089-413BBD5A295D}" srcId="{D0F07F19-1F50-4B42-A7A0-278DF9D25BB1}" destId="{C3EAB5B9-1374-4D45-954C-2BA1FABF3840}" srcOrd="1" destOrd="0" parTransId="{C2CCDE49-135E-4C3A-B612-8517D2B344FC}" sibTransId="{721826DF-1C6A-4A8A-AC77-628DD0A88E0C}"/>
    <dgm:cxn modelId="{C3C9D92A-4F8E-4228-8DF6-5BC8FFC105E0}" type="presOf" srcId="{2EE95FC5-CD6B-4A50-9262-DC414E16C3EA}" destId="{8B70BCB8-2CA8-4281-8C3E-9646AA407DE2}" srcOrd="0" destOrd="0" presId="urn:microsoft.com/office/officeart/2005/8/layout/default"/>
    <dgm:cxn modelId="{E9B19438-D9F1-42E9-B97B-ECEA234AED50}" type="presOf" srcId="{F05611F0-8256-4954-B6CB-ED6B4F2DD397}" destId="{B86E23A3-742D-4587-88CF-2D56A8442149}" srcOrd="0" destOrd="0" presId="urn:microsoft.com/office/officeart/2005/8/layout/default"/>
    <dgm:cxn modelId="{D6CBE33F-90E3-4C8D-B80F-821ED7205D90}" type="presOf" srcId="{140952D0-0E1D-4F48-9F16-53581487CFA0}" destId="{18405FE4-7B27-4C69-B6FE-12C8B84249EF}" srcOrd="0" destOrd="0" presId="urn:microsoft.com/office/officeart/2005/8/layout/default"/>
    <dgm:cxn modelId="{1B50365A-41B7-459F-93F1-DDFDCB50CF0F}" type="presOf" srcId="{C3EAB5B9-1374-4D45-954C-2BA1FABF3840}" destId="{AB1B0332-46FC-42D3-A8D9-834967F7FCAD}" srcOrd="0" destOrd="0" presId="urn:microsoft.com/office/officeart/2005/8/layout/default"/>
    <dgm:cxn modelId="{14D43B81-F92D-4CD8-9D1E-78CBF092C750}" srcId="{D0F07F19-1F50-4B42-A7A0-278DF9D25BB1}" destId="{C2F8C7F7-44C4-414A-BCCD-56E91DD0A777}" srcOrd="5" destOrd="0" parTransId="{E6C6DF88-9436-40D7-BA84-18FE896A6151}" sibTransId="{4E39967D-43EF-4F15-814A-2F491D900D43}"/>
    <dgm:cxn modelId="{B3F19EC2-A372-4EC3-BFE0-C62FFDFE3DF6}" srcId="{D0F07F19-1F50-4B42-A7A0-278DF9D25BB1}" destId="{2EE95FC5-CD6B-4A50-9262-DC414E16C3EA}" srcOrd="0" destOrd="0" parTransId="{75374347-884B-4721-8CFF-DF080F5B1C79}" sibTransId="{C99EBBB1-E916-471C-83C9-ABE85B42AC26}"/>
    <dgm:cxn modelId="{914FACD2-336A-4471-9E99-312B3F8EAB04}" srcId="{D0F07F19-1F50-4B42-A7A0-278DF9D25BB1}" destId="{F05611F0-8256-4954-B6CB-ED6B4F2DD397}" srcOrd="2" destOrd="0" parTransId="{CD7328D6-9FAE-4506-9BDB-E06A571EC1D4}" sibTransId="{6BD5265A-8333-420D-BDB2-65F10B3EBD76}"/>
    <dgm:cxn modelId="{6F765DD9-BF93-49A8-A6EA-AB13464D24B0}" type="presOf" srcId="{C2F8C7F7-44C4-414A-BCCD-56E91DD0A777}" destId="{435C0E89-FD70-4DD9-A771-832DBFC9ACBC}" srcOrd="0" destOrd="0" presId="urn:microsoft.com/office/officeart/2005/8/layout/default"/>
    <dgm:cxn modelId="{6D195AE4-39B4-45CF-9D82-CF1593D393F6}" type="presOf" srcId="{22625139-F93A-4F3F-A7AA-4923A01AEDF3}" destId="{D64973A5-4E87-44F1-B369-B0D5E0C2A462}" srcOrd="0" destOrd="0" presId="urn:microsoft.com/office/officeart/2005/8/layout/default"/>
    <dgm:cxn modelId="{38B196E4-A718-4E5E-8B33-DFB2B77FDE42}" type="presOf" srcId="{D0F07F19-1F50-4B42-A7A0-278DF9D25BB1}" destId="{40FE0EB9-B287-43F6-ABB4-527CB1B94B4A}" srcOrd="0" destOrd="0" presId="urn:microsoft.com/office/officeart/2005/8/layout/default"/>
    <dgm:cxn modelId="{B07163E8-ADEC-492A-8F07-7E5786AB23AE}" srcId="{D0F07F19-1F50-4B42-A7A0-278DF9D25BB1}" destId="{140952D0-0E1D-4F48-9F16-53581487CFA0}" srcOrd="4" destOrd="0" parTransId="{790C446F-6917-41E7-BE01-7AFE2676D505}" sibTransId="{2804F27C-9BA9-4D07-AB02-74BE7DFA2C0E}"/>
    <dgm:cxn modelId="{FC7721F0-429B-4CE7-BE98-C2F3C41FE9C7}" srcId="{D0F07F19-1F50-4B42-A7A0-278DF9D25BB1}" destId="{22625139-F93A-4F3F-A7AA-4923A01AEDF3}" srcOrd="3" destOrd="0" parTransId="{F549A0EB-6BE9-4749-8336-B02A279AE302}" sibTransId="{A8E2FA08-4DD4-4654-A85D-9A99162D6201}"/>
    <dgm:cxn modelId="{D17F6962-6CF2-4448-8F2E-27A7CB5CAB16}" type="presParOf" srcId="{40FE0EB9-B287-43F6-ABB4-527CB1B94B4A}" destId="{8B70BCB8-2CA8-4281-8C3E-9646AA407DE2}" srcOrd="0" destOrd="0" presId="urn:microsoft.com/office/officeart/2005/8/layout/default"/>
    <dgm:cxn modelId="{6873F57A-5B91-48FC-9B1A-61BEA27CBE90}" type="presParOf" srcId="{40FE0EB9-B287-43F6-ABB4-527CB1B94B4A}" destId="{E02BC8AD-DDC2-43A7-BB43-F6F8D8BD6340}" srcOrd="1" destOrd="0" presId="urn:microsoft.com/office/officeart/2005/8/layout/default"/>
    <dgm:cxn modelId="{0E2B12D0-C198-4888-BCDA-FA32067A301E}" type="presParOf" srcId="{40FE0EB9-B287-43F6-ABB4-527CB1B94B4A}" destId="{AB1B0332-46FC-42D3-A8D9-834967F7FCAD}" srcOrd="2" destOrd="0" presId="urn:microsoft.com/office/officeart/2005/8/layout/default"/>
    <dgm:cxn modelId="{94408619-0D43-49BB-AF9B-23A899663062}" type="presParOf" srcId="{40FE0EB9-B287-43F6-ABB4-527CB1B94B4A}" destId="{C80FDBD7-2365-441A-B36A-41DF660B9EC2}" srcOrd="3" destOrd="0" presId="urn:microsoft.com/office/officeart/2005/8/layout/default"/>
    <dgm:cxn modelId="{FC4588CA-0BEE-4DE6-9726-93F413184C3C}" type="presParOf" srcId="{40FE0EB9-B287-43F6-ABB4-527CB1B94B4A}" destId="{B86E23A3-742D-4587-88CF-2D56A8442149}" srcOrd="4" destOrd="0" presId="urn:microsoft.com/office/officeart/2005/8/layout/default"/>
    <dgm:cxn modelId="{4178A0A8-8F80-4691-AE60-A912EF83DE0A}" type="presParOf" srcId="{40FE0EB9-B287-43F6-ABB4-527CB1B94B4A}" destId="{87C885F5-93E2-4D86-AAEA-8BD12E68F9BB}" srcOrd="5" destOrd="0" presId="urn:microsoft.com/office/officeart/2005/8/layout/default"/>
    <dgm:cxn modelId="{48A25CA2-D3C2-4FFF-9454-ED9B5A503F99}" type="presParOf" srcId="{40FE0EB9-B287-43F6-ABB4-527CB1B94B4A}" destId="{D64973A5-4E87-44F1-B369-B0D5E0C2A462}" srcOrd="6" destOrd="0" presId="urn:microsoft.com/office/officeart/2005/8/layout/default"/>
    <dgm:cxn modelId="{CC1DEFB1-6415-405C-B19F-8F58824BC103}" type="presParOf" srcId="{40FE0EB9-B287-43F6-ABB4-527CB1B94B4A}" destId="{A8EBA167-82EB-4D7C-98F7-2AB66BCE8A90}" srcOrd="7" destOrd="0" presId="urn:microsoft.com/office/officeart/2005/8/layout/default"/>
    <dgm:cxn modelId="{EF92A80F-281E-414F-A2E2-B426E7254CC3}" type="presParOf" srcId="{40FE0EB9-B287-43F6-ABB4-527CB1B94B4A}" destId="{18405FE4-7B27-4C69-B6FE-12C8B84249EF}" srcOrd="8" destOrd="0" presId="urn:microsoft.com/office/officeart/2005/8/layout/default"/>
    <dgm:cxn modelId="{92AFC3EA-4297-4063-94E0-C5A1BE863E54}" type="presParOf" srcId="{40FE0EB9-B287-43F6-ABB4-527CB1B94B4A}" destId="{4F5C547E-E40F-424A-82FA-BB8EDB1515B0}" srcOrd="9" destOrd="0" presId="urn:microsoft.com/office/officeart/2005/8/layout/default"/>
    <dgm:cxn modelId="{CBB0F55F-5C58-443F-989A-EC667A9C4731}" type="presParOf" srcId="{40FE0EB9-B287-43F6-ABB4-527CB1B94B4A}" destId="{435C0E89-FD70-4DD9-A771-832DBFC9ACBC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92373DC-11B1-4708-92E2-E1B8EB8D76D8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5_2" csCatId="accent5" phldr="1"/>
      <dgm:spPr/>
    </dgm:pt>
    <dgm:pt modelId="{7084B800-7E1D-4DA6-89C0-37EA52DDBCB8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2100" dirty="0">
              <a:solidFill>
                <a:schemeClr val="bg2">
                  <a:lumMod val="50000"/>
                </a:schemeClr>
              </a:solidFill>
            </a:rPr>
            <a:t>Difficulty with Transition</a:t>
          </a:r>
          <a:endParaRPr lang="ru-RU" sz="2100" dirty="0">
            <a:solidFill>
              <a:schemeClr val="bg2">
                <a:lumMod val="50000"/>
              </a:schemeClr>
            </a:solidFill>
          </a:endParaRPr>
        </a:p>
      </dgm:t>
    </dgm:pt>
    <dgm:pt modelId="{E459F664-A62C-4466-90D1-14D94F7456F9}" type="parTrans" cxnId="{D7BBB8C6-B60F-4050-B5C1-3F3A86AF4294}">
      <dgm:prSet/>
      <dgm:spPr/>
      <dgm:t>
        <a:bodyPr/>
        <a:lstStyle/>
        <a:p>
          <a:endParaRPr lang="ru-RU"/>
        </a:p>
      </dgm:t>
    </dgm:pt>
    <dgm:pt modelId="{29667D30-8073-4626-A65C-0442C9DA4455}" type="sibTrans" cxnId="{D7BBB8C6-B60F-4050-B5C1-3F3A86AF4294}">
      <dgm:prSet/>
      <dgm:spPr/>
      <dgm:t>
        <a:bodyPr/>
        <a:lstStyle/>
        <a:p>
          <a:endParaRPr lang="ru-RU"/>
        </a:p>
      </dgm:t>
    </dgm:pt>
    <dgm:pt modelId="{4786322A-3DB1-4B13-A039-9C2B4BD33902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2100" kern="1200" dirty="0">
              <a:solidFill>
                <a:srgbClr val="E2E2E8">
                  <a:lumMod val="50000"/>
                </a:srgbClr>
              </a:solidFill>
              <a:latin typeface="Garamond" panose="02020404030301010803"/>
              <a:ea typeface="+mn-ea"/>
              <a:cs typeface="+mn-cs"/>
            </a:rPr>
            <a:t>Comments Codes</a:t>
          </a:r>
          <a:endParaRPr lang="ru-RU" sz="2100" kern="1200" dirty="0">
            <a:solidFill>
              <a:srgbClr val="E2E2E8">
                <a:lumMod val="50000"/>
              </a:srgbClr>
            </a:solidFill>
            <a:latin typeface="Garamond" panose="02020404030301010803"/>
            <a:ea typeface="+mn-ea"/>
            <a:cs typeface="+mn-cs"/>
          </a:endParaRPr>
        </a:p>
      </dgm:t>
    </dgm:pt>
    <dgm:pt modelId="{4F3F2426-EA56-4F79-A02F-DE7A210D680D}" type="parTrans" cxnId="{07D1F65C-7C41-4EB6-A133-CA7F29791640}">
      <dgm:prSet/>
      <dgm:spPr/>
      <dgm:t>
        <a:bodyPr/>
        <a:lstStyle/>
        <a:p>
          <a:endParaRPr lang="ru-RU"/>
        </a:p>
      </dgm:t>
    </dgm:pt>
    <dgm:pt modelId="{7D0A801E-90E9-4D73-A31E-D58F04D3BBF2}" type="sibTrans" cxnId="{07D1F65C-7C41-4EB6-A133-CA7F29791640}">
      <dgm:prSet/>
      <dgm:spPr/>
      <dgm:t>
        <a:bodyPr/>
        <a:lstStyle/>
        <a:p>
          <a:endParaRPr lang="ru-RU"/>
        </a:p>
      </dgm:t>
    </dgm:pt>
    <dgm:pt modelId="{5A259F57-B5C4-40C5-939D-A7C21B16FB47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2100" kern="1200" dirty="0">
              <a:solidFill>
                <a:srgbClr val="E2E2E8">
                  <a:lumMod val="50000"/>
                </a:srgbClr>
              </a:solidFill>
              <a:latin typeface="Garamond" panose="02020404030301010803"/>
              <a:ea typeface="+mn-ea"/>
              <a:cs typeface="+mn-cs"/>
            </a:rPr>
            <a:t>Example Comments</a:t>
          </a:r>
          <a:endParaRPr lang="ru-RU" sz="2100" kern="1200" dirty="0">
            <a:solidFill>
              <a:srgbClr val="E2E2E8">
                <a:lumMod val="50000"/>
              </a:srgbClr>
            </a:solidFill>
            <a:latin typeface="Garamond" panose="02020404030301010803"/>
            <a:ea typeface="+mn-ea"/>
            <a:cs typeface="+mn-cs"/>
          </a:endParaRPr>
        </a:p>
      </dgm:t>
    </dgm:pt>
    <dgm:pt modelId="{E359194E-724D-4C60-BA35-9B441D11C55E}" type="parTrans" cxnId="{7865863E-1BC2-47AE-BBFB-F40F27A905AE}">
      <dgm:prSet/>
      <dgm:spPr/>
      <dgm:t>
        <a:bodyPr/>
        <a:lstStyle/>
        <a:p>
          <a:endParaRPr lang="ru-RU"/>
        </a:p>
      </dgm:t>
    </dgm:pt>
    <dgm:pt modelId="{57311651-50BE-4613-AB4F-1C634C257620}" type="sibTrans" cxnId="{7865863E-1BC2-47AE-BBFB-F40F27A905AE}">
      <dgm:prSet/>
      <dgm:spPr/>
      <dgm:t>
        <a:bodyPr/>
        <a:lstStyle/>
        <a:p>
          <a:endParaRPr lang="ru-RU"/>
        </a:p>
      </dgm:t>
    </dgm:pt>
    <dgm:pt modelId="{BEBE168A-5E85-43CC-B9BA-D1974F9A5753}" type="pres">
      <dgm:prSet presAssocID="{592373DC-11B1-4708-92E2-E1B8EB8D76D8}" presName="root" presStyleCnt="0">
        <dgm:presLayoutVars>
          <dgm:dir/>
          <dgm:resizeHandles val="exact"/>
        </dgm:presLayoutVars>
      </dgm:prSet>
      <dgm:spPr/>
    </dgm:pt>
    <dgm:pt modelId="{6F7D1589-E38C-4EEF-8940-633D1FA307AE}" type="pres">
      <dgm:prSet presAssocID="{7084B800-7E1D-4DA6-89C0-37EA52DDBCB8}" presName="compNode" presStyleCnt="0"/>
      <dgm:spPr/>
    </dgm:pt>
    <dgm:pt modelId="{5055791F-FD8B-4C95-BE9E-DCA1684759AE}" type="pres">
      <dgm:prSet presAssocID="{7084B800-7E1D-4DA6-89C0-37EA52DDBCB8}" presName="bgRect" presStyleLbl="bgShp" presStyleIdx="0" presStyleCnt="3"/>
      <dgm:spPr>
        <a:prstGeom prst="rect">
          <a:avLst/>
        </a:prstGeom>
        <a:solidFill>
          <a:schemeClr val="bg1"/>
        </a:solidFill>
        <a:ln>
          <a:solidFill>
            <a:schemeClr val="bg2">
              <a:lumMod val="75000"/>
            </a:schemeClr>
          </a:solidFill>
        </a:ln>
      </dgm:spPr>
    </dgm:pt>
    <dgm:pt modelId="{3A2A1665-F91D-4C16-A420-BA5DD166AEE3}" type="pres">
      <dgm:prSet presAssocID="{7084B800-7E1D-4DA6-89C0-37EA52DDBCB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nternet"/>
        </a:ext>
      </dgm:extLst>
    </dgm:pt>
    <dgm:pt modelId="{2BD51AD2-3E0A-4639-9A99-2EB58CCE5B59}" type="pres">
      <dgm:prSet presAssocID="{7084B800-7E1D-4DA6-89C0-37EA52DDBCB8}" presName="spaceRect" presStyleCnt="0"/>
      <dgm:spPr/>
    </dgm:pt>
    <dgm:pt modelId="{C777032A-9475-4396-9274-DE9A78A74CC0}" type="pres">
      <dgm:prSet presAssocID="{7084B800-7E1D-4DA6-89C0-37EA52DDBCB8}" presName="parTx" presStyleLbl="revTx" presStyleIdx="0" presStyleCnt="3" custLinFactNeighborX="-5805">
        <dgm:presLayoutVars>
          <dgm:chMax val="0"/>
          <dgm:chPref val="0"/>
        </dgm:presLayoutVars>
      </dgm:prSet>
      <dgm:spPr/>
    </dgm:pt>
    <dgm:pt modelId="{E8F86784-F939-4DC2-B805-3A2239B0770F}" type="pres">
      <dgm:prSet presAssocID="{29667D30-8073-4626-A65C-0442C9DA4455}" presName="sibTrans" presStyleCnt="0"/>
      <dgm:spPr/>
    </dgm:pt>
    <dgm:pt modelId="{B1715078-3176-4DF1-A2E4-CA69BD0DE3DE}" type="pres">
      <dgm:prSet presAssocID="{4786322A-3DB1-4B13-A039-9C2B4BD33902}" presName="compNode" presStyleCnt="0"/>
      <dgm:spPr/>
    </dgm:pt>
    <dgm:pt modelId="{7CF4F8AE-2437-4954-B698-495A078F9E64}" type="pres">
      <dgm:prSet presAssocID="{4786322A-3DB1-4B13-A039-9C2B4BD33902}" presName="bgRect" presStyleLbl="bgShp" presStyleIdx="1" presStyleCnt="3"/>
      <dgm:spPr>
        <a:prstGeom prst="rect">
          <a:avLst/>
        </a:prstGeom>
        <a:solidFill>
          <a:schemeClr val="bg1"/>
        </a:solidFill>
        <a:ln>
          <a:solidFill>
            <a:schemeClr val="bg2">
              <a:lumMod val="75000"/>
            </a:schemeClr>
          </a:solidFill>
        </a:ln>
      </dgm:spPr>
    </dgm:pt>
    <dgm:pt modelId="{321B0D94-DDA9-4A26-A4C1-0608CDA16D85}" type="pres">
      <dgm:prSet presAssocID="{4786322A-3DB1-4B13-A039-9C2B4BD33902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ream"/>
        </a:ext>
      </dgm:extLst>
    </dgm:pt>
    <dgm:pt modelId="{6B38183A-C137-4797-A6AA-5032FB424C80}" type="pres">
      <dgm:prSet presAssocID="{4786322A-3DB1-4B13-A039-9C2B4BD33902}" presName="spaceRect" presStyleCnt="0"/>
      <dgm:spPr/>
    </dgm:pt>
    <dgm:pt modelId="{8988E990-E700-4C93-BC55-7BF7864AEFFE}" type="pres">
      <dgm:prSet presAssocID="{4786322A-3DB1-4B13-A039-9C2B4BD33902}" presName="parTx" presStyleLbl="revTx" presStyleIdx="1" presStyleCnt="3" custLinFactNeighborX="-5805">
        <dgm:presLayoutVars>
          <dgm:chMax val="0"/>
          <dgm:chPref val="0"/>
        </dgm:presLayoutVars>
      </dgm:prSet>
      <dgm:spPr/>
    </dgm:pt>
    <dgm:pt modelId="{3E0BA4B3-4753-4805-92FA-4429EA7CC897}" type="pres">
      <dgm:prSet presAssocID="{7D0A801E-90E9-4D73-A31E-D58F04D3BBF2}" presName="sibTrans" presStyleCnt="0"/>
      <dgm:spPr/>
    </dgm:pt>
    <dgm:pt modelId="{8AC38D62-D40A-4C03-90E4-2F61E807B6F4}" type="pres">
      <dgm:prSet presAssocID="{5A259F57-B5C4-40C5-939D-A7C21B16FB47}" presName="compNode" presStyleCnt="0"/>
      <dgm:spPr/>
    </dgm:pt>
    <dgm:pt modelId="{362B79DA-BFF8-4895-8DC9-BC10460633E8}" type="pres">
      <dgm:prSet presAssocID="{5A259F57-B5C4-40C5-939D-A7C21B16FB47}" presName="bgRect" presStyleLbl="bgShp" presStyleIdx="2" presStyleCnt="3"/>
      <dgm:spPr>
        <a:prstGeom prst="rect">
          <a:avLst/>
        </a:prstGeom>
        <a:solidFill>
          <a:schemeClr val="bg1"/>
        </a:solidFill>
        <a:ln>
          <a:solidFill>
            <a:schemeClr val="bg2">
              <a:lumMod val="75000"/>
            </a:schemeClr>
          </a:solidFill>
        </a:ln>
      </dgm:spPr>
    </dgm:pt>
    <dgm:pt modelId="{A71047BA-937F-4A10-B7D6-5EC59061C5B1}" type="pres">
      <dgm:prSet presAssocID="{5A259F57-B5C4-40C5-939D-A7C21B16FB4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EB9852C8-8257-43A9-A364-D7E0EB36D00C}" type="pres">
      <dgm:prSet presAssocID="{5A259F57-B5C4-40C5-939D-A7C21B16FB47}" presName="spaceRect" presStyleCnt="0"/>
      <dgm:spPr/>
    </dgm:pt>
    <dgm:pt modelId="{11601319-DCBD-4A85-BAD2-A1583DEC0D33}" type="pres">
      <dgm:prSet presAssocID="{5A259F57-B5C4-40C5-939D-A7C21B16FB47}" presName="parTx" presStyleLbl="revTx" presStyleIdx="2" presStyleCnt="3" custLinFactNeighborX="-5805">
        <dgm:presLayoutVars>
          <dgm:chMax val="0"/>
          <dgm:chPref val="0"/>
        </dgm:presLayoutVars>
      </dgm:prSet>
      <dgm:spPr/>
    </dgm:pt>
  </dgm:ptLst>
  <dgm:cxnLst>
    <dgm:cxn modelId="{F2303A0F-C26C-A347-822C-DA097F252A6B}" type="presOf" srcId="{5A259F57-B5C4-40C5-939D-A7C21B16FB47}" destId="{11601319-DCBD-4A85-BAD2-A1583DEC0D33}" srcOrd="0" destOrd="0" presId="urn:microsoft.com/office/officeart/2018/2/layout/IconVerticalSolidList"/>
    <dgm:cxn modelId="{63841A12-C18B-1141-BB66-67F94352C339}" type="presOf" srcId="{7084B800-7E1D-4DA6-89C0-37EA52DDBCB8}" destId="{C777032A-9475-4396-9274-DE9A78A74CC0}" srcOrd="0" destOrd="0" presId="urn:microsoft.com/office/officeart/2018/2/layout/IconVerticalSolidList"/>
    <dgm:cxn modelId="{7865863E-1BC2-47AE-BBFB-F40F27A905AE}" srcId="{592373DC-11B1-4708-92E2-E1B8EB8D76D8}" destId="{5A259F57-B5C4-40C5-939D-A7C21B16FB47}" srcOrd="2" destOrd="0" parTransId="{E359194E-724D-4C60-BA35-9B441D11C55E}" sibTransId="{57311651-50BE-4613-AB4F-1C634C257620}"/>
    <dgm:cxn modelId="{07D1F65C-7C41-4EB6-A133-CA7F29791640}" srcId="{592373DC-11B1-4708-92E2-E1B8EB8D76D8}" destId="{4786322A-3DB1-4B13-A039-9C2B4BD33902}" srcOrd="1" destOrd="0" parTransId="{4F3F2426-EA56-4F79-A02F-DE7A210D680D}" sibTransId="{7D0A801E-90E9-4D73-A31E-D58F04D3BBF2}"/>
    <dgm:cxn modelId="{9B527D63-3134-1743-961D-BB943F9BC328}" type="presOf" srcId="{4786322A-3DB1-4B13-A039-9C2B4BD33902}" destId="{8988E990-E700-4C93-BC55-7BF7864AEFFE}" srcOrd="0" destOrd="0" presId="urn:microsoft.com/office/officeart/2018/2/layout/IconVerticalSolidList"/>
    <dgm:cxn modelId="{99FCC3A2-7D1A-B343-BC04-AA140FF8D6F7}" type="presOf" srcId="{592373DC-11B1-4708-92E2-E1B8EB8D76D8}" destId="{BEBE168A-5E85-43CC-B9BA-D1974F9A5753}" srcOrd="0" destOrd="0" presId="urn:microsoft.com/office/officeart/2018/2/layout/IconVerticalSolidList"/>
    <dgm:cxn modelId="{D7BBB8C6-B60F-4050-B5C1-3F3A86AF4294}" srcId="{592373DC-11B1-4708-92E2-E1B8EB8D76D8}" destId="{7084B800-7E1D-4DA6-89C0-37EA52DDBCB8}" srcOrd="0" destOrd="0" parTransId="{E459F664-A62C-4466-90D1-14D94F7456F9}" sibTransId="{29667D30-8073-4626-A65C-0442C9DA4455}"/>
    <dgm:cxn modelId="{EC6A6010-62D0-E741-9ED3-0E0A4F187C22}" type="presParOf" srcId="{BEBE168A-5E85-43CC-B9BA-D1974F9A5753}" destId="{6F7D1589-E38C-4EEF-8940-633D1FA307AE}" srcOrd="0" destOrd="0" presId="urn:microsoft.com/office/officeart/2018/2/layout/IconVerticalSolidList"/>
    <dgm:cxn modelId="{3651A24D-686D-D14B-8701-AFB991DD91A7}" type="presParOf" srcId="{6F7D1589-E38C-4EEF-8940-633D1FA307AE}" destId="{5055791F-FD8B-4C95-BE9E-DCA1684759AE}" srcOrd="0" destOrd="0" presId="urn:microsoft.com/office/officeart/2018/2/layout/IconVerticalSolidList"/>
    <dgm:cxn modelId="{7B546F74-9BC9-8B4A-907D-549F35C2FD3E}" type="presParOf" srcId="{6F7D1589-E38C-4EEF-8940-633D1FA307AE}" destId="{3A2A1665-F91D-4C16-A420-BA5DD166AEE3}" srcOrd="1" destOrd="0" presId="urn:microsoft.com/office/officeart/2018/2/layout/IconVerticalSolidList"/>
    <dgm:cxn modelId="{E8DFB209-C627-2849-A9A8-82FA4FE3CBC9}" type="presParOf" srcId="{6F7D1589-E38C-4EEF-8940-633D1FA307AE}" destId="{2BD51AD2-3E0A-4639-9A99-2EB58CCE5B59}" srcOrd="2" destOrd="0" presId="urn:microsoft.com/office/officeart/2018/2/layout/IconVerticalSolidList"/>
    <dgm:cxn modelId="{366B5496-FD7E-304F-8B99-D11946F94228}" type="presParOf" srcId="{6F7D1589-E38C-4EEF-8940-633D1FA307AE}" destId="{C777032A-9475-4396-9274-DE9A78A74CC0}" srcOrd="3" destOrd="0" presId="urn:microsoft.com/office/officeart/2018/2/layout/IconVerticalSolidList"/>
    <dgm:cxn modelId="{DE81DE76-EB46-0649-BD1A-C07B117C077E}" type="presParOf" srcId="{BEBE168A-5E85-43CC-B9BA-D1974F9A5753}" destId="{E8F86784-F939-4DC2-B805-3A2239B0770F}" srcOrd="1" destOrd="0" presId="urn:microsoft.com/office/officeart/2018/2/layout/IconVerticalSolidList"/>
    <dgm:cxn modelId="{81974EFD-7ED7-404C-A7EA-97800BA1897B}" type="presParOf" srcId="{BEBE168A-5E85-43CC-B9BA-D1974F9A5753}" destId="{B1715078-3176-4DF1-A2E4-CA69BD0DE3DE}" srcOrd="2" destOrd="0" presId="urn:microsoft.com/office/officeart/2018/2/layout/IconVerticalSolidList"/>
    <dgm:cxn modelId="{7B2034C8-584E-E84E-8A99-1E4DA478C58D}" type="presParOf" srcId="{B1715078-3176-4DF1-A2E4-CA69BD0DE3DE}" destId="{7CF4F8AE-2437-4954-B698-495A078F9E64}" srcOrd="0" destOrd="0" presId="urn:microsoft.com/office/officeart/2018/2/layout/IconVerticalSolidList"/>
    <dgm:cxn modelId="{EBEFAFAD-B5F2-8F47-8319-9C351553D79B}" type="presParOf" srcId="{B1715078-3176-4DF1-A2E4-CA69BD0DE3DE}" destId="{321B0D94-DDA9-4A26-A4C1-0608CDA16D85}" srcOrd="1" destOrd="0" presId="urn:microsoft.com/office/officeart/2018/2/layout/IconVerticalSolidList"/>
    <dgm:cxn modelId="{0C0BCCB3-B2AC-DB41-9209-8BD32F39E7CA}" type="presParOf" srcId="{B1715078-3176-4DF1-A2E4-CA69BD0DE3DE}" destId="{6B38183A-C137-4797-A6AA-5032FB424C80}" srcOrd="2" destOrd="0" presId="urn:microsoft.com/office/officeart/2018/2/layout/IconVerticalSolidList"/>
    <dgm:cxn modelId="{6AF7860D-FDAE-D944-A15C-8365DBB36ED6}" type="presParOf" srcId="{B1715078-3176-4DF1-A2E4-CA69BD0DE3DE}" destId="{8988E990-E700-4C93-BC55-7BF7864AEFFE}" srcOrd="3" destOrd="0" presId="urn:microsoft.com/office/officeart/2018/2/layout/IconVerticalSolidList"/>
    <dgm:cxn modelId="{CD041CC3-1B2B-0A49-8583-652223566037}" type="presParOf" srcId="{BEBE168A-5E85-43CC-B9BA-D1974F9A5753}" destId="{3E0BA4B3-4753-4805-92FA-4429EA7CC897}" srcOrd="3" destOrd="0" presId="urn:microsoft.com/office/officeart/2018/2/layout/IconVerticalSolidList"/>
    <dgm:cxn modelId="{C79D7556-5663-3B45-856D-8AD7077904A0}" type="presParOf" srcId="{BEBE168A-5E85-43CC-B9BA-D1974F9A5753}" destId="{8AC38D62-D40A-4C03-90E4-2F61E807B6F4}" srcOrd="4" destOrd="0" presId="urn:microsoft.com/office/officeart/2018/2/layout/IconVerticalSolidList"/>
    <dgm:cxn modelId="{85E93609-D9D6-D04C-A00A-F1246F71060D}" type="presParOf" srcId="{8AC38D62-D40A-4C03-90E4-2F61E807B6F4}" destId="{362B79DA-BFF8-4895-8DC9-BC10460633E8}" srcOrd="0" destOrd="0" presId="urn:microsoft.com/office/officeart/2018/2/layout/IconVerticalSolidList"/>
    <dgm:cxn modelId="{5ED59C04-8791-F04A-BB21-4A3CDC5678C0}" type="presParOf" srcId="{8AC38D62-D40A-4C03-90E4-2F61E807B6F4}" destId="{A71047BA-937F-4A10-B7D6-5EC59061C5B1}" srcOrd="1" destOrd="0" presId="urn:microsoft.com/office/officeart/2018/2/layout/IconVerticalSolidList"/>
    <dgm:cxn modelId="{4BDF84FC-270E-6145-849A-05FD8C710ACF}" type="presParOf" srcId="{8AC38D62-D40A-4C03-90E4-2F61E807B6F4}" destId="{EB9852C8-8257-43A9-A364-D7E0EB36D00C}" srcOrd="2" destOrd="0" presId="urn:microsoft.com/office/officeart/2018/2/layout/IconVerticalSolidList"/>
    <dgm:cxn modelId="{8AF7C97D-0296-3E48-98E6-5ABF5F48FAE1}" type="presParOf" srcId="{8AC38D62-D40A-4C03-90E4-2F61E807B6F4}" destId="{11601319-DCBD-4A85-BAD2-A1583DEC0D33}" srcOrd="3" destOrd="0" presId="urn:microsoft.com/office/officeart/2018/2/layout/IconVerticalSolidList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70BCB8-2CA8-4281-8C3E-9646AA407DE2}">
      <dsp:nvSpPr>
        <dsp:cNvPr id="0" name=""/>
        <dsp:cNvSpPr/>
      </dsp:nvSpPr>
      <dsp:spPr>
        <a:xfrm>
          <a:off x="3730504" y="0"/>
          <a:ext cx="3123798" cy="1628901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bg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0" tIns="80010" rIns="7200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chemeClr val="accent1">
                  <a:lumMod val="75000"/>
                </a:schemeClr>
              </a:solidFill>
            </a:rPr>
            <a:t> Institution-Wide Research Project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2">
                  <a:lumMod val="50000"/>
                </a:schemeClr>
              </a:solidFill>
            </a:rPr>
            <a:t>  </a:t>
          </a:r>
          <a:r>
            <a:rPr lang="en-US" sz="2000" kern="1200" dirty="0">
              <a:solidFill>
                <a:schemeClr val="bg2">
                  <a:lumMod val="50000"/>
                </a:schemeClr>
              </a:solidFill>
            </a:rPr>
            <a:t>Course delivery prior to </a:t>
          </a:r>
          <a:br>
            <a:rPr lang="en-US" sz="2000" kern="1200" dirty="0">
              <a:solidFill>
                <a:schemeClr val="bg2">
                  <a:lumMod val="50000"/>
                </a:schemeClr>
              </a:solidFill>
            </a:rPr>
          </a:br>
          <a:r>
            <a:rPr lang="en-US" sz="2000" kern="1200" dirty="0">
              <a:solidFill>
                <a:schemeClr val="bg2">
                  <a:lumMod val="50000"/>
                </a:schemeClr>
              </a:solidFill>
            </a:rPr>
            <a:t>Spring 2020</a:t>
          </a:r>
        </a:p>
      </dsp:txBody>
      <dsp:txXfrm>
        <a:off x="3730504" y="0"/>
        <a:ext cx="3123798" cy="1628901"/>
      </dsp:txXfrm>
    </dsp:sp>
    <dsp:sp modelId="{AB1B0332-46FC-42D3-A8D9-834967F7FCAD}">
      <dsp:nvSpPr>
        <dsp:cNvPr id="0" name=""/>
        <dsp:cNvSpPr/>
      </dsp:nvSpPr>
      <dsp:spPr>
        <a:xfrm>
          <a:off x="7125786" y="0"/>
          <a:ext cx="3123798" cy="1628901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bg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0" tIns="91440" rIns="7200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en-US" sz="2100" b="1" kern="1200" dirty="0">
              <a:solidFill>
                <a:schemeClr val="accent1">
                  <a:lumMod val="75000"/>
                </a:schemeClr>
              </a:solidFill>
            </a:rPr>
            <a:t>Faculty Response to </a:t>
          </a:r>
          <a:br>
            <a:rPr lang="en-US" sz="2100" b="1" kern="1200" dirty="0">
              <a:solidFill>
                <a:schemeClr val="accent1">
                  <a:lumMod val="75000"/>
                </a:schemeClr>
              </a:solidFill>
            </a:rPr>
          </a:br>
          <a:r>
            <a:rPr lang="en-US" sz="2100" b="1" kern="1200" dirty="0">
              <a:solidFill>
                <a:schemeClr val="accent1">
                  <a:lumMod val="75000"/>
                </a:schemeClr>
              </a:solidFill>
            </a:rPr>
            <a:t>the Pivot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2">
                  <a:lumMod val="50000"/>
                </a:schemeClr>
              </a:solidFill>
            </a:rPr>
            <a:t>  Course delivery during and after Spring 2020</a:t>
          </a:r>
        </a:p>
      </dsp:txBody>
      <dsp:txXfrm>
        <a:off x="7125786" y="0"/>
        <a:ext cx="3123798" cy="1628901"/>
      </dsp:txXfrm>
    </dsp:sp>
    <dsp:sp modelId="{B86E23A3-742D-4587-88CF-2D56A8442149}">
      <dsp:nvSpPr>
        <dsp:cNvPr id="0" name=""/>
        <dsp:cNvSpPr/>
      </dsp:nvSpPr>
      <dsp:spPr>
        <a:xfrm>
          <a:off x="380994" y="0"/>
          <a:ext cx="3123798" cy="1628901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bg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0" tIns="80010" rIns="7200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chemeClr val="accent1">
                  <a:lumMod val="75000"/>
                </a:schemeClr>
              </a:solidFill>
              <a:latin typeface="Garamond" panose="02020404030301010803"/>
              <a:ea typeface="+mn-ea"/>
              <a:cs typeface="+mn-cs"/>
            </a:rPr>
            <a:t>Background - TAMUCT Response to the Pandemic</a:t>
          </a:r>
        </a:p>
      </dsp:txBody>
      <dsp:txXfrm>
        <a:off x="380994" y="0"/>
        <a:ext cx="3123798" cy="1628901"/>
      </dsp:txXfrm>
    </dsp:sp>
    <dsp:sp modelId="{D64973A5-4E87-44F1-B369-B0D5E0C2A462}">
      <dsp:nvSpPr>
        <dsp:cNvPr id="0" name=""/>
        <dsp:cNvSpPr/>
      </dsp:nvSpPr>
      <dsp:spPr>
        <a:xfrm>
          <a:off x="380994" y="1901693"/>
          <a:ext cx="3123798" cy="1628901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bg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0" tIns="80010" rIns="7200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chemeClr val="accent1">
                  <a:lumMod val="75000"/>
                </a:schemeClr>
              </a:solidFill>
              <a:latin typeface="Garamond" panose="02020404030301010803"/>
              <a:ea typeface="+mn-ea"/>
              <a:cs typeface="+mn-cs"/>
            </a:rPr>
            <a:t>Reframing Blended Assumptions</a:t>
          </a:r>
        </a:p>
        <a:p>
          <a:pPr marL="0"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2">
                  <a:lumMod val="50000"/>
                </a:schemeClr>
              </a:solidFill>
            </a:rPr>
            <a:t>QM annotations in light of faculty response</a:t>
          </a:r>
        </a:p>
      </dsp:txBody>
      <dsp:txXfrm>
        <a:off x="380994" y="1901693"/>
        <a:ext cx="3123798" cy="1628901"/>
      </dsp:txXfrm>
    </dsp:sp>
    <dsp:sp modelId="{18405FE4-7B27-4C69-B6FE-12C8B84249EF}">
      <dsp:nvSpPr>
        <dsp:cNvPr id="0" name=""/>
        <dsp:cNvSpPr/>
      </dsp:nvSpPr>
      <dsp:spPr>
        <a:xfrm>
          <a:off x="3848300" y="1862501"/>
          <a:ext cx="3123798" cy="1628901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bg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0" tIns="80010" rIns="7200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chemeClr val="accent1">
                  <a:lumMod val="75000"/>
                </a:schemeClr>
              </a:solidFill>
              <a:latin typeface="Garamond" panose="02020404030301010803"/>
              <a:ea typeface="+mn-ea"/>
              <a:cs typeface="+mn-cs"/>
            </a:rPr>
            <a:t>Making Synchronous Decisions</a:t>
          </a:r>
        </a:p>
        <a:p>
          <a:pPr marL="0"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2">
                  <a:lumMod val="50000"/>
                </a:schemeClr>
              </a:solidFill>
            </a:rPr>
            <a:t> </a:t>
          </a:r>
          <a:r>
            <a:rPr lang="en-US" sz="2000" kern="1200" dirty="0">
              <a:solidFill>
                <a:schemeClr val="bg2">
                  <a:lumMod val="50000"/>
                </a:schemeClr>
              </a:solidFill>
            </a:rPr>
            <a:t>Content, mode, efficacy of delivery, and need to postpone</a:t>
          </a:r>
        </a:p>
      </dsp:txBody>
      <dsp:txXfrm>
        <a:off x="3848300" y="1862501"/>
        <a:ext cx="3123798" cy="1628901"/>
      </dsp:txXfrm>
    </dsp:sp>
    <dsp:sp modelId="{435C0E89-FD70-4DD9-A771-832DBFC9ACBC}">
      <dsp:nvSpPr>
        <dsp:cNvPr id="0" name=""/>
        <dsp:cNvSpPr/>
      </dsp:nvSpPr>
      <dsp:spPr>
        <a:xfrm>
          <a:off x="7118510" y="1887977"/>
          <a:ext cx="3123798" cy="1628901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bg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0" tIns="80010" rIns="7200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chemeClr val="accent1">
                  <a:lumMod val="75000"/>
                </a:schemeClr>
              </a:solidFill>
              <a:latin typeface="Garamond" panose="02020404030301010803"/>
              <a:ea typeface="+mn-ea"/>
              <a:cs typeface="+mn-cs"/>
            </a:rPr>
            <a:t>Conclusions</a:t>
          </a:r>
        </a:p>
        <a:p>
          <a:pPr marL="0"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2">
                  <a:lumMod val="50000"/>
                </a:schemeClr>
              </a:solidFill>
            </a:rPr>
            <a:t>Consider design and delivery </a:t>
          </a:r>
          <a:br>
            <a:rPr lang="en-US" sz="2000" kern="1200" dirty="0">
              <a:solidFill>
                <a:schemeClr val="bg2">
                  <a:lumMod val="50000"/>
                </a:schemeClr>
              </a:solidFill>
            </a:rPr>
          </a:br>
          <a:r>
            <a:rPr lang="en-US" sz="2000" kern="1200" dirty="0">
              <a:solidFill>
                <a:schemeClr val="bg2">
                  <a:lumMod val="50000"/>
                </a:schemeClr>
              </a:solidFill>
            </a:rPr>
            <a:t>for the next crisis</a:t>
          </a:r>
        </a:p>
      </dsp:txBody>
      <dsp:txXfrm>
        <a:off x="7118510" y="1887977"/>
        <a:ext cx="3123798" cy="16289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55791F-FD8B-4C95-BE9E-DCA1684759AE}">
      <dsp:nvSpPr>
        <dsp:cNvPr id="0" name=""/>
        <dsp:cNvSpPr/>
      </dsp:nvSpPr>
      <dsp:spPr>
        <a:xfrm>
          <a:off x="0" y="457"/>
          <a:ext cx="4664075" cy="1070620"/>
        </a:xfrm>
        <a:prstGeom prst="rect">
          <a:avLst/>
        </a:prstGeom>
        <a:solidFill>
          <a:schemeClr val="bg1"/>
        </a:solidFill>
        <a:ln>
          <a:solidFill>
            <a:schemeClr val="bg2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2A1665-F91D-4C16-A420-BA5DD166AEE3}">
      <dsp:nvSpPr>
        <dsp:cNvPr id="0" name=""/>
        <dsp:cNvSpPr/>
      </dsp:nvSpPr>
      <dsp:spPr>
        <a:xfrm>
          <a:off x="323862" y="241347"/>
          <a:ext cx="588841" cy="58884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77032A-9475-4396-9274-DE9A78A74CC0}">
      <dsp:nvSpPr>
        <dsp:cNvPr id="0" name=""/>
        <dsp:cNvSpPr/>
      </dsp:nvSpPr>
      <dsp:spPr>
        <a:xfrm>
          <a:off x="1037599" y="457"/>
          <a:ext cx="3427508" cy="1070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307" tIns="113307" rIns="113307" bIns="113307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bg2">
                  <a:lumMod val="50000"/>
                </a:schemeClr>
              </a:solidFill>
            </a:rPr>
            <a:t>Difficulty with Transition</a:t>
          </a:r>
          <a:endParaRPr lang="ru-RU" sz="2100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1037599" y="457"/>
        <a:ext cx="3427508" cy="1070620"/>
      </dsp:txXfrm>
    </dsp:sp>
    <dsp:sp modelId="{7CF4F8AE-2437-4954-B698-495A078F9E64}">
      <dsp:nvSpPr>
        <dsp:cNvPr id="0" name=""/>
        <dsp:cNvSpPr/>
      </dsp:nvSpPr>
      <dsp:spPr>
        <a:xfrm>
          <a:off x="0" y="1338733"/>
          <a:ext cx="4664075" cy="1070620"/>
        </a:xfrm>
        <a:prstGeom prst="rect">
          <a:avLst/>
        </a:prstGeom>
        <a:solidFill>
          <a:schemeClr val="bg1"/>
        </a:solidFill>
        <a:ln>
          <a:solidFill>
            <a:schemeClr val="bg2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1B0D94-DDA9-4A26-A4C1-0608CDA16D85}">
      <dsp:nvSpPr>
        <dsp:cNvPr id="0" name=""/>
        <dsp:cNvSpPr/>
      </dsp:nvSpPr>
      <dsp:spPr>
        <a:xfrm>
          <a:off x="323862" y="1579622"/>
          <a:ext cx="588841" cy="58884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88E990-E700-4C93-BC55-7BF7864AEFFE}">
      <dsp:nvSpPr>
        <dsp:cNvPr id="0" name=""/>
        <dsp:cNvSpPr/>
      </dsp:nvSpPr>
      <dsp:spPr>
        <a:xfrm>
          <a:off x="1037599" y="1338733"/>
          <a:ext cx="3427508" cy="1070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307" tIns="113307" rIns="113307" bIns="113307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rgbClr val="E2E2E8">
                  <a:lumMod val="50000"/>
                </a:srgbClr>
              </a:solidFill>
              <a:latin typeface="Garamond" panose="02020404030301010803"/>
              <a:ea typeface="+mn-ea"/>
              <a:cs typeface="+mn-cs"/>
            </a:rPr>
            <a:t>Comments Codes</a:t>
          </a:r>
          <a:endParaRPr lang="ru-RU" sz="2100" kern="1200" dirty="0">
            <a:solidFill>
              <a:srgbClr val="E2E2E8">
                <a:lumMod val="50000"/>
              </a:srgbClr>
            </a:solidFill>
            <a:latin typeface="Garamond" panose="02020404030301010803"/>
            <a:ea typeface="+mn-ea"/>
            <a:cs typeface="+mn-cs"/>
          </a:endParaRPr>
        </a:p>
      </dsp:txBody>
      <dsp:txXfrm>
        <a:off x="1037599" y="1338733"/>
        <a:ext cx="3427508" cy="1070620"/>
      </dsp:txXfrm>
    </dsp:sp>
    <dsp:sp modelId="{362B79DA-BFF8-4895-8DC9-BC10460633E8}">
      <dsp:nvSpPr>
        <dsp:cNvPr id="0" name=""/>
        <dsp:cNvSpPr/>
      </dsp:nvSpPr>
      <dsp:spPr>
        <a:xfrm>
          <a:off x="0" y="2677008"/>
          <a:ext cx="4664075" cy="1070620"/>
        </a:xfrm>
        <a:prstGeom prst="rect">
          <a:avLst/>
        </a:prstGeom>
        <a:solidFill>
          <a:schemeClr val="bg1"/>
        </a:solidFill>
        <a:ln>
          <a:solidFill>
            <a:schemeClr val="bg2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1047BA-937F-4A10-B7D6-5EC59061C5B1}">
      <dsp:nvSpPr>
        <dsp:cNvPr id="0" name=""/>
        <dsp:cNvSpPr/>
      </dsp:nvSpPr>
      <dsp:spPr>
        <a:xfrm>
          <a:off x="323862" y="2917898"/>
          <a:ext cx="588841" cy="58884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601319-DCBD-4A85-BAD2-A1583DEC0D33}">
      <dsp:nvSpPr>
        <dsp:cNvPr id="0" name=""/>
        <dsp:cNvSpPr/>
      </dsp:nvSpPr>
      <dsp:spPr>
        <a:xfrm>
          <a:off x="1037599" y="2677008"/>
          <a:ext cx="3427508" cy="1070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307" tIns="113307" rIns="113307" bIns="113307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rgbClr val="E2E2E8">
                  <a:lumMod val="50000"/>
                </a:srgbClr>
              </a:solidFill>
              <a:latin typeface="Garamond" panose="02020404030301010803"/>
              <a:ea typeface="+mn-ea"/>
              <a:cs typeface="+mn-cs"/>
            </a:rPr>
            <a:t>Example Comments</a:t>
          </a:r>
          <a:endParaRPr lang="ru-RU" sz="2100" kern="1200" dirty="0">
            <a:solidFill>
              <a:srgbClr val="E2E2E8">
                <a:lumMod val="50000"/>
              </a:srgbClr>
            </a:solidFill>
            <a:latin typeface="Garamond" panose="02020404030301010803"/>
            <a:ea typeface="+mn-ea"/>
            <a:cs typeface="+mn-cs"/>
          </a:endParaRPr>
        </a:p>
      </dsp:txBody>
      <dsp:txXfrm>
        <a:off x="1037599" y="2677008"/>
        <a:ext cx="3427508" cy="10706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9CB4F3C-75A8-4BB8-A18E-B730DDD68B5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AE10D8-98A5-4E68-A41F-7AA79FF6968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5764CF-3664-45D0-9B27-4222DB1A6BA7}" type="datetimeFigureOut">
              <a:rPr lang="en-US" smtClean="0"/>
              <a:t>10/19/2020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7EF411-0DAB-4BCE-94A8-E903E20549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11237F-7CCA-4423-B624-29C06FF2E74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8CD4AB-B9A2-4248-B31F-8EBC71546D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779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F7E720-7243-402E-A0D4-CE3189C951A5}" type="datetimeFigureOut">
              <a:rPr lang="en-US" noProof="0" smtClean="0"/>
              <a:t>10/19/2020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BE9C73-6CDE-45E2-97F8-E3C5308FA23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6349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E9C73-6CDE-45E2-97F8-E3C5308FA23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4707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E9C73-6CDE-45E2-97F8-E3C5308FA23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2920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E9C73-6CDE-45E2-97F8-E3C5308FA23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3152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E9C73-6CDE-45E2-97F8-E3C5308FA23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5352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E9C73-6CDE-45E2-97F8-E3C5308FA23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8545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E9C73-6CDE-45E2-97F8-E3C5308FA232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6555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E9C73-6CDE-45E2-97F8-E3C5308FA232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3789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E9C73-6CDE-45E2-97F8-E3C5308FA232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918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E9C73-6CDE-45E2-97F8-E3C5308FA232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8056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E9C73-6CDE-45E2-97F8-E3C5308FA232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7585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E9C73-6CDE-45E2-97F8-E3C5308FA232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699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E9C73-6CDE-45E2-97F8-E3C5308FA23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8126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E9C73-6CDE-45E2-97F8-E3C5308FA232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857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E9C73-6CDE-45E2-97F8-E3C5308FA232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5956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E9C73-6CDE-45E2-97F8-E3C5308FA232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8828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E9C73-6CDE-45E2-97F8-E3C5308FA232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0558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E9C73-6CDE-45E2-97F8-E3C5308FA232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1615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E9C73-6CDE-45E2-97F8-E3C5308FA232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4651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E9C73-6CDE-45E2-97F8-E3C5308FA232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19937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E9C73-6CDE-45E2-97F8-E3C5308FA232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22328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E9C73-6CDE-45E2-97F8-E3C5308FA232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99173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E9C73-6CDE-45E2-97F8-E3C5308FA232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961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E9C73-6CDE-45E2-97F8-E3C5308FA23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00784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E9C73-6CDE-45E2-97F8-E3C5308FA232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05963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E9C73-6CDE-45E2-97F8-E3C5308FA232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06914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E9C73-6CDE-45E2-97F8-E3C5308FA232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59849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E9C73-6CDE-45E2-97F8-E3C5308FA232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11622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E9C73-6CDE-45E2-97F8-E3C5308FA232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29661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E9C73-6CDE-45E2-97F8-E3C5308FA232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5497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E9C73-6CDE-45E2-97F8-E3C5308FA23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7601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E9C73-6CDE-45E2-97F8-E3C5308FA23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6005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E9C73-6CDE-45E2-97F8-E3C5308FA23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6040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E9C73-6CDE-45E2-97F8-E3C5308FA23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3452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E9C73-6CDE-45E2-97F8-E3C5308FA23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04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E9C73-6CDE-45E2-97F8-E3C5308FA23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115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10/19/2020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019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10/19/2020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80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CD7A40E7-331A-409D-8385-D6893D1EA86A}"/>
              </a:ext>
            </a:extLst>
          </p:cNvPr>
          <p:cNvSpPr/>
          <p:nvPr userDrawn="1"/>
        </p:nvSpPr>
        <p:spPr>
          <a:xfrm>
            <a:off x="948394" y="941695"/>
            <a:ext cx="5452526" cy="497461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75561E95-1FD2-4358-9E4C-3D2E929E487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948394 w 12192000"/>
              <a:gd name="connsiteY0" fmla="*/ 941695 h 6858000"/>
              <a:gd name="connsiteX1" fmla="*/ 948394 w 12192000"/>
              <a:gd name="connsiteY1" fmla="*/ 5916305 h 6858000"/>
              <a:gd name="connsiteX2" fmla="*/ 6400920 w 12192000"/>
              <a:gd name="connsiteY2" fmla="*/ 5916305 h 6858000"/>
              <a:gd name="connsiteX3" fmla="*/ 6400920 w 12192000"/>
              <a:gd name="connsiteY3" fmla="*/ 941695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948394" y="941695"/>
                </a:moveTo>
                <a:lnTo>
                  <a:pt x="948394" y="5916305"/>
                </a:lnTo>
                <a:lnTo>
                  <a:pt x="6400920" y="5916305"/>
                </a:lnTo>
                <a:lnTo>
                  <a:pt x="6400920" y="94169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noProof="0" smtClean="0"/>
              <a:t>10/19/2020</a:t>
            </a:fld>
            <a:endParaRPr lang="en-US" noProof="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noProof="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6E7077FF-6FAE-4A98-862F-3A2F931B9589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357950" y="2852792"/>
            <a:ext cx="4633415" cy="257219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51E07B6-8D69-4F8A-9729-400511B37F8B}"/>
              </a:ext>
            </a:extLst>
          </p:cNvPr>
          <p:cNvSpPr/>
          <p:nvPr userDrawn="1"/>
        </p:nvSpPr>
        <p:spPr>
          <a:xfrm>
            <a:off x="1101715" y="1106424"/>
            <a:ext cx="5120640" cy="46451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7950" y="1352804"/>
            <a:ext cx="4633415" cy="1333641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111384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10/19/2020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1001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10/19/2020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558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10/19/2020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34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10/19/2020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556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F2F0876-DA34-44C2-B05E-66533803FE6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33400" y="246600"/>
            <a:ext cx="11725200" cy="63648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ru-RU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E352C7E-BCE1-47CD-872E-2935DD89FC2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2488" y="2103438"/>
            <a:ext cx="5243512" cy="3748087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10/19/2020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926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10/19/2020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591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10/19/2020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772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10/19/2020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951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10/19/2020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644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10/19/2020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424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9" r:id="rId5"/>
    <p:sldLayoutId id="2147483730" r:id="rId6"/>
    <p:sldLayoutId id="2147483736" r:id="rId7"/>
    <p:sldLayoutId id="2147483737" r:id="rId8"/>
    <p:sldLayoutId id="2147483727" r:id="rId9"/>
    <p:sldLayoutId id="2147483741" r:id="rId10"/>
    <p:sldLayoutId id="2147483740" r:id="rId11"/>
    <p:sldLayoutId id="2147483728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6.jp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7.jpg"/><Relationship Id="rId9" Type="http://schemas.microsoft.com/office/2007/relationships/diagramDrawing" Target="../diagrams/drawing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Relationship Id="rId4" Type="http://schemas.openxmlformats.org/officeDocument/2006/relationships/comments" Target="../comments/commen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5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6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F40FBDA-CEB1-40F0-9AB9-BD9C402D7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Man in headphones with a laptop">
            <a:extLst>
              <a:ext uri="{FF2B5EF4-FFF2-40B4-BE49-F238E27FC236}">
                <a16:creationId xmlns:a16="http://schemas.microsoft.com/office/drawing/2014/main" id="{ADA04C7C-FE8B-4C2F-BF2E-CBD501A02DF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alphaModFix/>
          </a:blip>
          <a:srcRect/>
          <a:stretch/>
        </p:blipFill>
        <p:spPr>
          <a:xfrm>
            <a:off x="11" y="11"/>
            <a:ext cx="12191978" cy="685798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344D4FE-ABEF-4230-9E4E-AD5782FC7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253F3E-E6E8-4DEE-A6F6-D6A88FD391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9532" y="2091263"/>
            <a:ext cx="8652938" cy="2461504"/>
          </a:xfrm>
        </p:spPr>
        <p:txBody>
          <a:bodyPr>
            <a:norm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Reframing blended assumptions: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making decisions about synchronous versus asynchronous delivery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954176-1A2D-47B9-B195-FB21407C04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07859" y="4231179"/>
            <a:ext cx="9436340" cy="100123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Andria Schwegler, Associate Professor of Psychology</a:t>
            </a:r>
          </a:p>
          <a:p>
            <a:pPr>
              <a:spcAft>
                <a:spcPts val="600"/>
              </a:spcAft>
            </a:pPr>
            <a:r>
              <a:rPr lang="en-US" sz="2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Barb Altman, Associate Dean &amp; Associate Professor of Management</a:t>
            </a:r>
            <a:endParaRPr lang="ru-RU" sz="21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325F979-D3F9-4926-81B7-7ACCB31A5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  <a:alpha val="80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31735354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C97B1-F677-4C82-9865-227A9B7D2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Prior to Spring 2020</a:t>
            </a:r>
            <a:br>
              <a:rPr lang="en-US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Synchronous Interaction In Person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2957F0D-E9BC-41B8-9DB1-EE76BDF4C9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7431598"/>
              </p:ext>
            </p:extLst>
          </p:nvPr>
        </p:nvGraphicFramePr>
        <p:xfrm>
          <a:off x="1105598" y="2754310"/>
          <a:ext cx="9903231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85406">
                  <a:extLst>
                    <a:ext uri="{9D8B030D-6E8A-4147-A177-3AD203B41FA5}">
                      <a16:colId xmlns:a16="http://schemas.microsoft.com/office/drawing/2014/main" val="1159951977"/>
                    </a:ext>
                  </a:extLst>
                </a:gridCol>
                <a:gridCol w="1197032">
                  <a:extLst>
                    <a:ext uri="{9D8B030D-6E8A-4147-A177-3AD203B41FA5}">
                      <a16:colId xmlns:a16="http://schemas.microsoft.com/office/drawing/2014/main" val="1958700731"/>
                    </a:ext>
                  </a:extLst>
                </a:gridCol>
                <a:gridCol w="1354980">
                  <a:extLst>
                    <a:ext uri="{9D8B030D-6E8A-4147-A177-3AD203B41FA5}">
                      <a16:colId xmlns:a16="http://schemas.microsoft.com/office/drawing/2014/main" val="2568349788"/>
                    </a:ext>
                  </a:extLst>
                </a:gridCol>
                <a:gridCol w="1465813">
                  <a:extLst>
                    <a:ext uri="{9D8B030D-6E8A-4147-A177-3AD203B41FA5}">
                      <a16:colId xmlns:a16="http://schemas.microsoft.com/office/drawing/2014/main" val="14120344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Synchronous Online Interaction by Delivery Mode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Online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Blended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Face-to-Face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37604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Teacher-led, whole group (e.g., lectures)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1.58 (.90)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4.56 (2.13)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5.75 (.62)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09046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Student-led, whole group (e.g., student presentations)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1.50 (.91)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3.22 (2.28)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4.67 (1.16)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9464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Teacher-led, small group (e.g., group-specific lectures)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1.58 (.90)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3.56 (2.30)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3.92 (2.11)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47425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Student-led, small group (e.g., student group work)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1.5 (.91)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3.00 (2.24)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3.67 (1.83)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42120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Teacher- and student-led (e.g., discussions, Q&amp;A)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2.17 (1.70)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4.22 (1.99)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5.00 (1.54)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1452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Office hours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4.27 (2.28)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5.22 (1.64)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5.83 (.39)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420348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C42562B-3F45-4920-9AF1-BAC9F39E4090}"/>
              </a:ext>
            </a:extLst>
          </p:cNvPr>
          <p:cNvSpPr txBox="1"/>
          <p:nvPr/>
        </p:nvSpPr>
        <p:spPr>
          <a:xfrm>
            <a:off x="1064088" y="2296831"/>
            <a:ext cx="84541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Mean (Standard Deviation) of Faculty Rated Use:  1 = </a:t>
            </a:r>
            <a:r>
              <a:rPr lang="en-US" sz="2000" i="1" dirty="0"/>
              <a:t>Never Use </a:t>
            </a:r>
            <a:r>
              <a:rPr lang="en-US" sz="2000" dirty="0"/>
              <a:t>to 6 = </a:t>
            </a:r>
            <a:r>
              <a:rPr lang="en-US" sz="2000" i="1" dirty="0"/>
              <a:t>Always Use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483877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C97B1-F677-4C82-9865-227A9B7D2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Prior to Spring 2020 Conclusions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0B33B4-68FD-4B9F-8D98-DF7A2F0E490A}"/>
              </a:ext>
            </a:extLst>
          </p:cNvPr>
          <p:cNvSpPr txBox="1"/>
          <p:nvPr/>
        </p:nvSpPr>
        <p:spPr>
          <a:xfrm>
            <a:off x="1066800" y="2170862"/>
            <a:ext cx="9557040" cy="41242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Asynchronous Content</a:t>
            </a:r>
          </a:p>
          <a:p>
            <a:pPr lvl="1"/>
            <a:r>
              <a:rPr lang="en-US" sz="2000" dirty="0"/>
              <a:t>Faculty teaching online and blended courses had more asynchronous content online than </a:t>
            </a:r>
          </a:p>
          <a:p>
            <a:pPr lvl="1"/>
            <a:r>
              <a:rPr lang="en-US" sz="2000" dirty="0"/>
              <a:t>those teaching face-to-face.</a:t>
            </a:r>
          </a:p>
          <a:p>
            <a:pPr lvl="1"/>
            <a:r>
              <a:rPr lang="en-US" sz="2000" dirty="0"/>
              <a:t>	A lack of content online could make rapid transitions to online teaching difficult.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Most work moving content will be needed in face-to-face courses for</a:t>
            </a:r>
          </a:p>
          <a:p>
            <a:pPr lvl="2"/>
            <a:r>
              <a:rPr lang="en-US" sz="2000" dirty="0"/>
              <a:t>Creating own materials for upload</a:t>
            </a:r>
          </a:p>
          <a:p>
            <a:pPr lvl="2"/>
            <a:r>
              <a:rPr lang="en-US" sz="2000" dirty="0"/>
              <a:t>Uploading assignment information</a:t>
            </a:r>
          </a:p>
          <a:p>
            <a:pPr lvl="2"/>
            <a:r>
              <a:rPr lang="en-US" sz="2000" dirty="0"/>
              <a:t>Providing feedback</a:t>
            </a:r>
          </a:p>
          <a:p>
            <a:pPr lvl="2"/>
            <a:r>
              <a:rPr lang="en-US" sz="2000" dirty="0"/>
              <a:t>Shifting exams, research projects, and discussions</a:t>
            </a:r>
          </a:p>
          <a:p>
            <a:endParaRPr lang="en-US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133301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C97B1-F677-4C82-9865-227A9B7D2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247" y="642594"/>
            <a:ext cx="10058400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Prior to Spring 2020 Conclusions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0B33B4-68FD-4B9F-8D98-DF7A2F0E490A}"/>
              </a:ext>
            </a:extLst>
          </p:cNvPr>
          <p:cNvSpPr txBox="1"/>
          <p:nvPr/>
        </p:nvSpPr>
        <p:spPr>
          <a:xfrm>
            <a:off x="789330" y="2014194"/>
            <a:ext cx="10704725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Synchronous Interactions</a:t>
            </a:r>
          </a:p>
          <a:p>
            <a:pPr lvl="1"/>
            <a:r>
              <a:rPr lang="en-US" sz="2000" dirty="0"/>
              <a:t>Office hours were the most used synchronous interaction with students - both online and in person.</a:t>
            </a:r>
          </a:p>
          <a:p>
            <a:pPr lvl="1"/>
            <a:r>
              <a:rPr lang="en-US" sz="2000" dirty="0"/>
              <a:t>	In person office hours could be problematic for students who participate fully online in courses.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Regardless of course delivery, synchronous interaction online was not often used (i.e., at or below </a:t>
            </a:r>
          </a:p>
          <a:p>
            <a:pPr lvl="1"/>
            <a:r>
              <a:rPr lang="en-US" sz="2000" dirty="0"/>
              <a:t>midpoint) even in courses that were fully online.</a:t>
            </a:r>
          </a:p>
          <a:p>
            <a:pPr lvl="1"/>
            <a:r>
              <a:rPr lang="en-US" sz="2000" dirty="0"/>
              <a:t>	Outside of office hours, students in online courses appear to have little synchronous interaction </a:t>
            </a:r>
          </a:p>
          <a:p>
            <a:pPr lvl="1"/>
            <a:r>
              <a:rPr lang="en-US" sz="2000" dirty="0"/>
              <a:t>	with faculty either online or in person.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Teacher-led, whole group, in person instruction (e.g., lecture) was the highest rated synchronous </a:t>
            </a:r>
          </a:p>
          <a:p>
            <a:pPr lvl="1"/>
            <a:r>
              <a:rPr lang="en-US" sz="2000" dirty="0"/>
              <a:t>“interaction.”</a:t>
            </a:r>
          </a:p>
          <a:p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BC879E-A89C-4A3D-9C34-F7BE9CEA93A1}"/>
              </a:ext>
            </a:extLst>
          </p:cNvPr>
          <p:cNvSpPr txBox="1"/>
          <p:nvPr/>
        </p:nvSpPr>
        <p:spPr>
          <a:xfrm>
            <a:off x="1023553" y="5853348"/>
            <a:ext cx="101448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Poll: What is the highest utilized synchronous interaction at your institution?</a:t>
            </a:r>
          </a:p>
        </p:txBody>
      </p:sp>
    </p:spTree>
    <p:extLst>
      <p:ext uri="{BB962C8B-B14F-4D97-AF65-F5344CB8AC3E}">
        <p14:creationId xmlns:p14="http://schemas.microsoft.com/office/powerpoint/2010/main" val="8621207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People discuss some documents">
            <a:extLst>
              <a:ext uri="{FF2B5EF4-FFF2-40B4-BE49-F238E27FC236}">
                <a16:creationId xmlns:a16="http://schemas.microsoft.com/office/drawing/2014/main" id="{AA3CBDBD-ADA7-4AA5-9091-5AD206DAD37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3400" y="247670"/>
            <a:ext cx="11725200" cy="6362659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002F139-264F-4B41-B39A-9E8B2901E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Faculty Response to the Pandemic Pivot</a:t>
            </a:r>
          </a:p>
        </p:txBody>
      </p:sp>
      <p:pic>
        <p:nvPicPr>
          <p:cNvPr id="15" name="Picture Placeholder 14" descr="Man and woman discuss something">
            <a:extLst>
              <a:ext uri="{FF2B5EF4-FFF2-40B4-BE49-F238E27FC236}">
                <a16:creationId xmlns:a16="http://schemas.microsoft.com/office/drawing/2014/main" id="{C19A2066-8A0C-4F7D-949C-5ABD4C70958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2488" y="2107518"/>
            <a:ext cx="5243512" cy="3739927"/>
          </a:xfrm>
        </p:spPr>
      </p:pic>
      <p:graphicFrame>
        <p:nvGraphicFramePr>
          <p:cNvPr id="13" name="Content Placeholder 14" descr="SmartArt object">
            <a:extLst>
              <a:ext uri="{FF2B5EF4-FFF2-40B4-BE49-F238E27FC236}">
                <a16:creationId xmlns:a16="http://schemas.microsoft.com/office/drawing/2014/main" id="{DDF6050D-62DF-4914-93B9-C337839FF3BD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23535081"/>
              </p:ext>
            </p:extLst>
          </p:nvPr>
        </p:nvGraphicFramePr>
        <p:xfrm>
          <a:off x="6461125" y="2103438"/>
          <a:ext cx="4664075" cy="3748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9126188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C97B1-F677-4C82-9865-227A9B7D2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Faculty Response to the Pivot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0B33B4-68FD-4B9F-8D98-DF7A2F0E490A}"/>
              </a:ext>
            </a:extLst>
          </p:cNvPr>
          <p:cNvSpPr txBox="1"/>
          <p:nvPr/>
        </p:nvSpPr>
        <p:spPr>
          <a:xfrm>
            <a:off x="1457325" y="2095500"/>
            <a:ext cx="9264075" cy="4678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Difficulty transitioning to online instruction from home.</a:t>
            </a:r>
          </a:p>
          <a:p>
            <a:pPr lvl="1"/>
            <a:r>
              <a:rPr lang="en-US" dirty="0"/>
              <a:t>(1 = </a:t>
            </a:r>
            <a:r>
              <a:rPr lang="en-US" i="1" dirty="0"/>
              <a:t>not at all difficult </a:t>
            </a:r>
            <a:r>
              <a:rPr lang="en-US" dirty="0"/>
              <a:t>to 8 = </a:t>
            </a:r>
            <a:r>
              <a:rPr lang="en-US" i="1" dirty="0"/>
              <a:t>extremely difficult</a:t>
            </a:r>
            <a:r>
              <a:rPr lang="en-US" dirty="0"/>
              <a:t>)</a:t>
            </a:r>
          </a:p>
          <a:p>
            <a:endParaRPr lang="en-US" dirty="0"/>
          </a:p>
          <a:p>
            <a:pPr lvl="1"/>
            <a:r>
              <a:rPr lang="en-US" sz="2000" dirty="0"/>
              <a:t>Those teaching fully online courses reported</a:t>
            </a:r>
          </a:p>
          <a:p>
            <a:pPr lvl="2"/>
            <a:r>
              <a:rPr lang="en-US" sz="2000" dirty="0"/>
              <a:t>Very little difficulty transitioning at midterm (</a:t>
            </a:r>
            <a:r>
              <a:rPr lang="en-US" sz="2000" i="1" dirty="0"/>
              <a:t>M</a:t>
            </a:r>
            <a:r>
              <a:rPr lang="en-US" sz="2000" dirty="0"/>
              <a:t> = 1.89, </a:t>
            </a:r>
            <a:r>
              <a:rPr lang="en-US" sz="2000" i="1" dirty="0"/>
              <a:t>SD</a:t>
            </a:r>
            <a:r>
              <a:rPr lang="en-US" sz="2000" dirty="0"/>
              <a:t> = 1.69).</a:t>
            </a:r>
          </a:p>
          <a:p>
            <a:pPr lvl="2"/>
            <a:r>
              <a:rPr lang="en-US" sz="2000" dirty="0"/>
              <a:t>100% had prior experience teaching online</a:t>
            </a:r>
          </a:p>
          <a:p>
            <a:pPr lvl="1"/>
            <a:r>
              <a:rPr lang="en-US" sz="2000" dirty="0"/>
              <a:t>Those teaching blended courses reported</a:t>
            </a:r>
          </a:p>
          <a:p>
            <a:pPr lvl="2"/>
            <a:r>
              <a:rPr lang="en-US" sz="2000" dirty="0"/>
              <a:t>Little difficulty transitioning at midterm (</a:t>
            </a:r>
            <a:r>
              <a:rPr lang="en-US" sz="2000" i="1" dirty="0"/>
              <a:t>M</a:t>
            </a:r>
            <a:r>
              <a:rPr lang="en-US" sz="2000" dirty="0"/>
              <a:t> = 2.40, </a:t>
            </a:r>
            <a:r>
              <a:rPr lang="en-US" sz="2000" i="1" dirty="0"/>
              <a:t>SD</a:t>
            </a:r>
            <a:r>
              <a:rPr lang="en-US" sz="2000" dirty="0"/>
              <a:t> = 1.52).</a:t>
            </a:r>
          </a:p>
          <a:p>
            <a:pPr lvl="2"/>
            <a:r>
              <a:rPr lang="en-US" sz="2000" dirty="0"/>
              <a:t>100% had prior experience teaching online</a:t>
            </a:r>
          </a:p>
          <a:p>
            <a:pPr lvl="1"/>
            <a:r>
              <a:rPr lang="en-US" sz="2000" dirty="0"/>
              <a:t>Those teaching face-to-face courses reported</a:t>
            </a:r>
          </a:p>
          <a:p>
            <a:pPr lvl="2"/>
            <a:r>
              <a:rPr lang="en-US" sz="2000" dirty="0"/>
              <a:t>Moderate difficulty transitioning at midterm (</a:t>
            </a:r>
            <a:r>
              <a:rPr lang="en-US" sz="2000" i="1" dirty="0"/>
              <a:t>M</a:t>
            </a:r>
            <a:r>
              <a:rPr lang="en-US" sz="2000" dirty="0"/>
              <a:t> = 5.50, </a:t>
            </a:r>
            <a:r>
              <a:rPr lang="en-US" sz="2000" i="1" dirty="0"/>
              <a:t>SD</a:t>
            </a:r>
            <a:r>
              <a:rPr lang="en-US" sz="2000" dirty="0"/>
              <a:t> = 2.07).</a:t>
            </a:r>
          </a:p>
          <a:p>
            <a:pPr lvl="2"/>
            <a:r>
              <a:rPr lang="en-US" sz="2000" dirty="0"/>
              <a:t>50% had prior experience teaching online</a:t>
            </a:r>
          </a:p>
          <a:p>
            <a:endParaRPr lang="en-US" sz="32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2968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C97B1-F677-4C82-9865-227A9B7D2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Faculty Response to the Pivot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2957F0D-E9BC-41B8-9DB1-EE76BDF4C9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2357464"/>
              </p:ext>
            </p:extLst>
          </p:nvPr>
        </p:nvGraphicFramePr>
        <p:xfrm>
          <a:off x="1555749" y="2247927"/>
          <a:ext cx="8721725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12784">
                  <a:extLst>
                    <a:ext uri="{9D8B030D-6E8A-4147-A177-3AD203B41FA5}">
                      <a16:colId xmlns:a16="http://schemas.microsoft.com/office/drawing/2014/main" val="1159951977"/>
                    </a:ext>
                  </a:extLst>
                </a:gridCol>
                <a:gridCol w="1160992">
                  <a:extLst>
                    <a:ext uri="{9D8B030D-6E8A-4147-A177-3AD203B41FA5}">
                      <a16:colId xmlns:a16="http://schemas.microsoft.com/office/drawing/2014/main" val="1958700731"/>
                    </a:ext>
                  </a:extLst>
                </a:gridCol>
                <a:gridCol w="1162050">
                  <a:extLst>
                    <a:ext uri="{9D8B030D-6E8A-4147-A177-3AD203B41FA5}">
                      <a16:colId xmlns:a16="http://schemas.microsoft.com/office/drawing/2014/main" val="1412034486"/>
                    </a:ext>
                  </a:extLst>
                </a:gridCol>
                <a:gridCol w="1485899">
                  <a:extLst>
                    <a:ext uri="{9D8B030D-6E8A-4147-A177-3AD203B41FA5}">
                      <a16:colId xmlns:a16="http://schemas.microsoft.com/office/drawing/2014/main" val="23593931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Comments on Difficulties with Transition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Online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Blended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Face-to-Face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37604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Learning Technology (e.g., VTC, LMS)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47425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Changing Syllabus (e.g., due dates per closure)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42120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Meeting Deadlines – Students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1452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Presenting Content Online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4203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Creating Online Materials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2154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Assessing Student Learning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2425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Accessing Technology - Faculty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33005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323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 Difficulties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91136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79731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C97B1-F677-4C82-9865-227A9B7D2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005" y="642594"/>
            <a:ext cx="10058400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Faculty Response to the Pivot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0B33B4-68FD-4B9F-8D98-DF7A2F0E490A}"/>
              </a:ext>
            </a:extLst>
          </p:cNvPr>
          <p:cNvSpPr txBox="1"/>
          <p:nvPr/>
        </p:nvSpPr>
        <p:spPr>
          <a:xfrm>
            <a:off x="733425" y="1876425"/>
            <a:ext cx="10882979" cy="39087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Open-ended comments about midsemester pivot online</a:t>
            </a:r>
            <a:endParaRPr lang="en-US" dirty="0"/>
          </a:p>
          <a:p>
            <a:pPr lvl="1"/>
            <a:r>
              <a:rPr lang="en-US" sz="2400" dirty="0"/>
              <a:t>1. “It was not as difficult for me since I’m used to using both online and face to face.”</a:t>
            </a:r>
          </a:p>
          <a:p>
            <a:pPr lvl="1"/>
            <a:r>
              <a:rPr lang="en-US" sz="2400" dirty="0"/>
              <a:t>2. “Disaster! I had hoped I could retire from a fulfilling career never having </a:t>
            </a:r>
          </a:p>
          <a:p>
            <a:pPr lvl="2"/>
            <a:r>
              <a:rPr lang="en-US" sz="2400" dirty="0"/>
              <a:t>had to teach an online class…”</a:t>
            </a:r>
          </a:p>
          <a:p>
            <a:pPr lvl="1"/>
            <a:r>
              <a:rPr lang="en-US" sz="2400" dirty="0"/>
              <a:t>3. “I believe since I have taught for a number of years and through various formats </a:t>
            </a:r>
          </a:p>
          <a:p>
            <a:pPr lvl="2"/>
            <a:r>
              <a:rPr lang="en-US" sz="2400" dirty="0"/>
              <a:t>it was not too difficult…”</a:t>
            </a:r>
          </a:p>
          <a:p>
            <a:pPr lvl="1"/>
            <a:r>
              <a:rPr lang="en-US" sz="2400" dirty="0"/>
              <a:t>4. “I actually had one student comment that they liked the pivot and some of the </a:t>
            </a:r>
          </a:p>
          <a:p>
            <a:pPr lvl="2"/>
            <a:r>
              <a:rPr lang="en-US" sz="2400" dirty="0"/>
              <a:t>things I did actually helped them understand the material better…”</a:t>
            </a:r>
          </a:p>
          <a:p>
            <a:pPr lvl="1"/>
            <a:r>
              <a:rPr lang="en-US" sz="2400" dirty="0"/>
              <a:t>5. “My students suffered in regards to quality of instruction.”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080217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Man shows something on the laptop">
            <a:extLst>
              <a:ext uri="{FF2B5EF4-FFF2-40B4-BE49-F238E27FC236}">
                <a16:creationId xmlns:a16="http://schemas.microsoft.com/office/drawing/2014/main" id="{CCB0035C-155F-4A5B-87BE-89762733C8E1}"/>
              </a:ext>
            </a:extLst>
          </p:cNvPr>
          <p:cNvPicPr>
            <a:picLocks noGrp="1"/>
          </p:cNvPicPr>
          <p:nvPr>
            <p:ph type="pic" idx="1"/>
          </p:nvPr>
        </p:nvPicPr>
        <p:blipFill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26"/>
          <a:stretch/>
        </p:blipFill>
        <p:spPr>
          <a:xfrm>
            <a:off x="228599" y="238125"/>
            <a:ext cx="7696201" cy="6370493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002F139-264F-4B41-B39A-9E8B2901E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0" y="533399"/>
            <a:ext cx="3144774" cy="677799"/>
          </a:xfrm>
        </p:spPr>
        <p:txBody>
          <a:bodyPr/>
          <a:lstStyle/>
          <a:p>
            <a:r>
              <a:rPr lang="en-US" sz="4000" dirty="0">
                <a:solidFill>
                  <a:schemeClr val="bg2">
                    <a:lumMod val="50000"/>
                  </a:schemeClr>
                </a:solidFill>
              </a:rPr>
              <a:t>Summer 2020</a:t>
            </a:r>
            <a:endParaRPr lang="ru-RU" sz="4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CC3DCE-4CD8-4370-8B3F-47DEAB635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3509" y="1211198"/>
            <a:ext cx="3458424" cy="4469567"/>
          </a:xfrm>
        </p:spPr>
        <p:txBody>
          <a:bodyPr>
            <a:noAutofit/>
          </a:bodyPr>
          <a:lstStyle/>
          <a:p>
            <a:pPr marL="216000" indent="-216000">
              <a:lnSpc>
                <a:spcPct val="100000"/>
              </a:lnSpc>
              <a:spcBef>
                <a:spcPts val="9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2">
                    <a:lumMod val="50000"/>
                  </a:schemeClr>
                </a:solidFill>
              </a:rPr>
              <a:t>Subset taught in summer semester (</a:t>
            </a:r>
            <a:r>
              <a:rPr lang="en-US" sz="2000" b="1" i="1" dirty="0">
                <a:solidFill>
                  <a:schemeClr val="bg2">
                    <a:lumMod val="50000"/>
                  </a:schemeClr>
                </a:solidFill>
              </a:rPr>
              <a:t>n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</a:rPr>
              <a:t> = 9)</a:t>
            </a:r>
          </a:p>
          <a:p>
            <a:pPr marL="216000" indent="-216000">
              <a:spcBef>
                <a:spcPts val="9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Fully Online = 7</a:t>
            </a:r>
          </a:p>
          <a:p>
            <a:pPr marL="216000" indent="-216000">
              <a:spcBef>
                <a:spcPts val="9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Blended/Face-to-Face = 2</a:t>
            </a:r>
          </a:p>
          <a:p>
            <a:pPr>
              <a:spcBef>
                <a:spcPts val="900"/>
              </a:spcBef>
              <a:buClr>
                <a:schemeClr val="accent1"/>
              </a:buClr>
            </a:pPr>
            <a:endParaRPr lang="en-US" sz="2000" dirty="0">
              <a:solidFill>
                <a:schemeClr val="bg2">
                  <a:lumMod val="50000"/>
                </a:schemeClr>
              </a:solidFill>
            </a:endParaRPr>
          </a:p>
          <a:p>
            <a:pPr marL="216000" indent="-216000">
              <a:lnSpc>
                <a:spcPct val="100000"/>
              </a:lnSpc>
              <a:spcBef>
                <a:spcPts val="9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2">
                    <a:lumMod val="50000"/>
                  </a:schemeClr>
                </a:solidFill>
              </a:rPr>
              <a:t>Open ended comments:</a:t>
            </a:r>
          </a:p>
          <a:p>
            <a:pPr marL="216000" indent="-216000">
              <a:spcBef>
                <a:spcPts val="9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“I haven’t had any issues.”</a:t>
            </a:r>
          </a:p>
          <a:p>
            <a:pPr marL="216000" indent="-216000">
              <a:lnSpc>
                <a:spcPct val="100000"/>
              </a:lnSpc>
              <a:spcBef>
                <a:spcPts val="9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“I’m doing a little better than I did in the spring…”</a:t>
            </a:r>
          </a:p>
          <a:p>
            <a:pPr marL="216000" indent="-216000">
              <a:lnSpc>
                <a:spcPct val="100000"/>
              </a:lnSpc>
              <a:spcBef>
                <a:spcPts val="9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“It was a pretty simple adjustment…”</a:t>
            </a:r>
          </a:p>
          <a:p>
            <a:pPr marL="216000" indent="-216000">
              <a:lnSpc>
                <a:spcPct val="100000"/>
              </a:lnSpc>
              <a:spcBef>
                <a:spcPts val="9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“Having more time to prepare really helped.” </a:t>
            </a:r>
          </a:p>
        </p:txBody>
      </p:sp>
    </p:spTree>
    <p:extLst>
      <p:ext uri="{BB962C8B-B14F-4D97-AF65-F5344CB8AC3E}">
        <p14:creationId xmlns:p14="http://schemas.microsoft.com/office/powerpoint/2010/main" val="7072357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B65ABA3-820C-4D75-9437-9EFA1ADFE1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36BF2FB-90D8-48DB-BD34-D040CDCFF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6EE7E08-B389-43E5-B019-1B0A8ACBB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Content Placeholder 5" descr="Young man with the laptop">
            <a:extLst>
              <a:ext uri="{FF2B5EF4-FFF2-40B4-BE49-F238E27FC236}">
                <a16:creationId xmlns:a16="http://schemas.microsoft.com/office/drawing/2014/main" id="{B1DE2944-CBE6-437E-B09B-0F786EE86F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6" y="0"/>
            <a:ext cx="6391275" cy="6858000"/>
          </a:xfrm>
          <a:prstGeom prst="rect">
            <a:avLst/>
          </a:prstGeom>
          <a:noFill/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E60D94A5-8A09-4BAB-8F7C-69BC34C54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1267" y="255102"/>
            <a:ext cx="5342133" cy="6361598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A1AE32B-3A6E-4C5E-8FEB-73861B9A2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9100" y="393365"/>
            <a:ext cx="5018211" cy="6035547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E88500-3CF8-4097-8DEC-19D4A816C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4082" y="642594"/>
            <a:ext cx="4472921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800" dirty="0">
                <a:solidFill>
                  <a:schemeClr val="bg2">
                    <a:lumMod val="50000"/>
                  </a:schemeClr>
                </a:solidFill>
              </a:rPr>
              <a:t>Fall 2020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D2A7D9C9-44A9-4426-88FF-AAD1CA8514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64082" y="1774479"/>
            <a:ext cx="4336421" cy="4260561"/>
          </a:xfrm>
        </p:spPr>
        <p:txBody>
          <a:bodyPr vert="horz" lIns="91440" tIns="45720" rIns="91440" bIns="45720" rtlCol="0">
            <a:noAutofit/>
          </a:bodyPr>
          <a:lstStyle/>
          <a:p>
            <a:pPr marL="216000" indent="-216000">
              <a:lnSpc>
                <a:spcPct val="100000"/>
              </a:lnSpc>
              <a:spcBef>
                <a:spcPts val="9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2">
                    <a:lumMod val="50000"/>
                  </a:schemeClr>
                </a:solidFill>
              </a:rPr>
              <a:t>Course delivery mode in fall semester for sample (</a:t>
            </a:r>
            <a:r>
              <a:rPr lang="en-US" sz="2000" b="1" i="1" dirty="0">
                <a:solidFill>
                  <a:schemeClr val="bg2">
                    <a:lumMod val="50000"/>
                  </a:schemeClr>
                </a:solidFill>
              </a:rPr>
              <a:t>n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</a:rPr>
              <a:t> = 15)</a:t>
            </a:r>
          </a:p>
          <a:p>
            <a:pPr marL="216000" indent="-216000">
              <a:lnSpc>
                <a:spcPct val="100000"/>
              </a:lnSpc>
              <a:spcBef>
                <a:spcPts val="9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Fully Online = 23 courses (</a:t>
            </a:r>
            <a:r>
              <a:rPr lang="en-US" sz="2000" i="1" dirty="0">
                <a:solidFill>
                  <a:schemeClr val="bg2">
                    <a:lumMod val="50000"/>
                  </a:schemeClr>
                </a:solidFill>
              </a:rPr>
              <a:t>n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 = 11)</a:t>
            </a:r>
          </a:p>
          <a:p>
            <a:pPr marL="216000" indent="-216000">
              <a:lnSpc>
                <a:spcPct val="100000"/>
              </a:lnSpc>
              <a:spcBef>
                <a:spcPts val="9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Blended = 12 courses (</a:t>
            </a:r>
            <a:r>
              <a:rPr lang="en-US" sz="2000" i="1" dirty="0">
                <a:solidFill>
                  <a:schemeClr val="bg2">
                    <a:lumMod val="50000"/>
                  </a:schemeClr>
                </a:solidFill>
              </a:rPr>
              <a:t>n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 = 7)</a:t>
            </a:r>
          </a:p>
          <a:p>
            <a:pPr marL="216000" indent="-216000">
              <a:lnSpc>
                <a:spcPct val="100000"/>
              </a:lnSpc>
              <a:spcBef>
                <a:spcPts val="9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Face-to-Face = 1 course (</a:t>
            </a:r>
            <a:r>
              <a:rPr lang="en-US" sz="2000" i="1" dirty="0">
                <a:solidFill>
                  <a:schemeClr val="bg2">
                    <a:lumMod val="50000"/>
                  </a:schemeClr>
                </a:solidFill>
              </a:rPr>
              <a:t>n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 = 1)</a:t>
            </a:r>
          </a:p>
          <a:p>
            <a:pPr>
              <a:lnSpc>
                <a:spcPct val="100000"/>
              </a:lnSpc>
              <a:spcBef>
                <a:spcPts val="900"/>
              </a:spcBef>
              <a:buClr>
                <a:schemeClr val="accent1"/>
              </a:buClr>
            </a:pPr>
            <a:endParaRPr lang="en-US" sz="2000" dirty="0">
              <a:solidFill>
                <a:schemeClr val="bg2">
                  <a:lumMod val="50000"/>
                </a:schemeClr>
              </a:solidFill>
            </a:endParaRPr>
          </a:p>
          <a:p>
            <a:pPr marL="216000" indent="-216000">
              <a:lnSpc>
                <a:spcPct val="100000"/>
              </a:lnSpc>
              <a:spcBef>
                <a:spcPts val="9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2">
                    <a:lumMod val="50000"/>
                  </a:schemeClr>
                </a:solidFill>
              </a:rPr>
              <a:t>Course delivery mode has changed over time due to the pandemic.</a:t>
            </a:r>
          </a:p>
          <a:p>
            <a:pPr marL="216000" indent="-216000">
              <a:lnSpc>
                <a:spcPct val="100000"/>
              </a:lnSpc>
              <a:spcBef>
                <a:spcPts val="9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2">
                    <a:lumMod val="50000"/>
                  </a:schemeClr>
                </a:solidFill>
              </a:rPr>
              <a:t>Small changes in instructional techniques in courses may provide opportunities for rethinking course delivery options.</a:t>
            </a:r>
          </a:p>
        </p:txBody>
      </p:sp>
    </p:spTree>
    <p:extLst>
      <p:ext uri="{BB962C8B-B14F-4D97-AF65-F5344CB8AC3E}">
        <p14:creationId xmlns:p14="http://schemas.microsoft.com/office/powerpoint/2010/main" val="520109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16B2750-42A0-4CAF-8830-B9EA637212D8}"/>
              </a:ext>
            </a:extLst>
          </p:cNvPr>
          <p:cNvSpPr txBox="1"/>
          <p:nvPr/>
        </p:nvSpPr>
        <p:spPr>
          <a:xfrm>
            <a:off x="1330578" y="1689097"/>
            <a:ext cx="9454640" cy="46474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Asynchronous Content Online</a:t>
            </a:r>
          </a:p>
          <a:p>
            <a:pPr lvl="1"/>
            <a:r>
              <a:rPr lang="en-US" sz="2000" dirty="0"/>
              <a:t>Faculty teaching blended courses reported they would increase assignment information.</a:t>
            </a:r>
          </a:p>
          <a:p>
            <a:pPr lvl="2"/>
            <a:r>
              <a:rPr lang="en-US" sz="2000" dirty="0"/>
              <a:t>Prior to Spring (</a:t>
            </a:r>
            <a:r>
              <a:rPr lang="en-US" sz="2000" i="1" dirty="0"/>
              <a:t>M</a:t>
            </a:r>
            <a:r>
              <a:rPr lang="en-US" sz="2000" dirty="0"/>
              <a:t> = 4.67, </a:t>
            </a:r>
            <a:r>
              <a:rPr lang="en-US" sz="2000" i="1" dirty="0"/>
              <a:t>SD</a:t>
            </a:r>
            <a:r>
              <a:rPr lang="en-US" sz="2000" dirty="0"/>
              <a:t> = 1.41)</a:t>
            </a:r>
          </a:p>
          <a:p>
            <a:pPr lvl="2"/>
            <a:r>
              <a:rPr lang="en-US" sz="2000" dirty="0"/>
              <a:t>Planned for Fall (</a:t>
            </a:r>
            <a:r>
              <a:rPr lang="en-US" sz="2000" i="1" dirty="0"/>
              <a:t>M</a:t>
            </a:r>
            <a:r>
              <a:rPr lang="en-US" sz="2000" dirty="0"/>
              <a:t> = 5.71, </a:t>
            </a:r>
            <a:r>
              <a:rPr lang="en-US" sz="2000" i="1" dirty="0"/>
              <a:t>SD</a:t>
            </a:r>
            <a:r>
              <a:rPr lang="en-US" sz="2000" dirty="0"/>
              <a:t> = .49)</a:t>
            </a:r>
          </a:p>
          <a:p>
            <a:r>
              <a:rPr lang="en-US" sz="3200" dirty="0"/>
              <a:t>Synchronous Interaction Online</a:t>
            </a:r>
          </a:p>
          <a:p>
            <a:pPr lvl="1"/>
            <a:r>
              <a:rPr lang="en-US" sz="2000" dirty="0"/>
              <a:t>Faculty teaching blended courses reported they would increase teacher-led, whole group </a:t>
            </a:r>
          </a:p>
          <a:p>
            <a:pPr lvl="1"/>
            <a:r>
              <a:rPr lang="en-US" sz="2000" dirty="0"/>
              <a:t>interaction (e.g., lecture).</a:t>
            </a:r>
          </a:p>
          <a:p>
            <a:pPr lvl="2"/>
            <a:r>
              <a:rPr lang="en-US" sz="2000" dirty="0"/>
              <a:t>Prior to Spring (</a:t>
            </a:r>
            <a:r>
              <a:rPr lang="en-US" sz="2000" i="1" dirty="0"/>
              <a:t>M</a:t>
            </a:r>
            <a:r>
              <a:rPr lang="en-US" sz="2000" dirty="0"/>
              <a:t> = 2.44, </a:t>
            </a:r>
            <a:r>
              <a:rPr lang="en-US" sz="2000" i="1" dirty="0"/>
              <a:t>SD</a:t>
            </a:r>
            <a:r>
              <a:rPr lang="en-US" sz="2000" dirty="0"/>
              <a:t> = 1.74)</a:t>
            </a:r>
          </a:p>
          <a:p>
            <a:pPr lvl="2"/>
            <a:r>
              <a:rPr lang="en-US" sz="2000" dirty="0"/>
              <a:t>Planned for Fall (</a:t>
            </a:r>
            <a:r>
              <a:rPr lang="en-US" sz="2000" i="1" dirty="0"/>
              <a:t>M</a:t>
            </a:r>
            <a:r>
              <a:rPr lang="en-US" sz="2000" dirty="0"/>
              <a:t> = 3.71, </a:t>
            </a:r>
            <a:r>
              <a:rPr lang="en-US" sz="2000" i="1" dirty="0"/>
              <a:t>SD</a:t>
            </a:r>
            <a:r>
              <a:rPr lang="en-US" sz="2000" dirty="0"/>
              <a:t> = 1.50)</a:t>
            </a:r>
          </a:p>
          <a:p>
            <a:r>
              <a:rPr lang="en-US" sz="3200" dirty="0"/>
              <a:t>Synchronous Interaction In Person</a:t>
            </a:r>
          </a:p>
          <a:p>
            <a:pPr lvl="1"/>
            <a:r>
              <a:rPr lang="en-US" sz="2000" dirty="0"/>
              <a:t>Faculty teaching blended courses reported they would decrease in person office hours.</a:t>
            </a:r>
          </a:p>
          <a:p>
            <a:pPr lvl="2"/>
            <a:r>
              <a:rPr lang="en-US" sz="2000" dirty="0"/>
              <a:t>Prior to Spring (</a:t>
            </a:r>
            <a:r>
              <a:rPr lang="en-US" sz="2000" i="1" dirty="0"/>
              <a:t>M</a:t>
            </a:r>
            <a:r>
              <a:rPr lang="en-US" sz="2000" dirty="0"/>
              <a:t> = 5.22, </a:t>
            </a:r>
            <a:r>
              <a:rPr lang="en-US" sz="2000" i="1" dirty="0"/>
              <a:t>SD</a:t>
            </a:r>
            <a:r>
              <a:rPr lang="en-US" sz="2000" dirty="0"/>
              <a:t> = 1.64)</a:t>
            </a:r>
          </a:p>
          <a:p>
            <a:pPr lvl="2"/>
            <a:r>
              <a:rPr lang="en-US" sz="2000" dirty="0"/>
              <a:t>Planned for Fall (</a:t>
            </a:r>
            <a:r>
              <a:rPr lang="en-US" sz="2000" i="1" dirty="0"/>
              <a:t>M</a:t>
            </a:r>
            <a:r>
              <a:rPr lang="en-US" sz="2000" dirty="0"/>
              <a:t> = 4.00, </a:t>
            </a:r>
            <a:r>
              <a:rPr lang="en-US" sz="2000" i="1" dirty="0"/>
              <a:t>SD</a:t>
            </a:r>
            <a:r>
              <a:rPr lang="en-US" sz="2000" dirty="0"/>
              <a:t> = 2.31)</a:t>
            </a:r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4215BFC-16E0-4332-A317-117CA770B0B7}"/>
              </a:ext>
            </a:extLst>
          </p:cNvPr>
          <p:cNvSpPr txBox="1">
            <a:spLocks/>
          </p:cNvSpPr>
          <p:nvPr/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Plans for Fall 2020</a:t>
            </a:r>
          </a:p>
        </p:txBody>
      </p:sp>
    </p:spTree>
    <p:extLst>
      <p:ext uri="{BB962C8B-B14F-4D97-AF65-F5344CB8AC3E}">
        <p14:creationId xmlns:p14="http://schemas.microsoft.com/office/powerpoint/2010/main" val="3040288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Group of people work">
            <a:extLst>
              <a:ext uri="{FF2B5EF4-FFF2-40B4-BE49-F238E27FC236}">
                <a16:creationId xmlns:a16="http://schemas.microsoft.com/office/drawing/2014/main" id="{FDC0A5F4-FE96-4D3A-A9D6-A76F32BA6429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3400" y="248598"/>
            <a:ext cx="11725200" cy="63626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9C97B1-F677-4C82-9865-227A9B7D2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Presentation Outline</a:t>
            </a:r>
          </a:p>
        </p:txBody>
      </p:sp>
      <p:graphicFrame>
        <p:nvGraphicFramePr>
          <p:cNvPr id="5" name="Content Placeholder 2" descr="SmartArt object">
            <a:extLst>
              <a:ext uri="{FF2B5EF4-FFF2-40B4-BE49-F238E27FC236}">
                <a16:creationId xmlns:a16="http://schemas.microsoft.com/office/drawing/2014/main" id="{A1342CC9-B5BC-4EE6-A03F-6501ED7CC4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7826321"/>
              </p:ext>
            </p:extLst>
          </p:nvPr>
        </p:nvGraphicFramePr>
        <p:xfrm>
          <a:off x="685799" y="2037524"/>
          <a:ext cx="10817088" cy="353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73005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C97B1-F677-4C82-9865-227A9B7D2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Faculty Plans for Future Delivery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0B33B4-68FD-4B9F-8D98-DF7A2F0E490A}"/>
              </a:ext>
            </a:extLst>
          </p:cNvPr>
          <p:cNvSpPr txBox="1"/>
          <p:nvPr/>
        </p:nvSpPr>
        <p:spPr>
          <a:xfrm>
            <a:off x="1362075" y="1868130"/>
            <a:ext cx="9561464" cy="32008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Agreement with increased use of asynchronous content</a:t>
            </a:r>
          </a:p>
          <a:p>
            <a:pPr lvl="1"/>
            <a:r>
              <a:rPr lang="en-US" sz="2000" dirty="0"/>
              <a:t>Rated on 1 = </a:t>
            </a:r>
            <a:r>
              <a:rPr lang="en-US" sz="2000" i="1" dirty="0"/>
              <a:t>strongly disagree </a:t>
            </a:r>
            <a:r>
              <a:rPr lang="en-US" sz="2000" dirty="0"/>
              <a:t>to 7 = </a:t>
            </a:r>
            <a:r>
              <a:rPr lang="en-US" sz="2000" i="1" dirty="0"/>
              <a:t>strongly agree</a:t>
            </a:r>
            <a:endParaRPr lang="en-US" sz="2000" dirty="0"/>
          </a:p>
          <a:p>
            <a:pPr lvl="1"/>
            <a:r>
              <a:rPr lang="en-US" sz="2000" dirty="0"/>
              <a:t>Mean = 5.14 (</a:t>
            </a:r>
            <a:r>
              <a:rPr lang="en-US" sz="2000" i="1" dirty="0"/>
              <a:t>SD</a:t>
            </a:r>
            <a:r>
              <a:rPr lang="en-US" sz="2000" dirty="0"/>
              <a:t> = 1.61) - Agreement</a:t>
            </a:r>
          </a:p>
          <a:p>
            <a:pPr lvl="1"/>
            <a:r>
              <a:rPr lang="en-US" sz="2000" dirty="0"/>
              <a:t>Range 1 to 7</a:t>
            </a:r>
          </a:p>
          <a:p>
            <a:pPr lvl="1"/>
            <a:endParaRPr lang="en-US" dirty="0"/>
          </a:p>
          <a:p>
            <a:r>
              <a:rPr lang="en-US" sz="3200" dirty="0"/>
              <a:t>Agreement with increased use of synchronous online tools</a:t>
            </a:r>
          </a:p>
          <a:p>
            <a:pPr lvl="1"/>
            <a:r>
              <a:rPr lang="en-US" sz="2000" dirty="0"/>
              <a:t>Rated on 1 = </a:t>
            </a:r>
            <a:r>
              <a:rPr lang="en-US" sz="2000" i="1" dirty="0"/>
              <a:t>strongly disagree </a:t>
            </a:r>
            <a:r>
              <a:rPr lang="en-US" sz="2000" dirty="0"/>
              <a:t>to 7 = </a:t>
            </a:r>
            <a:r>
              <a:rPr lang="en-US" sz="2000" i="1" dirty="0"/>
              <a:t>strongly agree</a:t>
            </a:r>
            <a:endParaRPr lang="en-US" sz="2000" dirty="0"/>
          </a:p>
          <a:p>
            <a:pPr lvl="1"/>
            <a:r>
              <a:rPr lang="en-US" sz="2000" dirty="0"/>
              <a:t>Mean = 4.79 (</a:t>
            </a:r>
            <a:r>
              <a:rPr lang="en-US" sz="2000" i="1" dirty="0"/>
              <a:t>SD</a:t>
            </a:r>
            <a:r>
              <a:rPr lang="en-US" sz="2000" dirty="0"/>
              <a:t> = 2.04) - Moderate agreement</a:t>
            </a:r>
          </a:p>
          <a:p>
            <a:pPr lvl="1"/>
            <a:r>
              <a:rPr lang="en-US" sz="2000" dirty="0"/>
              <a:t>Range 1 to 7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F57775-F147-4764-8599-1AC26BA8787E}"/>
              </a:ext>
            </a:extLst>
          </p:cNvPr>
          <p:cNvSpPr txBox="1"/>
          <p:nvPr/>
        </p:nvSpPr>
        <p:spPr>
          <a:xfrm>
            <a:off x="1566249" y="5654091"/>
            <a:ext cx="86723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Poll: How have course delivery plans changed at your institution?</a:t>
            </a:r>
          </a:p>
        </p:txBody>
      </p:sp>
    </p:spTree>
    <p:extLst>
      <p:ext uri="{BB962C8B-B14F-4D97-AF65-F5344CB8AC3E}">
        <p14:creationId xmlns:p14="http://schemas.microsoft.com/office/powerpoint/2010/main" val="23599815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88500-3CF8-4097-8DEC-19D4A816C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950" y="1806973"/>
            <a:ext cx="4633415" cy="1333641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chemeClr val="tx1"/>
                </a:solidFill>
              </a:rPr>
              <a:t>Reframing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sz="4000" dirty="0">
                <a:solidFill>
                  <a:schemeClr val="tx1"/>
                </a:solidFill>
              </a:rPr>
              <a:t>Blended Assumptions – The Critical Question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E88F70F9-BF03-458B-85E9-14F5321281D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357950" y="3462162"/>
            <a:ext cx="4633415" cy="1673117"/>
          </a:xfrm>
        </p:spPr>
        <p:txBody>
          <a:bodyPr>
            <a:noAutofit/>
          </a:bodyPr>
          <a:lstStyle/>
          <a:p>
            <a:pPr marL="216000" indent="-216000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95000"/>
                  </a:schemeClr>
                </a:solidFill>
              </a:rPr>
              <a:t>From:  “What content in a face-to-face course can be put online?” </a:t>
            </a:r>
          </a:p>
          <a:p>
            <a:pPr marL="216000" indent="-216000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95000"/>
                  </a:schemeClr>
                </a:solidFill>
              </a:rPr>
              <a:t>To:  “What content must be taught synchronously and in which format?”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20" name="Picture Placeholder 19" descr="People with laptops">
            <a:extLst>
              <a:ext uri="{FF2B5EF4-FFF2-40B4-BE49-F238E27FC236}">
                <a16:creationId xmlns:a16="http://schemas.microsoft.com/office/drawing/2014/main" id="{207ED264-415A-4EAC-861D-E08C035154A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985813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C97B1-F677-4C82-9865-227A9B7D2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057" y="642594"/>
            <a:ext cx="10058400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Problematic Blended Assumptions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0B33B4-68FD-4B9F-8D98-DF7A2F0E490A}"/>
              </a:ext>
            </a:extLst>
          </p:cNvPr>
          <p:cNvSpPr txBox="1"/>
          <p:nvPr/>
        </p:nvSpPr>
        <p:spPr>
          <a:xfrm>
            <a:off x="751108" y="1985829"/>
            <a:ext cx="10900228" cy="43088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“Online” is many times confounded with asynchronous. </a:t>
            </a:r>
          </a:p>
          <a:p>
            <a:pPr lvl="1"/>
            <a:r>
              <a:rPr lang="en-US" sz="2000" dirty="0"/>
              <a:t>While some online courses or components are asynchronous, online is not synonymous </a:t>
            </a:r>
          </a:p>
          <a:p>
            <a:pPr lvl="1"/>
            <a:r>
              <a:rPr lang="en-US" sz="2000" dirty="0"/>
              <a:t>with asynchronous.</a:t>
            </a:r>
          </a:p>
          <a:p>
            <a:pPr lvl="1"/>
            <a:r>
              <a:rPr lang="en-US" sz="2000" dirty="0"/>
              <a:t>Online courses can have synchronous interactions built in.</a:t>
            </a:r>
          </a:p>
          <a:p>
            <a:endParaRPr lang="en-US" sz="3200" dirty="0"/>
          </a:p>
          <a:p>
            <a:r>
              <a:rPr lang="en-US" sz="3200" dirty="0"/>
              <a:t>“Online,” “face-to-face,” and “blended” are unclear labels.</a:t>
            </a:r>
          </a:p>
          <a:p>
            <a:pPr lvl="1"/>
            <a:r>
              <a:rPr lang="en-US" sz="2000" dirty="0"/>
              <a:t>“Face-to-face” describes video teleconferencing course meetings very well, but it is typically </a:t>
            </a:r>
          </a:p>
          <a:p>
            <a:pPr lvl="1"/>
            <a:r>
              <a:rPr lang="en-US" sz="2000" dirty="0"/>
              <a:t>used to refer to in person course meetings.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“Blended” courses are described as online and face-to-face, but synchronous components are not clear.</a:t>
            </a:r>
          </a:p>
          <a:p>
            <a:pPr lvl="1"/>
            <a:endParaRPr lang="en-US" sz="20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0240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C97B1-F677-4C82-9865-227A9B7D2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429" y="642594"/>
            <a:ext cx="10058400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Clarifying Blended Assumptions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0B33B4-68FD-4B9F-8D98-DF7A2F0E490A}"/>
              </a:ext>
            </a:extLst>
          </p:cNvPr>
          <p:cNvSpPr txBox="1"/>
          <p:nvPr/>
        </p:nvSpPr>
        <p:spPr>
          <a:xfrm>
            <a:off x="1022710" y="2257425"/>
            <a:ext cx="9768123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Unconfound online and asynchronous. </a:t>
            </a:r>
          </a:p>
          <a:p>
            <a:pPr lvl="1"/>
            <a:r>
              <a:rPr lang="en-US" sz="2000" dirty="0"/>
              <a:t>Asynchronous content can be put online to provide the backbone of a course.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Asynchronous content can take some of the pressure off synchronous meetings, which are </a:t>
            </a:r>
          </a:p>
          <a:p>
            <a:pPr lvl="1"/>
            <a:r>
              <a:rPr lang="en-US" sz="2000" dirty="0"/>
              <a:t>more difficult to access in both online and in person modalities.</a:t>
            </a:r>
          </a:p>
          <a:p>
            <a:endParaRPr lang="en-US" sz="2000" dirty="0"/>
          </a:p>
          <a:p>
            <a:r>
              <a:rPr lang="en-US" sz="3200" dirty="0"/>
              <a:t>Clarify the nature of synchronous interactions.</a:t>
            </a:r>
          </a:p>
          <a:p>
            <a:pPr lvl="1"/>
            <a:r>
              <a:rPr lang="en-US" sz="2000" dirty="0"/>
              <a:t>Synchronous interactions provide flexibility between online or in person meetings as</a:t>
            </a:r>
          </a:p>
          <a:p>
            <a:pPr lvl="1"/>
            <a:r>
              <a:rPr lang="en-US" sz="2000" dirty="0"/>
              <a:t>content and circumstances warrant.</a:t>
            </a:r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276559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C97B1-F677-4C82-9865-227A9B7D2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Leveraging the Quality Matters Rubric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0B33B4-68FD-4B9F-8D98-DF7A2F0E490A}"/>
              </a:ext>
            </a:extLst>
          </p:cNvPr>
          <p:cNvSpPr txBox="1"/>
          <p:nvPr/>
        </p:nvSpPr>
        <p:spPr>
          <a:xfrm>
            <a:off x="836977" y="2166892"/>
            <a:ext cx="10752624" cy="36317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Specific Review Standards with Blended Annotations</a:t>
            </a:r>
          </a:p>
          <a:p>
            <a:pPr lvl="1"/>
            <a:r>
              <a:rPr lang="en-US" sz="2000" dirty="0"/>
              <a:t>1.1 Instructions make clear how to get started and where to find various course components.</a:t>
            </a:r>
          </a:p>
          <a:p>
            <a:pPr lvl="1"/>
            <a:r>
              <a:rPr lang="en-US" sz="2000" dirty="0"/>
              <a:t>1.2 Learners are introduced to the purpose and structure of the course.</a:t>
            </a:r>
          </a:p>
          <a:p>
            <a:pPr lvl="1"/>
            <a:r>
              <a:rPr lang="en-US" sz="2000" dirty="0"/>
              <a:t>1.8 The self-introduction by the instructor is professional and is available online.</a:t>
            </a:r>
          </a:p>
          <a:p>
            <a:pPr lvl="1"/>
            <a:r>
              <a:rPr lang="en-US" sz="2000" dirty="0"/>
              <a:t>1.9 Learners are asked to introduce themselves to the class.</a:t>
            </a:r>
          </a:p>
          <a:p>
            <a:pPr lvl="1"/>
            <a:r>
              <a:rPr lang="en-US" sz="2000" dirty="0"/>
              <a:t>2.3 Learning objectives or competencies are stated clearly, are written from the learner’s perspective, </a:t>
            </a:r>
          </a:p>
          <a:p>
            <a:pPr lvl="2"/>
            <a:r>
              <a:rPr lang="en-US" sz="2000" dirty="0"/>
              <a:t>and are prominently located in the course.</a:t>
            </a:r>
          </a:p>
          <a:p>
            <a:pPr lvl="1"/>
            <a:r>
              <a:rPr lang="en-US" sz="2000" dirty="0"/>
              <a:t>4.2 The relationship between the use of instructional materials in the course and completing learning </a:t>
            </a:r>
          </a:p>
          <a:p>
            <a:pPr lvl="2"/>
            <a:r>
              <a:rPr lang="en-US" sz="2000" dirty="0"/>
              <a:t>activities is clearly explained.</a:t>
            </a:r>
          </a:p>
          <a:p>
            <a:pPr lvl="1"/>
            <a:r>
              <a:rPr lang="en-US" sz="2000" dirty="0"/>
              <a:t>5.2 Learning activities provide opportunities for interaction that support active learning.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1411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C97B1-F677-4C82-9865-227A9B7D2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Reframing Blended Assumptions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0B33B4-68FD-4B9F-8D98-DF7A2F0E490A}"/>
              </a:ext>
            </a:extLst>
          </p:cNvPr>
          <p:cNvSpPr txBox="1"/>
          <p:nvPr/>
        </p:nvSpPr>
        <p:spPr>
          <a:xfrm>
            <a:off x="1056959" y="1879597"/>
            <a:ext cx="9760429" cy="44319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Current blended recommendations aid in course design</a:t>
            </a:r>
          </a:p>
          <a:p>
            <a:pPr lvl="1"/>
            <a:r>
              <a:rPr lang="en-US" sz="2000" dirty="0"/>
              <a:t>They clarify how the online and in person components work together. </a:t>
            </a:r>
          </a:p>
          <a:p>
            <a:pPr lvl="1"/>
            <a:r>
              <a:rPr lang="en-US" sz="2000" dirty="0"/>
              <a:t>	Course instructions and structure</a:t>
            </a:r>
          </a:p>
          <a:p>
            <a:pPr lvl="1"/>
            <a:r>
              <a:rPr lang="en-US" sz="2000" dirty="0"/>
              <a:t>	Introductions (instructor and student)</a:t>
            </a:r>
          </a:p>
          <a:p>
            <a:pPr lvl="1"/>
            <a:r>
              <a:rPr lang="en-US" sz="2000" dirty="0"/>
              <a:t>	Learning objectives stated</a:t>
            </a:r>
          </a:p>
          <a:p>
            <a:pPr lvl="1"/>
            <a:r>
              <a:rPr lang="en-US" sz="2000" dirty="0"/>
              <a:t>	Relationship of materials to activities</a:t>
            </a:r>
          </a:p>
          <a:p>
            <a:pPr lvl="1"/>
            <a:r>
              <a:rPr lang="en-US" sz="2000" dirty="0"/>
              <a:t>	Learning activities provide opportunities for interaction</a:t>
            </a:r>
          </a:p>
          <a:p>
            <a:pPr lvl="1"/>
            <a:endParaRPr lang="en-US" dirty="0"/>
          </a:p>
          <a:p>
            <a:r>
              <a:rPr lang="en-US" sz="3200" dirty="0"/>
              <a:t>Leverage Specific Review Standard 5.2 to clarify interactions</a:t>
            </a:r>
          </a:p>
          <a:p>
            <a:pPr lvl="1"/>
            <a:r>
              <a:rPr lang="en-US" sz="2000" dirty="0"/>
              <a:t>Interactions among learner-instructor, learner-content, and learner-learner can be</a:t>
            </a:r>
          </a:p>
          <a:p>
            <a:pPr lvl="1"/>
            <a:r>
              <a:rPr lang="en-US" sz="2000" dirty="0"/>
              <a:t>	Asynchronous online</a:t>
            </a:r>
          </a:p>
          <a:p>
            <a:pPr lvl="1"/>
            <a:r>
              <a:rPr lang="en-US" sz="2000" dirty="0"/>
              <a:t>	Synchronous online</a:t>
            </a:r>
          </a:p>
          <a:p>
            <a:pPr lvl="1"/>
            <a:r>
              <a:rPr lang="en-US" sz="2000" dirty="0"/>
              <a:t>	Synchronous in person</a:t>
            </a:r>
          </a:p>
        </p:txBody>
      </p:sp>
    </p:spTree>
    <p:extLst>
      <p:ext uri="{BB962C8B-B14F-4D97-AF65-F5344CB8AC3E}">
        <p14:creationId xmlns:p14="http://schemas.microsoft.com/office/powerpoint/2010/main" val="34993563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C97B1-F677-4C82-9865-227A9B7D2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Reframing Blended Recommendations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0B33B4-68FD-4B9F-8D98-DF7A2F0E490A}"/>
              </a:ext>
            </a:extLst>
          </p:cNvPr>
          <p:cNvSpPr txBox="1"/>
          <p:nvPr/>
        </p:nvSpPr>
        <p:spPr>
          <a:xfrm>
            <a:off x="1322319" y="1818734"/>
            <a:ext cx="9663223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 simple table can highlight similarities across modes.</a:t>
            </a:r>
          </a:p>
          <a:p>
            <a:pPr lvl="1"/>
            <a:r>
              <a:rPr lang="en-US" sz="2000" dirty="0"/>
              <a:t>Asynchronous options utilize LMS tools such as wikis, discussion forums, and file uploads.</a:t>
            </a:r>
          </a:p>
          <a:p>
            <a:pPr lvl="1"/>
            <a:r>
              <a:rPr lang="en-US" sz="2000" dirty="0"/>
              <a:t>Synchronous online options utilize video teleconferencing and phones.</a:t>
            </a:r>
          </a:p>
          <a:p>
            <a:pPr lvl="1"/>
            <a:r>
              <a:rPr lang="en-US" sz="2000" dirty="0"/>
              <a:t>Synchronous in person options utilize cars, gas, parking permits, and babysitters</a:t>
            </a:r>
            <a:r>
              <a:rPr lang="en-US" dirty="0"/>
              <a:t>.</a:t>
            </a:r>
          </a:p>
          <a:p>
            <a:pPr lvl="1"/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78E6575-3E31-4417-B6D6-E3862ED284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2115739"/>
              </p:ext>
            </p:extLst>
          </p:nvPr>
        </p:nvGraphicFramePr>
        <p:xfrm>
          <a:off x="1322319" y="3811050"/>
          <a:ext cx="9385738" cy="202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1758">
                  <a:extLst>
                    <a:ext uri="{9D8B030D-6E8A-4147-A177-3AD203B41FA5}">
                      <a16:colId xmlns:a16="http://schemas.microsoft.com/office/drawing/2014/main" val="400472715"/>
                    </a:ext>
                  </a:extLst>
                </a:gridCol>
                <a:gridCol w="2479618">
                  <a:extLst>
                    <a:ext uri="{9D8B030D-6E8A-4147-A177-3AD203B41FA5}">
                      <a16:colId xmlns:a16="http://schemas.microsoft.com/office/drawing/2014/main" val="3042959979"/>
                    </a:ext>
                  </a:extLst>
                </a:gridCol>
                <a:gridCol w="2414941">
                  <a:extLst>
                    <a:ext uri="{9D8B030D-6E8A-4147-A177-3AD203B41FA5}">
                      <a16:colId xmlns:a16="http://schemas.microsoft.com/office/drawing/2014/main" val="2511201280"/>
                    </a:ext>
                  </a:extLst>
                </a:gridCol>
                <a:gridCol w="2459421">
                  <a:extLst>
                    <a:ext uri="{9D8B030D-6E8A-4147-A177-3AD203B41FA5}">
                      <a16:colId xmlns:a16="http://schemas.microsoft.com/office/drawing/2014/main" val="7487791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Interaction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Asynchronous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Synchronous Online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Synchronous In Person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46411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Learner-Learner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Group Projects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Group Projects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Group Projects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51554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Learner-Content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Recorded Presentation</a:t>
                      </a:r>
                    </a:p>
                    <a:p>
                      <a:r>
                        <a:rPr lang="en-US" dirty="0"/>
                        <a:t>Assignment Instructions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Live Presentation</a:t>
                      </a:r>
                    </a:p>
                    <a:p>
                      <a:r>
                        <a:rPr lang="en-US" dirty="0"/>
                        <a:t>Assignment Instructions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Live Presentation</a:t>
                      </a:r>
                    </a:p>
                    <a:p>
                      <a:r>
                        <a:rPr lang="en-US" dirty="0"/>
                        <a:t>Assignment Instructions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42829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Learner-Instructor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Discussion Forum</a:t>
                      </a:r>
                    </a:p>
                    <a:p>
                      <a:r>
                        <a:rPr lang="en-US" dirty="0"/>
                        <a:t>Recorded Feedback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Class Discussion</a:t>
                      </a:r>
                    </a:p>
                    <a:p>
                      <a:r>
                        <a:rPr lang="en-US" dirty="0"/>
                        <a:t>Live Feedback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Class Discussion</a:t>
                      </a:r>
                    </a:p>
                    <a:p>
                      <a:r>
                        <a:rPr lang="en-US" dirty="0"/>
                        <a:t>Live Feedback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76882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834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105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8" name="Rectangle 107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9" name="Rectangle 118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Placeholder 9" descr="Laptop and notebook on the table">
            <a:extLst>
              <a:ext uri="{FF2B5EF4-FFF2-40B4-BE49-F238E27FC236}">
                <a16:creationId xmlns:a16="http://schemas.microsoft.com/office/drawing/2014/main" id="{201D9675-DFD6-4198-A186-4B82257CEE9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" y="10"/>
            <a:ext cx="12191982" cy="6857990"/>
          </a:xfrm>
          <a:prstGeom prst="rect">
            <a:avLst/>
          </a:prstGeom>
        </p:spPr>
      </p:pic>
      <p:sp>
        <p:nvSpPr>
          <p:cNvPr id="121" name="Rectangle 120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329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3272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045BD518-967A-49F5-A5D0-3B1CD0E1983E}"/>
              </a:ext>
            </a:extLst>
          </p:cNvPr>
          <p:cNvSpPr txBox="1">
            <a:spLocks/>
          </p:cNvSpPr>
          <p:nvPr/>
        </p:nvSpPr>
        <p:spPr>
          <a:xfrm>
            <a:off x="1357950" y="2917656"/>
            <a:ext cx="4633415" cy="133364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z="4300" dirty="0"/>
              <a:t>Making Synchronous Decisions</a:t>
            </a:r>
          </a:p>
        </p:txBody>
      </p:sp>
    </p:spTree>
    <p:extLst>
      <p:ext uri="{BB962C8B-B14F-4D97-AF65-F5344CB8AC3E}">
        <p14:creationId xmlns:p14="http://schemas.microsoft.com/office/powerpoint/2010/main" val="11033805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C97B1-F677-4C82-9865-227A9B7D2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897" y="278609"/>
            <a:ext cx="10058400" cy="13716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Survey Examples of Synchronous Content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0B33B4-68FD-4B9F-8D98-DF7A2F0E490A}"/>
              </a:ext>
            </a:extLst>
          </p:cNvPr>
          <p:cNvSpPr txBox="1"/>
          <p:nvPr/>
        </p:nvSpPr>
        <p:spPr>
          <a:xfrm>
            <a:off x="656897" y="1461023"/>
            <a:ext cx="10844251" cy="51090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Content Delivery</a:t>
            </a:r>
          </a:p>
          <a:p>
            <a:pPr lvl="1"/>
            <a:r>
              <a:rPr lang="en-US" sz="2000" dirty="0"/>
              <a:t>“Lecture information must be synchronous to allow students to ask questions as they think of them”</a:t>
            </a:r>
          </a:p>
          <a:p>
            <a:pPr lvl="1"/>
            <a:endParaRPr lang="en-US" sz="2000" dirty="0"/>
          </a:p>
          <a:p>
            <a:r>
              <a:rPr lang="en-US" sz="3200" dirty="0"/>
              <a:t>Skill Demonstration</a:t>
            </a:r>
          </a:p>
          <a:p>
            <a:pPr lvl="1"/>
            <a:r>
              <a:rPr lang="en-US" sz="2000" dirty="0"/>
              <a:t>“Feedback on performances whether on an instrument or conducting”</a:t>
            </a:r>
          </a:p>
          <a:p>
            <a:pPr lvl="1"/>
            <a:r>
              <a:rPr lang="en-US" sz="2000" dirty="0"/>
              <a:t>“Assignments/presentations that require grading on time limits, body language, and face expressions”</a:t>
            </a:r>
          </a:p>
          <a:p>
            <a:pPr lvl="1"/>
            <a:r>
              <a:rPr lang="en-US" sz="2000" dirty="0"/>
              <a:t>“Important information, examples, and role plays – this is a counseling program so students need to </a:t>
            </a:r>
          </a:p>
          <a:p>
            <a:pPr lvl="1"/>
            <a:r>
              <a:rPr lang="en-US" sz="2000" dirty="0"/>
              <a:t>practice the skills to learn.”</a:t>
            </a:r>
          </a:p>
          <a:p>
            <a:pPr lvl="1"/>
            <a:endParaRPr lang="en-US" dirty="0"/>
          </a:p>
          <a:p>
            <a:r>
              <a:rPr lang="en-US" sz="3200" dirty="0"/>
              <a:t>Student Engagement</a:t>
            </a:r>
          </a:p>
          <a:p>
            <a:pPr lvl="1"/>
            <a:r>
              <a:rPr lang="en-US" sz="2000" dirty="0"/>
              <a:t>“I am going to be presenting the course syllabus then go through the course as if we were meeting in </a:t>
            </a:r>
          </a:p>
          <a:p>
            <a:pPr lvl="1"/>
            <a:r>
              <a:rPr lang="en-US" sz="2000" dirty="0"/>
              <a:t>the classroom. I will be synchronously meeting with students more than required because I feel staying</a:t>
            </a:r>
          </a:p>
          <a:p>
            <a:pPr lvl="1"/>
            <a:r>
              <a:rPr lang="en-US" sz="2000" dirty="0"/>
              <a:t>connected is very important.”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729951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C97B1-F677-4C82-9865-227A9B7D2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256" y="547283"/>
            <a:ext cx="10058400" cy="13716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Survey Examples of Synchronous Content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0B33B4-68FD-4B9F-8D98-DF7A2F0E490A}"/>
              </a:ext>
            </a:extLst>
          </p:cNvPr>
          <p:cNvSpPr txBox="1"/>
          <p:nvPr/>
        </p:nvSpPr>
        <p:spPr>
          <a:xfrm>
            <a:off x="738612" y="1744801"/>
            <a:ext cx="11064247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Assessment</a:t>
            </a:r>
          </a:p>
          <a:p>
            <a:pPr lvl="1"/>
            <a:r>
              <a:rPr lang="en-US" sz="2000" dirty="0"/>
              <a:t>“Quizzes, need students to show they can be prompt and reliable”</a:t>
            </a:r>
          </a:p>
          <a:p>
            <a:pPr lvl="1"/>
            <a:r>
              <a:rPr lang="en-US" sz="2000" dirty="0"/>
              <a:t>“Exam reviews”</a:t>
            </a:r>
          </a:p>
          <a:p>
            <a:pPr lvl="1"/>
            <a:endParaRPr lang="en-US" dirty="0"/>
          </a:p>
          <a:p>
            <a:r>
              <a:rPr lang="en-US" sz="3200" dirty="0"/>
              <a:t>Personal Preference</a:t>
            </a:r>
          </a:p>
          <a:p>
            <a:pPr lvl="1"/>
            <a:r>
              <a:rPr lang="en-US" sz="2000" dirty="0"/>
              <a:t>“If given a choice, I would prefer to be in the classroom. However, no information MUST be </a:t>
            </a:r>
          </a:p>
          <a:p>
            <a:pPr lvl="1"/>
            <a:r>
              <a:rPr lang="en-US" sz="2000" dirty="0"/>
              <a:t>presented synchronously, at least for me. I think this is a personal decision on the part of the instructor.”</a:t>
            </a:r>
          </a:p>
          <a:p>
            <a:pPr lvl="1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67F2E3-A5E4-45F3-8128-8CF6F2E06AD0}"/>
              </a:ext>
            </a:extLst>
          </p:cNvPr>
          <p:cNvSpPr txBox="1"/>
          <p:nvPr/>
        </p:nvSpPr>
        <p:spPr>
          <a:xfrm>
            <a:off x="352097" y="5315249"/>
            <a:ext cx="116408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What are other examples of content that must be presented synchronously?</a:t>
            </a:r>
          </a:p>
        </p:txBody>
      </p:sp>
    </p:spTree>
    <p:extLst>
      <p:ext uri="{BB962C8B-B14F-4D97-AF65-F5344CB8AC3E}">
        <p14:creationId xmlns:p14="http://schemas.microsoft.com/office/powerpoint/2010/main" val="2796343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B65ABA3-820C-4D75-9437-9EFA1ADFE1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36BF2FB-90D8-48DB-BD34-D040CDCFF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8632963-757B-40C2-BB84-FC6107A54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Placeholder 5" descr="Young man is writing">
            <a:extLst>
              <a:ext uri="{FF2B5EF4-FFF2-40B4-BE49-F238E27FC236}">
                <a16:creationId xmlns:a16="http://schemas.microsoft.com/office/drawing/2014/main" id="{1054C6CA-D723-4A6A-9734-5910A1729B5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"/>
            <a:ext cx="12191998" cy="6857999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2853AE55-7E35-44B0-89F1-3F52B262A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7615" y="253548"/>
            <a:ext cx="5612193" cy="6361598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BC4BE4D-4B50-4F51-9F85-4B5D60B02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5448" y="407588"/>
            <a:ext cx="5299768" cy="6022878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7F5067F-B05A-4CB4-8FEF-12162F4FD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043" y="727626"/>
            <a:ext cx="4602152" cy="17182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800" dirty="0">
                <a:solidFill>
                  <a:schemeClr val="bg2">
                    <a:lumMod val="50000"/>
                  </a:schemeClr>
                </a:solidFill>
              </a:rPr>
              <a:t>Session Learning Outcomes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AD4A91-7AB8-40C3-9C11-950FF5FC7D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4043" y="2538920"/>
            <a:ext cx="4602152" cy="3480066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After attending the session, participants will be able to:</a:t>
            </a:r>
          </a:p>
          <a:p>
            <a:pPr marL="216000" indent="-21600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Apply a flexible lens to asynchronous vs. synchronous delivery decisions </a:t>
            </a:r>
          </a:p>
          <a:p>
            <a:pPr marL="216000" indent="-21600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Extend QM blended recommendations to course design across delivery modes</a:t>
            </a:r>
          </a:p>
          <a:p>
            <a:pPr marL="216000" indent="-21600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Discuss examples of synchronous vs. asynchronous delivery decisions to expand own repertoire</a:t>
            </a:r>
          </a:p>
        </p:txBody>
      </p:sp>
    </p:spTree>
    <p:extLst>
      <p:ext uri="{BB962C8B-B14F-4D97-AF65-F5344CB8AC3E}">
        <p14:creationId xmlns:p14="http://schemas.microsoft.com/office/powerpoint/2010/main" val="13867997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C97B1-F677-4C82-9865-227A9B7D2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6206" y="413481"/>
            <a:ext cx="10058400" cy="13716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Efficacy of Synchronous Interaction Type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0B33B4-68FD-4B9F-8D98-DF7A2F0E490A}"/>
              </a:ext>
            </a:extLst>
          </p:cNvPr>
          <p:cNvSpPr txBox="1"/>
          <p:nvPr/>
        </p:nvSpPr>
        <p:spPr>
          <a:xfrm>
            <a:off x="896087" y="1517067"/>
            <a:ext cx="10721974" cy="48628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Online and in person delivery are equally effective.</a:t>
            </a:r>
          </a:p>
          <a:p>
            <a:pPr lvl="1"/>
            <a:r>
              <a:rPr lang="en-US" dirty="0"/>
              <a:t>33% (</a:t>
            </a:r>
            <a:r>
              <a:rPr lang="en-US" i="1" dirty="0"/>
              <a:t>n</a:t>
            </a:r>
            <a:r>
              <a:rPr lang="en-US" dirty="0"/>
              <a:t> = 5)</a:t>
            </a:r>
          </a:p>
          <a:p>
            <a:r>
              <a:rPr lang="en-US" sz="3200" dirty="0"/>
              <a:t>Online is more effective than in person.</a:t>
            </a:r>
          </a:p>
          <a:p>
            <a:pPr lvl="1"/>
            <a:r>
              <a:rPr lang="en-US" dirty="0"/>
              <a:t>13% (</a:t>
            </a:r>
            <a:r>
              <a:rPr lang="en-US" i="1" dirty="0"/>
              <a:t>n</a:t>
            </a:r>
            <a:r>
              <a:rPr lang="en-US" dirty="0"/>
              <a:t> = 2)</a:t>
            </a:r>
          </a:p>
          <a:p>
            <a:pPr lvl="1"/>
            <a:r>
              <a:rPr lang="en-US" sz="2000" dirty="0"/>
              <a:t>“The students seem to be more relaxed and focused; and the participation is almost 100 percent</a:t>
            </a:r>
          </a:p>
          <a:p>
            <a:pPr lvl="1"/>
            <a:r>
              <a:rPr lang="en-US" sz="2000" dirty="0"/>
              <a:t> vs. absenteeism.”</a:t>
            </a:r>
          </a:p>
          <a:p>
            <a:pPr lvl="1"/>
            <a:r>
              <a:rPr lang="en-US" sz="2000" dirty="0"/>
              <a:t>“My students are scattered from Arizona to Afghanistan.” </a:t>
            </a:r>
          </a:p>
          <a:p>
            <a:r>
              <a:rPr lang="en-US" sz="3200" dirty="0"/>
              <a:t>In person is more effective than online.</a:t>
            </a:r>
          </a:p>
          <a:p>
            <a:pPr lvl="1"/>
            <a:r>
              <a:rPr lang="en-US" dirty="0"/>
              <a:t>53% (</a:t>
            </a:r>
            <a:r>
              <a:rPr lang="en-US" i="1" dirty="0"/>
              <a:t>n</a:t>
            </a:r>
            <a:r>
              <a:rPr lang="en-US" dirty="0"/>
              <a:t> = 8)</a:t>
            </a:r>
          </a:p>
          <a:p>
            <a:pPr lvl="1"/>
            <a:r>
              <a:rPr lang="en-US" sz="2000" dirty="0"/>
              <a:t>“A more realistic measure if they can show up at work on time, not just phone it in”</a:t>
            </a:r>
          </a:p>
          <a:p>
            <a:pPr lvl="1"/>
            <a:r>
              <a:rPr lang="en-US" sz="2000" dirty="0"/>
              <a:t>“modeling for instrument sound quality is much better”</a:t>
            </a:r>
          </a:p>
          <a:p>
            <a:pPr lvl="1"/>
            <a:r>
              <a:rPr lang="en-US" sz="2000" dirty="0"/>
              <a:t>“You don't have these terrible connectivity problems…”</a:t>
            </a:r>
          </a:p>
          <a:p>
            <a:pPr lvl="1"/>
            <a:r>
              <a:rPr lang="en-US" sz="2000" dirty="0"/>
              <a:t>“The material is complex; the instructor must be able to read the room for confusion/understanding </a:t>
            </a:r>
          </a:p>
          <a:p>
            <a:pPr lvl="1"/>
            <a:r>
              <a:rPr lang="en-US" sz="2000" dirty="0"/>
              <a:t>and address concerns immediately.”</a:t>
            </a:r>
          </a:p>
        </p:txBody>
      </p:sp>
    </p:spTree>
    <p:extLst>
      <p:ext uri="{BB962C8B-B14F-4D97-AF65-F5344CB8AC3E}">
        <p14:creationId xmlns:p14="http://schemas.microsoft.com/office/powerpoint/2010/main" val="786869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C97B1-F677-4C82-9865-227A9B7D2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Faculty Examples of Synchronous In Person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0B33B4-68FD-4B9F-8D98-DF7A2F0E490A}"/>
              </a:ext>
            </a:extLst>
          </p:cNvPr>
          <p:cNvSpPr txBox="1"/>
          <p:nvPr/>
        </p:nvSpPr>
        <p:spPr>
          <a:xfrm>
            <a:off x="1362075" y="1870926"/>
            <a:ext cx="693029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Content Delivery and Skill Demonstration</a:t>
            </a:r>
          </a:p>
          <a:p>
            <a:pPr lvl="1"/>
            <a:r>
              <a:rPr lang="en-US" sz="2000" dirty="0"/>
              <a:t>“Ensemble music conducting”</a:t>
            </a:r>
          </a:p>
          <a:p>
            <a:pPr lvl="1"/>
            <a:r>
              <a:rPr lang="en-US" sz="2000" dirty="0"/>
              <a:t>“Videotaped interviewing with simulated clients”</a:t>
            </a:r>
          </a:p>
          <a:p>
            <a:pPr lvl="1"/>
            <a:r>
              <a:rPr lang="en-US" sz="2000" dirty="0"/>
              <a:t>“Hands-on laboratory learning”</a:t>
            </a:r>
          </a:p>
          <a:p>
            <a:pPr lvl="1"/>
            <a:endParaRPr lang="en-US" dirty="0"/>
          </a:p>
          <a:p>
            <a:r>
              <a:rPr lang="en-US" sz="3200" dirty="0"/>
              <a:t>Personal Preference</a:t>
            </a:r>
          </a:p>
          <a:p>
            <a:pPr lvl="1"/>
            <a:r>
              <a:rPr lang="en-US" sz="2000" dirty="0"/>
              <a:t>“Everything”</a:t>
            </a:r>
          </a:p>
          <a:p>
            <a:pPr lvl="1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CEC593-5311-4F5A-9386-18D18E76858E}"/>
              </a:ext>
            </a:extLst>
          </p:cNvPr>
          <p:cNvSpPr txBox="1"/>
          <p:nvPr/>
        </p:nvSpPr>
        <p:spPr>
          <a:xfrm>
            <a:off x="1445171" y="5139556"/>
            <a:ext cx="929504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What are other examples of content that must be presented </a:t>
            </a:r>
          </a:p>
          <a:p>
            <a:r>
              <a:rPr lang="en-US" sz="2800" b="1" dirty="0"/>
              <a:t>synchronously in person?</a:t>
            </a:r>
          </a:p>
        </p:txBody>
      </p:sp>
    </p:spTree>
    <p:extLst>
      <p:ext uri="{BB962C8B-B14F-4D97-AF65-F5344CB8AC3E}">
        <p14:creationId xmlns:p14="http://schemas.microsoft.com/office/powerpoint/2010/main" val="31936737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C97B1-F677-4C82-9865-227A9B7D2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Efficacy across Delivery Modes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0B33B4-68FD-4B9F-8D98-DF7A2F0E490A}"/>
              </a:ext>
            </a:extLst>
          </p:cNvPr>
          <p:cNvSpPr txBox="1"/>
          <p:nvPr/>
        </p:nvSpPr>
        <p:spPr>
          <a:xfrm>
            <a:off x="1066800" y="2182505"/>
            <a:ext cx="9630009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“Students can achieve the same learning outcomes in </a:t>
            </a:r>
          </a:p>
          <a:p>
            <a:r>
              <a:rPr lang="en-US" sz="3200" dirty="0"/>
              <a:t>my course(s) presented online as in my course(s) presented </a:t>
            </a:r>
          </a:p>
          <a:p>
            <a:r>
              <a:rPr lang="en-US" sz="3200" dirty="0"/>
              <a:t>in person.”</a:t>
            </a:r>
          </a:p>
          <a:p>
            <a:pPr lvl="1"/>
            <a:r>
              <a:rPr lang="en-US" sz="2000" dirty="0"/>
              <a:t>Rated on 1 = </a:t>
            </a:r>
            <a:r>
              <a:rPr lang="en-US" sz="2000" i="1" dirty="0"/>
              <a:t>strongly disagree </a:t>
            </a:r>
            <a:r>
              <a:rPr lang="en-US" sz="2000" dirty="0"/>
              <a:t>to 7 = </a:t>
            </a:r>
            <a:r>
              <a:rPr lang="en-US" sz="2000" i="1" dirty="0"/>
              <a:t>strongly agree</a:t>
            </a:r>
            <a:endParaRPr lang="en-US" sz="2000" dirty="0"/>
          </a:p>
          <a:p>
            <a:pPr lvl="1"/>
            <a:r>
              <a:rPr lang="en-US" sz="2000" dirty="0"/>
              <a:t>Mean = 4.57 (</a:t>
            </a:r>
            <a:r>
              <a:rPr lang="en-US" sz="2000" i="1" dirty="0"/>
              <a:t>SD</a:t>
            </a:r>
            <a:r>
              <a:rPr lang="en-US" sz="2000" dirty="0"/>
              <a:t> = 2.38) – Moderate Agreement</a:t>
            </a:r>
          </a:p>
          <a:p>
            <a:pPr lvl="1"/>
            <a:r>
              <a:rPr lang="en-US" sz="2000" dirty="0"/>
              <a:t>Range = 1 to 7</a:t>
            </a:r>
          </a:p>
        </p:txBody>
      </p:sp>
    </p:spTree>
    <p:extLst>
      <p:ext uri="{BB962C8B-B14F-4D97-AF65-F5344CB8AC3E}">
        <p14:creationId xmlns:p14="http://schemas.microsoft.com/office/powerpoint/2010/main" val="41559526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C97B1-F677-4C82-9865-227A9B7D2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6266" y="624487"/>
            <a:ext cx="10058400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Faculty Advice Regarding Efficacy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0B33B4-68FD-4B9F-8D98-DF7A2F0E490A}"/>
              </a:ext>
            </a:extLst>
          </p:cNvPr>
          <p:cNvSpPr txBox="1"/>
          <p:nvPr/>
        </p:nvSpPr>
        <p:spPr>
          <a:xfrm>
            <a:off x="1144792" y="2047752"/>
            <a:ext cx="10158550" cy="41857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“If students cannot achieve the same learning outcomes, </a:t>
            </a:r>
          </a:p>
          <a:p>
            <a:r>
              <a:rPr lang="en-US" sz="3200" dirty="0"/>
              <a:t>what should be done when courses cannot be held in person?”</a:t>
            </a:r>
          </a:p>
          <a:p>
            <a:pPr lvl="1"/>
            <a:r>
              <a:rPr lang="en-US" sz="2000" dirty="0"/>
              <a:t>“Delay the class.”</a:t>
            </a:r>
          </a:p>
          <a:p>
            <a:pPr lvl="1"/>
            <a:r>
              <a:rPr lang="en-US" sz="2000" dirty="0"/>
              <a:t>“Lecture using </a:t>
            </a:r>
            <a:r>
              <a:rPr lang="en-US" sz="2000" dirty="0" err="1"/>
              <a:t>webex</a:t>
            </a:r>
            <a:r>
              <a:rPr lang="en-US" sz="2000" dirty="0"/>
              <a:t>, zoom, etc.”</a:t>
            </a:r>
          </a:p>
          <a:p>
            <a:pPr lvl="1"/>
            <a:r>
              <a:rPr lang="en-US" sz="2000" dirty="0"/>
              <a:t>“Schedule periodic, low-number, face to face interactions”</a:t>
            </a:r>
          </a:p>
          <a:p>
            <a:pPr lvl="1"/>
            <a:r>
              <a:rPr lang="en-US" sz="2000" dirty="0"/>
              <a:t>“Socially distanced classes would work”</a:t>
            </a:r>
          </a:p>
          <a:p>
            <a:pPr lvl="1"/>
            <a:r>
              <a:rPr lang="en-US" sz="2000" dirty="0"/>
              <a:t>“Try to identify the cause of the lack of learning and develop alternatives”</a:t>
            </a:r>
          </a:p>
          <a:p>
            <a:pPr lvl="1"/>
            <a:r>
              <a:rPr lang="en-US" sz="2000" dirty="0"/>
              <a:t>“Do the best we can”</a:t>
            </a:r>
          </a:p>
          <a:p>
            <a:pPr lvl="1"/>
            <a:endParaRPr lang="en-US" dirty="0"/>
          </a:p>
          <a:p>
            <a:r>
              <a:rPr lang="en-US" sz="3200" dirty="0"/>
              <a:t>We need to prepare beyond a pandemic to consider other</a:t>
            </a:r>
          </a:p>
          <a:p>
            <a:r>
              <a:rPr lang="en-US" sz="3200" dirty="0"/>
              <a:t>emergencies (fires, hurricanes, tornados, floods).</a:t>
            </a:r>
          </a:p>
        </p:txBody>
      </p:sp>
    </p:spTree>
    <p:extLst>
      <p:ext uri="{BB962C8B-B14F-4D97-AF65-F5344CB8AC3E}">
        <p14:creationId xmlns:p14="http://schemas.microsoft.com/office/powerpoint/2010/main" val="38464947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C97B1-F677-4C82-9865-227A9B7D2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847" y="426325"/>
            <a:ext cx="10058400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Clarifying Other Assumptions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0B33B4-68FD-4B9F-8D98-DF7A2F0E490A}"/>
              </a:ext>
            </a:extLst>
          </p:cNvPr>
          <p:cNvSpPr txBox="1"/>
          <p:nvPr/>
        </p:nvSpPr>
        <p:spPr>
          <a:xfrm>
            <a:off x="654847" y="1709957"/>
            <a:ext cx="11207812" cy="43704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Faculty may not need more professional development on tools.</a:t>
            </a:r>
          </a:p>
          <a:p>
            <a:pPr lvl="1"/>
            <a:r>
              <a:rPr lang="en-US" sz="2000" dirty="0"/>
              <a:t>Faculty in the sample were comparable in online tools and course design, and faculty who did not </a:t>
            </a:r>
          </a:p>
          <a:p>
            <a:pPr lvl="1"/>
            <a:r>
              <a:rPr lang="en-US" sz="2000" dirty="0"/>
              <a:t>teach online had more training and formal education in teaching-related areas.</a:t>
            </a:r>
          </a:p>
          <a:p>
            <a:pPr lvl="1"/>
            <a:endParaRPr lang="en-US" sz="2000" dirty="0"/>
          </a:p>
          <a:p>
            <a:r>
              <a:rPr lang="en-US" sz="3200" dirty="0"/>
              <a:t>Faculty may need a clear way to see similarities across modes </a:t>
            </a:r>
            <a:br>
              <a:rPr lang="en-US" sz="3200" dirty="0"/>
            </a:br>
            <a:r>
              <a:rPr lang="en-US" sz="3200" dirty="0"/>
              <a:t>for student demonstration of learning outcomes.</a:t>
            </a:r>
          </a:p>
          <a:p>
            <a:pPr lvl="1"/>
            <a:r>
              <a:rPr lang="en-US" sz="2000" dirty="0"/>
              <a:t>Unconfounding the terms online and asynchronous and drawing similarities between synchronous online</a:t>
            </a:r>
          </a:p>
          <a:p>
            <a:pPr lvl="1"/>
            <a:r>
              <a:rPr lang="en-US" sz="2000" dirty="0"/>
              <a:t>and synchronous in person interactions may assist faculty in identifying alternatives to deliver information</a:t>
            </a:r>
            <a:r>
              <a:rPr lang="en-US" dirty="0"/>
              <a:t>.</a:t>
            </a:r>
          </a:p>
          <a:p>
            <a:pPr lvl="1"/>
            <a:endParaRPr lang="en-US" dirty="0"/>
          </a:p>
          <a:p>
            <a:r>
              <a:rPr lang="en-US" sz="3200" dirty="0"/>
              <a:t>Distinguishing personal preferences from content and learning</a:t>
            </a:r>
            <a:br>
              <a:rPr lang="en-US" sz="3200" dirty="0"/>
            </a:br>
            <a:r>
              <a:rPr lang="en-US" sz="3200" dirty="0"/>
              <a:t>demonstration demands may also be helpful.</a:t>
            </a:r>
          </a:p>
        </p:txBody>
      </p:sp>
    </p:spTree>
    <p:extLst>
      <p:ext uri="{BB962C8B-B14F-4D97-AF65-F5344CB8AC3E}">
        <p14:creationId xmlns:p14="http://schemas.microsoft.com/office/powerpoint/2010/main" val="39903928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35C2D8AE-2A51-43C9-93E8-4B377C699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8200" y="735284"/>
            <a:ext cx="3161963" cy="915075"/>
          </a:xfrm>
        </p:spPr>
        <p:txBody>
          <a:bodyPr/>
          <a:lstStyle/>
          <a:p>
            <a:r>
              <a:rPr lang="en-US" dirty="0"/>
              <a:t>Conclusion</a:t>
            </a:r>
          </a:p>
        </p:txBody>
      </p:sp>
      <p:pic>
        <p:nvPicPr>
          <p:cNvPr id="6" name="Content Placeholder 5" descr="Woman with a laptop">
            <a:extLst>
              <a:ext uri="{FF2B5EF4-FFF2-40B4-BE49-F238E27FC236}">
                <a16:creationId xmlns:a16="http://schemas.microsoft.com/office/drawing/2014/main" id="{56C2B6AD-A8A8-4F16-8F43-F9B26F1BF0C3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600" y="237876"/>
            <a:ext cx="7696800" cy="6382247"/>
          </a:xfrm>
          <a:prstGeom prst="rect">
            <a:avLst/>
          </a:prstGeom>
          <a:noFill/>
        </p:spPr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5A1B00F9-CC1D-4C2D-B987-607685F3DE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58200" y="1724426"/>
            <a:ext cx="3161963" cy="36068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900"/>
              </a:spcBef>
              <a:buClr>
                <a:schemeClr val="accent1"/>
              </a:buClr>
            </a:pPr>
            <a:r>
              <a:rPr lang="en-US" sz="2000" dirty="0"/>
              <a:t>Faculty noted, “The more time we have to prepare the better.”</a:t>
            </a:r>
          </a:p>
          <a:p>
            <a:pPr>
              <a:lnSpc>
                <a:spcPct val="100000"/>
              </a:lnSpc>
              <a:spcBef>
                <a:spcPts val="900"/>
              </a:spcBef>
              <a:buClr>
                <a:schemeClr val="accent1"/>
              </a:buClr>
            </a:pPr>
            <a:endParaRPr lang="en-US" sz="1200" dirty="0"/>
          </a:p>
          <a:p>
            <a:pPr>
              <a:lnSpc>
                <a:spcPct val="100000"/>
              </a:lnSpc>
              <a:spcBef>
                <a:spcPts val="900"/>
              </a:spcBef>
              <a:buClr>
                <a:schemeClr val="accent1"/>
              </a:buClr>
            </a:pPr>
            <a:r>
              <a:rPr lang="en-US" sz="2000" dirty="0"/>
              <a:t>The COVID-19 pandemic is an obvious signal to prepare.</a:t>
            </a:r>
          </a:p>
          <a:p>
            <a:pPr>
              <a:lnSpc>
                <a:spcPct val="100000"/>
              </a:lnSpc>
              <a:spcBef>
                <a:spcPts val="900"/>
              </a:spcBef>
              <a:buClr>
                <a:schemeClr val="accent1"/>
              </a:buClr>
            </a:pPr>
            <a:endParaRPr lang="en-US" sz="1200" dirty="0"/>
          </a:p>
          <a:p>
            <a:pPr>
              <a:lnSpc>
                <a:spcPct val="100000"/>
              </a:lnSpc>
              <a:spcBef>
                <a:spcPts val="900"/>
              </a:spcBef>
              <a:buClr>
                <a:schemeClr val="accent1"/>
              </a:buClr>
            </a:pPr>
            <a:r>
              <a:rPr lang="en-US" sz="2000" dirty="0"/>
              <a:t>Moving forward, plan for course design that is anchored by online asynchronous content that accommodates a pivot between synchronous in person and synchronous online interaction.</a:t>
            </a:r>
          </a:p>
          <a:p>
            <a:pPr>
              <a:lnSpc>
                <a:spcPct val="100000"/>
              </a:lnSpc>
              <a:spcBef>
                <a:spcPts val="900"/>
              </a:spcBef>
              <a:buClr>
                <a:schemeClr val="accent1"/>
              </a:buClr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40204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F40FBDA-CEB1-40F0-9AB9-BD9C402D7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Man in headphones with a laptop">
            <a:extLst>
              <a:ext uri="{FF2B5EF4-FFF2-40B4-BE49-F238E27FC236}">
                <a16:creationId xmlns:a16="http://schemas.microsoft.com/office/drawing/2014/main" id="{ADA04C7C-FE8B-4C2F-BF2E-CBD501A02DF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alphaModFix/>
          </a:blip>
          <a:srcRect/>
          <a:stretch/>
        </p:blipFill>
        <p:spPr>
          <a:xfrm>
            <a:off x="11" y="11"/>
            <a:ext cx="12191978" cy="685798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344D4FE-ABEF-4230-9E4E-AD5782FC7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253F3E-E6E8-4DEE-A6F6-D6A88FD391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9532" y="1527142"/>
            <a:ext cx="8652938" cy="3039512"/>
          </a:xfrm>
        </p:spPr>
        <p:txBody>
          <a:bodyPr>
            <a:norm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 or comments?</a:t>
            </a:r>
            <a:b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Reframing blended assumptions: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making decisions about synchronous versus asynchronous delivery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954176-1A2D-47B9-B195-FB21407C04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7286" y="4438572"/>
            <a:ext cx="9436340" cy="100123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Andria Schwegler:  schwegler@tamuct.edu</a:t>
            </a:r>
          </a:p>
          <a:p>
            <a:pPr>
              <a:spcAft>
                <a:spcPts val="600"/>
              </a:spcAft>
            </a:pPr>
            <a:r>
              <a:rPr lang="en-US" sz="2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Barb Altman:  altman@tamuct.edu</a:t>
            </a:r>
            <a:endParaRPr lang="ru-RU" sz="21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325F979-D3F9-4926-81B7-7ACCB31A5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  <a:alpha val="80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33948230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B65ABA3-820C-4D75-9437-9EFA1ADFE1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036BF2FB-90D8-48DB-BD34-D040CDCFF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pic>
        <p:nvPicPr>
          <p:cNvPr id="6" name="Content Placeholder 5" descr="Students group">
            <a:extLst>
              <a:ext uri="{FF2B5EF4-FFF2-40B4-BE49-F238E27FC236}">
                <a16:creationId xmlns:a16="http://schemas.microsoft.com/office/drawing/2014/main" id="{B1DE2944-CBE6-437E-B09B-0F786EE86F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" y="10"/>
            <a:ext cx="12191982" cy="6857990"/>
          </a:xfrm>
          <a:prstGeom prst="rect">
            <a:avLst/>
          </a:prstGeom>
          <a:noFill/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CD64F326-929E-45E2-B54D-DC7E172077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0224" y="941695"/>
            <a:ext cx="5452527" cy="497461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7BFCDFD7-7B3B-4ED9-B533-34D0B3724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56167" y="1106424"/>
            <a:ext cx="5120640" cy="464515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E88500-3CF8-4097-8DEC-19D4A816C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198518"/>
            <a:ext cx="481965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dirty="0"/>
              <a:t>Background – TAMUCT Spring 2020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D2A7D9C9-44A9-4426-88FF-AAD1CA8514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89117" y="2451109"/>
            <a:ext cx="4633415" cy="2572193"/>
          </a:xfrm>
        </p:spPr>
        <p:txBody>
          <a:bodyPr vert="horz" lIns="91440" tIns="45720" rIns="91440" bIns="45720" rtlCol="0">
            <a:noAutofit/>
          </a:bodyPr>
          <a:lstStyle/>
          <a:p>
            <a:pPr marL="216000" indent="-216000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95000"/>
                  </a:schemeClr>
                </a:solidFill>
              </a:rPr>
              <a:t>January 13, 2020 - Spring Semester began </a:t>
            </a:r>
          </a:p>
          <a:p>
            <a:pPr marL="216000" indent="-216000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95000"/>
                  </a:schemeClr>
                </a:solidFill>
              </a:rPr>
              <a:t>January 20, 2020 - First case of COVID-19 diagnosed in US</a:t>
            </a:r>
          </a:p>
          <a:p>
            <a:pPr marL="216000" indent="-216000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95000"/>
                  </a:schemeClr>
                </a:solidFill>
              </a:rPr>
              <a:t>March 16-21, 2020 - All courses cancelled</a:t>
            </a:r>
          </a:p>
          <a:p>
            <a:pPr marL="673200" lvl="1" indent="-216000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95000"/>
                  </a:schemeClr>
                </a:solidFill>
              </a:rPr>
              <a:t>Faculty informed &amp; offered training</a:t>
            </a:r>
          </a:p>
          <a:p>
            <a:pPr marL="216000" indent="-216000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95000"/>
                  </a:schemeClr>
                </a:solidFill>
              </a:rPr>
              <a:t>March 23, 2020 - Courses resumed online</a:t>
            </a:r>
          </a:p>
          <a:p>
            <a:pPr marL="673200" lvl="1" indent="-216000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95000"/>
                  </a:schemeClr>
                </a:solidFill>
              </a:rPr>
              <a:t>16-week classes resumed</a:t>
            </a:r>
          </a:p>
          <a:p>
            <a:pPr marL="673200" lvl="1" indent="-216000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95000"/>
                  </a:schemeClr>
                </a:solidFill>
              </a:rPr>
              <a:t>8-week classes reduced to 7 weeks</a:t>
            </a:r>
          </a:p>
        </p:txBody>
      </p:sp>
    </p:spTree>
    <p:extLst>
      <p:ext uri="{BB962C8B-B14F-4D97-AF65-F5344CB8AC3E}">
        <p14:creationId xmlns:p14="http://schemas.microsoft.com/office/powerpoint/2010/main" val="14564420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C97B1-F677-4C82-9865-227A9B7D2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057" y="594623"/>
            <a:ext cx="10058400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Pandemic Response:  Institution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0B33B4-68FD-4B9F-8D98-DF7A2F0E490A}"/>
              </a:ext>
            </a:extLst>
          </p:cNvPr>
          <p:cNvSpPr txBox="1"/>
          <p:nvPr/>
        </p:nvSpPr>
        <p:spPr>
          <a:xfrm>
            <a:off x="864988" y="1918062"/>
            <a:ext cx="9900724" cy="3016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r>
              <a:rPr lang="en-US" sz="3200" dirty="0"/>
              <a:t>Faculty members had one week to move their courses online.</a:t>
            </a:r>
          </a:p>
          <a:p>
            <a:endParaRPr lang="en-US" dirty="0"/>
          </a:p>
          <a:p>
            <a:r>
              <a:rPr lang="en-US" sz="3200" dirty="0"/>
              <a:t>Institutional support was provided to teach online.</a:t>
            </a:r>
          </a:p>
          <a:p>
            <a:pPr lvl="1"/>
            <a:endParaRPr lang="en-US" sz="1200" b="1" dirty="0"/>
          </a:p>
          <a:p>
            <a:pPr lvl="1"/>
            <a:r>
              <a:rPr lang="en-US" sz="2000" b="1" dirty="0"/>
              <a:t>Online Tools</a:t>
            </a:r>
            <a:r>
              <a:rPr lang="en-US" sz="2000" dirty="0"/>
              <a:t>:  Video teleconferencing, video recording, course building in LMS</a:t>
            </a:r>
          </a:p>
          <a:p>
            <a:pPr lvl="1"/>
            <a:endParaRPr lang="en-US" sz="2000" dirty="0"/>
          </a:p>
          <a:p>
            <a:pPr lvl="1"/>
            <a:r>
              <a:rPr lang="en-US" sz="2000" b="1" dirty="0"/>
              <a:t>Online Course Design and Pedagogy</a:t>
            </a:r>
            <a:r>
              <a:rPr lang="en-US" sz="2000" dirty="0"/>
              <a:t>:  Emergency remote instruction, engaging students</a:t>
            </a:r>
            <a:endParaRPr lang="en-US" sz="2000" dirty="0">
              <a:solidFill>
                <a:srgbClr val="FF0000"/>
              </a:solidFill>
            </a:endParaRPr>
          </a:p>
          <a:p>
            <a:pPr lvl="1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733D2D-72A9-48B7-9E6A-A6C3089BC192}"/>
              </a:ext>
            </a:extLst>
          </p:cNvPr>
          <p:cNvSpPr txBox="1"/>
          <p:nvPr/>
        </p:nvSpPr>
        <p:spPr>
          <a:xfrm>
            <a:off x="641287" y="5658446"/>
            <a:ext cx="10909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Poll: For the transition, what was most effective institutional support you received?</a:t>
            </a:r>
          </a:p>
        </p:txBody>
      </p:sp>
    </p:spTree>
    <p:extLst>
      <p:ext uri="{BB962C8B-B14F-4D97-AF65-F5344CB8AC3E}">
        <p14:creationId xmlns:p14="http://schemas.microsoft.com/office/powerpoint/2010/main" val="4046339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C97B1-F677-4C82-9865-227A9B7D2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344" y="642594"/>
            <a:ext cx="10058400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Pandemic Response:  Research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0B33B4-68FD-4B9F-8D98-DF7A2F0E490A}"/>
              </a:ext>
            </a:extLst>
          </p:cNvPr>
          <p:cNvSpPr txBox="1"/>
          <p:nvPr/>
        </p:nvSpPr>
        <p:spPr>
          <a:xfrm>
            <a:off x="636415" y="1926206"/>
            <a:ext cx="1127436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Research on faculty response launched in Summer 2020</a:t>
            </a:r>
          </a:p>
          <a:p>
            <a:pPr lvl="1"/>
            <a:r>
              <a:rPr lang="en-US" sz="2000" dirty="0"/>
              <a:t>20 faculty members participated</a:t>
            </a:r>
          </a:p>
          <a:p>
            <a:pPr lvl="1"/>
            <a:r>
              <a:rPr lang="en-US" sz="2000" dirty="0"/>
              <a:t>15.3 years teaching experience, ranging from 2 to 32 years (</a:t>
            </a:r>
            <a:r>
              <a:rPr lang="en-US" sz="2000" i="1" dirty="0"/>
              <a:t>SD</a:t>
            </a:r>
            <a:r>
              <a:rPr lang="en-US" sz="2000" dirty="0"/>
              <a:t> = 8.13)</a:t>
            </a:r>
          </a:p>
          <a:p>
            <a:pPr lvl="1"/>
            <a:r>
              <a:rPr lang="en-US" sz="2000" dirty="0"/>
              <a:t>8 fully online courses taught prior to Spring 2020 in last 3 years, ranging from 0 to 30 courses (</a:t>
            </a:r>
            <a:r>
              <a:rPr lang="en-US" sz="2000" i="1" dirty="0"/>
              <a:t>SD</a:t>
            </a:r>
            <a:r>
              <a:rPr lang="en-US" sz="2000" dirty="0"/>
              <a:t> = 10.00)</a:t>
            </a:r>
          </a:p>
          <a:p>
            <a:pPr lvl="1"/>
            <a:r>
              <a:rPr lang="en-US" sz="2000" dirty="0"/>
              <a:t>35% of participants had never taught online prior to Spring 2020</a:t>
            </a:r>
          </a:p>
          <a:p>
            <a:endParaRPr lang="en-US" dirty="0"/>
          </a:p>
          <a:p>
            <a:r>
              <a:rPr lang="en-US" sz="3200" dirty="0"/>
              <a:t>Mean (standard deviation) of professional development hours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45ED308-B26E-4691-B1F0-C5A4245735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472090"/>
              </p:ext>
            </p:extLst>
          </p:nvPr>
        </p:nvGraphicFramePr>
        <p:xfrm>
          <a:off x="1420283" y="4450761"/>
          <a:ext cx="8309204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3045">
                  <a:extLst>
                    <a:ext uri="{9D8B030D-6E8A-4147-A177-3AD203B41FA5}">
                      <a16:colId xmlns:a16="http://schemas.microsoft.com/office/drawing/2014/main" val="2783248878"/>
                    </a:ext>
                  </a:extLst>
                </a:gridCol>
                <a:gridCol w="1722607">
                  <a:extLst>
                    <a:ext uri="{9D8B030D-6E8A-4147-A177-3AD203B41FA5}">
                      <a16:colId xmlns:a16="http://schemas.microsoft.com/office/drawing/2014/main" val="1656746294"/>
                    </a:ext>
                  </a:extLst>
                </a:gridCol>
                <a:gridCol w="1723608">
                  <a:extLst>
                    <a:ext uri="{9D8B030D-6E8A-4147-A177-3AD203B41FA5}">
                      <a16:colId xmlns:a16="http://schemas.microsoft.com/office/drawing/2014/main" val="2694939407"/>
                    </a:ext>
                  </a:extLst>
                </a:gridCol>
                <a:gridCol w="1809944">
                  <a:extLst>
                    <a:ext uri="{9D8B030D-6E8A-4147-A177-3AD203B41FA5}">
                      <a16:colId xmlns:a16="http://schemas.microsoft.com/office/drawing/2014/main" val="2805154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Development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Overall Hours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Prior Online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 Prior Online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7493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Online Tools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20.35 (15.49)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19.86 (16.57)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21.50 (14.01)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58194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Online Course Design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19.00 (21.47)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18.00 (20.79)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21.00 (24.68)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80669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Teaching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16.06 (18.13)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12.92 (16.81)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22.33 (20.62)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73295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Learning to Teach in College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36.11 (45.88)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23.08 (22.38)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70.00 (73.86)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31823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025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C97B1-F677-4C82-9865-227A9B7D2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Prior to Spring 2020</a:t>
            </a:r>
            <a:br>
              <a:rPr lang="en-US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Asynchronous Content Online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2957F0D-E9BC-41B8-9DB1-EE76BDF4C9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1308966"/>
              </p:ext>
            </p:extLst>
          </p:nvPr>
        </p:nvGraphicFramePr>
        <p:xfrm>
          <a:off x="1066800" y="2714116"/>
          <a:ext cx="9686925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29300">
                  <a:extLst>
                    <a:ext uri="{9D8B030D-6E8A-4147-A177-3AD203B41FA5}">
                      <a16:colId xmlns:a16="http://schemas.microsoft.com/office/drawing/2014/main" val="1159951977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958700731"/>
                    </a:ext>
                  </a:extLst>
                </a:gridCol>
                <a:gridCol w="1152525">
                  <a:extLst>
                    <a:ext uri="{9D8B030D-6E8A-4147-A177-3AD203B41FA5}">
                      <a16:colId xmlns:a16="http://schemas.microsoft.com/office/drawing/2014/main" val="146139717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14120344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Online Content Utilized by Delivery Mode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Online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Blended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Face-to-Face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37604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Instructor-created content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4.25 (1.60)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4.11 (1.83)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2.58 (1.73)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1452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Publisher-created content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4.00 (1.81)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3.78 (1.86)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3.08 (2.15)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4203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Student-created content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3.92 (1.56)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3.33 (1.94)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2.92 (1.93)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2154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Assignment information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5.75 (.62)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4.67 (1.41)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4.5 (1.78)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33005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Assignment feedback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5.92 (.29)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4.89 (1.36)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4.17 (2.13)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04175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Grading rubrics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5.25 (1.38)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4.56 (1.33)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4.50 (1.62)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323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Grades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5.58 (1.44)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5.67 (.50)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5.18 (1.54)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911361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B21E0FE-9D92-453E-A5E8-985419BFF720}"/>
              </a:ext>
            </a:extLst>
          </p:cNvPr>
          <p:cNvSpPr txBox="1"/>
          <p:nvPr/>
        </p:nvSpPr>
        <p:spPr>
          <a:xfrm>
            <a:off x="1064088" y="2213701"/>
            <a:ext cx="84541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Mean (Standard Deviation) of Faculty Rated Use:  1 = </a:t>
            </a:r>
            <a:r>
              <a:rPr lang="en-US" sz="2000" i="1" dirty="0"/>
              <a:t>Never Use </a:t>
            </a:r>
            <a:r>
              <a:rPr lang="en-US" sz="2000" dirty="0"/>
              <a:t>to 6 = </a:t>
            </a:r>
            <a:r>
              <a:rPr lang="en-US" sz="2000" i="1" dirty="0"/>
              <a:t>Always Use </a:t>
            </a:r>
          </a:p>
          <a:p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8A9684-EB48-4357-AC0E-5BFC2EAD0C86}"/>
              </a:ext>
            </a:extLst>
          </p:cNvPr>
          <p:cNvSpPr txBox="1"/>
          <p:nvPr/>
        </p:nvSpPr>
        <p:spPr>
          <a:xfrm>
            <a:off x="1064088" y="5734427"/>
            <a:ext cx="79194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Boldface denotes group mean differences of 1 point or greater on scale.</a:t>
            </a:r>
            <a:endParaRPr lang="en-US" sz="2000" b="1" i="1" dirty="0"/>
          </a:p>
          <a:p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251435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C97B1-F677-4C82-9865-227A9B7D2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Prior to Spring 2020</a:t>
            </a:r>
            <a:br>
              <a:rPr lang="en-US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Asynchronous Content Online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2957F0D-E9BC-41B8-9DB1-EE76BDF4C9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9183053"/>
              </p:ext>
            </p:extLst>
          </p:nvPr>
        </p:nvGraphicFramePr>
        <p:xfrm>
          <a:off x="1138844" y="2596368"/>
          <a:ext cx="9903231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84916">
                  <a:extLst>
                    <a:ext uri="{9D8B030D-6E8A-4147-A177-3AD203B41FA5}">
                      <a16:colId xmlns:a16="http://schemas.microsoft.com/office/drawing/2014/main" val="1159951977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1958700731"/>
                    </a:ext>
                  </a:extLst>
                </a:gridCol>
                <a:gridCol w="1163782">
                  <a:extLst>
                    <a:ext uri="{9D8B030D-6E8A-4147-A177-3AD203B41FA5}">
                      <a16:colId xmlns:a16="http://schemas.microsoft.com/office/drawing/2014/main" val="2568349788"/>
                    </a:ext>
                  </a:extLst>
                </a:gridCol>
                <a:gridCol w="1465813">
                  <a:extLst>
                    <a:ext uri="{9D8B030D-6E8A-4147-A177-3AD203B41FA5}">
                      <a16:colId xmlns:a16="http://schemas.microsoft.com/office/drawing/2014/main" val="14120344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Online Assignment Type Utilized by Delivery Mode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Online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Blended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Face-to-Face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37604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Closed-ended quizzes/exams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3.92 (1.78)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4.56 (1.67)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3.25 (1.96)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09046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Open-ended quizzes/exams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3.58 (1.62)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3.11 (1.45)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2.83 (1.75)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9464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Case study analyses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3.92 (1.56)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3.22 (1.64)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2.67 (2.10)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47425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Simulations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2.67 (1.87)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2.89 (1.69)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2.75 (2.05)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42120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Research projects and reports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5.00 (.85)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3.67 (1.5)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3.75 (1.86)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1452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Discussion forums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5.42 (1.00)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3.56 (1.88)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2.50 (1.88)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4203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Reflections, journals, wikis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3.00 (1.71)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2.89 (1.54)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2.83 (1.69)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215439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C42562B-3F45-4920-9AF1-BAC9F39E4090}"/>
              </a:ext>
            </a:extLst>
          </p:cNvPr>
          <p:cNvSpPr txBox="1"/>
          <p:nvPr/>
        </p:nvSpPr>
        <p:spPr>
          <a:xfrm>
            <a:off x="1064088" y="2138886"/>
            <a:ext cx="84541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Mean (Standard Deviation) of Faculty Rated Use:  1 = </a:t>
            </a:r>
            <a:r>
              <a:rPr lang="en-US" sz="2000" i="1" dirty="0"/>
              <a:t>Never Use </a:t>
            </a:r>
            <a:r>
              <a:rPr lang="en-US" sz="2000" dirty="0"/>
              <a:t>to 6 = </a:t>
            </a:r>
            <a:r>
              <a:rPr lang="en-US" sz="2000" i="1" dirty="0"/>
              <a:t>Always Use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99887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C97B1-F677-4C82-9865-227A9B7D2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Prior to Spring 2020</a:t>
            </a:r>
            <a:br>
              <a:rPr lang="en-US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Synchronous Interaction Online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2957F0D-E9BC-41B8-9DB1-EE76BDF4C9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5780513"/>
              </p:ext>
            </p:extLst>
          </p:nvPr>
        </p:nvGraphicFramePr>
        <p:xfrm>
          <a:off x="1105598" y="2754310"/>
          <a:ext cx="9903231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93718">
                  <a:extLst>
                    <a:ext uri="{9D8B030D-6E8A-4147-A177-3AD203B41FA5}">
                      <a16:colId xmlns:a16="http://schemas.microsoft.com/office/drawing/2014/main" val="1159951977"/>
                    </a:ext>
                  </a:extLst>
                </a:gridCol>
                <a:gridCol w="1271848">
                  <a:extLst>
                    <a:ext uri="{9D8B030D-6E8A-4147-A177-3AD203B41FA5}">
                      <a16:colId xmlns:a16="http://schemas.microsoft.com/office/drawing/2014/main" val="1958700731"/>
                    </a:ext>
                  </a:extLst>
                </a:gridCol>
                <a:gridCol w="1271852">
                  <a:extLst>
                    <a:ext uri="{9D8B030D-6E8A-4147-A177-3AD203B41FA5}">
                      <a16:colId xmlns:a16="http://schemas.microsoft.com/office/drawing/2014/main" val="2568349788"/>
                    </a:ext>
                  </a:extLst>
                </a:gridCol>
                <a:gridCol w="1465813">
                  <a:extLst>
                    <a:ext uri="{9D8B030D-6E8A-4147-A177-3AD203B41FA5}">
                      <a16:colId xmlns:a16="http://schemas.microsoft.com/office/drawing/2014/main" val="14120344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Synchronous Online Interaction by Delivery Mode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Online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Blended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Face-to-Face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37604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Teacher-led, whole group (e.g., lectures)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2.17 (1.59)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2.44 (1.74)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1.67 (1.37)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09046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Student-led, whole group (e.g., student presentations)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2.08 (1.38)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2.22 (1.64)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1.83 (1.53)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9464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Teacher-led, small group (e.g., group-specific lectures)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2.00 (1.60)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3.00 (2.00)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1.75 (1.42)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47425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Student-led, small group (e.g., student group work)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1.92 (1.38)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2.78 (1.99)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1.75 (1.42)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42120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Teacher- and student-led (e.g., discussions, Q&amp;A)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2.08 (1.51)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3.00 (2.00)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1.83 (1.53)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1452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Office hours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3.58 (2.23)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3.22 (2.22)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2.00 (1.86)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420348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C42562B-3F45-4920-9AF1-BAC9F39E4090}"/>
              </a:ext>
            </a:extLst>
          </p:cNvPr>
          <p:cNvSpPr txBox="1"/>
          <p:nvPr/>
        </p:nvSpPr>
        <p:spPr>
          <a:xfrm>
            <a:off x="1064088" y="2296831"/>
            <a:ext cx="84541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Mean (Standard Deviation) of Faculty Rated Use:  1 = </a:t>
            </a:r>
            <a:r>
              <a:rPr lang="en-US" sz="2000" i="1" dirty="0"/>
              <a:t>Never Use </a:t>
            </a:r>
            <a:r>
              <a:rPr lang="en-US" sz="2000" dirty="0"/>
              <a:t>to 6 = </a:t>
            </a:r>
            <a:r>
              <a:rPr lang="en-US" sz="2000" i="1" dirty="0"/>
              <a:t>Always Use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219481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">
      <a:dk1>
        <a:srgbClr val="000000"/>
      </a:dk1>
      <a:lt1>
        <a:srgbClr val="FFFFFF"/>
      </a:lt1>
      <a:dk2>
        <a:srgbClr val="41242D"/>
      </a:dk2>
      <a:lt2>
        <a:srgbClr val="E2E2E8"/>
      </a:lt2>
      <a:accent1>
        <a:srgbClr val="A5A27D"/>
      </a:accent1>
      <a:accent2>
        <a:srgbClr val="B79A7A"/>
      </a:accent2>
      <a:accent3>
        <a:srgbClr val="C2948F"/>
      </a:accent3>
      <a:accent4>
        <a:srgbClr val="BA7F91"/>
      </a:accent4>
      <a:accent5>
        <a:srgbClr val="C390B5"/>
      </a:accent5>
      <a:accent6>
        <a:srgbClr val="B17FBA"/>
      </a:accent6>
      <a:hlink>
        <a:srgbClr val="6D71B0"/>
      </a:hlink>
      <a:folHlink>
        <a:srgbClr val="7F7F7F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ssic-Corporate_Teach a Course_04_Win32_MO - v4" id="{2AE1B83A-9721-4EF8-B275-2624D019C8C0}" vid="{8CDF83C5-BCF3-42CE-9DDC-151D6253CC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B96A612-58F4-4E9A-9665-3987CC3AC4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F5E4A76-0180-4CD0-B081-82F74A336136}">
  <ds:schemaRefs>
    <ds:schemaRef ds:uri="71af3243-3dd4-4a8d-8c0d-dd76da1f02a5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16c05727-aa75-4e4a-9b5f-8a80a1165891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41243E30-12F4-4BE3-B27D-23AB115E9D1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Teach a course presentation</Template>
  <TotalTime>0</TotalTime>
  <Words>3191</Words>
  <Application>Microsoft Office PowerPoint</Application>
  <PresentationFormat>Widescreen</PresentationFormat>
  <Paragraphs>514</Paragraphs>
  <Slides>36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Calibri</vt:lpstr>
      <vt:lpstr>Garamond</vt:lpstr>
      <vt:lpstr>SavonVTI</vt:lpstr>
      <vt:lpstr>Reframing blended assumptions: making decisions about synchronous versus asynchronous delivery</vt:lpstr>
      <vt:lpstr>Presentation Outline</vt:lpstr>
      <vt:lpstr>Session Learning Outcomes</vt:lpstr>
      <vt:lpstr>Background – TAMUCT Spring 2020</vt:lpstr>
      <vt:lpstr>Pandemic Response:  Institution</vt:lpstr>
      <vt:lpstr>Pandemic Response:  Research</vt:lpstr>
      <vt:lpstr>Prior to Spring 2020 Asynchronous Content Online</vt:lpstr>
      <vt:lpstr>Prior to Spring 2020 Asynchronous Content Online</vt:lpstr>
      <vt:lpstr>Prior to Spring 2020 Synchronous Interaction Online</vt:lpstr>
      <vt:lpstr>Prior to Spring 2020 Synchronous Interaction In Person</vt:lpstr>
      <vt:lpstr>Prior to Spring 2020 Conclusions</vt:lpstr>
      <vt:lpstr>Prior to Spring 2020 Conclusions</vt:lpstr>
      <vt:lpstr>Faculty Response to the Pandemic Pivot</vt:lpstr>
      <vt:lpstr>Faculty Response to the Pivot</vt:lpstr>
      <vt:lpstr>Faculty Response to the Pivot</vt:lpstr>
      <vt:lpstr>Faculty Response to the Pivot</vt:lpstr>
      <vt:lpstr>Summer 2020</vt:lpstr>
      <vt:lpstr>Fall 2020</vt:lpstr>
      <vt:lpstr>PowerPoint Presentation</vt:lpstr>
      <vt:lpstr>Faculty Plans for Future Delivery</vt:lpstr>
      <vt:lpstr>Reframing  Blended Assumptions – The Critical Question</vt:lpstr>
      <vt:lpstr>Problematic Blended Assumptions</vt:lpstr>
      <vt:lpstr>Clarifying Blended Assumptions</vt:lpstr>
      <vt:lpstr>Leveraging the Quality Matters Rubric</vt:lpstr>
      <vt:lpstr>Reframing Blended Assumptions</vt:lpstr>
      <vt:lpstr>Reframing Blended Recommendations</vt:lpstr>
      <vt:lpstr>PowerPoint Presentation</vt:lpstr>
      <vt:lpstr>Survey Examples of Synchronous Content</vt:lpstr>
      <vt:lpstr>Survey Examples of Synchronous Content</vt:lpstr>
      <vt:lpstr>Efficacy of Synchronous Interaction Type</vt:lpstr>
      <vt:lpstr>Faculty Examples of Synchronous In Person</vt:lpstr>
      <vt:lpstr>Efficacy across Delivery Modes</vt:lpstr>
      <vt:lpstr>Faculty Advice Regarding Efficacy</vt:lpstr>
      <vt:lpstr>Clarifying Other Assumptions</vt:lpstr>
      <vt:lpstr>Conclusion</vt:lpstr>
      <vt:lpstr>Questions or comments?  Reframing blended assumptions: making decisions about synchronous versus asynchronous delivery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2020-10-12T18:51:04Z</dcterms:created>
  <dcterms:modified xsi:type="dcterms:W3CDTF">2020-10-19T22:04:00Z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