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1" r:id="rId1"/>
  </p:sldMasterIdLst>
  <p:notesMasterIdLst>
    <p:notesMasterId r:id="rId17"/>
  </p:notesMasterIdLst>
  <p:sldIdLst>
    <p:sldId id="256" r:id="rId2"/>
    <p:sldId id="273" r:id="rId3"/>
    <p:sldId id="257" r:id="rId4"/>
    <p:sldId id="272" r:id="rId5"/>
    <p:sldId id="258" r:id="rId6"/>
    <p:sldId id="261" r:id="rId7"/>
    <p:sldId id="275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451608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20474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86254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92936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991622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630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64488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36526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
Poll Title: Where did you come from to be here?
https://www.polleverywhere.com/free_text_polls/W2ly01rKSaBg1Na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18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8770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
Poll Title: What is your role at your institution?
https://www.polleverywhere.com/multiple_choice_polls/ffAteZUr1zo0frZ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18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0434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76255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
Poll Title: What are some practices that are used at your institution to assure alignment (outcomes/assessments) in courses/ programs? ( In a word or two)
https://www.polleverywhere.com/free_text_polls/uZrd9rmj6Xkkaet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77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41898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0543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799" cy="131444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4785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5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6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 rot="5400000">
            <a:off x="2874763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/>
          <p:nvPr/>
        </p:nvSpPr>
        <p:spPr>
          <a:xfrm>
            <a:off x="3136197" y="-3045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 rot="5400000">
            <a:off x="5463776" y="1371599"/>
            <a:ext cx="4388642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 rot="5400000">
            <a:off x="1272777" y="-609598"/>
            <a:ext cx="4388642" cy="60197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775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parator Page 1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0" y="1542058"/>
            <a:ext cx="9144000" cy="205415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/>
          <p:nvPr/>
        </p:nvSpPr>
        <p:spPr>
          <a:xfrm>
            <a:off x="7057571" y="-916212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Shape 25" descr="NWU PPT Wide Opt 2 - No Wordmark_Separator 1.jpg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parator Page 2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0" y="1542058"/>
            <a:ext cx="9144000" cy="205415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pic>
        <p:nvPicPr>
          <p:cNvPr id="28" name="Shape 28" descr="NWU PPT Wide Opt 2 - No Wordmark_Separator 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ster 3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Shape 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0" cy="10215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22312" y="2180033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8" cy="339447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127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8" cy="339447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127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151333"/>
            <a:ext cx="4040187" cy="47982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631154"/>
            <a:ext cx="4040187" cy="2963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38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31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3"/>
          </p:nvPr>
        </p:nvSpPr>
        <p:spPr>
          <a:xfrm>
            <a:off x="4645026" y="1151333"/>
            <a:ext cx="4041773" cy="47982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4"/>
          </p:nvPr>
        </p:nvSpPr>
        <p:spPr>
          <a:xfrm>
            <a:off x="4645026" y="1631154"/>
            <a:ext cx="4041773" cy="2963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38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31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Shape 15" descr="NWU PPT Wide Opt 2 - No Wordmark_Master.jpg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eba-anna.lee@northwestern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linkedin.com/in/reba-anna-lee-0852681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>
            <a:spLocks noGrp="1"/>
          </p:cNvSpPr>
          <p:nvPr>
            <p:ph type="ctrTitle"/>
          </p:nvPr>
        </p:nvSpPr>
        <p:spPr>
          <a:xfrm>
            <a:off x="2235514" y="1782609"/>
            <a:ext cx="6395399" cy="795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Reimagining the 5 Ws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subTitle" idx="1"/>
          </p:nvPr>
        </p:nvSpPr>
        <p:spPr>
          <a:xfrm>
            <a:off x="2357700" y="2760449"/>
            <a:ext cx="6395399" cy="134879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Online Course Quality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Alignment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ctrTitle"/>
          </p:nvPr>
        </p:nvSpPr>
        <p:spPr>
          <a:xfrm>
            <a:off x="674700" y="296585"/>
            <a:ext cx="7772400" cy="91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Weekly Roadmaps</a:t>
            </a:r>
          </a:p>
        </p:txBody>
      </p:sp>
      <p:pic>
        <p:nvPicPr>
          <p:cNvPr id="167" name="Shape 1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39698" y="1502533"/>
            <a:ext cx="6298150" cy="28551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ctrTitle"/>
          </p:nvPr>
        </p:nvSpPr>
        <p:spPr>
          <a:xfrm>
            <a:off x="674700" y="311581"/>
            <a:ext cx="7772400" cy="91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Alignment Table</a:t>
            </a:r>
          </a:p>
        </p:txBody>
      </p:sp>
      <p:pic>
        <p:nvPicPr>
          <p:cNvPr id="174" name="Shape 1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175" y="1642751"/>
            <a:ext cx="8629649" cy="2495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>
            <a:spLocks noGrp="1"/>
          </p:cNvSpPr>
          <p:nvPr>
            <p:ph type="ctrTitle"/>
          </p:nvPr>
        </p:nvSpPr>
        <p:spPr>
          <a:xfrm>
            <a:off x="674700" y="161623"/>
            <a:ext cx="7772400" cy="91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Reading/Media Annotations </a:t>
            </a:r>
          </a:p>
        </p:txBody>
      </p:sp>
      <p:pic>
        <p:nvPicPr>
          <p:cNvPr id="181" name="Shape 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2625" y="1000762"/>
            <a:ext cx="7180073" cy="3697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ctrTitle"/>
          </p:nvPr>
        </p:nvSpPr>
        <p:spPr>
          <a:xfrm>
            <a:off x="685800" y="250934"/>
            <a:ext cx="7772400" cy="4219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 Group Work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Shape 202"/>
          <p:cNvSpPr txBox="1">
            <a:spLocks noGrp="1"/>
          </p:cNvSpPr>
          <p:nvPr>
            <p:ph type="ctrTitle"/>
          </p:nvPr>
        </p:nvSpPr>
        <p:spPr>
          <a:xfrm>
            <a:off x="685800" y="456674"/>
            <a:ext cx="7772400" cy="411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Discussion &amp; Questions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Shape 208"/>
          <p:cNvSpPr txBox="1">
            <a:spLocks noGrp="1"/>
          </p:cNvSpPr>
          <p:nvPr>
            <p:ph type="ctrTitle"/>
          </p:nvPr>
        </p:nvSpPr>
        <p:spPr>
          <a:xfrm>
            <a:off x="685800" y="1234774"/>
            <a:ext cx="7772400" cy="35326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Reba-Anna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Lee</a:t>
            </a:r>
          </a:p>
          <a:p>
            <a:pPr lvl="0" indent="381000" algn="l">
              <a:buSzPct val="25000"/>
            </a:pPr>
            <a:r>
              <a:rPr lang="en-US" sz="30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reba-anna.lee@northwestern.edu</a:t>
            </a:r>
            <a:br>
              <a:rPr lang="en-US" sz="30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</a:br>
            <a:r>
              <a:rPr lang="en-US" sz="30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/>
            </a:r>
            <a:br>
              <a:rPr lang="en-US" sz="30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</a:br>
            <a:r>
              <a:rPr lang="en-US" sz="3000" dirty="0" smtClean="0">
                <a:solidFill>
                  <a:schemeClr val="tx1"/>
                </a:solidFill>
              </a:rPr>
              <a:t>T</a:t>
            </a:r>
            <a:r>
              <a:rPr lang="en-US" sz="3000" dirty="0" smtClean="0">
                <a:solidFill>
                  <a:schemeClr val="tx1"/>
                </a:solidFill>
              </a:rPr>
              <a:t>witter: RebaAnna2</a:t>
            </a:r>
            <a:br>
              <a:rPr lang="en-US" sz="3000" dirty="0" smtClean="0">
                <a:solidFill>
                  <a:schemeClr val="tx1"/>
                </a:solidFill>
              </a:rPr>
            </a:br>
            <a:r>
              <a:rPr lang="en-US" sz="3000" dirty="0" smtClean="0">
                <a:solidFill>
                  <a:schemeClr val="tx1"/>
                </a:solidFill>
              </a:rPr>
              <a:t/>
            </a:r>
            <a:br>
              <a:rPr lang="en-US" sz="3000" dirty="0" smtClean="0">
                <a:solidFill>
                  <a:schemeClr val="tx1"/>
                </a:solidFill>
              </a:rPr>
            </a:br>
            <a:r>
              <a:rPr lang="en-US" sz="3000" dirty="0" smtClean="0">
                <a:solidFill>
                  <a:schemeClr val="tx1"/>
                </a:solidFill>
              </a:rPr>
              <a:t>LinkedIn</a:t>
            </a:r>
            <a:r>
              <a:rPr lang="en-US" sz="3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https://www.linkedin.com/in/reba-anna-lee-08526817</a:t>
            </a:r>
            <a:endParaRPr lang="en-US" sz="2000" b="0" i="0" strike="noStrike" cap="none" dirty="0">
              <a:solidFill>
                <a:schemeClr val="tx1"/>
              </a:solidFill>
              <a:sym typeface="Arial"/>
              <a:hlinkClick r:id="rId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Shape 209"/>
          <p:cNvSpPr txBox="1">
            <a:spLocks noGrp="1"/>
          </p:cNvSpPr>
          <p:nvPr>
            <p:ph type="ctrTitle"/>
          </p:nvPr>
        </p:nvSpPr>
        <p:spPr>
          <a:xfrm>
            <a:off x="685800" y="125271"/>
            <a:ext cx="7772400" cy="91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Contact 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</a:t>
            </a:r>
            <a:endParaRPr lang="en-US" sz="4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8636000" cy="463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6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ctrTitle"/>
          </p:nvPr>
        </p:nvSpPr>
        <p:spPr>
          <a:xfrm>
            <a:off x="685800" y="465124"/>
            <a:ext cx="7772400" cy="8732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Introductions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ubTitle" idx="1"/>
          </p:nvPr>
        </p:nvSpPr>
        <p:spPr>
          <a:xfrm>
            <a:off x="0" y="1338417"/>
            <a:ext cx="9144000" cy="3144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Northwestern University, School of Professional Studies Distance Learning Department</a:t>
            </a:r>
          </a:p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Reba-Anna Lee, Ed.D</a:t>
            </a:r>
          </a:p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Director of Online Program Development</a:t>
            </a:r>
          </a:p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Elizabeth Lemke</a:t>
            </a:r>
          </a:p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Learning Designer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8636000" cy="463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66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ctrTitle"/>
          </p:nvPr>
        </p:nvSpPr>
        <p:spPr>
          <a:xfrm>
            <a:off x="685800" y="39816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Session Outcomes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subTitle" idx="1"/>
          </p:nvPr>
        </p:nvSpPr>
        <p:spPr>
          <a:xfrm>
            <a:off x="446525" y="1509595"/>
            <a:ext cx="8240399" cy="3064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US" sz="2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Recognize the correlation between alignment and quality online courses.</a:t>
            </a:r>
          </a:p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US" sz="2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effective design strategies to ensure alignment.</a:t>
            </a:r>
          </a:p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US" sz="2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 alignment strategies you have implemented in the courses you design/teach.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ctrTitle"/>
          </p:nvPr>
        </p:nvSpPr>
        <p:spPr>
          <a:xfrm>
            <a:off x="685800" y="200839"/>
            <a:ext cx="7772400" cy="96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Quality Matters &amp; Alignment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Shape 1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3450" y="1071399"/>
            <a:ext cx="6177100" cy="347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8636000" cy="463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3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type="ctrTitle"/>
          </p:nvPr>
        </p:nvSpPr>
        <p:spPr>
          <a:xfrm>
            <a:off x="685800" y="1256300"/>
            <a:ext cx="7772400" cy="2384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We Help Students Recognize the Connections?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type="ctrTitle"/>
          </p:nvPr>
        </p:nvSpPr>
        <p:spPr>
          <a:xfrm>
            <a:off x="674700" y="251597"/>
            <a:ext cx="7772400" cy="91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Weekly Overviews</a:t>
            </a:r>
          </a:p>
        </p:txBody>
      </p:sp>
      <p:pic>
        <p:nvPicPr>
          <p:cNvPr id="160" name="Shape 1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062" y="1478384"/>
            <a:ext cx="7991475" cy="312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d0fdbb3a-f270-4f99-87db-c11221ca57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285d8757-2786-4743-bc1a-672823d0058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000910fd-5140-4ca9-bc22-ca70dbd24c6f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116</Words>
  <Application>Microsoft Office PowerPoint</Application>
  <PresentationFormat>On-screen Show (16:9)</PresentationFormat>
  <Paragraphs>47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Reimagining the 5 Ws</vt:lpstr>
      <vt:lpstr>PowerPoint Presentation</vt:lpstr>
      <vt:lpstr>Introductions</vt:lpstr>
      <vt:lpstr>PowerPoint Presentation</vt:lpstr>
      <vt:lpstr>Session Outcomes</vt:lpstr>
      <vt:lpstr>Quality Matters &amp; Alignment</vt:lpstr>
      <vt:lpstr>PowerPoint Presentation</vt:lpstr>
      <vt:lpstr>How Do We Help Students Recognize the Connections?</vt:lpstr>
      <vt:lpstr>Weekly Overviews</vt:lpstr>
      <vt:lpstr>Weekly Roadmaps</vt:lpstr>
      <vt:lpstr>Alignment Table</vt:lpstr>
      <vt:lpstr>Reading/Media Annotations </vt:lpstr>
      <vt:lpstr>Small Group Work</vt:lpstr>
      <vt:lpstr>Discussion &amp; Questions</vt:lpstr>
      <vt:lpstr>Reba-Anna Lee reba-anna.lee@northwestern.edu  Twitter: RebaAnna2  LinkedIn: https://www.linkedin.com/in/reba-anna-lee-08526817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Reimagining the 5 Ws</dc:title>
  <cp:lastModifiedBy>Reba-Anna Clare-Elizabeth Lee</cp:lastModifiedBy>
  <cp:revision>3</cp:revision>
  <dcterms:modified xsi:type="dcterms:W3CDTF">2017-09-15T20:50:50Z</dcterms:modified>
</cp:coreProperties>
</file>