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61" r:id="rId1"/>
  </p:sldMasterIdLst>
  <p:notesMasterIdLst>
    <p:notesMasterId r:id="rId14"/>
  </p:notesMasterIdLst>
  <p:sldIdLst>
    <p:sldId id="256" r:id="rId2"/>
    <p:sldId id="257" r:id="rId3"/>
    <p:sldId id="258" r:id="rId4"/>
    <p:sldId id="261" r:id="rId5"/>
    <p:sldId id="263" r:id="rId6"/>
    <p:sldId id="264" r:id="rId7"/>
    <p:sldId id="265" r:id="rId8"/>
    <p:sldId id="266" r:id="rId9"/>
    <p:sldId id="267" r:id="rId10"/>
    <p:sldId id="269" r:id="rId11"/>
    <p:sldId id="270" r:id="rId12"/>
    <p:sldId id="271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3" d="100"/>
          <a:sy n="143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Clr>
                <a:schemeClr val="dk1"/>
              </a:buClr>
              <a:buFont typeface="Calibri"/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Clr>
                <a:schemeClr val="dk1"/>
              </a:buClr>
              <a:buFont typeface="Calibri"/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Clr>
                <a:schemeClr val="dk1"/>
              </a:buClr>
              <a:buFont typeface="Calibri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Clr>
                <a:schemeClr val="dk1"/>
              </a:buClr>
              <a:buFont typeface="Calibri"/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Clr>
                <a:schemeClr val="dk1"/>
              </a:buClr>
              <a:buFont typeface="Calibri"/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Clr>
                <a:schemeClr val="dk1"/>
              </a:buClr>
              <a:buFont typeface="Calibri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Clr>
                <a:schemeClr val="dk1"/>
              </a:buClr>
              <a:buFont typeface="Calibri"/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Clr>
                <a:schemeClr val="dk1"/>
              </a:buClr>
              <a:buFont typeface="Calibri"/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4451608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2204748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Shape 193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</a:t>
            </a:fld>
            <a:endParaRPr lang="en-US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416306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Shape 1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4644884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Shape 20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7365265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187709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Shape 112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lang="en-US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804348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8762558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Shape 1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4418982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6054339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8862548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Shape 1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6929366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Shape 1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399162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ctrTitle"/>
          </p:nvPr>
        </p:nvSpPr>
        <p:spPr>
          <a:xfrm>
            <a:off x="685800" y="1597819"/>
            <a:ext cx="7772400" cy="110251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ubTitle" idx="1"/>
          </p:nvPr>
        </p:nvSpPr>
        <p:spPr>
          <a:xfrm>
            <a:off x="1371600" y="2914650"/>
            <a:ext cx="6400799" cy="131444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8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8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204785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50" cy="438983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635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698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76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2"/>
          </p:nvPr>
        </p:nvSpPr>
        <p:spPr>
          <a:xfrm>
            <a:off x="457200" y="1076325"/>
            <a:ext cx="3008313" cy="351829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8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8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399" cy="42505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77" name="Shape 77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399" cy="308609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399" cy="60364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8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8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 rot="5400000">
            <a:off x="2874763" y="-1217413"/>
            <a:ext cx="3394472" cy="8229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635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698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76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8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8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Shape 87"/>
          <p:cNvSpPr txBox="1"/>
          <p:nvPr/>
        </p:nvSpPr>
        <p:spPr>
          <a:xfrm>
            <a:off x="3136197" y="-30456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 rot="5400000">
            <a:off x="5463776" y="1371599"/>
            <a:ext cx="4388642" cy="2057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 rot="5400000">
            <a:off x="1272777" y="-609598"/>
            <a:ext cx="4388642" cy="601979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635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698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76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8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8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57756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parator Page 1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0" y="1542058"/>
            <a:ext cx="9144000" cy="205415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/>
          <p:nvPr/>
        </p:nvSpPr>
        <p:spPr>
          <a:xfrm>
            <a:off x="7057571" y="-916212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Shape 25" descr="NWU PPT Wide Opt 2 - No Wordmark_Separator 1.jpg"/>
          <p:cNvSpPr/>
          <p:nvPr/>
        </p:nvSpPr>
        <p:spPr>
          <a:xfrm>
            <a:off x="0" y="0"/>
            <a:ext cx="9144000" cy="514349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parator Page 2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0" y="1542058"/>
            <a:ext cx="9144000" cy="205415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pic>
        <p:nvPicPr>
          <p:cNvPr id="28" name="Shape 28" descr="NWU PPT Wide Opt 2 - No Wordmark_Separator 2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ster 3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Shape 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8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8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635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698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76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8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8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722312" y="3305176"/>
            <a:ext cx="7772400" cy="102155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722312" y="2180033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8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8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4038598" cy="339447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127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190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648200" y="1200150"/>
            <a:ext cx="4038598" cy="339447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127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190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8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8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457200" y="1151333"/>
            <a:ext cx="4040187" cy="47982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457200" y="1631154"/>
            <a:ext cx="4040187" cy="296346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381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31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3"/>
          </p:nvPr>
        </p:nvSpPr>
        <p:spPr>
          <a:xfrm>
            <a:off x="4645026" y="1151333"/>
            <a:ext cx="4041773" cy="47982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4"/>
          </p:nvPr>
        </p:nvSpPr>
        <p:spPr>
          <a:xfrm>
            <a:off x="4645026" y="1631154"/>
            <a:ext cx="4041773" cy="296346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381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31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8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8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8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8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635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698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76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8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8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" name="Shape 15" descr="NWU PPT Wide Opt 2 - No Wordmark_Master.jpg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0" y="0"/>
            <a:ext cx="9144000" cy="5143499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2" r:id="rId1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reba-anna.lee@northwestern.edu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linkedin.com/in/reba-anna-lee-08526817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Shape 9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Shape 100"/>
          <p:cNvSpPr txBox="1">
            <a:spLocks noGrp="1"/>
          </p:cNvSpPr>
          <p:nvPr>
            <p:ph type="ctrTitle"/>
          </p:nvPr>
        </p:nvSpPr>
        <p:spPr>
          <a:xfrm>
            <a:off x="2235514" y="1782609"/>
            <a:ext cx="6395399" cy="795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Reimagining the 5 Ws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subTitle" idx="1"/>
          </p:nvPr>
        </p:nvSpPr>
        <p:spPr>
          <a:xfrm>
            <a:off x="2357700" y="2760449"/>
            <a:ext cx="6395399" cy="1348798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Arial"/>
              <a:buNone/>
            </a:pPr>
            <a:r>
              <a:rPr lang="en-US" sz="4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Online Course Quality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Arial"/>
              <a:buNone/>
            </a:pPr>
            <a:r>
              <a:rPr lang="en-US" sz="4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and Alignment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ctrTitle"/>
          </p:nvPr>
        </p:nvSpPr>
        <p:spPr>
          <a:xfrm>
            <a:off x="685800" y="250934"/>
            <a:ext cx="7772400" cy="42194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Small Group Work</a:t>
            </a:r>
          </a:p>
        </p:txBody>
      </p:sp>
      <p:sp>
        <p:nvSpPr>
          <p:cNvPr id="196" name="Shape 196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</a:t>
            </a:fld>
            <a:endParaRPr lang="en-US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10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Shape 202"/>
          <p:cNvSpPr txBox="1">
            <a:spLocks noGrp="1"/>
          </p:cNvSpPr>
          <p:nvPr>
            <p:ph type="ctrTitle"/>
          </p:nvPr>
        </p:nvSpPr>
        <p:spPr>
          <a:xfrm>
            <a:off x="685800" y="456674"/>
            <a:ext cx="7772400" cy="4110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Discussion &amp; Questions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11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Shape 208"/>
          <p:cNvSpPr txBox="1">
            <a:spLocks noGrp="1"/>
          </p:cNvSpPr>
          <p:nvPr>
            <p:ph type="ctrTitle"/>
          </p:nvPr>
        </p:nvSpPr>
        <p:spPr>
          <a:xfrm>
            <a:off x="685800" y="1234774"/>
            <a:ext cx="7772400" cy="35326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0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Reba-Anna 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Lee</a:t>
            </a:r>
          </a:p>
          <a:p>
            <a:pPr lvl="0" indent="381000" algn="l">
              <a:buSzPct val="25000"/>
            </a:pPr>
            <a:r>
              <a:rPr lang="en-US" sz="3000" b="0" i="0" u="sng" strike="noStrike" cap="none" dirty="0" smtClean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reba-anna.lee@northwestern.edu</a:t>
            </a:r>
            <a:br>
              <a:rPr lang="en-US" sz="3000" b="0" i="0" u="sng" strike="noStrike" cap="none" dirty="0" smtClean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</a:br>
            <a:r>
              <a:rPr lang="en-US" sz="3000" b="0" i="0" u="sng" strike="noStrike" cap="none" dirty="0" smtClean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/>
            </a:r>
            <a:br>
              <a:rPr lang="en-US" sz="3000" b="0" i="0" u="sng" strike="noStrike" cap="none" dirty="0" smtClean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</a:br>
            <a:r>
              <a:rPr lang="en-US" sz="3000" dirty="0" smtClean="0">
                <a:solidFill>
                  <a:schemeClr val="tx1"/>
                </a:solidFill>
              </a:rPr>
              <a:t>Twitter: RebaAnna2</a:t>
            </a:r>
            <a:br>
              <a:rPr lang="en-US" sz="3000" dirty="0" smtClean="0">
                <a:solidFill>
                  <a:schemeClr val="tx1"/>
                </a:solidFill>
              </a:rPr>
            </a:br>
            <a:r>
              <a:rPr lang="en-US" sz="3000" dirty="0" smtClean="0">
                <a:solidFill>
                  <a:schemeClr val="tx1"/>
                </a:solidFill>
              </a:rPr>
              <a:t/>
            </a:r>
            <a:br>
              <a:rPr lang="en-US" sz="3000" dirty="0" smtClean="0">
                <a:solidFill>
                  <a:schemeClr val="tx1"/>
                </a:solidFill>
              </a:rPr>
            </a:br>
            <a:r>
              <a:rPr lang="en-US" sz="3000" dirty="0" smtClean="0">
                <a:solidFill>
                  <a:schemeClr val="tx1"/>
                </a:solidFill>
              </a:rPr>
              <a:t>LinkedIn</a:t>
            </a:r>
            <a:r>
              <a:rPr lang="en-US" sz="3000" dirty="0">
                <a:solidFill>
                  <a:schemeClr val="tx1"/>
                </a:solidFill>
              </a:rPr>
              <a:t>: </a:t>
            </a:r>
            <a:r>
              <a:rPr lang="en-US" sz="2000" dirty="0">
                <a:solidFill>
                  <a:schemeClr val="tx1"/>
                </a:solidFill>
                <a:hlinkClick r:id="rId4"/>
              </a:rPr>
              <a:t>https://www.linkedin.com/in/reba-anna-lee-08526817</a:t>
            </a:r>
            <a:endParaRPr lang="en-US" sz="2000" b="0" i="0" strike="noStrike" cap="none" dirty="0">
              <a:solidFill>
                <a:schemeClr val="tx1"/>
              </a:solidFill>
              <a:sym typeface="Arial"/>
              <a:hlinkClick r:id="rId3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4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Shape 209"/>
          <p:cNvSpPr txBox="1">
            <a:spLocks noGrp="1"/>
          </p:cNvSpPr>
          <p:nvPr>
            <p:ph type="ctrTitle"/>
          </p:nvPr>
        </p:nvSpPr>
        <p:spPr>
          <a:xfrm>
            <a:off x="685800" y="125271"/>
            <a:ext cx="7772400" cy="912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4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Contact </a:t>
            </a:r>
            <a:r>
              <a:rPr lang="en-US" sz="4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Information</a:t>
            </a:r>
            <a:endParaRPr lang="en-US" sz="4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ctrTitle"/>
          </p:nvPr>
        </p:nvSpPr>
        <p:spPr>
          <a:xfrm>
            <a:off x="685800" y="465124"/>
            <a:ext cx="7772400" cy="87329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Introductions</a:t>
            </a:r>
          </a:p>
        </p:txBody>
      </p:sp>
      <p:sp>
        <p:nvSpPr>
          <p:cNvPr id="107" name="Shape 107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8" cy="27384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Shape 108"/>
          <p:cNvSpPr txBox="1">
            <a:spLocks noGrp="1"/>
          </p:cNvSpPr>
          <p:nvPr>
            <p:ph type="subTitle" idx="1"/>
          </p:nvPr>
        </p:nvSpPr>
        <p:spPr>
          <a:xfrm>
            <a:off x="0" y="1338417"/>
            <a:ext cx="9144000" cy="3144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342900" marR="0" lvl="0" indent="-215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Northwestern University, School of Professional Studies Distance Learning Department</a:t>
            </a:r>
          </a:p>
          <a:p>
            <a:pPr marL="342900" marR="0" lvl="0" indent="-215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215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Reba-Anna Lee, Ed.D</a:t>
            </a:r>
          </a:p>
          <a:p>
            <a:pPr marL="342900" marR="0" lvl="0" indent="-215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Director of Online Program Development</a:t>
            </a:r>
          </a:p>
          <a:p>
            <a:pPr marL="342900" marR="0" lvl="0" indent="-215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Elizabeth Lemke</a:t>
            </a:r>
          </a:p>
          <a:p>
            <a:pPr marL="342900" marR="0" lvl="0" indent="-215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Learning Designer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ctrTitle"/>
          </p:nvPr>
        </p:nvSpPr>
        <p:spPr>
          <a:xfrm>
            <a:off x="685800" y="398168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Session Outcomes</a:t>
            </a:r>
          </a:p>
        </p:txBody>
      </p:sp>
      <p:sp>
        <p:nvSpPr>
          <p:cNvPr id="115" name="Shape 115"/>
          <p:cNvSpPr txBox="1">
            <a:spLocks noGrp="1"/>
          </p:cNvSpPr>
          <p:nvPr>
            <p:ph type="subTitle" idx="1"/>
          </p:nvPr>
        </p:nvSpPr>
        <p:spPr>
          <a:xfrm>
            <a:off x="446525" y="1509595"/>
            <a:ext cx="8240399" cy="30641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457200" marR="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-US" sz="2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Recognize the correlation between alignment and quality online courses.</a:t>
            </a:r>
          </a:p>
          <a:p>
            <a:pPr marL="457200" marR="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-US" sz="2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Identify effective design strategies to ensure alignment.</a:t>
            </a:r>
          </a:p>
          <a:p>
            <a:pPr marL="457200" marR="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-US" sz="2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Discuss alignment strategies you have implemented in the courses you design/teach.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Arial"/>
              <a:buNone/>
            </a:pPr>
            <a:endParaRPr sz="3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Shape 116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lang="en-US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ctrTitle"/>
          </p:nvPr>
        </p:nvSpPr>
        <p:spPr>
          <a:xfrm>
            <a:off x="685800" y="200839"/>
            <a:ext cx="7772400" cy="965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Quality Matters &amp; Alignment</a:t>
            </a:r>
          </a:p>
        </p:txBody>
      </p:sp>
      <p:sp>
        <p:nvSpPr>
          <p:cNvPr id="138" name="Shape 138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" name="Shape 13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83450" y="1071399"/>
            <a:ext cx="6177100" cy="3474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Shape 153"/>
          <p:cNvSpPr txBox="1">
            <a:spLocks noGrp="1"/>
          </p:cNvSpPr>
          <p:nvPr>
            <p:ph type="ctrTitle"/>
          </p:nvPr>
        </p:nvSpPr>
        <p:spPr>
          <a:xfrm>
            <a:off x="685800" y="1256300"/>
            <a:ext cx="7772400" cy="2384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Do We Help Students Recognize the Connections?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5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Shape 159"/>
          <p:cNvSpPr txBox="1">
            <a:spLocks noGrp="1"/>
          </p:cNvSpPr>
          <p:nvPr>
            <p:ph type="ctrTitle"/>
          </p:nvPr>
        </p:nvSpPr>
        <p:spPr>
          <a:xfrm>
            <a:off x="674700" y="251597"/>
            <a:ext cx="7772400" cy="912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Weekly Overviews</a:t>
            </a:r>
          </a:p>
        </p:txBody>
      </p:sp>
      <p:pic>
        <p:nvPicPr>
          <p:cNvPr id="160" name="Shape 16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8062" y="1478384"/>
            <a:ext cx="7991475" cy="3124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6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Shape 166"/>
          <p:cNvSpPr txBox="1">
            <a:spLocks noGrp="1"/>
          </p:cNvSpPr>
          <p:nvPr>
            <p:ph type="ctrTitle"/>
          </p:nvPr>
        </p:nvSpPr>
        <p:spPr>
          <a:xfrm>
            <a:off x="674700" y="296585"/>
            <a:ext cx="7772400" cy="912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Weekly Roadmaps</a:t>
            </a:r>
          </a:p>
        </p:txBody>
      </p:sp>
      <p:pic>
        <p:nvPicPr>
          <p:cNvPr id="167" name="Shape 16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39698" y="1502533"/>
            <a:ext cx="6298150" cy="28551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7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Shape 173"/>
          <p:cNvSpPr txBox="1">
            <a:spLocks noGrp="1"/>
          </p:cNvSpPr>
          <p:nvPr>
            <p:ph type="ctrTitle"/>
          </p:nvPr>
        </p:nvSpPr>
        <p:spPr>
          <a:xfrm>
            <a:off x="674700" y="311581"/>
            <a:ext cx="7772400" cy="912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Alignment Table</a:t>
            </a:r>
          </a:p>
        </p:txBody>
      </p:sp>
      <p:pic>
        <p:nvPicPr>
          <p:cNvPr id="174" name="Shape 17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7175" y="1642751"/>
            <a:ext cx="8629649" cy="24955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8</a:t>
            </a:fld>
            <a:endParaRPr lang="en-US"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Shape 180"/>
          <p:cNvSpPr txBox="1">
            <a:spLocks noGrp="1"/>
          </p:cNvSpPr>
          <p:nvPr>
            <p:ph type="ctrTitle"/>
          </p:nvPr>
        </p:nvSpPr>
        <p:spPr>
          <a:xfrm>
            <a:off x="674700" y="161623"/>
            <a:ext cx="7772400" cy="912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Reading/Media Annotations </a:t>
            </a:r>
          </a:p>
        </p:txBody>
      </p:sp>
      <p:pic>
        <p:nvPicPr>
          <p:cNvPr id="181" name="Shape 18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02625" y="1000762"/>
            <a:ext cx="7180073" cy="36978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110</Words>
  <Application>Microsoft Office PowerPoint</Application>
  <PresentationFormat>On-screen Show (16:9)</PresentationFormat>
  <Paragraphs>38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Reimagining the 5 Ws</vt:lpstr>
      <vt:lpstr>Introductions</vt:lpstr>
      <vt:lpstr>Session Outcomes</vt:lpstr>
      <vt:lpstr>Quality Matters &amp; Alignment</vt:lpstr>
      <vt:lpstr>How Do We Help Students Recognize the Connections?</vt:lpstr>
      <vt:lpstr>Weekly Overviews</vt:lpstr>
      <vt:lpstr>Weekly Roadmaps</vt:lpstr>
      <vt:lpstr>Alignment Table</vt:lpstr>
      <vt:lpstr>Reading/Media Annotations </vt:lpstr>
      <vt:lpstr>Small Group Work</vt:lpstr>
      <vt:lpstr>Discussion &amp; Questions</vt:lpstr>
      <vt:lpstr>Reba-Anna Lee reba-anna.lee@northwestern.edu  Twitter: RebaAnna2  LinkedIn: https://www.linkedin.com/in/reba-anna-lee-08526817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Reimagining the 5 Ws</dc:title>
  <dc:creator>Reba-Anna Clare-Elizabeth Lee</dc:creator>
  <cp:lastModifiedBy>Reba-Anna Clare-Elizabeth Lee</cp:lastModifiedBy>
  <cp:revision>5</cp:revision>
  <dcterms:modified xsi:type="dcterms:W3CDTF">2017-09-15T20:57:24Z</dcterms:modified>
</cp:coreProperties>
</file>