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 id="2147483756" r:id="rId2"/>
    <p:sldMasterId id="2147483784" r:id="rId3"/>
    <p:sldMasterId id="2147483812" r:id="rId4"/>
  </p:sldMasterIdLst>
  <p:handoutMasterIdLst>
    <p:handoutMasterId r:id="rId22"/>
  </p:handoutMasterIdLst>
  <p:sldIdLst>
    <p:sldId id="297" r:id="rId5"/>
    <p:sldId id="298" r:id="rId6"/>
    <p:sldId id="300" r:id="rId7"/>
    <p:sldId id="282" r:id="rId8"/>
    <p:sldId id="286" r:id="rId9"/>
    <p:sldId id="287" r:id="rId10"/>
    <p:sldId id="296" r:id="rId11"/>
    <p:sldId id="295" r:id="rId12"/>
    <p:sldId id="288" r:id="rId13"/>
    <p:sldId id="289" r:id="rId14"/>
    <p:sldId id="290" r:id="rId15"/>
    <p:sldId id="291" r:id="rId16"/>
    <p:sldId id="292" r:id="rId17"/>
    <p:sldId id="293" r:id="rId18"/>
    <p:sldId id="294" r:id="rId19"/>
    <p:sldId id="301" r:id="rId20"/>
    <p:sldId id="30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1CF7F2-6A55-4513-80FE-508B81FC7963}" type="datetimeFigureOut">
              <a:rPr lang="en-US" smtClean="0"/>
              <a:pPr/>
              <a:t>10/23/2019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15C21A-1EB2-4E92-92E4-E7AE8124DC4A}" type="slidenum">
              <a:rPr lang="en-US" smtClean="0"/>
              <a:pPr/>
              <a:t>‹#›</a:t>
            </a:fld>
            <a:endParaRPr lang="en-US"/>
          </a:p>
        </p:txBody>
      </p:sp>
    </p:spTree>
    <p:extLst>
      <p:ext uri="{BB962C8B-B14F-4D97-AF65-F5344CB8AC3E}">
        <p14:creationId xmlns:p14="http://schemas.microsoft.com/office/powerpoint/2010/main" val="29235711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650E8-4B96-4247-AE82-957C4E2FB63F}"/>
              </a:ext>
            </a:extLst>
          </p:cNvPr>
          <p:cNvSpPr>
            <a:spLocks noGrp="1"/>
          </p:cNvSpPr>
          <p:nvPr>
            <p:ph type="title"/>
          </p:nvPr>
        </p:nvSpPr>
        <p:spPr>
          <a:xfrm>
            <a:off x="415600" y="593367"/>
            <a:ext cx="11360800" cy="763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6720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669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2609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308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smtClean="0"/>
              <a:t>Click to edit Master text styles</a:t>
            </a: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642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653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84662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1665608715"/>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23547147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US" dirty="0">
                <a:solidFill>
                  <a:srgbClr val="A5A5A5"/>
                </a:solidFill>
              </a:rPr>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Tree>
    <p:extLst>
      <p:ext uri="{BB962C8B-B14F-4D97-AF65-F5344CB8AC3E}">
        <p14:creationId xmlns:p14="http://schemas.microsoft.com/office/powerpoint/2010/main" val="2176299741"/>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41264311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7508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99045978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274024382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3906618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22424890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46635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1080404363"/>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867291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5246932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456684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573738"/>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521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322889171"/>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6969137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60481162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310571298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1338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pPr defTabSz="914400"/>
            <a:fld id="{1B7828D4-8D85-664F-8F67-653191FA9CC0}" type="datetimeFigureOut">
              <a:rPr lang="en-US" smtClean="0">
                <a:solidFill>
                  <a:srgbClr val="3F3F3F"/>
                </a:solidFill>
              </a:rPr>
              <a:pPr defTabSz="914400"/>
              <a:t>10/23/2019</a:t>
            </a:fld>
            <a:endParaRPr lang="en-US">
              <a:solidFill>
                <a:srgbClr val="3F3F3F"/>
              </a:solidFill>
            </a:endParaRPr>
          </a:p>
        </p:txBody>
      </p:sp>
      <p:sp>
        <p:nvSpPr>
          <p:cNvPr id="5" name="Footer Placeholder 4"/>
          <p:cNvSpPr>
            <a:spLocks noGrp="1"/>
          </p:cNvSpPr>
          <p:nvPr>
            <p:ph type="ftr" sz="quarter" idx="11"/>
          </p:nvPr>
        </p:nvSpPr>
        <p:spPr>
          <a:xfrm>
            <a:off x="2893565" y="6453386"/>
            <a:ext cx="6280831" cy="404614"/>
          </a:xfrm>
          <a:prstGeom prst="rect">
            <a:avLst/>
          </a:prstGeom>
        </p:spPr>
        <p:txBody>
          <a:bodyPr/>
          <a:lstStyle/>
          <a:p>
            <a:endParaRPr lang="en-US">
              <a:solidFill>
                <a:srgbClr val="A5A5A5"/>
              </a:solidFill>
            </a:endParaRPr>
          </a:p>
        </p:txBody>
      </p:sp>
      <p:sp>
        <p:nvSpPr>
          <p:cNvPr id="6" name="Slide Number Placeholder 5"/>
          <p:cNvSpPr>
            <a:spLocks noGrp="1"/>
          </p:cNvSpPr>
          <p:nvPr>
            <p:ph type="sldNum" sz="quarter" idx="12"/>
          </p:nvPr>
        </p:nvSpPr>
        <p:spPr>
          <a:xfrm>
            <a:off x="9472737" y="6453386"/>
            <a:ext cx="1596292" cy="404614"/>
          </a:xfrm>
          <a:prstGeom prst="rect">
            <a:avLst/>
          </a:prstGeom>
        </p:spPr>
        <p:txBody>
          <a:bodyPr/>
          <a:lstStyle/>
          <a:p>
            <a:fld id="{3A39C1FC-6C7E-884F-B97F-2D8EA5B29672}"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15829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4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3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824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38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271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89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04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90858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2441237742"/>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09693264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US" dirty="0">
                <a:solidFill>
                  <a:srgbClr val="A5A5A5"/>
                </a:solidFill>
              </a:rPr>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Tree>
    <p:extLst>
      <p:ext uri="{BB962C8B-B14F-4D97-AF65-F5344CB8AC3E}">
        <p14:creationId xmlns:p14="http://schemas.microsoft.com/office/powerpoint/2010/main" val="379553332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20810332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01031283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14906834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1660919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7708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42427568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069694"/>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1176082748"/>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757518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74655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7228749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44033640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0289069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66444571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63616855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0017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77809363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857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pPr defTabSz="914400"/>
            <a:fld id="{1B7828D4-8D85-664F-8F67-653191FA9CC0}" type="datetimeFigureOut">
              <a:rPr lang="en-US" smtClean="0">
                <a:solidFill>
                  <a:srgbClr val="3F3F3F"/>
                </a:solidFill>
              </a:rPr>
              <a:pPr defTabSz="914400"/>
              <a:t>10/23/2019</a:t>
            </a:fld>
            <a:endParaRPr lang="en-US">
              <a:solidFill>
                <a:srgbClr val="3F3F3F"/>
              </a:solidFill>
            </a:endParaRPr>
          </a:p>
        </p:txBody>
      </p:sp>
      <p:sp>
        <p:nvSpPr>
          <p:cNvPr id="5" name="Footer Placeholder 4"/>
          <p:cNvSpPr>
            <a:spLocks noGrp="1"/>
          </p:cNvSpPr>
          <p:nvPr>
            <p:ph type="ftr" sz="quarter" idx="11"/>
          </p:nvPr>
        </p:nvSpPr>
        <p:spPr>
          <a:xfrm>
            <a:off x="2893565" y="6453386"/>
            <a:ext cx="6280831" cy="404614"/>
          </a:xfrm>
          <a:prstGeom prst="rect">
            <a:avLst/>
          </a:prstGeom>
        </p:spPr>
        <p:txBody>
          <a:bodyPr/>
          <a:lstStyle/>
          <a:p>
            <a:endParaRPr lang="en-US">
              <a:solidFill>
                <a:srgbClr val="A5A5A5"/>
              </a:solidFill>
            </a:endParaRPr>
          </a:p>
        </p:txBody>
      </p:sp>
      <p:sp>
        <p:nvSpPr>
          <p:cNvPr id="6" name="Slide Number Placeholder 5"/>
          <p:cNvSpPr>
            <a:spLocks noGrp="1"/>
          </p:cNvSpPr>
          <p:nvPr>
            <p:ph type="sldNum" sz="quarter" idx="12"/>
          </p:nvPr>
        </p:nvSpPr>
        <p:spPr>
          <a:xfrm>
            <a:off x="9472737" y="6453386"/>
            <a:ext cx="1596292" cy="404614"/>
          </a:xfrm>
          <a:prstGeom prst="rect">
            <a:avLst/>
          </a:prstGeom>
        </p:spPr>
        <p:txBody>
          <a:bodyPr/>
          <a:lstStyle/>
          <a:p>
            <a:fld id="{3A39C1FC-6C7E-884F-B97F-2D8EA5B29672}"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3365144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956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982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361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9345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650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36618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3291687"/>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0205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3839647843"/>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23308927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US" dirty="0">
                <a:solidFill>
                  <a:srgbClr val="A5A5A5"/>
                </a:solidFill>
              </a:rPr>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Tree>
    <p:extLst>
      <p:ext uri="{BB962C8B-B14F-4D97-AF65-F5344CB8AC3E}">
        <p14:creationId xmlns:p14="http://schemas.microsoft.com/office/powerpoint/2010/main" val="3991881601"/>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Click to 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5353505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196214581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260864364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0718074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474232631"/>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645311"/>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Tree>
    <p:extLst>
      <p:ext uri="{BB962C8B-B14F-4D97-AF65-F5344CB8AC3E}">
        <p14:creationId xmlns:p14="http://schemas.microsoft.com/office/powerpoint/2010/main" val="579069460"/>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86226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527471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700377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816183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3555775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598155677"/>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77411698"/>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33194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defTabSz="914400"/>
            <a:r>
              <a:rPr lang="en-US" sz="3400" b="1" dirty="0">
                <a:solidFill>
                  <a:srgbClr val="FFFFFF"/>
                </a:solidFill>
                <a:latin typeface="Arial Black" panose="020B0A04020102020204" pitchFamily="34" charset="0"/>
              </a:rPr>
              <a:t>FR</a:t>
            </a: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3F3F3F"/>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srgbClr val="FFFFFF"/>
              </a:solidFill>
            </a:endParaRPr>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US" dirty="0">
                <a:solidFill>
                  <a:srgbClr val="A5A5A5"/>
                </a:solidFill>
              </a:rPr>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US" smtClean="0">
                <a:solidFill>
                  <a:srgbClr val="A5A5A5"/>
                </a:solidFill>
              </a:rPr>
              <a:pPr/>
              <a:t>‹#›</a:t>
            </a:fld>
            <a:endParaRPr lang="en-US" dirty="0">
              <a:solidFill>
                <a:srgbClr val="A5A5A5"/>
              </a:solidFill>
            </a:endParaRPr>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77800471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7387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pPr defTabSz="914400"/>
            <a:fld id="{1B7828D4-8D85-664F-8F67-653191FA9CC0}" type="datetimeFigureOut">
              <a:rPr lang="en-US" smtClean="0">
                <a:solidFill>
                  <a:srgbClr val="3F3F3F"/>
                </a:solidFill>
              </a:rPr>
              <a:pPr defTabSz="914400"/>
              <a:t>10/23/2019</a:t>
            </a:fld>
            <a:endParaRPr lang="en-US">
              <a:solidFill>
                <a:srgbClr val="3F3F3F"/>
              </a:solidFill>
            </a:endParaRPr>
          </a:p>
        </p:txBody>
      </p:sp>
      <p:sp>
        <p:nvSpPr>
          <p:cNvPr id="5" name="Footer Placeholder 4"/>
          <p:cNvSpPr>
            <a:spLocks noGrp="1"/>
          </p:cNvSpPr>
          <p:nvPr>
            <p:ph type="ftr" sz="quarter" idx="11"/>
          </p:nvPr>
        </p:nvSpPr>
        <p:spPr>
          <a:xfrm>
            <a:off x="2893565" y="6453386"/>
            <a:ext cx="6280831" cy="404614"/>
          </a:xfrm>
          <a:prstGeom prst="rect">
            <a:avLst/>
          </a:prstGeom>
        </p:spPr>
        <p:txBody>
          <a:bodyPr/>
          <a:lstStyle/>
          <a:p>
            <a:endParaRPr lang="en-US">
              <a:solidFill>
                <a:srgbClr val="A5A5A5"/>
              </a:solidFill>
            </a:endParaRPr>
          </a:p>
        </p:txBody>
      </p:sp>
      <p:sp>
        <p:nvSpPr>
          <p:cNvPr id="6" name="Slide Number Placeholder 5"/>
          <p:cNvSpPr>
            <a:spLocks noGrp="1"/>
          </p:cNvSpPr>
          <p:nvPr>
            <p:ph type="sldNum" sz="quarter" idx="12"/>
          </p:nvPr>
        </p:nvSpPr>
        <p:spPr>
          <a:xfrm>
            <a:off x="9472737" y="6453386"/>
            <a:ext cx="1596292" cy="404614"/>
          </a:xfrm>
          <a:prstGeom prst="rect">
            <a:avLst/>
          </a:prstGeom>
        </p:spPr>
        <p:txBody>
          <a:bodyPr/>
          <a:lstStyle/>
          <a:p>
            <a:fld id="{3A39C1FC-6C7E-884F-B97F-2D8EA5B29672}" type="slidenum">
              <a:rPr lang="en-US" smtClean="0">
                <a:solidFill>
                  <a:srgbClr val="A5A5A5"/>
                </a:solidFill>
              </a:rPr>
              <a:pPr/>
              <a:t>‹#›</a:t>
            </a:fld>
            <a:endParaRPr lang="en-US">
              <a:solidFill>
                <a:srgbClr val="A5A5A5"/>
              </a:solidFill>
            </a:endParaRPr>
          </a:p>
        </p:txBody>
      </p:sp>
    </p:spTree>
    <p:extLst>
      <p:ext uri="{BB962C8B-B14F-4D97-AF65-F5344CB8AC3E}">
        <p14:creationId xmlns:p14="http://schemas.microsoft.com/office/powerpoint/2010/main" val="128309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48A87A34-81AB-432B-8DAE-1953F412C126}" type="datetimeFigureOut">
              <a:rPr lang="en-US" smtClean="0"/>
              <a:pPr/>
              <a:t>10/23/2019</a:t>
            </a:fld>
            <a:endParaRPr lang="en-US" dirty="0"/>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7461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1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992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925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08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018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65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0CF5276-2E4C-B549-986F-0696F04782D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33" y="0"/>
            <a:ext cx="1337733" cy="6858000"/>
          </a:xfrm>
          <a:prstGeom prst="rect">
            <a:avLst/>
          </a:prstGeom>
        </p:spPr>
      </p:pic>
    </p:spTree>
    <p:extLst>
      <p:ext uri="{BB962C8B-B14F-4D97-AF65-F5344CB8AC3E}">
        <p14:creationId xmlns:p14="http://schemas.microsoft.com/office/powerpoint/2010/main" val="58369633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defTabSz="914400"/>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defTabSz="914400"/>
            <a:fld id="{8699F50C-BE38-4BD0-BA84-9B090E1F2B9B}" type="slidenum">
              <a:rPr lang="en-US" smtClean="0">
                <a:solidFill>
                  <a:srgbClr val="A5A5A5"/>
                </a:solidFill>
              </a:rPr>
              <a:pPr defTabSz="914400"/>
              <a:t>‹#›</a:t>
            </a:fld>
            <a:endParaRPr lang="en-US" dirty="0">
              <a:solidFill>
                <a:srgbClr val="A5A5A5"/>
              </a:solidFill>
            </a:endParaRPr>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38773452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defTabSz="914400"/>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defTabSz="914400"/>
            <a:fld id="{8699F50C-BE38-4BD0-BA84-9B090E1F2B9B}" type="slidenum">
              <a:rPr lang="en-US" smtClean="0">
                <a:solidFill>
                  <a:srgbClr val="A5A5A5"/>
                </a:solidFill>
              </a:rPr>
              <a:pPr defTabSz="914400"/>
              <a:t>‹#›</a:t>
            </a:fld>
            <a:endParaRPr lang="en-US" dirty="0">
              <a:solidFill>
                <a:srgbClr val="A5A5A5"/>
              </a:solidFill>
            </a:endParaRPr>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5906285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defTabSz="914400"/>
            <a:r>
              <a:rPr lang="en-US" dirty="0">
                <a:solidFill>
                  <a:srgbClr val="A5A5A5"/>
                </a:solidFill>
              </a:rPr>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defTabSz="914400"/>
            <a:fld id="{8699F50C-BE38-4BD0-BA84-9B090E1F2B9B}" type="slidenum">
              <a:rPr lang="en-US" smtClean="0">
                <a:solidFill>
                  <a:srgbClr val="A5A5A5"/>
                </a:solidFill>
              </a:rPr>
              <a:pPr defTabSz="914400"/>
              <a:t>‹#›</a:t>
            </a:fld>
            <a:endParaRPr lang="en-US" dirty="0">
              <a:solidFill>
                <a:srgbClr val="A5A5A5"/>
              </a:solidFill>
            </a:endParaRPr>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288190539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hyperlink" Target="mailto:fortneynd@ab.edu" TargetMode="External"/><Relationship Id="rId2" Type="http://schemas.openxmlformats.org/officeDocument/2006/relationships/hyperlink" Target="mailto:bucklewaj@ab.edu" TargetMode="External"/><Relationship Id="rId1" Type="http://schemas.openxmlformats.org/officeDocument/2006/relationships/slideLayout" Target="../slideLayouts/slideLayout71.xml"/><Relationship Id="rId5"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90492" y="4215975"/>
            <a:ext cx="4428504" cy="2097206"/>
          </a:xfrm>
          <a:prstGeom prst="rect">
            <a:avLst/>
          </a:prstGeom>
        </p:spPr>
      </p:pic>
      <p:sp>
        <p:nvSpPr>
          <p:cNvPr id="2" name="Title 1">
            <a:extLst>
              <a:ext uri="{FF2B5EF4-FFF2-40B4-BE49-F238E27FC236}">
                <a16:creationId xmlns:a16="http://schemas.microsoft.com/office/drawing/2014/main" xmlns="" id="{3D638ACE-163E-40EB-A458-E794C67EA2A6}"/>
              </a:ext>
            </a:extLst>
          </p:cNvPr>
          <p:cNvSpPr>
            <a:spLocks noGrp="1"/>
          </p:cNvSpPr>
          <p:nvPr>
            <p:ph type="ctrTitle"/>
          </p:nvPr>
        </p:nvSpPr>
        <p:spPr>
          <a:xfrm>
            <a:off x="7034632" y="2435322"/>
            <a:ext cx="4853573" cy="1616252"/>
          </a:xfrm>
        </p:spPr>
        <p:txBody>
          <a:bodyPr>
            <a:normAutofit fontScale="90000"/>
          </a:bodyPr>
          <a:lstStyle/>
          <a:p>
            <a:r>
              <a:rPr lang="en-US" dirty="0" smtClean="0">
                <a:latin typeface="Georgia" panose="02040502050405020303" pitchFamily="18" charset="0"/>
              </a:rPr>
              <a:t>Searching for Sasquatch  </a:t>
            </a:r>
            <a:br>
              <a:rPr lang="en-US" dirty="0" smtClean="0">
                <a:latin typeface="Georgia" panose="02040502050405020303" pitchFamily="18" charset="0"/>
              </a:rPr>
            </a:br>
            <a:r>
              <a:rPr lang="en-US" dirty="0">
                <a:latin typeface="Georgia" panose="02040502050405020303" pitchFamily="18" charset="0"/>
              </a:rPr>
              <a:t/>
            </a:r>
            <a:br>
              <a:rPr lang="en-US" dirty="0">
                <a:latin typeface="Georgia" panose="02040502050405020303" pitchFamily="18" charset="0"/>
              </a:rPr>
            </a:br>
            <a:r>
              <a:rPr lang="en-US" dirty="0" smtClean="0">
                <a:latin typeface="Georgia" panose="02040502050405020303" pitchFamily="18" charset="0"/>
              </a:rPr>
              <a:t>#Search4Squatch</a:t>
            </a:r>
            <a:endParaRPr lang="en-US" b="0" dirty="0">
              <a:latin typeface="Georgia" panose="02040502050405020303" pitchFamily="18" charset="0"/>
            </a:endParaRPr>
          </a:p>
        </p:txBody>
      </p:sp>
      <p:sp>
        <p:nvSpPr>
          <p:cNvPr id="3" name="Subtitle 2">
            <a:extLst>
              <a:ext uri="{FF2B5EF4-FFF2-40B4-BE49-F238E27FC236}">
                <a16:creationId xmlns:a16="http://schemas.microsoft.com/office/drawing/2014/main" xmlns="" id="{5C9205DF-8F5E-49F7-B00E-6F58293F5130}"/>
              </a:ext>
            </a:extLst>
          </p:cNvPr>
          <p:cNvSpPr>
            <a:spLocks noGrp="1"/>
          </p:cNvSpPr>
          <p:nvPr>
            <p:ph type="subTitle" idx="1"/>
          </p:nvPr>
        </p:nvSpPr>
        <p:spPr>
          <a:xfrm>
            <a:off x="6890492" y="4451712"/>
            <a:ext cx="4854339" cy="1625732"/>
          </a:xfrm>
        </p:spPr>
        <p:txBody>
          <a:bodyPr/>
          <a:lstStyle/>
          <a:p>
            <a:r>
              <a:rPr lang="en-US" dirty="0" smtClean="0"/>
              <a:t>Closing the Loop:</a:t>
            </a:r>
          </a:p>
          <a:p>
            <a:r>
              <a:rPr lang="en-US" dirty="0" smtClean="0"/>
              <a:t>Using </a:t>
            </a:r>
            <a:r>
              <a:rPr lang="en-US" dirty="0" smtClean="0"/>
              <a:t>Quality Matters  Course </a:t>
            </a:r>
            <a:r>
              <a:rPr lang="en-US" dirty="0" smtClean="0"/>
              <a:t>Reviews for Instructional Improvement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44" y="765740"/>
            <a:ext cx="6142409" cy="4096939"/>
          </a:xfrm>
          <a:prstGeom prst="rect">
            <a:avLst/>
          </a:prstGeom>
        </p:spPr>
      </p:pic>
      <p:sp>
        <p:nvSpPr>
          <p:cNvPr id="6" name="Flowchart: Alternate Process 5"/>
          <p:cNvSpPr/>
          <p:nvPr/>
        </p:nvSpPr>
        <p:spPr>
          <a:xfrm>
            <a:off x="4901032" y="227035"/>
            <a:ext cx="2133600" cy="208417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a:solidFill>
                <a:srgbClr val="FFFF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267" y="344573"/>
            <a:ext cx="1465130" cy="1849095"/>
          </a:xfrm>
          <a:prstGeom prst="rect">
            <a:avLst/>
          </a:prstGeom>
        </p:spPr>
      </p:pic>
    </p:spTree>
    <p:extLst>
      <p:ext uri="{BB962C8B-B14F-4D97-AF65-F5344CB8AC3E}">
        <p14:creationId xmlns:p14="http://schemas.microsoft.com/office/powerpoint/2010/main" val="202930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5184"/>
          </a:xfrm>
        </p:spPr>
        <p:txBody>
          <a:bodyPr/>
          <a:lstStyle/>
          <a:p>
            <a:r>
              <a:rPr lang="en-US" dirty="0" smtClean="0">
                <a:solidFill>
                  <a:schemeClr val="tx2"/>
                </a:solidFill>
              </a:rPr>
              <a:t>Case #1 – The Stagnant Course</a:t>
            </a:r>
            <a:endParaRPr lang="en-US" dirty="0">
              <a:solidFill>
                <a:schemeClr val="tx2"/>
              </a:solidFill>
            </a:endParaRPr>
          </a:p>
        </p:txBody>
      </p:sp>
      <p:sp>
        <p:nvSpPr>
          <p:cNvPr id="3" name="Content Placeholder 2"/>
          <p:cNvSpPr>
            <a:spLocks noGrp="1"/>
          </p:cNvSpPr>
          <p:nvPr>
            <p:ph idx="1"/>
          </p:nvPr>
        </p:nvSpPr>
        <p:spPr>
          <a:xfrm>
            <a:off x="1069848" y="1309816"/>
            <a:ext cx="10058400" cy="4862384"/>
          </a:xfrm>
        </p:spPr>
        <p:txBody>
          <a:bodyPr/>
          <a:lstStyle/>
          <a:p>
            <a:pPr marL="0" indent="0">
              <a:buNone/>
            </a:pPr>
            <a:r>
              <a:rPr lang="en-US" dirty="0" smtClean="0"/>
              <a:t>Face-to-face sessions with online instructors in addition to written feedback following each review.</a:t>
            </a:r>
          </a:p>
          <a:p>
            <a:r>
              <a:rPr lang="en-US" dirty="0" smtClean="0"/>
              <a:t>Provide examples of best practices</a:t>
            </a:r>
          </a:p>
          <a:p>
            <a:r>
              <a:rPr lang="en-US" dirty="0" smtClean="0"/>
              <a:t>Create discussion across disciplines</a:t>
            </a:r>
            <a:endParaRPr lang="en-US" dirty="0"/>
          </a:p>
        </p:txBody>
      </p:sp>
    </p:spTree>
    <p:extLst>
      <p:ext uri="{BB962C8B-B14F-4D97-AF65-F5344CB8AC3E}">
        <p14:creationId xmlns:p14="http://schemas.microsoft.com/office/powerpoint/2010/main" val="2303883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Case #2 – The Resistant Faculty</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pPr marL="0" indent="0">
              <a:buNone/>
            </a:pPr>
            <a:r>
              <a:rPr lang="en-US" dirty="0" smtClean="0"/>
              <a:t>Robert Coley is the only professor in the Underwater </a:t>
            </a:r>
            <a:r>
              <a:rPr lang="en-US" dirty="0" err="1" smtClean="0"/>
              <a:t>Basketweaving</a:t>
            </a:r>
            <a:r>
              <a:rPr lang="en-US" dirty="0" smtClean="0"/>
              <a:t> discipline. He asked to transform his seated course into an online delivery format. The dean granted this request. Coley met with the ID when planning the course, but the final course design did not include several of the necessary requirements. Even after several reviews by the OPC, Coley fails to make any changes. He once stated publicly that “No one will tell me how to teach my course.”</a:t>
            </a:r>
            <a:endParaRPr lang="en-US" dirty="0"/>
          </a:p>
        </p:txBody>
      </p:sp>
    </p:spTree>
    <p:extLst>
      <p:ext uri="{BB962C8B-B14F-4D97-AF65-F5344CB8AC3E}">
        <p14:creationId xmlns:p14="http://schemas.microsoft.com/office/powerpoint/2010/main" val="3963327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Case #2 – The Resistant Faculty</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pPr marL="0" indent="0">
              <a:buNone/>
            </a:pPr>
            <a:r>
              <a:rPr lang="en-US" dirty="0" smtClean="0"/>
              <a:t>Support of the dean is critical!</a:t>
            </a:r>
          </a:p>
          <a:p>
            <a:r>
              <a:rPr lang="en-US" dirty="0" smtClean="0"/>
              <a:t>Faculty evaluation</a:t>
            </a:r>
          </a:p>
          <a:p>
            <a:r>
              <a:rPr lang="en-US" dirty="0" smtClean="0"/>
              <a:t>Performance Improvement Plans</a:t>
            </a:r>
          </a:p>
          <a:p>
            <a:r>
              <a:rPr lang="en-US" dirty="0" smtClean="0"/>
              <a:t>Non-renewal of appointment</a:t>
            </a:r>
            <a:endParaRPr lang="en-US" dirty="0"/>
          </a:p>
        </p:txBody>
      </p:sp>
    </p:spTree>
    <p:extLst>
      <p:ext uri="{BB962C8B-B14F-4D97-AF65-F5344CB8AC3E}">
        <p14:creationId xmlns:p14="http://schemas.microsoft.com/office/powerpoint/2010/main" val="1968923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32325" y="3426211"/>
            <a:ext cx="2664683" cy="3431789"/>
          </a:xfrm>
          <a:prstGeom prst="rect">
            <a:avLst/>
          </a:prstGeom>
        </p:spPr>
      </p:pic>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Case #3 – The Ineffective Dean</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pPr marL="0" indent="0">
              <a:buNone/>
            </a:pPr>
            <a:r>
              <a:rPr lang="en-US" dirty="0" smtClean="0"/>
              <a:t>Russel England is a college dean. He has never taught an online course. Although copies of all reviews of online courses are shared with him, faculty from England’s college state that the reviews are never discussed with them, and in fact, the dean does not engage in a regular process of faculty evaluation period.</a:t>
            </a:r>
            <a:endParaRPr lang="en-US" dirty="0"/>
          </a:p>
        </p:txBody>
      </p:sp>
    </p:spTree>
    <p:extLst>
      <p:ext uri="{BB962C8B-B14F-4D97-AF65-F5344CB8AC3E}">
        <p14:creationId xmlns:p14="http://schemas.microsoft.com/office/powerpoint/2010/main" val="190380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Case #3 – The Ineffective Dean</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pPr marL="0" indent="0">
              <a:buNone/>
            </a:pPr>
            <a:r>
              <a:rPr lang="en-US" dirty="0" smtClean="0"/>
              <a:t>Require all deans to complete QM training!</a:t>
            </a:r>
          </a:p>
          <a:p>
            <a:pPr marL="0" indent="0">
              <a:buNone/>
            </a:pPr>
            <a:endParaRPr lang="en-US" dirty="0" smtClean="0"/>
          </a:p>
          <a:p>
            <a:pPr marL="0" indent="0">
              <a:buNone/>
            </a:pPr>
            <a:r>
              <a:rPr lang="en-US" dirty="0" smtClean="0"/>
              <a:t>Support of upper Administration is also critical.</a:t>
            </a:r>
          </a:p>
          <a:p>
            <a:pPr marL="0" indent="0">
              <a:buNone/>
            </a:pPr>
            <a:r>
              <a:rPr lang="en-US" dirty="0" smtClean="0"/>
              <a:t>- Provost supported the non-renewal of Dean England.</a:t>
            </a:r>
            <a:endParaRPr lang="en-US" dirty="0"/>
          </a:p>
        </p:txBody>
      </p:sp>
    </p:spTree>
    <p:extLst>
      <p:ext uri="{BB962C8B-B14F-4D97-AF65-F5344CB8AC3E}">
        <p14:creationId xmlns:p14="http://schemas.microsoft.com/office/powerpoint/2010/main" val="728614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8709"/>
          </a:xfrm>
        </p:spPr>
        <p:txBody>
          <a:bodyPr/>
          <a:lstStyle/>
          <a:p>
            <a:r>
              <a:rPr lang="en-US" dirty="0" smtClean="0">
                <a:solidFill>
                  <a:schemeClr val="tx2"/>
                </a:solidFill>
              </a:rPr>
              <a:t>Necessary Weapons for a Successful Hunt</a:t>
            </a:r>
            <a:endParaRPr lang="en-US" dirty="0">
              <a:solidFill>
                <a:schemeClr val="tx2"/>
              </a:solidFill>
            </a:endParaRPr>
          </a:p>
        </p:txBody>
      </p:sp>
      <p:sp>
        <p:nvSpPr>
          <p:cNvPr id="3" name="Content Placeholder 2"/>
          <p:cNvSpPr>
            <a:spLocks noGrp="1"/>
          </p:cNvSpPr>
          <p:nvPr>
            <p:ph idx="1"/>
          </p:nvPr>
        </p:nvSpPr>
        <p:spPr>
          <a:xfrm>
            <a:off x="1069848" y="1400432"/>
            <a:ext cx="10058400" cy="4771768"/>
          </a:xfrm>
        </p:spPr>
        <p:txBody>
          <a:bodyPr/>
          <a:lstStyle/>
          <a:p>
            <a:pPr marL="0" lvl="0" indent="0">
              <a:buNone/>
            </a:pPr>
            <a:r>
              <a:rPr lang="en-US" sz="2200" dirty="0">
                <a:solidFill>
                  <a:prstClr val="black"/>
                </a:solidFill>
              </a:rPr>
              <a:t>Build Alliances with:</a:t>
            </a:r>
          </a:p>
          <a:p>
            <a:pPr lvl="0"/>
            <a:r>
              <a:rPr lang="en-US" sz="2200" dirty="0">
                <a:solidFill>
                  <a:prstClr val="black"/>
                </a:solidFill>
              </a:rPr>
              <a:t>Faculty from various disciplines</a:t>
            </a:r>
          </a:p>
          <a:p>
            <a:pPr lvl="0"/>
            <a:r>
              <a:rPr lang="en-US" sz="2200" dirty="0">
                <a:solidFill>
                  <a:prstClr val="black"/>
                </a:solidFill>
              </a:rPr>
              <a:t>Faculty and staff (ID)</a:t>
            </a:r>
          </a:p>
          <a:p>
            <a:pPr lvl="0"/>
            <a:r>
              <a:rPr lang="en-US" sz="2200" dirty="0">
                <a:solidFill>
                  <a:prstClr val="black"/>
                </a:solidFill>
              </a:rPr>
              <a:t>All levels of administration</a:t>
            </a:r>
          </a:p>
          <a:p>
            <a:pPr lvl="1"/>
            <a:r>
              <a:rPr lang="en-US" sz="2000" dirty="0">
                <a:solidFill>
                  <a:prstClr val="black"/>
                </a:solidFill>
              </a:rPr>
              <a:t>Deans</a:t>
            </a:r>
          </a:p>
          <a:p>
            <a:pPr lvl="1"/>
            <a:r>
              <a:rPr lang="en-US" sz="2000" dirty="0">
                <a:solidFill>
                  <a:prstClr val="black"/>
                </a:solidFill>
              </a:rPr>
              <a:t>Provost</a:t>
            </a:r>
          </a:p>
          <a:p>
            <a:pPr lvl="1"/>
            <a:r>
              <a:rPr lang="en-US" sz="2000" dirty="0" smtClean="0">
                <a:solidFill>
                  <a:prstClr val="black"/>
                </a:solidFill>
              </a:rPr>
              <a:t>President</a:t>
            </a:r>
          </a:p>
          <a:p>
            <a:pPr lvl="1"/>
            <a:endParaRPr lang="en-US" sz="2000" dirty="0">
              <a:solidFill>
                <a:prstClr val="black"/>
              </a:solidFill>
            </a:endParaRPr>
          </a:p>
          <a:p>
            <a:pPr marL="0" indent="0">
              <a:buNone/>
            </a:pPr>
            <a:r>
              <a:rPr lang="en-US" sz="2400" dirty="0" smtClean="0">
                <a:solidFill>
                  <a:prstClr val="black"/>
                </a:solidFill>
              </a:rPr>
              <a:t>Taking Aim with Clear Policies</a:t>
            </a:r>
          </a:p>
          <a:p>
            <a:r>
              <a:rPr lang="en-US" sz="2400" dirty="0" smtClean="0">
                <a:solidFill>
                  <a:prstClr val="black"/>
                </a:solidFill>
              </a:rPr>
              <a:t>For Online course development and review</a:t>
            </a:r>
          </a:p>
          <a:p>
            <a:r>
              <a:rPr lang="en-US" sz="2400" dirty="0" smtClean="0">
                <a:solidFill>
                  <a:prstClr val="black"/>
                </a:solidFill>
              </a:rPr>
              <a:t>For faculty evaluation, promotion, and tenure</a:t>
            </a:r>
            <a:endParaRPr lang="en-US" sz="2400" dirty="0">
              <a:solidFill>
                <a:prstClr val="black"/>
              </a:solidFill>
            </a:endParaRPr>
          </a:p>
          <a:p>
            <a:endParaRPr lang="en-US" dirty="0"/>
          </a:p>
        </p:txBody>
      </p:sp>
      <p:sp>
        <p:nvSpPr>
          <p:cNvPr id="4" name="AutoShape 2" descr="Image result for bigfoot doesn't believe in you eit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611763" y="2294237"/>
            <a:ext cx="3260124" cy="3260124"/>
          </a:xfrm>
          <a:prstGeom prst="rect">
            <a:avLst/>
          </a:prstGeom>
        </p:spPr>
      </p:pic>
    </p:spTree>
    <p:extLst>
      <p:ext uri="{BB962C8B-B14F-4D97-AF65-F5344CB8AC3E}">
        <p14:creationId xmlns:p14="http://schemas.microsoft.com/office/powerpoint/2010/main" val="269023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647795" y="1281618"/>
            <a:ext cx="7342622" cy="1215566"/>
          </a:xfrm>
        </p:spPr>
        <p:txBody>
          <a:bodyPr>
            <a:normAutofit fontScale="90000"/>
          </a:bodyPr>
          <a:lstStyle/>
          <a:p>
            <a:r>
              <a:rPr lang="en-US" b="0" dirty="0">
                <a:solidFill>
                  <a:srgbClr val="1F497D"/>
                </a:solidFill>
              </a:rPr>
              <a:t>Continuing </a:t>
            </a:r>
            <a:r>
              <a:rPr lang="en-US" b="0" dirty="0" smtClean="0">
                <a:solidFill>
                  <a:srgbClr val="1F497D"/>
                </a:solidFill>
              </a:rPr>
              <a:t/>
            </a:r>
            <a:br>
              <a:rPr lang="en-US" b="0" dirty="0" smtClean="0">
                <a:solidFill>
                  <a:srgbClr val="1F497D"/>
                </a:solidFill>
              </a:rPr>
            </a:br>
            <a:r>
              <a:rPr lang="en-US" b="0" dirty="0">
                <a:solidFill>
                  <a:srgbClr val="1F497D"/>
                </a:solidFill>
              </a:rPr>
              <a:t> </a:t>
            </a:r>
            <a:r>
              <a:rPr lang="en-US" b="0" dirty="0" smtClean="0">
                <a:solidFill>
                  <a:srgbClr val="1F497D"/>
                </a:solidFill>
              </a:rPr>
              <a:t>            Challenges</a:t>
            </a:r>
            <a:endParaRPr lang="en-US" b="0" dirty="0"/>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936780" y="2823941"/>
            <a:ext cx="4942829" cy="2958275"/>
          </a:xfrm>
        </p:spPr>
        <p:txBody>
          <a:bodyPr>
            <a:noAutofit/>
          </a:bodyPr>
          <a:lstStyle/>
          <a:p>
            <a:pPr marL="0" lvl="0" indent="0">
              <a:lnSpc>
                <a:spcPct val="100000"/>
              </a:lnSpc>
              <a:spcBef>
                <a:spcPct val="20000"/>
              </a:spcBef>
              <a:buClrTx/>
              <a:buNone/>
            </a:pPr>
            <a:r>
              <a:rPr lang="en-US" sz="2800" dirty="0">
                <a:solidFill>
                  <a:prstClr val="black"/>
                </a:solidFill>
              </a:rPr>
              <a:t>The “stealth” online course.</a:t>
            </a:r>
          </a:p>
          <a:p>
            <a:pPr marL="0" lvl="0" indent="0">
              <a:lnSpc>
                <a:spcPct val="100000"/>
              </a:lnSpc>
              <a:spcBef>
                <a:spcPct val="20000"/>
              </a:spcBef>
              <a:buClrTx/>
              <a:buNone/>
            </a:pPr>
            <a:endParaRPr lang="en-US" sz="2800" dirty="0">
              <a:solidFill>
                <a:prstClr val="black"/>
              </a:solidFill>
            </a:endParaRPr>
          </a:p>
          <a:p>
            <a:pPr marL="0" lvl="0" indent="0">
              <a:lnSpc>
                <a:spcPct val="100000"/>
              </a:lnSpc>
              <a:spcBef>
                <a:spcPct val="20000"/>
              </a:spcBef>
              <a:buClrTx/>
              <a:buNone/>
            </a:pPr>
            <a:r>
              <a:rPr lang="en-US" sz="2800" dirty="0">
                <a:solidFill>
                  <a:prstClr val="black"/>
                </a:solidFill>
              </a:rPr>
              <a:t>How to continue quality assurance once a course meets the QM rubric.</a:t>
            </a:r>
          </a:p>
          <a:p>
            <a:pPr marL="0" lvl="0" indent="0">
              <a:lnSpc>
                <a:spcPct val="100000"/>
              </a:lnSpc>
              <a:spcBef>
                <a:spcPct val="20000"/>
              </a:spcBef>
              <a:buClrTx/>
              <a:buNone/>
            </a:pPr>
            <a:endParaRPr lang="en-US" sz="2800" dirty="0">
              <a:solidFill>
                <a:prstClr val="black"/>
              </a:solidFill>
            </a:endParaRPr>
          </a:p>
          <a:p>
            <a:pPr marL="0" lvl="0" indent="0">
              <a:lnSpc>
                <a:spcPct val="100000"/>
              </a:lnSpc>
              <a:spcBef>
                <a:spcPct val="20000"/>
              </a:spcBef>
              <a:buClrTx/>
              <a:buNone/>
            </a:pPr>
            <a:r>
              <a:rPr lang="en-US" sz="2800" dirty="0">
                <a:solidFill>
                  <a:prstClr val="black"/>
                </a:solidFill>
              </a:rPr>
              <a:t>Hybrid courses.</a:t>
            </a:r>
          </a:p>
          <a:p>
            <a:pPr lvl="0"/>
            <a:endParaRPr lang="en-US" sz="2800" dirty="0"/>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endParaRPr lang="en-US" dirty="0">
              <a:solidFill>
                <a:srgbClr val="A5A5A5"/>
              </a:solidFill>
            </a:endParaRPr>
          </a:p>
        </p:txBody>
      </p:sp>
      <p:pic>
        <p:nvPicPr>
          <p:cNvPr id="8" name="Picture 7">
            <a:extLst>
              <a:ext uri="{FF2B5EF4-FFF2-40B4-BE49-F238E27FC236}">
                <a16:creationId xmlns:a16="http://schemas.microsoft.com/office/drawing/2014/main" xmlns="" id="{8CDC9DD1-BDF1-AA4A-9325-99D55D734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 y="-136525"/>
            <a:ext cx="1003300" cy="6858000"/>
          </a:xfrm>
          <a:prstGeom prst="rect">
            <a:avLst/>
          </a:prstGeom>
        </p:spPr>
      </p:pic>
      <p:sp>
        <p:nvSpPr>
          <p:cNvPr id="2" name="Rectangle 1"/>
          <p:cNvSpPr/>
          <p:nvPr/>
        </p:nvSpPr>
        <p:spPr>
          <a:xfrm rot="2389925">
            <a:off x="6812245" y="4329724"/>
            <a:ext cx="476361" cy="278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419850" y="0"/>
            <a:ext cx="7165868" cy="6942353"/>
          </a:xfrm>
        </p:spPr>
      </p:pic>
    </p:spTree>
    <p:extLst>
      <p:ext uri="{BB962C8B-B14F-4D97-AF65-F5344CB8AC3E}">
        <p14:creationId xmlns:p14="http://schemas.microsoft.com/office/powerpoint/2010/main" val="1860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782019" y="1255993"/>
            <a:ext cx="7342622" cy="1215566"/>
          </a:xfrm>
        </p:spPr>
        <p:txBody>
          <a:bodyPr>
            <a:normAutofit/>
          </a:bodyPr>
          <a:lstStyle/>
          <a:p>
            <a:r>
              <a:rPr lang="en-US" b="0" dirty="0" smtClean="0"/>
              <a:t>Questions?</a:t>
            </a:r>
            <a:endParaRPr lang="en-US" b="0" dirty="0"/>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840180" y="3113138"/>
            <a:ext cx="4942829" cy="2958275"/>
          </a:xfrm>
        </p:spPr>
        <p:txBody>
          <a:bodyPr>
            <a:normAutofit fontScale="85000" lnSpcReduction="20000"/>
          </a:bodyPr>
          <a:lstStyle/>
          <a:p>
            <a:pPr marL="342900" lvl="0" indent="-342900">
              <a:lnSpc>
                <a:spcPct val="100000"/>
              </a:lnSpc>
              <a:spcBef>
                <a:spcPct val="20000"/>
              </a:spcBef>
              <a:buClrTx/>
            </a:pPr>
            <a:r>
              <a:rPr lang="en-US" sz="3200" dirty="0">
                <a:solidFill>
                  <a:prstClr val="black"/>
                </a:solidFill>
              </a:rPr>
              <a:t>Dr. Andrea J </a:t>
            </a:r>
            <a:r>
              <a:rPr lang="en-US" sz="3200" dirty="0" err="1">
                <a:solidFill>
                  <a:prstClr val="black"/>
                </a:solidFill>
              </a:rPr>
              <a:t>Bucklew</a:t>
            </a:r>
            <a:endParaRPr lang="en-US" sz="3200" dirty="0">
              <a:solidFill>
                <a:prstClr val="black"/>
              </a:solidFill>
            </a:endParaRPr>
          </a:p>
          <a:p>
            <a:pPr marL="742950" lvl="1" indent="-285750">
              <a:lnSpc>
                <a:spcPct val="100000"/>
              </a:lnSpc>
              <a:spcBef>
                <a:spcPct val="20000"/>
              </a:spcBef>
              <a:buClrTx/>
              <a:buFont typeface="Arial" panose="020B0604020202020204" pitchFamily="34" charset="0"/>
              <a:buChar char="–"/>
            </a:pPr>
            <a:r>
              <a:rPr lang="en-US" sz="3200" dirty="0">
                <a:solidFill>
                  <a:prstClr val="black"/>
                </a:solidFill>
                <a:hlinkClick r:id="rId2"/>
              </a:rPr>
              <a:t>bucklewaj@ab.edu</a:t>
            </a:r>
            <a:r>
              <a:rPr lang="en-US" sz="3200" dirty="0">
                <a:solidFill>
                  <a:prstClr val="black"/>
                </a:solidFill>
              </a:rPr>
              <a:t>,  </a:t>
            </a:r>
            <a:endParaRPr lang="en-US" sz="3200" dirty="0" smtClean="0">
              <a:solidFill>
                <a:prstClr val="black"/>
              </a:solidFill>
            </a:endParaRPr>
          </a:p>
          <a:p>
            <a:pPr marL="742950" lvl="1" indent="-285750">
              <a:lnSpc>
                <a:spcPct val="100000"/>
              </a:lnSpc>
              <a:spcBef>
                <a:spcPct val="20000"/>
              </a:spcBef>
              <a:buClrTx/>
              <a:buFont typeface="Arial" panose="020B0604020202020204" pitchFamily="34" charset="0"/>
              <a:buChar char="–"/>
            </a:pPr>
            <a:r>
              <a:rPr lang="en-US" sz="3200" dirty="0" smtClean="0">
                <a:solidFill>
                  <a:prstClr val="black"/>
                </a:solidFill>
              </a:rPr>
              <a:t>304-457-6438</a:t>
            </a:r>
            <a:endParaRPr lang="en-US" sz="3200" dirty="0">
              <a:solidFill>
                <a:prstClr val="black"/>
              </a:solidFill>
            </a:endParaRPr>
          </a:p>
          <a:p>
            <a:pPr marL="457200" lvl="1" indent="0">
              <a:lnSpc>
                <a:spcPct val="100000"/>
              </a:lnSpc>
              <a:spcBef>
                <a:spcPct val="20000"/>
              </a:spcBef>
              <a:buClrTx/>
              <a:buNone/>
            </a:pPr>
            <a:endParaRPr lang="en-US" sz="3200" dirty="0">
              <a:solidFill>
                <a:prstClr val="black"/>
              </a:solidFill>
            </a:endParaRPr>
          </a:p>
          <a:p>
            <a:pPr marL="342900" lvl="0" indent="-342900">
              <a:lnSpc>
                <a:spcPct val="100000"/>
              </a:lnSpc>
              <a:spcBef>
                <a:spcPct val="20000"/>
              </a:spcBef>
              <a:buClrTx/>
            </a:pPr>
            <a:r>
              <a:rPr lang="en-US" sz="3200" dirty="0">
                <a:solidFill>
                  <a:prstClr val="black"/>
                </a:solidFill>
              </a:rPr>
              <a:t>Mr. Nathan Fortney</a:t>
            </a:r>
          </a:p>
          <a:p>
            <a:pPr marL="742950" lvl="1" indent="-285750">
              <a:lnSpc>
                <a:spcPct val="100000"/>
              </a:lnSpc>
              <a:spcBef>
                <a:spcPct val="20000"/>
              </a:spcBef>
              <a:buClrTx/>
              <a:buFont typeface="Arial" panose="020B0604020202020204" pitchFamily="34" charset="0"/>
              <a:buChar char="–"/>
            </a:pPr>
            <a:r>
              <a:rPr lang="en-US" sz="3200" dirty="0">
                <a:solidFill>
                  <a:prstClr val="black"/>
                </a:solidFill>
                <a:hlinkClick r:id="rId3"/>
              </a:rPr>
              <a:t>fortneynd@ab.edu</a:t>
            </a:r>
            <a:r>
              <a:rPr lang="en-US" sz="3200" dirty="0">
                <a:solidFill>
                  <a:prstClr val="black"/>
                </a:solidFill>
              </a:rPr>
              <a:t>,  </a:t>
            </a:r>
            <a:endParaRPr lang="en-US" sz="3200" dirty="0" smtClean="0">
              <a:solidFill>
                <a:prstClr val="black"/>
              </a:solidFill>
            </a:endParaRPr>
          </a:p>
          <a:p>
            <a:pPr marL="742950" lvl="1" indent="-285750">
              <a:lnSpc>
                <a:spcPct val="100000"/>
              </a:lnSpc>
              <a:spcBef>
                <a:spcPct val="20000"/>
              </a:spcBef>
              <a:buClrTx/>
              <a:buFont typeface="Arial" panose="020B0604020202020204" pitchFamily="34" charset="0"/>
              <a:buChar char="–"/>
            </a:pPr>
            <a:r>
              <a:rPr lang="en-US" sz="3200" dirty="0" smtClean="0">
                <a:solidFill>
                  <a:prstClr val="black"/>
                </a:solidFill>
              </a:rPr>
              <a:t>304-457-6350</a:t>
            </a:r>
            <a:endParaRPr lang="en-US" sz="3200" dirty="0">
              <a:solidFill>
                <a:prstClr val="black"/>
              </a:solidFill>
            </a:endParaRPr>
          </a:p>
          <a:p>
            <a:pPr marL="0" indent="0">
              <a:buNone/>
            </a:pPr>
            <a:endParaRPr lang="en-US" dirty="0"/>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endParaRPr lang="en-US" dirty="0">
              <a:solidFill>
                <a:srgbClr val="A5A5A5"/>
              </a:solidFill>
            </a:endParaRPr>
          </a:p>
        </p:txBody>
      </p:sp>
      <p:pic>
        <p:nvPicPr>
          <p:cNvPr id="8" name="Picture 7">
            <a:extLst>
              <a:ext uri="{FF2B5EF4-FFF2-40B4-BE49-F238E27FC236}">
                <a16:creationId xmlns:a16="http://schemas.microsoft.com/office/drawing/2014/main" xmlns="" id="{8CDC9DD1-BDF1-AA4A-9325-99D55D734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20" y="-136525"/>
            <a:ext cx="1003300" cy="6858000"/>
          </a:xfrm>
          <a:prstGeom prst="rect">
            <a:avLst/>
          </a:prstGeom>
        </p:spPr>
      </p:pic>
      <p:sp>
        <p:nvSpPr>
          <p:cNvPr id="2" name="Rectangle 1"/>
          <p:cNvSpPr/>
          <p:nvPr/>
        </p:nvSpPr>
        <p:spPr>
          <a:xfrm rot="2389925">
            <a:off x="6812245" y="4329724"/>
            <a:ext cx="476361" cy="278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419850" y="0"/>
            <a:ext cx="7165868" cy="6942353"/>
          </a:xfrm>
        </p:spPr>
      </p:pic>
    </p:spTree>
    <p:extLst>
      <p:ext uri="{BB962C8B-B14F-4D97-AF65-F5344CB8AC3E}">
        <p14:creationId xmlns:p14="http://schemas.microsoft.com/office/powerpoint/2010/main" val="66011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782019" y="1255993"/>
            <a:ext cx="7342622" cy="1215566"/>
          </a:xfrm>
        </p:spPr>
        <p:txBody>
          <a:bodyPr/>
          <a:lstStyle/>
          <a:p>
            <a:r>
              <a:rPr lang="en-US" b="0" dirty="0" smtClean="0">
                <a:latin typeface="Georgia" panose="02040502050405020303" pitchFamily="18" charset="0"/>
              </a:rPr>
              <a:t>The Hunt Begins</a:t>
            </a:r>
            <a:endParaRPr lang="en-US" b="0" dirty="0">
              <a:latin typeface="Georgia" panose="02040502050405020303" pitchFamily="18" charset="0"/>
            </a:endParaRPr>
          </a:p>
        </p:txBody>
      </p:sp>
      <p:sp>
        <p:nvSpPr>
          <p:cNvPr id="9" name="Text Placeholder 8">
            <a:extLst>
              <a:ext uri="{FF2B5EF4-FFF2-40B4-BE49-F238E27FC236}">
                <a16:creationId xmlns:a16="http://schemas.microsoft.com/office/drawing/2014/main" xmlns="" id="{53469036-D1FB-4164-96AE-B6D8CECCFC96}"/>
              </a:ext>
            </a:extLst>
          </p:cNvPr>
          <p:cNvSpPr>
            <a:spLocks noGrp="1"/>
          </p:cNvSpPr>
          <p:nvPr>
            <p:ph type="body" sz="quarter" idx="13"/>
          </p:nvPr>
        </p:nvSpPr>
        <p:spPr>
          <a:xfrm>
            <a:off x="984460" y="2487901"/>
            <a:ext cx="7342631" cy="608895"/>
          </a:xfrm>
        </p:spPr>
        <p:txBody>
          <a:bodyPr/>
          <a:lstStyle/>
          <a:p>
            <a:r>
              <a:rPr lang="en-US" dirty="0" smtClean="0"/>
              <a:t>Surveying the Hunting Ground</a:t>
            </a:r>
            <a:endParaRPr lang="en-US" dirty="0"/>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782019" y="3197028"/>
            <a:ext cx="4942829" cy="2958275"/>
          </a:xfrm>
        </p:spPr>
        <p:txBody>
          <a:bodyPr>
            <a:normAutofit lnSpcReduction="10000"/>
          </a:bodyPr>
          <a:lstStyle/>
          <a:p>
            <a:pPr marL="0" indent="0">
              <a:buNone/>
            </a:pPr>
            <a:r>
              <a:rPr lang="en-US" dirty="0"/>
              <a:t>Alderson Broaddus University</a:t>
            </a:r>
          </a:p>
          <a:p>
            <a:r>
              <a:rPr lang="en-US" dirty="0"/>
              <a:t>Private, faith based university in north central West Virginia</a:t>
            </a:r>
          </a:p>
          <a:p>
            <a:r>
              <a:rPr lang="en-US" dirty="0"/>
              <a:t>1000 students, up from 650 in 2012</a:t>
            </a:r>
          </a:p>
          <a:p>
            <a:r>
              <a:rPr lang="en-US" dirty="0"/>
              <a:t>Approximately 70% are students athletes</a:t>
            </a:r>
          </a:p>
          <a:p>
            <a:r>
              <a:rPr lang="en-US" dirty="0"/>
              <a:t>From </a:t>
            </a:r>
            <a:r>
              <a:rPr lang="en-US" dirty="0" smtClean="0"/>
              <a:t>35 states </a:t>
            </a:r>
            <a:r>
              <a:rPr lang="en-US" dirty="0"/>
              <a:t>and </a:t>
            </a:r>
            <a:r>
              <a:rPr lang="en-US" dirty="0" smtClean="0"/>
              <a:t>19 foreign </a:t>
            </a:r>
            <a:r>
              <a:rPr lang="en-US" dirty="0"/>
              <a:t>countries</a:t>
            </a:r>
          </a:p>
          <a:p>
            <a:pPr lvl="0"/>
            <a:endParaRPr lang="en-US" dirty="0"/>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endParaRPr lang="en-US" dirty="0">
              <a:solidFill>
                <a:srgbClr val="A5A5A5"/>
              </a:solidFill>
            </a:endParaRPr>
          </a:p>
        </p:txBody>
      </p:sp>
      <p:pic>
        <p:nvPicPr>
          <p:cNvPr id="8" name="Picture 7">
            <a:extLst>
              <a:ext uri="{FF2B5EF4-FFF2-40B4-BE49-F238E27FC236}">
                <a16:creationId xmlns:a16="http://schemas.microsoft.com/office/drawing/2014/main" xmlns="" id="{8CDC9DD1-BDF1-AA4A-9325-99D55D734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 y="-136525"/>
            <a:ext cx="1003300" cy="6858000"/>
          </a:xfrm>
          <a:prstGeom prst="rect">
            <a:avLst/>
          </a:prstGeom>
        </p:spPr>
      </p:pic>
      <p:sp>
        <p:nvSpPr>
          <p:cNvPr id="2" name="Rectangle 1"/>
          <p:cNvSpPr/>
          <p:nvPr/>
        </p:nvSpPr>
        <p:spPr>
          <a:xfrm rot="2389925">
            <a:off x="6812245" y="4329724"/>
            <a:ext cx="476361" cy="2782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419850" y="0"/>
            <a:ext cx="7165868" cy="6942353"/>
          </a:xfrm>
        </p:spPr>
      </p:pic>
    </p:spTree>
    <p:extLst>
      <p:ext uri="{BB962C8B-B14F-4D97-AF65-F5344CB8AC3E}">
        <p14:creationId xmlns:p14="http://schemas.microsoft.com/office/powerpoint/2010/main" val="30890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xmlns="" id="{1ABD613F-111C-41D6-9F8E-8B2C42A5E047}"/>
              </a:ext>
            </a:extLst>
          </p:cNvPr>
          <p:cNvSpPr>
            <a:spLocks noGrp="1"/>
          </p:cNvSpPr>
          <p:nvPr>
            <p:ph type="title"/>
          </p:nvPr>
        </p:nvSpPr>
        <p:spPr>
          <a:xfrm>
            <a:off x="700633" y="1066930"/>
            <a:ext cx="7342622" cy="1215566"/>
          </a:xfrm>
        </p:spPr>
        <p:txBody>
          <a:bodyPr/>
          <a:lstStyle/>
          <a:p>
            <a:r>
              <a:rPr lang="en-US" b="0" dirty="0" smtClean="0">
                <a:latin typeface="Georgia" panose="02040502050405020303" pitchFamily="18" charset="0"/>
              </a:rPr>
              <a:t>The Need for Data</a:t>
            </a:r>
            <a:endParaRPr lang="en-US" b="0" dirty="0">
              <a:latin typeface="Georgia" panose="02040502050405020303" pitchFamily="18" charset="0"/>
            </a:endParaRPr>
          </a:p>
        </p:txBody>
      </p:sp>
      <p:sp>
        <p:nvSpPr>
          <p:cNvPr id="43" name="Text Placeholder 8">
            <a:extLst>
              <a:ext uri="{FF2B5EF4-FFF2-40B4-BE49-F238E27FC236}">
                <a16:creationId xmlns:a16="http://schemas.microsoft.com/office/drawing/2014/main" xmlns="" id="{EA7C22CB-613A-4C0B-90B3-4A405F793D3C}"/>
              </a:ext>
            </a:extLst>
          </p:cNvPr>
          <p:cNvSpPr>
            <a:spLocks noGrp="1"/>
          </p:cNvSpPr>
          <p:nvPr>
            <p:ph type="body" sz="quarter" idx="13"/>
          </p:nvPr>
        </p:nvSpPr>
        <p:spPr>
          <a:xfrm>
            <a:off x="840677" y="2251966"/>
            <a:ext cx="7342621" cy="608895"/>
          </a:xfrm>
        </p:spPr>
        <p:txBody>
          <a:bodyPr/>
          <a:lstStyle/>
          <a:p>
            <a:r>
              <a:rPr lang="en-US" dirty="0" smtClean="0">
                <a:latin typeface="Georgia" panose="02040502050405020303" pitchFamily="18" charset="0"/>
              </a:rPr>
              <a:t>And a QA Process </a:t>
            </a:r>
            <a:endParaRPr lang="en-US" dirty="0">
              <a:latin typeface="Georgia" panose="02040502050405020303" pitchFamily="18" charset="0"/>
            </a:endParaRPr>
          </a:p>
        </p:txBody>
      </p:sp>
      <p:sp>
        <p:nvSpPr>
          <p:cNvPr id="42" name="Content Placeholder 6">
            <a:extLst>
              <a:ext uri="{FF2B5EF4-FFF2-40B4-BE49-F238E27FC236}">
                <a16:creationId xmlns:a16="http://schemas.microsoft.com/office/drawing/2014/main" xmlns="" id="{55EACD59-7C51-4810-94C6-BCB4D12346DC}"/>
              </a:ext>
            </a:extLst>
          </p:cNvPr>
          <p:cNvSpPr>
            <a:spLocks noGrp="1"/>
          </p:cNvSpPr>
          <p:nvPr>
            <p:ph idx="1"/>
          </p:nvPr>
        </p:nvSpPr>
        <p:spPr>
          <a:xfrm>
            <a:off x="935897" y="3093627"/>
            <a:ext cx="5703028" cy="3085651"/>
          </a:xfrm>
        </p:spPr>
        <p:txBody>
          <a:bodyPr>
            <a:normAutofit/>
          </a:bodyPr>
          <a:lstStyle/>
          <a:p>
            <a:pPr marL="0" indent="0">
              <a:buNone/>
            </a:pPr>
            <a:endParaRPr lang="en-US" sz="2900" dirty="0" smtClean="0"/>
          </a:p>
          <a:p>
            <a:pPr marL="0" indent="0">
              <a:buNone/>
            </a:pPr>
            <a:endParaRPr lang="en-US" sz="2900" dirty="0"/>
          </a:p>
          <a:p>
            <a:pPr lvl="0"/>
            <a:endParaRPr lang="en-US" dirty="0"/>
          </a:p>
        </p:txBody>
      </p:sp>
      <p:sp>
        <p:nvSpPr>
          <p:cNvPr id="10" name="Slide Number Placeholder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a:lstStyle/>
          <a:p>
            <a:fld id="{8699F50C-BE38-4BD0-BA84-9B090E1F2B9B}" type="slidenum">
              <a:rPr lang="en-US" smtClean="0">
                <a:solidFill>
                  <a:srgbClr val="A5A5A5"/>
                </a:solidFill>
              </a:rPr>
              <a:pPr/>
              <a:t>3</a:t>
            </a:fld>
            <a:endParaRPr lang="en-US" dirty="0">
              <a:solidFill>
                <a:srgbClr val="A5A5A5"/>
              </a:solidFill>
            </a:endParaRPr>
          </a:p>
        </p:txBody>
      </p:sp>
      <p:sp>
        <p:nvSpPr>
          <p:cNvPr id="2" name="Rectangle 1"/>
          <p:cNvSpPr/>
          <p:nvPr/>
        </p:nvSpPr>
        <p:spPr>
          <a:xfrm>
            <a:off x="10873946" y="131805"/>
            <a:ext cx="1112108" cy="72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9" name="Picture 8">
            <a:extLst>
              <a:ext uri="{FF2B5EF4-FFF2-40B4-BE49-F238E27FC236}">
                <a16:creationId xmlns:a16="http://schemas.microsoft.com/office/drawing/2014/main" xmlns="" id="{8CDC9DD1-BDF1-AA4A-9325-99D55D734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92" y="-107091"/>
            <a:ext cx="1003300" cy="6858000"/>
          </a:xfrm>
          <a:prstGeom prst="rect">
            <a:avLst/>
          </a:prstGeom>
        </p:spPr>
      </p:pic>
      <p:sp>
        <p:nvSpPr>
          <p:cNvPr id="3" name="AutoShape 2" descr="Image result for alderson broaddus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srgbClr val="3F3F3F"/>
              </a:solidFill>
            </a:endParaRPr>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105" r="13105"/>
          <a:stretch>
            <a:fillRect/>
          </a:stretch>
        </p:blipFill>
        <p:spPr>
          <a:xfrm>
            <a:off x="6115051" y="1435100"/>
            <a:ext cx="6373002" cy="5422900"/>
          </a:xfrm>
        </p:spPr>
      </p:pic>
      <p:sp>
        <p:nvSpPr>
          <p:cNvPr id="5" name="Rectangle 4"/>
          <p:cNvSpPr/>
          <p:nvPr/>
        </p:nvSpPr>
        <p:spPr>
          <a:xfrm>
            <a:off x="840677" y="2790648"/>
            <a:ext cx="6096000" cy="3508653"/>
          </a:xfrm>
          <a:prstGeom prst="rect">
            <a:avLst/>
          </a:prstGeom>
        </p:spPr>
        <p:txBody>
          <a:bodyPr>
            <a:spAutoFit/>
          </a:bodyPr>
          <a:lstStyle/>
          <a:p>
            <a:r>
              <a:rPr lang="en-US" sz="2800" dirty="0"/>
              <a:t>Recent but rapid increase in Online Learning</a:t>
            </a:r>
          </a:p>
          <a:p>
            <a:pPr lvl="1"/>
            <a:r>
              <a:rPr lang="en-US" sz="2800" dirty="0"/>
              <a:t>2013-2014: 9 online </a:t>
            </a:r>
            <a:r>
              <a:rPr lang="en-US" sz="2800" dirty="0" smtClean="0"/>
              <a:t>courses</a:t>
            </a:r>
            <a:endParaRPr lang="en-US" sz="2400" dirty="0"/>
          </a:p>
          <a:p>
            <a:pPr lvl="1"/>
            <a:r>
              <a:rPr lang="en-US" sz="2800" dirty="0"/>
              <a:t>2018-2019:</a:t>
            </a:r>
          </a:p>
          <a:p>
            <a:pPr lvl="2"/>
            <a:r>
              <a:rPr lang="en-US" dirty="0"/>
              <a:t>2 Fully online degree programs</a:t>
            </a:r>
          </a:p>
          <a:p>
            <a:pPr lvl="2"/>
            <a:r>
              <a:rPr lang="en-US" dirty="0"/>
              <a:t>Summer – 40 online course sections</a:t>
            </a:r>
          </a:p>
          <a:p>
            <a:pPr lvl="2"/>
            <a:r>
              <a:rPr lang="en-US" dirty="0"/>
              <a:t>89% of all summer course </a:t>
            </a:r>
            <a:r>
              <a:rPr lang="en-US" dirty="0" smtClean="0"/>
              <a:t>offerings</a:t>
            </a:r>
            <a:endParaRPr lang="en-US" sz="2400" dirty="0"/>
          </a:p>
          <a:p>
            <a:r>
              <a:rPr lang="en-US" sz="2800" dirty="0"/>
              <a:t>Integration of QM standards into seated course delivery</a:t>
            </a:r>
          </a:p>
        </p:txBody>
      </p:sp>
    </p:spTree>
    <p:extLst>
      <p:ext uri="{BB962C8B-B14F-4D97-AF65-F5344CB8AC3E}">
        <p14:creationId xmlns:p14="http://schemas.microsoft.com/office/powerpoint/2010/main" val="3981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27" y="253972"/>
            <a:ext cx="10058400" cy="800471"/>
          </a:xfrm>
        </p:spPr>
        <p:txBody>
          <a:bodyPr/>
          <a:lstStyle/>
          <a:p>
            <a:r>
              <a:rPr lang="en-US" dirty="0" smtClean="0">
                <a:solidFill>
                  <a:schemeClr val="tx2"/>
                </a:solidFill>
              </a:rPr>
              <a:t>Online Programming Committee</a:t>
            </a:r>
            <a:endParaRPr lang="en-US" dirty="0">
              <a:solidFill>
                <a:schemeClr val="tx2"/>
              </a:solidFill>
            </a:endParaRPr>
          </a:p>
        </p:txBody>
      </p:sp>
      <p:sp>
        <p:nvSpPr>
          <p:cNvPr id="3" name="Content Placeholder 2"/>
          <p:cNvSpPr>
            <a:spLocks noGrp="1"/>
          </p:cNvSpPr>
          <p:nvPr>
            <p:ph idx="1"/>
          </p:nvPr>
        </p:nvSpPr>
        <p:spPr>
          <a:xfrm>
            <a:off x="1152227" y="1054443"/>
            <a:ext cx="10058400" cy="4887097"/>
          </a:xfrm>
        </p:spPr>
        <p:txBody>
          <a:bodyPr/>
          <a:lstStyle/>
          <a:p>
            <a:pPr marL="0" indent="0">
              <a:buNone/>
            </a:pPr>
            <a:r>
              <a:rPr lang="en-US" sz="2800" dirty="0" smtClean="0"/>
              <a:t>Responsibility:</a:t>
            </a:r>
          </a:p>
          <a:p>
            <a:r>
              <a:rPr lang="en-US" sz="2800" dirty="0" smtClean="0"/>
              <a:t>Establish guidelines and policy for online education</a:t>
            </a:r>
          </a:p>
          <a:p>
            <a:r>
              <a:rPr lang="en-US" sz="2800" dirty="0" smtClean="0"/>
              <a:t>Monitor the design and development of online courses</a:t>
            </a:r>
          </a:p>
          <a:p>
            <a:r>
              <a:rPr lang="en-US" sz="2800" dirty="0" smtClean="0"/>
              <a:t>Collect, analyze, and interpret data on course delivery to ensure a quality learning environment.</a:t>
            </a:r>
          </a:p>
          <a:p>
            <a:endParaRPr lang="en-US" sz="2800" dirty="0"/>
          </a:p>
          <a:p>
            <a:pPr marL="0" indent="0">
              <a:buNone/>
            </a:pPr>
            <a:r>
              <a:rPr lang="en-US" sz="2800" dirty="0" smtClean="0"/>
              <a:t>Composition:</a:t>
            </a:r>
          </a:p>
          <a:p>
            <a:r>
              <a:rPr lang="en-US" sz="2800" dirty="0" smtClean="0"/>
              <a:t>Online administrator, Instructional Designer, Director of IT, one representative from each college on 2 year rotating terms.</a:t>
            </a:r>
          </a:p>
          <a:p>
            <a:r>
              <a:rPr lang="en-US" sz="2800" dirty="0" smtClean="0"/>
              <a:t>All are Quality Matters trained.</a:t>
            </a:r>
            <a:endParaRPr lang="en-US" sz="2800" dirty="0"/>
          </a:p>
        </p:txBody>
      </p:sp>
    </p:spTree>
    <p:extLst>
      <p:ext uri="{BB962C8B-B14F-4D97-AF65-F5344CB8AC3E}">
        <p14:creationId xmlns:p14="http://schemas.microsoft.com/office/powerpoint/2010/main" val="78422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0471"/>
          </a:xfrm>
        </p:spPr>
        <p:txBody>
          <a:bodyPr/>
          <a:lstStyle/>
          <a:p>
            <a:r>
              <a:rPr lang="en-US" dirty="0" smtClean="0">
                <a:solidFill>
                  <a:schemeClr val="tx2"/>
                </a:solidFill>
              </a:rPr>
              <a:t>Internal Course Review process</a:t>
            </a:r>
            <a:endParaRPr lang="en-US" dirty="0">
              <a:solidFill>
                <a:schemeClr val="tx2"/>
              </a:solidFill>
            </a:endParaRPr>
          </a:p>
        </p:txBody>
      </p:sp>
      <p:sp>
        <p:nvSpPr>
          <p:cNvPr id="3" name="Content Placeholder 2"/>
          <p:cNvSpPr>
            <a:spLocks noGrp="1"/>
          </p:cNvSpPr>
          <p:nvPr>
            <p:ph idx="1"/>
          </p:nvPr>
        </p:nvSpPr>
        <p:spPr>
          <a:xfrm>
            <a:off x="1069848" y="1285103"/>
            <a:ext cx="10058400" cy="4887097"/>
          </a:xfrm>
        </p:spPr>
        <p:txBody>
          <a:bodyPr/>
          <a:lstStyle/>
          <a:p>
            <a:pPr marL="0" indent="0">
              <a:buNone/>
            </a:pPr>
            <a:r>
              <a:rPr lang="en-US" u="sng" dirty="0" smtClean="0"/>
              <a:t>Based on QM:</a:t>
            </a:r>
          </a:p>
          <a:p>
            <a:r>
              <a:rPr lang="en-US" dirty="0" smtClean="0"/>
              <a:t>3 </a:t>
            </a:r>
            <a:r>
              <a:rPr lang="en-US" dirty="0"/>
              <a:t>person team (2 needed to </a:t>
            </a:r>
            <a:r>
              <a:rPr lang="en-US" dirty="0" smtClean="0"/>
              <a:t>meet)</a:t>
            </a:r>
          </a:p>
          <a:p>
            <a:pPr lvl="1"/>
            <a:r>
              <a:rPr lang="en-US" dirty="0" smtClean="0"/>
              <a:t>Online administrator, ID, 1 committee member.</a:t>
            </a:r>
          </a:p>
          <a:p>
            <a:r>
              <a:rPr lang="en-US" dirty="0" smtClean="0"/>
              <a:t>Only mature courses are reviewed</a:t>
            </a:r>
          </a:p>
          <a:p>
            <a:pPr marL="0" indent="0">
              <a:buNone/>
            </a:pPr>
            <a:r>
              <a:rPr lang="en-US" u="sng" dirty="0" smtClean="0"/>
              <a:t>How we differ:</a:t>
            </a:r>
          </a:p>
          <a:p>
            <a:r>
              <a:rPr lang="en-US" dirty="0" smtClean="0"/>
              <a:t>All standards are reviewed even if Standard 2 is not met.</a:t>
            </a:r>
          </a:p>
          <a:p>
            <a:r>
              <a:rPr lang="en-US" dirty="0" smtClean="0"/>
              <a:t>No subject matter expert</a:t>
            </a:r>
          </a:p>
          <a:p>
            <a:r>
              <a:rPr lang="en-US" dirty="0" smtClean="0"/>
              <a:t>Spreadsheet for feedback</a:t>
            </a:r>
          </a:p>
          <a:p>
            <a:endParaRPr lang="en-US" dirty="0" smtClean="0"/>
          </a:p>
          <a:p>
            <a:pPr marL="0" indent="0">
              <a:buNone/>
            </a:pPr>
            <a:endParaRPr lang="en-US" dirty="0"/>
          </a:p>
        </p:txBody>
      </p:sp>
    </p:spTree>
    <p:extLst>
      <p:ext uri="{BB962C8B-B14F-4D97-AF65-F5344CB8AC3E}">
        <p14:creationId xmlns:p14="http://schemas.microsoft.com/office/powerpoint/2010/main" val="268901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2233"/>
          </a:xfrm>
        </p:spPr>
        <p:txBody>
          <a:bodyPr/>
          <a:lstStyle/>
          <a:p>
            <a:r>
              <a:rPr lang="en-US" dirty="0" smtClean="0">
                <a:solidFill>
                  <a:schemeClr val="tx2"/>
                </a:solidFill>
              </a:rPr>
              <a:t>The Spreadsheet</a:t>
            </a:r>
            <a:endParaRPr lang="en-US" dirty="0">
              <a:solidFill>
                <a:schemeClr val="tx2"/>
              </a:solidFill>
            </a:endParaRPr>
          </a:p>
        </p:txBody>
      </p:sp>
      <p:sp>
        <p:nvSpPr>
          <p:cNvPr id="3" name="Content Placeholder 2"/>
          <p:cNvSpPr>
            <a:spLocks noGrp="1"/>
          </p:cNvSpPr>
          <p:nvPr>
            <p:ph idx="1"/>
          </p:nvPr>
        </p:nvSpPr>
        <p:spPr>
          <a:xfrm>
            <a:off x="1069848" y="1342768"/>
            <a:ext cx="10058400" cy="4829432"/>
          </a:xfrm>
        </p:spPr>
        <p:txBody>
          <a:bodyPr/>
          <a:lstStyle/>
          <a:p>
            <a:r>
              <a:rPr lang="en-US" dirty="0" smtClean="0"/>
              <a:t>Total of all 3 reviews: raw scores and feedback.</a:t>
            </a:r>
          </a:p>
          <a:p>
            <a:pPr lvl="1"/>
            <a:r>
              <a:rPr lang="en-US" dirty="0" smtClean="0"/>
              <a:t>Cost-effective, easy-to-follow, familiar Excel format</a:t>
            </a:r>
          </a:p>
          <a:p>
            <a:endParaRPr lang="en-US" dirty="0"/>
          </a:p>
          <a:p>
            <a:r>
              <a:rPr lang="en-US" dirty="0" smtClean="0"/>
              <a:t>Copies sent to faculty and Dean/Chair</a:t>
            </a:r>
          </a:p>
          <a:p>
            <a:pPr lvl="1"/>
            <a:r>
              <a:rPr lang="en-US" dirty="0" smtClean="0"/>
              <a:t>Must have collaboration with others in Academic Leadership</a:t>
            </a:r>
          </a:p>
          <a:p>
            <a:pPr lvl="1"/>
            <a:r>
              <a:rPr lang="en-US" dirty="0" smtClean="0"/>
              <a:t>All deans now required to complete APPQMR</a:t>
            </a:r>
          </a:p>
          <a:p>
            <a:pPr lvl="1"/>
            <a:r>
              <a:rPr lang="en-US" dirty="0" smtClean="0"/>
              <a:t>QM reviews should be part of annual faculty evaluation process.</a:t>
            </a:r>
            <a:endParaRPr lang="en-US" dirty="0"/>
          </a:p>
        </p:txBody>
      </p:sp>
    </p:spTree>
    <p:extLst>
      <p:ext uri="{BB962C8B-B14F-4D97-AF65-F5344CB8AC3E}">
        <p14:creationId xmlns:p14="http://schemas.microsoft.com/office/powerpoint/2010/main" val="3956728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82297" y="390769"/>
            <a:ext cx="10220349" cy="5853723"/>
          </a:xfrm>
          <a:prstGeom prst="rect">
            <a:avLst/>
          </a:prstGeom>
        </p:spPr>
      </p:pic>
    </p:spTree>
    <p:extLst>
      <p:ext uri="{BB962C8B-B14F-4D97-AF65-F5344CB8AC3E}">
        <p14:creationId xmlns:p14="http://schemas.microsoft.com/office/powerpoint/2010/main" val="2799433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vrspot-images.s3.amazonaws.com/qr_Y2M0MzJlYzBmYzdkNjMzMTVhMzU2MTAxMjU5MWU0NTE.xls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503" y="745653"/>
            <a:ext cx="5048851" cy="504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5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5184"/>
          </a:xfrm>
        </p:spPr>
        <p:txBody>
          <a:bodyPr/>
          <a:lstStyle/>
          <a:p>
            <a:r>
              <a:rPr lang="en-US" dirty="0" smtClean="0">
                <a:solidFill>
                  <a:schemeClr val="tx2"/>
                </a:solidFill>
              </a:rPr>
              <a:t>Case #1 – The Stagnant Course</a:t>
            </a:r>
            <a:endParaRPr lang="en-US" dirty="0">
              <a:solidFill>
                <a:schemeClr val="tx2"/>
              </a:solidFill>
            </a:endParaRPr>
          </a:p>
        </p:txBody>
      </p:sp>
      <p:sp>
        <p:nvSpPr>
          <p:cNvPr id="3" name="Content Placeholder 2"/>
          <p:cNvSpPr>
            <a:spLocks noGrp="1"/>
          </p:cNvSpPr>
          <p:nvPr>
            <p:ph idx="1"/>
          </p:nvPr>
        </p:nvSpPr>
        <p:spPr>
          <a:xfrm>
            <a:off x="4357814" y="1474573"/>
            <a:ext cx="6532607" cy="6935481"/>
          </a:xfrm>
        </p:spPr>
        <p:txBody>
          <a:bodyPr/>
          <a:lstStyle/>
          <a:p>
            <a:pPr marL="0" indent="0">
              <a:buNone/>
            </a:pPr>
            <a:r>
              <a:rPr lang="en-US" dirty="0" smtClean="0"/>
              <a:t>Johnny Irons course has been reviewed several times by OPC with feedback being provided each time per policy. The course is close to meeting the QM standards, but very little change has occurred over the past couple of reviews. Suggestions made as part of the feedback do not appear to have been implemented.</a:t>
            </a:r>
            <a:endParaRPr lang="en-US" dirty="0"/>
          </a:p>
        </p:txBody>
      </p:sp>
      <p:pic>
        <p:nvPicPr>
          <p:cNvPr id="3074" name="Picture 2" descr="Image result for mot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31" y="1804085"/>
            <a:ext cx="2875005" cy="28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03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02823169-111E-4BC8-9343-804F0AB3B754}" vid="{4A0F14F6-00AF-4B4B-B198-68D537D8C730}"/>
    </a:ext>
  </a:extLst>
</a:theme>
</file>

<file path=ppt/theme/theme2.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3.xml><?xml version="1.0" encoding="utf-8"?>
<a:theme xmlns:a="http://schemas.openxmlformats.org/drawingml/2006/main" name="1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4.xml><?xml version="1.0" encoding="utf-8"?>
<a:theme xmlns:a="http://schemas.openxmlformats.org/drawingml/2006/main" name="2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1802</TotalTime>
  <Words>673</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Arial</vt:lpstr>
      <vt:lpstr>Arial Black</vt:lpstr>
      <vt:lpstr>Calibri</vt:lpstr>
      <vt:lpstr>Calibri Light</vt:lpstr>
      <vt:lpstr>CiscoSans ExtraLight</vt:lpstr>
      <vt:lpstr>Georgia</vt:lpstr>
      <vt:lpstr>Gill Sans SemiBold</vt:lpstr>
      <vt:lpstr>Times New Roman</vt:lpstr>
      <vt:lpstr>Theme1</vt:lpstr>
      <vt:lpstr>Office Theme</vt:lpstr>
      <vt:lpstr>1_Office Theme</vt:lpstr>
      <vt:lpstr>2_Office Theme</vt:lpstr>
      <vt:lpstr>Searching for Sasquatch    #Search4Squatch</vt:lpstr>
      <vt:lpstr>The Hunt Begins</vt:lpstr>
      <vt:lpstr>The Need for Data</vt:lpstr>
      <vt:lpstr>Online Programming Committee</vt:lpstr>
      <vt:lpstr>Internal Course Review process</vt:lpstr>
      <vt:lpstr>The Spreadsheet</vt:lpstr>
      <vt:lpstr>PowerPoint Presentation</vt:lpstr>
      <vt:lpstr>PowerPoint Presentation</vt:lpstr>
      <vt:lpstr>Case #1 – The Stagnant Course</vt:lpstr>
      <vt:lpstr>Case #1 – The Stagnant Course</vt:lpstr>
      <vt:lpstr>Case #2 – The Resistant Faculty</vt:lpstr>
      <vt:lpstr>Case #2 – The Resistant Faculty</vt:lpstr>
      <vt:lpstr>Case #3 – The Ineffective Dean</vt:lpstr>
      <vt:lpstr>Case #3 – The Ineffective Dean</vt:lpstr>
      <vt:lpstr>Necessary Weapons for a Successful Hunt</vt:lpstr>
      <vt:lpstr>Continuing               Challenges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Grappling with the Grendel</dc:title>
  <dc:creator>fortneynd</dc:creator>
  <cp:lastModifiedBy>bucklewaj</cp:lastModifiedBy>
  <cp:revision>83</cp:revision>
  <cp:lastPrinted>2019-10-23T12:34:09Z</cp:lastPrinted>
  <dcterms:created xsi:type="dcterms:W3CDTF">2017-02-16T17:50:19Z</dcterms:created>
  <dcterms:modified xsi:type="dcterms:W3CDTF">2019-10-23T20:41:35Z</dcterms:modified>
</cp:coreProperties>
</file>