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72" r:id="rId4"/>
    <p:sldId id="280" r:id="rId5"/>
    <p:sldId id="281" r:id="rId6"/>
    <p:sldId id="283" r:id="rId7"/>
    <p:sldId id="315" r:id="rId8"/>
    <p:sldId id="276" r:id="rId9"/>
    <p:sldId id="285" r:id="rId10"/>
    <p:sldId id="286" r:id="rId11"/>
    <p:sldId id="288" r:id="rId12"/>
    <p:sldId id="289" r:id="rId13"/>
    <p:sldId id="265" r:id="rId14"/>
    <p:sldId id="284" r:id="rId15"/>
    <p:sldId id="266" r:id="rId16"/>
    <p:sldId id="287" r:id="rId17"/>
    <p:sldId id="278" r:id="rId18"/>
    <p:sldId id="302" r:id="rId19"/>
    <p:sldId id="290" r:id="rId20"/>
    <p:sldId id="292" r:id="rId21"/>
    <p:sldId id="297" r:id="rId22"/>
    <p:sldId id="299" r:id="rId23"/>
    <p:sldId id="301" r:id="rId24"/>
    <p:sldId id="303" r:id="rId25"/>
    <p:sldId id="316" r:id="rId26"/>
    <p:sldId id="304" r:id="rId27"/>
    <p:sldId id="314" r:id="rId28"/>
    <p:sldId id="317" r:id="rId29"/>
    <p:sldId id="320" r:id="rId30"/>
    <p:sldId id="318" r:id="rId31"/>
    <p:sldId id="323" r:id="rId32"/>
    <p:sldId id="325" r:id="rId33"/>
    <p:sldId id="313" r:id="rId34"/>
    <p:sldId id="27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86" autoAdjust="0"/>
    <p:restoredTop sz="78202" autoAdjust="0"/>
  </p:normalViewPr>
  <p:slideViewPr>
    <p:cSldViewPr snapToGrid="0">
      <p:cViewPr varScale="1">
        <p:scale>
          <a:sx n="58" d="100"/>
          <a:sy n="58" d="100"/>
        </p:scale>
        <p:origin x="852" y="7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4" d="100"/>
          <a:sy n="84" d="100"/>
        </p:scale>
        <p:origin x="-279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C62883-BEEC-CB4C-AB54-6A2D78A45174}" type="datetimeFigureOut">
              <a:rPr lang="en-US" smtClean="0"/>
              <a:t>5/2/2017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197264-8AB6-9D4A-867B-76F5049E54A4}" type="slidenum">
              <a:rPr lang="en-US" smtClean="0"/>
              <a:t>‹#›</a:t>
            </a:fld>
            <a:endParaRPr lang="en-US"/>
          </a:p>
        </p:txBody>
      </p:sp>
    </p:spTree>
    <p:extLst>
      <p:ext uri="{BB962C8B-B14F-4D97-AF65-F5344CB8AC3E}">
        <p14:creationId xmlns:p14="http://schemas.microsoft.com/office/powerpoint/2010/main" val="3656638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Presentation</a:t>
            </a:r>
            <a:r>
              <a:rPr lang="en-US" baseline="0" dirty="0" smtClean="0"/>
              <a:t> on Quality Matters as a valuable friend in support of distance learning programs that meet the expectation of accreditors.</a:t>
            </a:r>
            <a:endParaRPr lang="en-US" dirty="0"/>
          </a:p>
        </p:txBody>
      </p:sp>
      <p:sp>
        <p:nvSpPr>
          <p:cNvPr id="4" name="Slide Number Placeholder 3"/>
          <p:cNvSpPr>
            <a:spLocks noGrp="1"/>
          </p:cNvSpPr>
          <p:nvPr>
            <p:ph type="sldNum" sz="quarter" idx="10"/>
          </p:nvPr>
        </p:nvSpPr>
        <p:spPr/>
        <p:txBody>
          <a:bodyPr/>
          <a:lstStyle/>
          <a:p>
            <a:fld id="{EF197264-8AB6-9D4A-867B-76F5049E54A4}" type="slidenum">
              <a:rPr lang="en-US" smtClean="0"/>
              <a:t>1</a:t>
            </a:fld>
            <a:endParaRPr lang="en-US"/>
          </a:p>
        </p:txBody>
      </p:sp>
    </p:spTree>
    <p:extLst>
      <p:ext uri="{BB962C8B-B14F-4D97-AF65-F5344CB8AC3E}">
        <p14:creationId xmlns:p14="http://schemas.microsoft.com/office/powerpoint/2010/main" val="4092727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England</a:t>
            </a:r>
            <a:r>
              <a:rPr lang="en-US" baseline="0" dirty="0" smtClean="0"/>
              <a:t> Association of Schools and Colleges</a:t>
            </a:r>
            <a:endParaRPr lang="en-US" dirty="0"/>
          </a:p>
        </p:txBody>
      </p:sp>
      <p:sp>
        <p:nvSpPr>
          <p:cNvPr id="4" name="Slide Number Placeholder 3"/>
          <p:cNvSpPr>
            <a:spLocks noGrp="1"/>
          </p:cNvSpPr>
          <p:nvPr>
            <p:ph type="sldNum" sz="quarter" idx="10"/>
          </p:nvPr>
        </p:nvSpPr>
        <p:spPr/>
        <p:txBody>
          <a:bodyPr/>
          <a:lstStyle/>
          <a:p>
            <a:fld id="{EF197264-8AB6-9D4A-867B-76F5049E54A4}" type="slidenum">
              <a:rPr lang="en-US" smtClean="0"/>
              <a:t>10</a:t>
            </a:fld>
            <a:endParaRPr lang="en-US"/>
          </a:p>
        </p:txBody>
      </p:sp>
    </p:spTree>
    <p:extLst>
      <p:ext uri="{BB962C8B-B14F-4D97-AF65-F5344CB8AC3E}">
        <p14:creationId xmlns:p14="http://schemas.microsoft.com/office/powerpoint/2010/main" val="2932785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97264-8AB6-9D4A-867B-76F5049E54A4}" type="slidenum">
              <a:rPr lang="en-US" smtClean="0"/>
              <a:t>11</a:t>
            </a:fld>
            <a:endParaRPr lang="en-US"/>
          </a:p>
        </p:txBody>
      </p:sp>
    </p:spTree>
    <p:extLst>
      <p:ext uri="{BB962C8B-B14F-4D97-AF65-F5344CB8AC3E}">
        <p14:creationId xmlns:p14="http://schemas.microsoft.com/office/powerpoint/2010/main" val="592676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97264-8AB6-9D4A-867B-76F5049E54A4}" type="slidenum">
              <a:rPr lang="en-US" smtClean="0"/>
              <a:t>12</a:t>
            </a:fld>
            <a:endParaRPr lang="en-US"/>
          </a:p>
        </p:txBody>
      </p:sp>
    </p:spTree>
    <p:extLst>
      <p:ext uri="{BB962C8B-B14F-4D97-AF65-F5344CB8AC3E}">
        <p14:creationId xmlns:p14="http://schemas.microsoft.com/office/powerpoint/2010/main" val="3014762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97264-8AB6-9D4A-867B-76F5049E54A4}" type="slidenum">
              <a:rPr lang="en-US" smtClean="0"/>
              <a:t>13</a:t>
            </a:fld>
            <a:endParaRPr lang="en-US"/>
          </a:p>
        </p:txBody>
      </p:sp>
    </p:spTree>
    <p:extLst>
      <p:ext uri="{BB962C8B-B14F-4D97-AF65-F5344CB8AC3E}">
        <p14:creationId xmlns:p14="http://schemas.microsoft.com/office/powerpoint/2010/main" val="341923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97264-8AB6-9D4A-867B-76F5049E54A4}" type="slidenum">
              <a:rPr lang="en-US" smtClean="0"/>
              <a:t>14</a:t>
            </a:fld>
            <a:endParaRPr lang="en-US"/>
          </a:p>
        </p:txBody>
      </p:sp>
    </p:spTree>
    <p:extLst>
      <p:ext uri="{BB962C8B-B14F-4D97-AF65-F5344CB8AC3E}">
        <p14:creationId xmlns:p14="http://schemas.microsoft.com/office/powerpoint/2010/main" val="3619617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97264-8AB6-9D4A-867B-76F5049E54A4}" type="slidenum">
              <a:rPr lang="en-US" smtClean="0"/>
              <a:t>15</a:t>
            </a:fld>
            <a:endParaRPr lang="en-US"/>
          </a:p>
        </p:txBody>
      </p:sp>
    </p:spTree>
    <p:extLst>
      <p:ext uri="{BB962C8B-B14F-4D97-AF65-F5344CB8AC3E}">
        <p14:creationId xmlns:p14="http://schemas.microsoft.com/office/powerpoint/2010/main" val="1194044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97264-8AB6-9D4A-867B-76F5049E54A4}" type="slidenum">
              <a:rPr lang="en-US" smtClean="0"/>
              <a:t>16</a:t>
            </a:fld>
            <a:endParaRPr lang="en-US"/>
          </a:p>
        </p:txBody>
      </p:sp>
    </p:spTree>
    <p:extLst>
      <p:ext uri="{BB962C8B-B14F-4D97-AF65-F5344CB8AC3E}">
        <p14:creationId xmlns:p14="http://schemas.microsoft.com/office/powerpoint/2010/main" val="1809055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97264-8AB6-9D4A-867B-76F5049E54A4}" type="slidenum">
              <a:rPr lang="en-US" smtClean="0"/>
              <a:t>17</a:t>
            </a:fld>
            <a:endParaRPr lang="en-US"/>
          </a:p>
        </p:txBody>
      </p:sp>
    </p:spTree>
    <p:extLst>
      <p:ext uri="{BB962C8B-B14F-4D97-AF65-F5344CB8AC3E}">
        <p14:creationId xmlns:p14="http://schemas.microsoft.com/office/powerpoint/2010/main" val="1767847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97264-8AB6-9D4A-867B-76F5049E54A4}" type="slidenum">
              <a:rPr lang="en-US" smtClean="0"/>
              <a:t>18</a:t>
            </a:fld>
            <a:endParaRPr lang="en-US"/>
          </a:p>
        </p:txBody>
      </p:sp>
    </p:spTree>
    <p:extLst>
      <p:ext uri="{BB962C8B-B14F-4D97-AF65-F5344CB8AC3E}">
        <p14:creationId xmlns:p14="http://schemas.microsoft.com/office/powerpoint/2010/main" val="326273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97264-8AB6-9D4A-867B-76F5049E54A4}" type="slidenum">
              <a:rPr lang="en-US" smtClean="0"/>
              <a:t>19</a:t>
            </a:fld>
            <a:endParaRPr lang="en-US"/>
          </a:p>
        </p:txBody>
      </p:sp>
    </p:spTree>
    <p:extLst>
      <p:ext uri="{BB962C8B-B14F-4D97-AF65-F5344CB8AC3E}">
        <p14:creationId xmlns:p14="http://schemas.microsoft.com/office/powerpoint/2010/main" val="3793637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related topics</a:t>
            </a:r>
            <a:r>
              <a:rPr lang="en-US" baseline="0" dirty="0" smtClean="0"/>
              <a:t>. Two involve QM as a strategy and framework for institutional online programs and broader adoption by states or consortia.</a:t>
            </a:r>
          </a:p>
          <a:p>
            <a:endParaRPr lang="en-US" baseline="0" dirty="0" smtClean="0"/>
          </a:p>
          <a:p>
            <a:r>
              <a:rPr lang="en-US" baseline="0" dirty="0" smtClean="0"/>
              <a:t>The last topic discusses the challenges of future technologies practices that will impact the instructional design and delivery of online learning, and by extension the role of frameworks like QM to support quality and continuous improvement.</a:t>
            </a:r>
            <a:endParaRPr lang="en-US" dirty="0"/>
          </a:p>
        </p:txBody>
      </p:sp>
      <p:sp>
        <p:nvSpPr>
          <p:cNvPr id="4" name="Slide Number Placeholder 3"/>
          <p:cNvSpPr>
            <a:spLocks noGrp="1"/>
          </p:cNvSpPr>
          <p:nvPr>
            <p:ph type="sldNum" sz="quarter" idx="10"/>
          </p:nvPr>
        </p:nvSpPr>
        <p:spPr/>
        <p:txBody>
          <a:bodyPr/>
          <a:lstStyle/>
          <a:p>
            <a:fld id="{EF197264-8AB6-9D4A-867B-76F5049E54A4}" type="slidenum">
              <a:rPr lang="en-US" smtClean="0"/>
              <a:t>2</a:t>
            </a:fld>
            <a:endParaRPr lang="en-US"/>
          </a:p>
        </p:txBody>
      </p:sp>
    </p:spTree>
    <p:extLst>
      <p:ext uri="{BB962C8B-B14F-4D97-AF65-F5344CB8AC3E}">
        <p14:creationId xmlns:p14="http://schemas.microsoft.com/office/powerpoint/2010/main" val="388570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97264-8AB6-9D4A-867B-76F5049E54A4}" type="slidenum">
              <a:rPr lang="en-US" smtClean="0"/>
              <a:t>20</a:t>
            </a:fld>
            <a:endParaRPr lang="en-US"/>
          </a:p>
        </p:txBody>
      </p:sp>
    </p:spTree>
    <p:extLst>
      <p:ext uri="{BB962C8B-B14F-4D97-AF65-F5344CB8AC3E}">
        <p14:creationId xmlns:p14="http://schemas.microsoft.com/office/powerpoint/2010/main" val="2345983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97264-8AB6-9D4A-867B-76F5049E54A4}" type="slidenum">
              <a:rPr lang="en-US" smtClean="0"/>
              <a:t>21</a:t>
            </a:fld>
            <a:endParaRPr lang="en-US"/>
          </a:p>
        </p:txBody>
      </p:sp>
    </p:spTree>
    <p:extLst>
      <p:ext uri="{BB962C8B-B14F-4D97-AF65-F5344CB8AC3E}">
        <p14:creationId xmlns:p14="http://schemas.microsoft.com/office/powerpoint/2010/main" val="906508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97264-8AB6-9D4A-867B-76F5049E54A4}" type="slidenum">
              <a:rPr lang="en-US" smtClean="0"/>
              <a:t>22</a:t>
            </a:fld>
            <a:endParaRPr lang="en-US"/>
          </a:p>
        </p:txBody>
      </p:sp>
    </p:spTree>
    <p:extLst>
      <p:ext uri="{BB962C8B-B14F-4D97-AF65-F5344CB8AC3E}">
        <p14:creationId xmlns:p14="http://schemas.microsoft.com/office/powerpoint/2010/main" val="2973747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97264-8AB6-9D4A-867B-76F5049E54A4}" type="slidenum">
              <a:rPr lang="en-US" smtClean="0"/>
              <a:t>23</a:t>
            </a:fld>
            <a:endParaRPr lang="en-US"/>
          </a:p>
        </p:txBody>
      </p:sp>
    </p:spTree>
    <p:extLst>
      <p:ext uri="{BB962C8B-B14F-4D97-AF65-F5344CB8AC3E}">
        <p14:creationId xmlns:p14="http://schemas.microsoft.com/office/powerpoint/2010/main" val="3065701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not just technological change.</a:t>
            </a:r>
            <a:r>
              <a:rPr lang="en-US" baseline="0" dirty="0" smtClean="0"/>
              <a:t> The foundations of accreditation that we have known are and will be impacted, with interesting consequences for the development of quality online courses and online programs of study.</a:t>
            </a:r>
            <a:endParaRPr lang="en-US" dirty="0"/>
          </a:p>
        </p:txBody>
      </p:sp>
      <p:sp>
        <p:nvSpPr>
          <p:cNvPr id="4" name="Slide Number Placeholder 3"/>
          <p:cNvSpPr>
            <a:spLocks noGrp="1"/>
          </p:cNvSpPr>
          <p:nvPr>
            <p:ph type="sldNum" sz="quarter" idx="10"/>
          </p:nvPr>
        </p:nvSpPr>
        <p:spPr/>
        <p:txBody>
          <a:bodyPr/>
          <a:lstStyle/>
          <a:p>
            <a:fld id="{EF197264-8AB6-9D4A-867B-76F5049E54A4}" type="slidenum">
              <a:rPr lang="en-US" smtClean="0"/>
              <a:t>24</a:t>
            </a:fld>
            <a:endParaRPr lang="en-US"/>
          </a:p>
        </p:txBody>
      </p:sp>
    </p:spTree>
    <p:extLst>
      <p:ext uri="{BB962C8B-B14F-4D97-AF65-F5344CB8AC3E}">
        <p14:creationId xmlns:p14="http://schemas.microsoft.com/office/powerpoint/2010/main" val="2264913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97264-8AB6-9D4A-867B-76F5049E54A4}" type="slidenum">
              <a:rPr lang="en-US" smtClean="0"/>
              <a:t>25</a:t>
            </a:fld>
            <a:endParaRPr lang="en-US"/>
          </a:p>
        </p:txBody>
      </p:sp>
    </p:spTree>
    <p:extLst>
      <p:ext uri="{BB962C8B-B14F-4D97-AF65-F5344CB8AC3E}">
        <p14:creationId xmlns:p14="http://schemas.microsoft.com/office/powerpoint/2010/main" val="380919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here’s what the</a:t>
            </a:r>
            <a:r>
              <a:rPr lang="en-US" baseline="0" dirty="0" smtClean="0"/>
              <a:t> cycle portends for education, and by extension the creation and delivery of online/blended education.</a:t>
            </a:r>
          </a:p>
          <a:p>
            <a:endParaRPr lang="en-US" baseline="0" dirty="0" smtClean="0"/>
          </a:p>
          <a:p>
            <a:r>
              <a:rPr lang="en-US" baseline="0" dirty="0" smtClean="0"/>
              <a:t>Notable is the disaggregation of credentialing, interoperability of learning technologies, and the importance of cloud computing</a:t>
            </a:r>
          </a:p>
          <a:p>
            <a:endParaRPr lang="en-US" baseline="0" dirty="0" smtClean="0"/>
          </a:p>
          <a:p>
            <a:r>
              <a:rPr lang="en-US" baseline="0" dirty="0" smtClean="0"/>
              <a:t>Example: Tin Can </a:t>
            </a:r>
            <a:r>
              <a:rPr lang="en-US" baseline="0" dirty="0" err="1" smtClean="0"/>
              <a:t>api</a:t>
            </a:r>
            <a:r>
              <a:rPr lang="en-US" baseline="0" dirty="0" smtClean="0"/>
              <a:t> that can integrate multiple platforms to draw assessment data.</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F197264-8AB6-9D4A-867B-76F5049E54A4}" type="slidenum">
              <a:rPr lang="en-US" smtClean="0"/>
              <a:t>26</a:t>
            </a:fld>
            <a:endParaRPr lang="en-US"/>
          </a:p>
        </p:txBody>
      </p:sp>
    </p:spTree>
    <p:extLst>
      <p:ext uri="{BB962C8B-B14F-4D97-AF65-F5344CB8AC3E}">
        <p14:creationId xmlns:p14="http://schemas.microsoft.com/office/powerpoint/2010/main" val="13499699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are</a:t>
            </a:r>
            <a:r>
              <a:rPr lang="en-US" baseline="0" dirty="0" smtClean="0"/>
              <a:t> a few of Gartner's picks for transformational technologies </a:t>
            </a:r>
            <a:endParaRPr lang="en-US" dirty="0"/>
          </a:p>
        </p:txBody>
      </p:sp>
      <p:sp>
        <p:nvSpPr>
          <p:cNvPr id="4" name="Slide Number Placeholder 3"/>
          <p:cNvSpPr>
            <a:spLocks noGrp="1"/>
          </p:cNvSpPr>
          <p:nvPr>
            <p:ph type="sldNum" sz="quarter" idx="10"/>
          </p:nvPr>
        </p:nvSpPr>
        <p:spPr/>
        <p:txBody>
          <a:bodyPr/>
          <a:lstStyle/>
          <a:p>
            <a:fld id="{EF197264-8AB6-9D4A-867B-76F5049E54A4}" type="slidenum">
              <a:rPr lang="en-US" smtClean="0"/>
              <a:t>27</a:t>
            </a:fld>
            <a:endParaRPr lang="en-US"/>
          </a:p>
        </p:txBody>
      </p:sp>
    </p:spTree>
    <p:extLst>
      <p:ext uri="{BB962C8B-B14F-4D97-AF65-F5344CB8AC3E}">
        <p14:creationId xmlns:p14="http://schemas.microsoft.com/office/powerpoint/2010/main" val="36315398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are</a:t>
            </a:r>
            <a:r>
              <a:rPr lang="en-US" baseline="0" dirty="0" smtClean="0"/>
              <a:t> a few of Gartner's picks for transformational technologies </a:t>
            </a:r>
            <a:endParaRPr lang="en-US" dirty="0"/>
          </a:p>
        </p:txBody>
      </p:sp>
      <p:sp>
        <p:nvSpPr>
          <p:cNvPr id="4" name="Slide Number Placeholder 3"/>
          <p:cNvSpPr>
            <a:spLocks noGrp="1"/>
          </p:cNvSpPr>
          <p:nvPr>
            <p:ph type="sldNum" sz="quarter" idx="10"/>
          </p:nvPr>
        </p:nvSpPr>
        <p:spPr/>
        <p:txBody>
          <a:bodyPr/>
          <a:lstStyle/>
          <a:p>
            <a:fld id="{EF197264-8AB6-9D4A-867B-76F5049E54A4}" type="slidenum">
              <a:rPr lang="en-US" smtClean="0"/>
              <a:t>28</a:t>
            </a:fld>
            <a:endParaRPr lang="en-US"/>
          </a:p>
        </p:txBody>
      </p:sp>
    </p:spTree>
    <p:extLst>
      <p:ext uri="{BB962C8B-B14F-4D97-AF65-F5344CB8AC3E}">
        <p14:creationId xmlns:p14="http://schemas.microsoft.com/office/powerpoint/2010/main" val="36315398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are</a:t>
            </a:r>
            <a:r>
              <a:rPr lang="en-US" baseline="0" dirty="0" smtClean="0"/>
              <a:t> a few of Gartner's picks for transformational technologies </a:t>
            </a:r>
            <a:endParaRPr lang="en-US" dirty="0"/>
          </a:p>
        </p:txBody>
      </p:sp>
      <p:sp>
        <p:nvSpPr>
          <p:cNvPr id="4" name="Slide Number Placeholder 3"/>
          <p:cNvSpPr>
            <a:spLocks noGrp="1"/>
          </p:cNvSpPr>
          <p:nvPr>
            <p:ph type="sldNum" sz="quarter" idx="10"/>
          </p:nvPr>
        </p:nvSpPr>
        <p:spPr/>
        <p:txBody>
          <a:bodyPr/>
          <a:lstStyle/>
          <a:p>
            <a:fld id="{EF197264-8AB6-9D4A-867B-76F5049E54A4}" type="slidenum">
              <a:rPr lang="en-US" smtClean="0"/>
              <a:t>29</a:t>
            </a:fld>
            <a:endParaRPr lang="en-US"/>
          </a:p>
        </p:txBody>
      </p:sp>
    </p:spTree>
    <p:extLst>
      <p:ext uri="{BB962C8B-B14F-4D97-AF65-F5344CB8AC3E}">
        <p14:creationId xmlns:p14="http://schemas.microsoft.com/office/powerpoint/2010/main" val="3631539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history and framework for QM in quality assurance of online education.</a:t>
            </a:r>
          </a:p>
          <a:p>
            <a:endParaRPr lang="en-US" baseline="0" dirty="0" smtClean="0"/>
          </a:p>
          <a:p>
            <a:r>
              <a:rPr lang="en-US" baseline="0" dirty="0" smtClean="0"/>
              <a:t>This portion will draw on the experience of Broward College Online over the past five years of our accreditation reaffirmation and interim 5-year review.</a:t>
            </a:r>
            <a:endParaRPr lang="en-US" dirty="0"/>
          </a:p>
        </p:txBody>
      </p:sp>
      <p:sp>
        <p:nvSpPr>
          <p:cNvPr id="4" name="Slide Number Placeholder 3"/>
          <p:cNvSpPr>
            <a:spLocks noGrp="1"/>
          </p:cNvSpPr>
          <p:nvPr>
            <p:ph type="sldNum" sz="quarter" idx="10"/>
          </p:nvPr>
        </p:nvSpPr>
        <p:spPr/>
        <p:txBody>
          <a:bodyPr/>
          <a:lstStyle/>
          <a:p>
            <a:fld id="{EF197264-8AB6-9D4A-867B-76F5049E54A4}" type="slidenum">
              <a:rPr lang="en-US" smtClean="0"/>
              <a:t>3</a:t>
            </a:fld>
            <a:endParaRPr lang="en-US"/>
          </a:p>
        </p:txBody>
      </p:sp>
    </p:spTree>
    <p:extLst>
      <p:ext uri="{BB962C8B-B14F-4D97-AF65-F5344CB8AC3E}">
        <p14:creationId xmlns:p14="http://schemas.microsoft.com/office/powerpoint/2010/main" val="6065250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are</a:t>
            </a:r>
            <a:r>
              <a:rPr lang="en-US" baseline="0" dirty="0" smtClean="0"/>
              <a:t> a few of Gartner's picks for transformational technologies </a:t>
            </a:r>
            <a:endParaRPr lang="en-US" dirty="0"/>
          </a:p>
        </p:txBody>
      </p:sp>
      <p:sp>
        <p:nvSpPr>
          <p:cNvPr id="4" name="Slide Number Placeholder 3"/>
          <p:cNvSpPr>
            <a:spLocks noGrp="1"/>
          </p:cNvSpPr>
          <p:nvPr>
            <p:ph type="sldNum" sz="quarter" idx="10"/>
          </p:nvPr>
        </p:nvSpPr>
        <p:spPr/>
        <p:txBody>
          <a:bodyPr/>
          <a:lstStyle/>
          <a:p>
            <a:fld id="{EF197264-8AB6-9D4A-867B-76F5049E54A4}" type="slidenum">
              <a:rPr lang="en-US" smtClean="0"/>
              <a:t>30</a:t>
            </a:fld>
            <a:endParaRPr lang="en-US"/>
          </a:p>
        </p:txBody>
      </p:sp>
    </p:spTree>
    <p:extLst>
      <p:ext uri="{BB962C8B-B14F-4D97-AF65-F5344CB8AC3E}">
        <p14:creationId xmlns:p14="http://schemas.microsoft.com/office/powerpoint/2010/main" val="3631539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are</a:t>
            </a:r>
            <a:r>
              <a:rPr lang="en-US" baseline="0" dirty="0" smtClean="0"/>
              <a:t> a few of Gartner's picks for transformational technologies </a:t>
            </a:r>
            <a:endParaRPr lang="en-US" dirty="0"/>
          </a:p>
        </p:txBody>
      </p:sp>
      <p:sp>
        <p:nvSpPr>
          <p:cNvPr id="4" name="Slide Number Placeholder 3"/>
          <p:cNvSpPr>
            <a:spLocks noGrp="1"/>
          </p:cNvSpPr>
          <p:nvPr>
            <p:ph type="sldNum" sz="quarter" idx="10"/>
          </p:nvPr>
        </p:nvSpPr>
        <p:spPr/>
        <p:txBody>
          <a:bodyPr/>
          <a:lstStyle/>
          <a:p>
            <a:fld id="{EF197264-8AB6-9D4A-867B-76F5049E54A4}" type="slidenum">
              <a:rPr lang="en-US" smtClean="0"/>
              <a:t>31</a:t>
            </a:fld>
            <a:endParaRPr lang="en-US"/>
          </a:p>
        </p:txBody>
      </p:sp>
    </p:spTree>
    <p:extLst>
      <p:ext uri="{BB962C8B-B14F-4D97-AF65-F5344CB8AC3E}">
        <p14:creationId xmlns:p14="http://schemas.microsoft.com/office/powerpoint/2010/main" val="36315398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are</a:t>
            </a:r>
            <a:r>
              <a:rPr lang="en-US" baseline="0" dirty="0" smtClean="0"/>
              <a:t> a few of Gartner's picks for transformational technologies </a:t>
            </a:r>
            <a:endParaRPr lang="en-US" dirty="0"/>
          </a:p>
        </p:txBody>
      </p:sp>
      <p:sp>
        <p:nvSpPr>
          <p:cNvPr id="4" name="Slide Number Placeholder 3"/>
          <p:cNvSpPr>
            <a:spLocks noGrp="1"/>
          </p:cNvSpPr>
          <p:nvPr>
            <p:ph type="sldNum" sz="quarter" idx="10"/>
          </p:nvPr>
        </p:nvSpPr>
        <p:spPr/>
        <p:txBody>
          <a:bodyPr/>
          <a:lstStyle/>
          <a:p>
            <a:fld id="{EF197264-8AB6-9D4A-867B-76F5049E54A4}" type="slidenum">
              <a:rPr lang="en-US" smtClean="0"/>
              <a:t>32</a:t>
            </a:fld>
            <a:endParaRPr lang="en-US"/>
          </a:p>
        </p:txBody>
      </p:sp>
    </p:spTree>
    <p:extLst>
      <p:ext uri="{BB962C8B-B14F-4D97-AF65-F5344CB8AC3E}">
        <p14:creationId xmlns:p14="http://schemas.microsoft.com/office/powerpoint/2010/main" val="36315398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97264-8AB6-9D4A-867B-76F5049E54A4}" type="slidenum">
              <a:rPr lang="en-US" smtClean="0"/>
              <a:t>33</a:t>
            </a:fld>
            <a:endParaRPr lang="en-US"/>
          </a:p>
        </p:txBody>
      </p:sp>
    </p:spTree>
    <p:extLst>
      <p:ext uri="{BB962C8B-B14F-4D97-AF65-F5344CB8AC3E}">
        <p14:creationId xmlns:p14="http://schemas.microsoft.com/office/powerpoint/2010/main" val="26832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97264-8AB6-9D4A-867B-76F5049E54A4}" type="slidenum">
              <a:rPr lang="en-US" smtClean="0"/>
              <a:t>34</a:t>
            </a:fld>
            <a:endParaRPr lang="en-US"/>
          </a:p>
        </p:txBody>
      </p:sp>
    </p:spTree>
    <p:extLst>
      <p:ext uri="{BB962C8B-B14F-4D97-AF65-F5344CB8AC3E}">
        <p14:creationId xmlns:p14="http://schemas.microsoft.com/office/powerpoint/2010/main" val="1286628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the accreditation lifecycle, QM can be applied to demonstrate quality and a</a:t>
            </a:r>
            <a:r>
              <a:rPr lang="en-US" baseline="0" dirty="0" smtClean="0"/>
              <a:t> process for continuous improvement. </a:t>
            </a:r>
            <a:endParaRPr lang="en-US" dirty="0"/>
          </a:p>
        </p:txBody>
      </p:sp>
      <p:sp>
        <p:nvSpPr>
          <p:cNvPr id="4" name="Slide Number Placeholder 3"/>
          <p:cNvSpPr>
            <a:spLocks noGrp="1"/>
          </p:cNvSpPr>
          <p:nvPr>
            <p:ph type="sldNum" sz="quarter" idx="10"/>
          </p:nvPr>
        </p:nvSpPr>
        <p:spPr/>
        <p:txBody>
          <a:bodyPr/>
          <a:lstStyle/>
          <a:p>
            <a:fld id="{EF197264-8AB6-9D4A-867B-76F5049E54A4}" type="slidenum">
              <a:rPr lang="en-US" smtClean="0"/>
              <a:t>4</a:t>
            </a:fld>
            <a:endParaRPr lang="en-US"/>
          </a:p>
        </p:txBody>
      </p:sp>
    </p:spTree>
    <p:extLst>
      <p:ext uri="{BB962C8B-B14F-4D97-AF65-F5344CB8AC3E}">
        <p14:creationId xmlns:p14="http://schemas.microsoft.com/office/powerpoint/2010/main" val="653570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go back to the early to mid-1990’s</a:t>
            </a:r>
            <a:r>
              <a:rPr lang="en-US" baseline="0" dirty="0" smtClean="0"/>
              <a:t> to see an antecedent of today’s accreditation standards for distance learning.</a:t>
            </a:r>
          </a:p>
          <a:p>
            <a:endParaRPr lang="en-US" baseline="0" dirty="0" smtClean="0"/>
          </a:p>
          <a:p>
            <a:r>
              <a:rPr lang="en-US" baseline="0" dirty="0" smtClean="0"/>
              <a:t>WICHE Principles (2 of them)</a:t>
            </a:r>
          </a:p>
          <a:p>
            <a:endParaRPr lang="en-US" baseline="0" dirty="0" smtClean="0"/>
          </a:p>
          <a:p>
            <a:r>
              <a:rPr lang="en-US" baseline="0" dirty="0" smtClean="0"/>
              <a:t>2008 HEA </a:t>
            </a:r>
            <a:r>
              <a:rPr lang="mr-IN" baseline="0" dirty="0" smtClean="0"/>
              <a:t>–</a:t>
            </a:r>
            <a:r>
              <a:rPr lang="en-US" baseline="0" dirty="0" smtClean="0"/>
              <a:t> online the same set of standards</a:t>
            </a:r>
            <a:endParaRPr lang="en-US" dirty="0"/>
          </a:p>
        </p:txBody>
      </p:sp>
      <p:sp>
        <p:nvSpPr>
          <p:cNvPr id="4" name="Slide Number Placeholder 3"/>
          <p:cNvSpPr>
            <a:spLocks noGrp="1"/>
          </p:cNvSpPr>
          <p:nvPr>
            <p:ph type="sldNum" sz="quarter" idx="10"/>
          </p:nvPr>
        </p:nvSpPr>
        <p:spPr/>
        <p:txBody>
          <a:bodyPr/>
          <a:lstStyle/>
          <a:p>
            <a:fld id="{EF197264-8AB6-9D4A-867B-76F5049E54A4}" type="slidenum">
              <a:rPr lang="en-US" smtClean="0"/>
              <a:t>5</a:t>
            </a:fld>
            <a:endParaRPr lang="en-US"/>
          </a:p>
        </p:txBody>
      </p:sp>
    </p:spTree>
    <p:extLst>
      <p:ext uri="{BB962C8B-B14F-4D97-AF65-F5344CB8AC3E}">
        <p14:creationId xmlns:p14="http://schemas.microsoft.com/office/powerpoint/2010/main" val="480870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 principle: role of the distance learning program within the </a:t>
            </a:r>
            <a:r>
              <a:rPr lang="en-US" dirty="0" err="1" smtClean="0"/>
              <a:t>insitution</a:t>
            </a:r>
            <a:endParaRPr lang="en-US" dirty="0"/>
          </a:p>
        </p:txBody>
      </p:sp>
      <p:sp>
        <p:nvSpPr>
          <p:cNvPr id="4" name="Slide Number Placeholder 3"/>
          <p:cNvSpPr>
            <a:spLocks noGrp="1"/>
          </p:cNvSpPr>
          <p:nvPr>
            <p:ph type="sldNum" sz="quarter" idx="10"/>
          </p:nvPr>
        </p:nvSpPr>
        <p:spPr/>
        <p:txBody>
          <a:bodyPr/>
          <a:lstStyle/>
          <a:p>
            <a:fld id="{EF197264-8AB6-9D4A-867B-76F5049E54A4}" type="slidenum">
              <a:rPr lang="en-US" smtClean="0"/>
              <a:t>6</a:t>
            </a:fld>
            <a:endParaRPr lang="en-US"/>
          </a:p>
        </p:txBody>
      </p:sp>
    </p:spTree>
    <p:extLst>
      <p:ext uri="{BB962C8B-B14F-4D97-AF65-F5344CB8AC3E}">
        <p14:creationId xmlns:p14="http://schemas.microsoft.com/office/powerpoint/2010/main" val="610809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Fast forward to 2017, and these same principles are found</a:t>
            </a:r>
            <a:r>
              <a:rPr lang="en-US" baseline="0" dirty="0" smtClean="0"/>
              <a:t> in all regional accreditation guidelines for distance learning.</a:t>
            </a:r>
            <a:endParaRPr lang="en-US" dirty="0"/>
          </a:p>
        </p:txBody>
      </p:sp>
      <p:sp>
        <p:nvSpPr>
          <p:cNvPr id="4" name="Slide Number Placeholder 3"/>
          <p:cNvSpPr>
            <a:spLocks noGrp="1"/>
          </p:cNvSpPr>
          <p:nvPr>
            <p:ph type="sldNum" sz="quarter" idx="10"/>
          </p:nvPr>
        </p:nvSpPr>
        <p:spPr/>
        <p:txBody>
          <a:bodyPr/>
          <a:lstStyle/>
          <a:p>
            <a:fld id="{EF197264-8AB6-9D4A-867B-76F5049E54A4}" type="slidenum">
              <a:rPr lang="en-US" smtClean="0"/>
              <a:t>7</a:t>
            </a:fld>
            <a:endParaRPr lang="en-US"/>
          </a:p>
        </p:txBody>
      </p:sp>
    </p:spTree>
    <p:extLst>
      <p:ext uri="{BB962C8B-B14F-4D97-AF65-F5344CB8AC3E}">
        <p14:creationId xmlns:p14="http://schemas.microsoft.com/office/powerpoint/2010/main" val="4208726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Fast forward to 2017, and these same principles are found</a:t>
            </a:r>
            <a:r>
              <a:rPr lang="en-US" baseline="0" dirty="0" smtClean="0"/>
              <a:t> in all regional accreditation guidelines for distance learning.</a:t>
            </a:r>
            <a:endParaRPr lang="en-US" dirty="0"/>
          </a:p>
        </p:txBody>
      </p:sp>
      <p:sp>
        <p:nvSpPr>
          <p:cNvPr id="4" name="Slide Number Placeholder 3"/>
          <p:cNvSpPr>
            <a:spLocks noGrp="1"/>
          </p:cNvSpPr>
          <p:nvPr>
            <p:ph type="sldNum" sz="quarter" idx="10"/>
          </p:nvPr>
        </p:nvSpPr>
        <p:spPr/>
        <p:txBody>
          <a:bodyPr/>
          <a:lstStyle/>
          <a:p>
            <a:fld id="{EF197264-8AB6-9D4A-867B-76F5049E54A4}" type="slidenum">
              <a:rPr lang="en-US" smtClean="0"/>
              <a:t>8</a:t>
            </a:fld>
            <a:endParaRPr lang="en-US"/>
          </a:p>
        </p:txBody>
      </p:sp>
    </p:spTree>
    <p:extLst>
      <p:ext uri="{BB962C8B-B14F-4D97-AF65-F5344CB8AC3E}">
        <p14:creationId xmlns:p14="http://schemas.microsoft.com/office/powerpoint/2010/main" val="4208726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of these bodies have</a:t>
            </a:r>
            <a:r>
              <a:rPr lang="en-US" baseline="0" dirty="0" smtClean="0"/>
              <a:t> guidelines for effective distance learning programs.</a:t>
            </a:r>
            <a:endParaRPr lang="en-US" dirty="0"/>
          </a:p>
        </p:txBody>
      </p:sp>
      <p:sp>
        <p:nvSpPr>
          <p:cNvPr id="4" name="Slide Number Placeholder 3"/>
          <p:cNvSpPr>
            <a:spLocks noGrp="1"/>
          </p:cNvSpPr>
          <p:nvPr>
            <p:ph type="sldNum" sz="quarter" idx="10"/>
          </p:nvPr>
        </p:nvSpPr>
        <p:spPr/>
        <p:txBody>
          <a:bodyPr/>
          <a:lstStyle/>
          <a:p>
            <a:fld id="{EF197264-8AB6-9D4A-867B-76F5049E54A4}" type="slidenum">
              <a:rPr lang="en-US" smtClean="0"/>
              <a:t>9</a:t>
            </a:fld>
            <a:endParaRPr lang="en-US"/>
          </a:p>
        </p:txBody>
      </p:sp>
    </p:spTree>
    <p:extLst>
      <p:ext uri="{BB962C8B-B14F-4D97-AF65-F5344CB8AC3E}">
        <p14:creationId xmlns:p14="http://schemas.microsoft.com/office/powerpoint/2010/main" val="1371570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35A72A-F0F0-4BA6-A54F-5DA4FA5D7681}"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C697F-E859-4E5E-8E65-D1972D1BC321}" type="slidenum">
              <a:rPr lang="en-US" smtClean="0"/>
              <a:t>‹#›</a:t>
            </a:fld>
            <a:endParaRPr lang="en-US"/>
          </a:p>
        </p:txBody>
      </p:sp>
    </p:spTree>
    <p:extLst>
      <p:ext uri="{BB962C8B-B14F-4D97-AF65-F5344CB8AC3E}">
        <p14:creationId xmlns:p14="http://schemas.microsoft.com/office/powerpoint/2010/main" val="2875517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35A72A-F0F0-4BA6-A54F-5DA4FA5D7681}"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C697F-E859-4E5E-8E65-D1972D1BC321}" type="slidenum">
              <a:rPr lang="en-US" smtClean="0"/>
              <a:t>‹#›</a:t>
            </a:fld>
            <a:endParaRPr lang="en-US"/>
          </a:p>
        </p:txBody>
      </p:sp>
    </p:spTree>
    <p:extLst>
      <p:ext uri="{BB962C8B-B14F-4D97-AF65-F5344CB8AC3E}">
        <p14:creationId xmlns:p14="http://schemas.microsoft.com/office/powerpoint/2010/main" val="2902889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35A72A-F0F0-4BA6-A54F-5DA4FA5D7681}"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C697F-E859-4E5E-8E65-D1972D1BC321}" type="slidenum">
              <a:rPr lang="en-US" smtClean="0"/>
              <a:t>‹#›</a:t>
            </a:fld>
            <a:endParaRPr lang="en-US"/>
          </a:p>
        </p:txBody>
      </p:sp>
    </p:spTree>
    <p:extLst>
      <p:ext uri="{BB962C8B-B14F-4D97-AF65-F5344CB8AC3E}">
        <p14:creationId xmlns:p14="http://schemas.microsoft.com/office/powerpoint/2010/main" val="2205392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35A72A-F0F0-4BA6-A54F-5DA4FA5D7681}"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C697F-E859-4E5E-8E65-D1972D1BC321}" type="slidenum">
              <a:rPr lang="en-US" smtClean="0"/>
              <a:t>‹#›</a:t>
            </a:fld>
            <a:endParaRPr lang="en-US"/>
          </a:p>
        </p:txBody>
      </p:sp>
    </p:spTree>
    <p:extLst>
      <p:ext uri="{BB962C8B-B14F-4D97-AF65-F5344CB8AC3E}">
        <p14:creationId xmlns:p14="http://schemas.microsoft.com/office/powerpoint/2010/main" val="540689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35A72A-F0F0-4BA6-A54F-5DA4FA5D7681}"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C697F-E859-4E5E-8E65-D1972D1BC321}" type="slidenum">
              <a:rPr lang="en-US" smtClean="0"/>
              <a:t>‹#›</a:t>
            </a:fld>
            <a:endParaRPr lang="en-US"/>
          </a:p>
        </p:txBody>
      </p:sp>
    </p:spTree>
    <p:extLst>
      <p:ext uri="{BB962C8B-B14F-4D97-AF65-F5344CB8AC3E}">
        <p14:creationId xmlns:p14="http://schemas.microsoft.com/office/powerpoint/2010/main" val="961122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35A72A-F0F0-4BA6-A54F-5DA4FA5D7681}"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C697F-E859-4E5E-8E65-D1972D1BC321}" type="slidenum">
              <a:rPr lang="en-US" smtClean="0"/>
              <a:t>‹#›</a:t>
            </a:fld>
            <a:endParaRPr lang="en-US"/>
          </a:p>
        </p:txBody>
      </p:sp>
    </p:spTree>
    <p:extLst>
      <p:ext uri="{BB962C8B-B14F-4D97-AF65-F5344CB8AC3E}">
        <p14:creationId xmlns:p14="http://schemas.microsoft.com/office/powerpoint/2010/main" val="727345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35A72A-F0F0-4BA6-A54F-5DA4FA5D7681}" type="datetimeFigureOut">
              <a:rPr lang="en-US" smtClean="0"/>
              <a:t>5/2/2017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DC697F-E859-4E5E-8E65-D1972D1BC321}" type="slidenum">
              <a:rPr lang="en-US" smtClean="0"/>
              <a:t>‹#›</a:t>
            </a:fld>
            <a:endParaRPr lang="en-US"/>
          </a:p>
        </p:txBody>
      </p:sp>
    </p:spTree>
    <p:extLst>
      <p:ext uri="{BB962C8B-B14F-4D97-AF65-F5344CB8AC3E}">
        <p14:creationId xmlns:p14="http://schemas.microsoft.com/office/powerpoint/2010/main" val="135147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35A72A-F0F0-4BA6-A54F-5DA4FA5D7681}" type="datetimeFigureOut">
              <a:rPr lang="en-US" smtClean="0"/>
              <a:t>5/2/2017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DC697F-E859-4E5E-8E65-D1972D1BC321}" type="slidenum">
              <a:rPr lang="en-US" smtClean="0"/>
              <a:t>‹#›</a:t>
            </a:fld>
            <a:endParaRPr lang="en-US"/>
          </a:p>
        </p:txBody>
      </p:sp>
    </p:spTree>
    <p:extLst>
      <p:ext uri="{BB962C8B-B14F-4D97-AF65-F5344CB8AC3E}">
        <p14:creationId xmlns:p14="http://schemas.microsoft.com/office/powerpoint/2010/main" val="87171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35A72A-F0F0-4BA6-A54F-5DA4FA5D7681}" type="datetimeFigureOut">
              <a:rPr lang="en-US" smtClean="0"/>
              <a:t>5/2/2017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DC697F-E859-4E5E-8E65-D1972D1BC321}" type="slidenum">
              <a:rPr lang="en-US" smtClean="0"/>
              <a:t>‹#›</a:t>
            </a:fld>
            <a:endParaRPr lang="en-US"/>
          </a:p>
        </p:txBody>
      </p:sp>
    </p:spTree>
    <p:extLst>
      <p:ext uri="{BB962C8B-B14F-4D97-AF65-F5344CB8AC3E}">
        <p14:creationId xmlns:p14="http://schemas.microsoft.com/office/powerpoint/2010/main" val="126936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35A72A-F0F0-4BA6-A54F-5DA4FA5D7681}"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C697F-E859-4E5E-8E65-D1972D1BC321}" type="slidenum">
              <a:rPr lang="en-US" smtClean="0"/>
              <a:t>‹#›</a:t>
            </a:fld>
            <a:endParaRPr lang="en-US"/>
          </a:p>
        </p:txBody>
      </p:sp>
    </p:spTree>
    <p:extLst>
      <p:ext uri="{BB962C8B-B14F-4D97-AF65-F5344CB8AC3E}">
        <p14:creationId xmlns:p14="http://schemas.microsoft.com/office/powerpoint/2010/main" val="2211609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35A72A-F0F0-4BA6-A54F-5DA4FA5D7681}"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C697F-E859-4E5E-8E65-D1972D1BC321}" type="slidenum">
              <a:rPr lang="en-US" smtClean="0"/>
              <a:t>‹#›</a:t>
            </a:fld>
            <a:endParaRPr lang="en-US"/>
          </a:p>
        </p:txBody>
      </p:sp>
    </p:spTree>
    <p:extLst>
      <p:ext uri="{BB962C8B-B14F-4D97-AF65-F5344CB8AC3E}">
        <p14:creationId xmlns:p14="http://schemas.microsoft.com/office/powerpoint/2010/main" val="3845234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35A72A-F0F0-4BA6-A54F-5DA4FA5D7681}" type="datetimeFigureOut">
              <a:rPr lang="en-US" smtClean="0"/>
              <a:t>5/2/2017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DC697F-E859-4E5E-8E65-D1972D1BC321}" type="slidenum">
              <a:rPr lang="en-US" smtClean="0"/>
              <a:t>‹#›</a:t>
            </a:fld>
            <a:endParaRPr lang="en-US"/>
          </a:p>
        </p:txBody>
      </p:sp>
    </p:spTree>
    <p:extLst>
      <p:ext uri="{BB962C8B-B14F-4D97-AF65-F5344CB8AC3E}">
        <p14:creationId xmlns:p14="http://schemas.microsoft.com/office/powerpoint/2010/main" val="2509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983" y="421801"/>
            <a:ext cx="11416983" cy="1716253"/>
          </a:xfrm>
        </p:spPr>
        <p:txBody>
          <a:bodyPr>
            <a:normAutofit fontScale="90000"/>
          </a:bodyPr>
          <a:lstStyle/>
          <a:p>
            <a:r>
              <a:rPr lang="en-US" b="1" spc="300" dirty="0" smtClean="0"/>
              <a:t>Quality Matters:  Your Friend for Accreditation and Compliance</a:t>
            </a:r>
            <a:endParaRPr lang="en-US" b="1" spc="300" dirty="0"/>
          </a:p>
        </p:txBody>
      </p:sp>
      <p:sp>
        <p:nvSpPr>
          <p:cNvPr id="3" name="Subtitle 2"/>
          <p:cNvSpPr>
            <a:spLocks noGrp="1"/>
          </p:cNvSpPr>
          <p:nvPr>
            <p:ph type="subTitle" idx="1"/>
          </p:nvPr>
        </p:nvSpPr>
        <p:spPr>
          <a:xfrm>
            <a:off x="232164" y="2773217"/>
            <a:ext cx="11758400" cy="1655762"/>
          </a:xfrm>
        </p:spPr>
        <p:txBody>
          <a:bodyPr>
            <a:normAutofit/>
          </a:bodyPr>
          <a:lstStyle/>
          <a:p>
            <a:r>
              <a:rPr lang="en-US" sz="2800" spc="300" dirty="0" smtClean="0"/>
              <a:t>David Shulman, Campus President</a:t>
            </a:r>
          </a:p>
          <a:p>
            <a:r>
              <a:rPr lang="en-US" sz="2800" spc="300" dirty="0" smtClean="0"/>
              <a:t>Broward College Online</a:t>
            </a:r>
          </a:p>
          <a:p>
            <a:r>
              <a:rPr lang="en-US" sz="2800" spc="300" dirty="0" smtClean="0"/>
              <a:t>Broward College, Florida</a:t>
            </a:r>
            <a:endParaRPr lang="en-US" sz="2800" spc="3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5307" y="5269573"/>
            <a:ext cx="3504739" cy="72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p:cNvPicPr>
            <a:picLocks noChangeAspect="1"/>
          </p:cNvPicPr>
          <p:nvPr/>
        </p:nvPicPr>
        <p:blipFill>
          <a:blip r:embed="rId4"/>
          <a:stretch>
            <a:fillRect/>
          </a:stretch>
        </p:blipFill>
        <p:spPr>
          <a:xfrm>
            <a:off x="3207083" y="5388645"/>
            <a:ext cx="1912481" cy="796867"/>
          </a:xfrm>
          <a:prstGeom prst="rect">
            <a:avLst/>
          </a:prstGeom>
        </p:spPr>
      </p:pic>
      <p:pic>
        <p:nvPicPr>
          <p:cNvPr id="8" name="Picture 7" descr="Screen Shot 2017-04-16 at 10.33.40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2345" y="5244547"/>
            <a:ext cx="1130393" cy="1358546"/>
          </a:xfrm>
          <a:prstGeom prst="rect">
            <a:avLst/>
          </a:prstGeom>
        </p:spPr>
      </p:pic>
    </p:spTree>
    <p:extLst>
      <p:ext uri="{BB962C8B-B14F-4D97-AF65-F5344CB8AC3E}">
        <p14:creationId xmlns:p14="http://schemas.microsoft.com/office/powerpoint/2010/main" val="2813074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37321" y="850790"/>
            <a:ext cx="11616855" cy="830997"/>
          </a:xfrm>
          <a:prstGeom prst="rect">
            <a:avLst/>
          </a:prstGeom>
          <a:noFill/>
        </p:spPr>
        <p:txBody>
          <a:bodyPr wrap="square" rtlCol="0">
            <a:spAutoFit/>
          </a:bodyPr>
          <a:lstStyle/>
          <a:p>
            <a:endParaRPr lang="en-US" sz="2400" dirty="0"/>
          </a:p>
          <a:p>
            <a:endParaRPr lang="en-US" sz="2400" dirty="0"/>
          </a:p>
        </p:txBody>
      </p:sp>
      <p:sp>
        <p:nvSpPr>
          <p:cNvPr id="10" name="Rectangle 9"/>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1" name="Rectangle 10"/>
          <p:cNvSpPr/>
          <p:nvPr/>
        </p:nvSpPr>
        <p:spPr>
          <a:xfrm>
            <a:off x="3340871" y="9180"/>
            <a:ext cx="2914153" cy="44404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Institution</a:t>
            </a:r>
            <a:endParaRPr lang="en-US" sz="2800" dirty="0">
              <a:solidFill>
                <a:schemeClr val="tx1"/>
              </a:solidFill>
            </a:endParaRPr>
          </a:p>
        </p:txBody>
      </p:sp>
      <p:sp>
        <p:nvSpPr>
          <p:cNvPr id="12" name="Rectangle 11"/>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13" name="Rectangle 12"/>
          <p:cNvSpPr/>
          <p:nvPr/>
        </p:nvSpPr>
        <p:spPr>
          <a:xfrm>
            <a:off x="9140023"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OMG</a:t>
            </a:r>
            <a:endParaRPr lang="en-US" sz="2800" i="1" dirty="0">
              <a:solidFill>
                <a:schemeClr val="bg1">
                  <a:lumMod val="50000"/>
                </a:schemeClr>
              </a:solidFill>
            </a:endParaRPr>
          </a:p>
        </p:txBody>
      </p:sp>
      <p:sp>
        <p:nvSpPr>
          <p:cNvPr id="14" name="TextBox 13"/>
          <p:cNvSpPr txBox="1"/>
          <p:nvPr/>
        </p:nvSpPr>
        <p:spPr>
          <a:xfrm>
            <a:off x="437321" y="850790"/>
            <a:ext cx="11616855" cy="461665"/>
          </a:xfrm>
          <a:prstGeom prst="rect">
            <a:avLst/>
          </a:prstGeom>
          <a:noFill/>
        </p:spPr>
        <p:txBody>
          <a:bodyPr wrap="square" rtlCol="0">
            <a:spAutoFit/>
          </a:bodyPr>
          <a:lstStyle/>
          <a:p>
            <a:r>
              <a:rPr lang="en-US" sz="2400" b="1" spc="300" dirty="0" smtClean="0"/>
              <a:t>Regional Accreditor Guidelines: an Example</a:t>
            </a:r>
          </a:p>
        </p:txBody>
      </p:sp>
      <p:pic>
        <p:nvPicPr>
          <p:cNvPr id="2" name="Picture 1"/>
          <p:cNvPicPr>
            <a:picLocks noChangeAspect="1"/>
          </p:cNvPicPr>
          <p:nvPr/>
        </p:nvPicPr>
        <p:blipFill>
          <a:blip r:embed="rId3"/>
          <a:stretch>
            <a:fillRect/>
          </a:stretch>
        </p:blipFill>
        <p:spPr>
          <a:xfrm>
            <a:off x="7852240" y="1745627"/>
            <a:ext cx="4177984" cy="3593499"/>
          </a:xfrm>
          <a:prstGeom prst="rect">
            <a:avLst/>
          </a:prstGeom>
          <a:ln w="38100">
            <a:solidFill>
              <a:schemeClr val="accent6"/>
            </a:solidFill>
          </a:ln>
        </p:spPr>
      </p:pic>
      <p:sp>
        <p:nvSpPr>
          <p:cNvPr id="3" name="Rectangle 2"/>
          <p:cNvSpPr/>
          <p:nvPr/>
        </p:nvSpPr>
        <p:spPr>
          <a:xfrm>
            <a:off x="437319" y="1484471"/>
            <a:ext cx="7167628" cy="4524315"/>
          </a:xfrm>
          <a:prstGeom prst="rect">
            <a:avLst/>
          </a:prstGeom>
        </p:spPr>
        <p:txBody>
          <a:bodyPr wrap="square">
            <a:spAutoFit/>
          </a:bodyPr>
          <a:lstStyle/>
          <a:p>
            <a:r>
              <a:rPr lang="en-US" sz="2400" b="1" i="1" dirty="0" smtClean="0">
                <a:solidFill>
                  <a:srgbClr val="000000"/>
                </a:solidFill>
              </a:rPr>
              <a:t>NEASC - Curricula </a:t>
            </a:r>
            <a:r>
              <a:rPr lang="en-US" sz="2400" b="1" i="1" dirty="0">
                <a:solidFill>
                  <a:srgbClr val="000000"/>
                </a:solidFill>
              </a:rPr>
              <a:t>for </a:t>
            </a:r>
            <a:r>
              <a:rPr lang="en-US" sz="2400" b="1" i="1" dirty="0" smtClean="0">
                <a:solidFill>
                  <a:srgbClr val="000000"/>
                </a:solidFill>
              </a:rPr>
              <a:t>online </a:t>
            </a:r>
            <a:r>
              <a:rPr lang="en-US" sz="2400" b="1" i="1" dirty="0">
                <a:solidFill>
                  <a:srgbClr val="000000"/>
                </a:solidFill>
              </a:rPr>
              <a:t>learning offerings </a:t>
            </a:r>
            <a:r>
              <a:rPr lang="en-US" sz="2400" b="1" i="1" dirty="0" smtClean="0">
                <a:solidFill>
                  <a:srgbClr val="000000"/>
                </a:solidFill>
              </a:rPr>
              <a:t>are comparable to </a:t>
            </a:r>
            <a:r>
              <a:rPr lang="en-US" sz="2400" b="1" i="1" dirty="0">
                <a:solidFill>
                  <a:srgbClr val="000000"/>
                </a:solidFill>
              </a:rPr>
              <a:t>programs offered in traditional instructional formats</a:t>
            </a:r>
            <a:r>
              <a:rPr lang="en-US" sz="2400" b="1" dirty="0">
                <a:solidFill>
                  <a:srgbClr val="000000"/>
                </a:solidFill>
              </a:rPr>
              <a:t>. </a:t>
            </a:r>
            <a:endParaRPr lang="en-US" sz="2400" dirty="0">
              <a:solidFill>
                <a:srgbClr val="000000"/>
              </a:solidFill>
            </a:endParaRPr>
          </a:p>
          <a:p>
            <a:endParaRPr lang="en-US" sz="2400" dirty="0">
              <a:solidFill>
                <a:srgbClr val="000000"/>
              </a:solidFill>
            </a:endParaRPr>
          </a:p>
          <a:p>
            <a:r>
              <a:rPr lang="en-US" sz="2400" b="1" dirty="0">
                <a:solidFill>
                  <a:srgbClr val="000000"/>
                </a:solidFill>
              </a:rPr>
              <a:t>Examples of evidence: </a:t>
            </a:r>
          </a:p>
          <a:p>
            <a:endParaRPr lang="en-US" sz="2400" dirty="0"/>
          </a:p>
          <a:p>
            <a:pPr marL="285750" indent="-285750">
              <a:buFont typeface="Arial" panose="020B0604020202020204" pitchFamily="34" charset="0"/>
              <a:buChar char="•"/>
            </a:pPr>
            <a:r>
              <a:rPr lang="en-US" sz="2400" dirty="0" smtClean="0"/>
              <a:t>Course </a:t>
            </a:r>
            <a:r>
              <a:rPr lang="en-US" sz="2400" dirty="0"/>
              <a:t>design </a:t>
            </a:r>
            <a:r>
              <a:rPr lang="en-US" sz="2400" dirty="0" smtClean="0"/>
              <a:t>&amp; delivery support regular, substantive </a:t>
            </a:r>
            <a:r>
              <a:rPr lang="en-US" sz="2400" dirty="0"/>
              <a:t>faculty-student and student-student </a:t>
            </a:r>
            <a:r>
              <a:rPr lang="en-US" sz="2400" dirty="0" smtClean="0"/>
              <a:t>interaction</a:t>
            </a:r>
            <a:endParaRPr lang="en-US" sz="2400" dirty="0"/>
          </a:p>
          <a:p>
            <a:endParaRPr lang="en-US" sz="2400" dirty="0" smtClean="0"/>
          </a:p>
          <a:p>
            <a:pPr marL="285750" indent="-285750">
              <a:buFont typeface="Arial" panose="020B0604020202020204" pitchFamily="34" charset="0"/>
              <a:buChar char="•"/>
            </a:pPr>
            <a:r>
              <a:rPr lang="en-US" sz="2400" dirty="0" smtClean="0"/>
              <a:t>Course </a:t>
            </a:r>
            <a:r>
              <a:rPr lang="en-US" sz="2400" dirty="0"/>
              <a:t>and program structures provide </a:t>
            </a:r>
            <a:r>
              <a:rPr lang="en-US" sz="2400" dirty="0" smtClean="0"/>
              <a:t>support </a:t>
            </a:r>
            <a:r>
              <a:rPr lang="en-US" sz="2400" dirty="0"/>
              <a:t>known to be effective in helping </a:t>
            </a:r>
            <a:r>
              <a:rPr lang="en-US" sz="2400" dirty="0" smtClean="0"/>
              <a:t>online learning </a:t>
            </a:r>
            <a:r>
              <a:rPr lang="en-US" sz="2400" dirty="0"/>
              <a:t>students persist and </a:t>
            </a:r>
            <a:r>
              <a:rPr lang="en-US" sz="2400" dirty="0" smtClean="0"/>
              <a:t>succeed</a:t>
            </a:r>
            <a:endParaRPr lang="en-US" sz="2400" dirty="0"/>
          </a:p>
        </p:txBody>
      </p:sp>
    </p:spTree>
    <p:extLst>
      <p:ext uri="{BB962C8B-B14F-4D97-AF65-F5344CB8AC3E}">
        <p14:creationId xmlns:p14="http://schemas.microsoft.com/office/powerpoint/2010/main" val="3275142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37321" y="850790"/>
            <a:ext cx="11616855" cy="830997"/>
          </a:xfrm>
          <a:prstGeom prst="rect">
            <a:avLst/>
          </a:prstGeom>
          <a:noFill/>
        </p:spPr>
        <p:txBody>
          <a:bodyPr wrap="square" rtlCol="0">
            <a:spAutoFit/>
          </a:bodyPr>
          <a:lstStyle/>
          <a:p>
            <a:endParaRPr lang="en-US" sz="2400" dirty="0"/>
          </a:p>
          <a:p>
            <a:endParaRPr lang="en-US" sz="2400" dirty="0"/>
          </a:p>
        </p:txBody>
      </p:sp>
      <p:sp>
        <p:nvSpPr>
          <p:cNvPr id="10" name="Rectangle 9"/>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1" name="Rectangle 10"/>
          <p:cNvSpPr/>
          <p:nvPr/>
        </p:nvSpPr>
        <p:spPr>
          <a:xfrm>
            <a:off x="3340871" y="9180"/>
            <a:ext cx="2914153" cy="44404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Institution</a:t>
            </a:r>
            <a:endParaRPr lang="en-US" sz="2800" dirty="0">
              <a:solidFill>
                <a:schemeClr val="tx1"/>
              </a:solidFill>
            </a:endParaRPr>
          </a:p>
        </p:txBody>
      </p:sp>
      <p:sp>
        <p:nvSpPr>
          <p:cNvPr id="12" name="Rectangle 11"/>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13" name="Rectangle 12"/>
          <p:cNvSpPr/>
          <p:nvPr/>
        </p:nvSpPr>
        <p:spPr>
          <a:xfrm>
            <a:off x="9140023"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OMG</a:t>
            </a:r>
            <a:endParaRPr lang="en-US" sz="2800" i="1" dirty="0">
              <a:solidFill>
                <a:schemeClr val="bg1">
                  <a:lumMod val="50000"/>
                </a:schemeClr>
              </a:solidFill>
            </a:endParaRPr>
          </a:p>
        </p:txBody>
      </p:sp>
      <p:sp>
        <p:nvSpPr>
          <p:cNvPr id="14" name="TextBox 13"/>
          <p:cNvSpPr txBox="1"/>
          <p:nvPr/>
        </p:nvSpPr>
        <p:spPr>
          <a:xfrm>
            <a:off x="437321" y="850790"/>
            <a:ext cx="11616855" cy="461665"/>
          </a:xfrm>
          <a:prstGeom prst="rect">
            <a:avLst/>
          </a:prstGeom>
          <a:noFill/>
        </p:spPr>
        <p:txBody>
          <a:bodyPr wrap="square" rtlCol="0">
            <a:spAutoFit/>
          </a:bodyPr>
          <a:lstStyle/>
          <a:p>
            <a:r>
              <a:rPr lang="en-US" sz="2400" b="1" spc="300" dirty="0" smtClean="0"/>
              <a:t>Regional Accreditor Guidelines: an Example</a:t>
            </a:r>
          </a:p>
        </p:txBody>
      </p:sp>
      <p:sp>
        <p:nvSpPr>
          <p:cNvPr id="3" name="Rectangle 2"/>
          <p:cNvSpPr/>
          <p:nvPr/>
        </p:nvSpPr>
        <p:spPr>
          <a:xfrm>
            <a:off x="437319" y="1484471"/>
            <a:ext cx="7269806" cy="4154983"/>
          </a:xfrm>
          <a:prstGeom prst="rect">
            <a:avLst/>
          </a:prstGeom>
        </p:spPr>
        <p:txBody>
          <a:bodyPr wrap="square">
            <a:spAutoFit/>
          </a:bodyPr>
          <a:lstStyle/>
          <a:p>
            <a:r>
              <a:rPr lang="en-US" sz="2400" b="1" i="1" dirty="0" smtClean="0"/>
              <a:t>MSA - Faculty delivering </a:t>
            </a:r>
            <a:r>
              <a:rPr lang="en-US" sz="2400" b="1" i="1" dirty="0"/>
              <a:t>the online </a:t>
            </a:r>
            <a:r>
              <a:rPr lang="en-US" sz="2400" b="1" i="1" dirty="0" smtClean="0"/>
              <a:t>curricula and evaluating </a:t>
            </a:r>
            <a:r>
              <a:rPr lang="en-US" sz="2400" b="1" i="1" dirty="0"/>
              <a:t>the students’ success </a:t>
            </a:r>
            <a:r>
              <a:rPr lang="en-US" sz="2400" b="1" i="1" dirty="0" smtClean="0"/>
              <a:t>are qualified </a:t>
            </a:r>
            <a:r>
              <a:rPr lang="en-US" sz="2400" b="1" i="1" dirty="0"/>
              <a:t>and </a:t>
            </a:r>
            <a:r>
              <a:rPr lang="en-US" sz="2400" b="1" i="1" dirty="0" smtClean="0"/>
              <a:t>supported</a:t>
            </a:r>
            <a:r>
              <a:rPr lang="en-US" sz="2400" b="1" i="1" dirty="0"/>
              <a:t>.</a:t>
            </a:r>
            <a:endParaRPr lang="en-US" sz="2400" i="1" dirty="0">
              <a:solidFill>
                <a:srgbClr val="000000"/>
              </a:solidFill>
            </a:endParaRPr>
          </a:p>
          <a:p>
            <a:endParaRPr lang="en-US" sz="2400" b="1" dirty="0" smtClean="0">
              <a:solidFill>
                <a:srgbClr val="000000"/>
              </a:solidFill>
            </a:endParaRPr>
          </a:p>
          <a:p>
            <a:r>
              <a:rPr lang="en-US" sz="2400" b="1" dirty="0" smtClean="0">
                <a:solidFill>
                  <a:srgbClr val="000000"/>
                </a:solidFill>
              </a:rPr>
              <a:t>Examples </a:t>
            </a:r>
            <a:r>
              <a:rPr lang="en-US" sz="2400" b="1" dirty="0">
                <a:solidFill>
                  <a:srgbClr val="000000"/>
                </a:solidFill>
              </a:rPr>
              <a:t>of evidence: </a:t>
            </a:r>
            <a:endParaRPr lang="en-US" sz="2400" dirty="0"/>
          </a:p>
          <a:p>
            <a:endParaRPr lang="en-US" sz="2400" dirty="0"/>
          </a:p>
          <a:p>
            <a:pPr marL="342900" indent="-342900">
              <a:buFont typeface="Arial" panose="020B0604020202020204" pitchFamily="34" charset="0"/>
              <a:buChar char="•"/>
            </a:pPr>
            <a:r>
              <a:rPr lang="mr-IN" sz="2400" dirty="0" smtClean="0"/>
              <a:t>…</a:t>
            </a:r>
            <a:r>
              <a:rPr lang="en-US" sz="2400" dirty="0" smtClean="0"/>
              <a:t>.persons responsible </a:t>
            </a:r>
            <a:r>
              <a:rPr lang="en-US" sz="2400" dirty="0"/>
              <a:t>for online learning </a:t>
            </a:r>
            <a:r>
              <a:rPr lang="en-US" sz="2400" dirty="0" smtClean="0"/>
              <a:t>programs have </a:t>
            </a:r>
            <a:r>
              <a:rPr lang="en-US" sz="2400" dirty="0"/>
              <a:t>the competencies to accomplish the tasks, </a:t>
            </a:r>
            <a:r>
              <a:rPr lang="en-US" sz="2400" dirty="0" smtClean="0"/>
              <a:t>including knowledge </a:t>
            </a:r>
            <a:r>
              <a:rPr lang="en-US" sz="2400" dirty="0"/>
              <a:t>of the specialized resources and technical support available to </a:t>
            </a:r>
            <a:r>
              <a:rPr lang="en-US" sz="2400" dirty="0" smtClean="0"/>
              <a:t>support course </a:t>
            </a:r>
            <a:r>
              <a:rPr lang="en-US" sz="2400" dirty="0"/>
              <a:t>development and </a:t>
            </a:r>
            <a:r>
              <a:rPr lang="en-US" sz="2400" dirty="0" smtClean="0"/>
              <a:t>delivery</a:t>
            </a:r>
            <a:r>
              <a:rPr lang="en-US" sz="2400" dirty="0"/>
              <a:t>.</a:t>
            </a:r>
          </a:p>
        </p:txBody>
      </p:sp>
      <p:pic>
        <p:nvPicPr>
          <p:cNvPr id="4" name="Picture 3"/>
          <p:cNvPicPr>
            <a:picLocks noChangeAspect="1"/>
          </p:cNvPicPr>
          <p:nvPr/>
        </p:nvPicPr>
        <p:blipFill>
          <a:blip r:embed="rId3"/>
          <a:stretch>
            <a:fillRect/>
          </a:stretch>
        </p:blipFill>
        <p:spPr>
          <a:xfrm>
            <a:off x="8034786" y="1630463"/>
            <a:ext cx="3943350" cy="4625376"/>
          </a:xfrm>
          <a:prstGeom prst="rect">
            <a:avLst/>
          </a:prstGeom>
          <a:ln w="57150">
            <a:solidFill>
              <a:schemeClr val="accent6"/>
            </a:solidFill>
          </a:ln>
        </p:spPr>
      </p:pic>
    </p:spTree>
    <p:extLst>
      <p:ext uri="{BB962C8B-B14F-4D97-AF65-F5344CB8AC3E}">
        <p14:creationId xmlns:p14="http://schemas.microsoft.com/office/powerpoint/2010/main" val="2863762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6" name="Rectangle 5"/>
          <p:cNvSpPr/>
          <p:nvPr/>
        </p:nvSpPr>
        <p:spPr>
          <a:xfrm>
            <a:off x="3340871" y="9180"/>
            <a:ext cx="2914153" cy="44404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Institution</a:t>
            </a:r>
            <a:endParaRPr lang="en-US" sz="2800" dirty="0">
              <a:solidFill>
                <a:schemeClr val="tx1"/>
              </a:solidFill>
            </a:endParaRPr>
          </a:p>
        </p:txBody>
      </p:sp>
      <p:sp>
        <p:nvSpPr>
          <p:cNvPr id="7" name="Rectangle 6"/>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8" name="Rectangle 7"/>
          <p:cNvSpPr/>
          <p:nvPr/>
        </p:nvSpPr>
        <p:spPr>
          <a:xfrm>
            <a:off x="9140023"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OMG</a:t>
            </a:r>
            <a:endParaRPr lang="en-US" sz="2800" i="1" dirty="0">
              <a:solidFill>
                <a:schemeClr val="bg1">
                  <a:lumMod val="50000"/>
                </a:schemeClr>
              </a:solidFill>
            </a:endParaRPr>
          </a:p>
        </p:txBody>
      </p:sp>
      <p:sp>
        <p:nvSpPr>
          <p:cNvPr id="10" name="TextBox 9"/>
          <p:cNvSpPr txBox="1"/>
          <p:nvPr/>
        </p:nvSpPr>
        <p:spPr>
          <a:xfrm>
            <a:off x="464328" y="877061"/>
            <a:ext cx="11539894" cy="5632310"/>
          </a:xfrm>
          <a:prstGeom prst="rect">
            <a:avLst/>
          </a:prstGeom>
          <a:noFill/>
        </p:spPr>
        <p:txBody>
          <a:bodyPr wrap="square" rtlCol="0">
            <a:spAutoFit/>
          </a:bodyPr>
          <a:lstStyle/>
          <a:p>
            <a:r>
              <a:rPr lang="en-US" sz="2400" b="1" spc="300" dirty="0" smtClean="0"/>
              <a:t>Examples of SACS-COC Guidelines</a:t>
            </a:r>
          </a:p>
          <a:p>
            <a:endParaRPr lang="en-US" sz="2400" b="1" dirty="0" smtClean="0"/>
          </a:p>
          <a:p>
            <a:r>
              <a:rPr lang="en-US" sz="2400" b="1" dirty="0" smtClean="0"/>
              <a:t>Curriculum </a:t>
            </a:r>
            <a:r>
              <a:rPr lang="en-US" sz="2400" b="1" dirty="0"/>
              <a:t>&amp; Instruction</a:t>
            </a:r>
          </a:p>
          <a:p>
            <a:endParaRPr lang="en-US" sz="2400" b="1" spc="300" dirty="0" smtClean="0"/>
          </a:p>
          <a:p>
            <a:pPr lvl="1"/>
            <a:r>
              <a:rPr lang="en-US" sz="2400" i="1" dirty="0" smtClean="0"/>
              <a:t>Faculty assume responsibility and oversight </a:t>
            </a:r>
            <a:r>
              <a:rPr lang="en-US" sz="2400" i="1" dirty="0"/>
              <a:t>of  </a:t>
            </a:r>
            <a:r>
              <a:rPr lang="en-US" sz="2400" i="1" dirty="0" smtClean="0"/>
              <a:t>distance education</a:t>
            </a:r>
            <a:r>
              <a:rPr lang="en-US" sz="2400" i="1" dirty="0"/>
              <a:t>, </a:t>
            </a:r>
            <a:endParaRPr lang="en-US" sz="2400" i="1" dirty="0" smtClean="0"/>
          </a:p>
          <a:p>
            <a:pPr lvl="1"/>
            <a:r>
              <a:rPr lang="en-US" sz="2400" i="1" dirty="0" smtClean="0"/>
              <a:t>ensuring the </a:t>
            </a:r>
            <a:r>
              <a:rPr lang="en-US" sz="2400" i="1" dirty="0"/>
              <a:t>rigor of programs and the quality of </a:t>
            </a:r>
            <a:r>
              <a:rPr lang="en-US" sz="2400" i="1" dirty="0" smtClean="0"/>
              <a:t>instruction</a:t>
            </a:r>
          </a:p>
          <a:p>
            <a:endParaRPr lang="en-US" sz="2400" b="1" spc="300" dirty="0"/>
          </a:p>
          <a:p>
            <a:r>
              <a:rPr lang="en-US" sz="2400" b="1" dirty="0"/>
              <a:t>Library and Learning Resources </a:t>
            </a:r>
            <a:endParaRPr lang="en-US" sz="2400" b="1" dirty="0" smtClean="0"/>
          </a:p>
          <a:p>
            <a:endParaRPr lang="en-US" sz="2400" b="1" spc="300" dirty="0"/>
          </a:p>
          <a:p>
            <a:pPr lvl="1"/>
            <a:r>
              <a:rPr lang="en-US" sz="2400" i="1" dirty="0"/>
              <a:t>Students have access to and can effectively use appropriate library </a:t>
            </a:r>
            <a:r>
              <a:rPr lang="en-US" sz="2400" i="1" dirty="0" smtClean="0"/>
              <a:t>resources</a:t>
            </a:r>
          </a:p>
          <a:p>
            <a:endParaRPr lang="en-US" sz="2400" b="1" spc="300" dirty="0"/>
          </a:p>
          <a:p>
            <a:r>
              <a:rPr lang="en-US" sz="2400" b="1" dirty="0"/>
              <a:t>Student Services </a:t>
            </a:r>
            <a:endParaRPr lang="en-US" sz="2400" b="1" dirty="0" smtClean="0"/>
          </a:p>
          <a:p>
            <a:endParaRPr lang="en-US" sz="2400" b="1" spc="300" dirty="0"/>
          </a:p>
          <a:p>
            <a:pPr lvl="1"/>
            <a:r>
              <a:rPr lang="en-US" sz="2400" i="1" dirty="0"/>
              <a:t>Students </a:t>
            </a:r>
            <a:r>
              <a:rPr lang="en-US" sz="2400" i="1" dirty="0" smtClean="0"/>
              <a:t>are </a:t>
            </a:r>
            <a:r>
              <a:rPr lang="en-US" sz="2400" i="1" dirty="0"/>
              <a:t>able to use the technology employed, have the equipment necessary to succeed, and are provided assistance in using the technology </a:t>
            </a:r>
            <a:r>
              <a:rPr lang="en-US" sz="2400" i="1" dirty="0" smtClean="0"/>
              <a:t>employed</a:t>
            </a:r>
            <a:endParaRPr lang="en-US" sz="2400" b="1" i="1" spc="300" dirty="0"/>
          </a:p>
        </p:txBody>
      </p:sp>
      <p:pic>
        <p:nvPicPr>
          <p:cNvPr id="16" name="Picture 15" descr="f01cd29c-8bf7-45bd-8251-ce25ebd62ddf.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5819" y="597952"/>
            <a:ext cx="3590547" cy="1737930"/>
          </a:xfrm>
          <a:prstGeom prst="rect">
            <a:avLst/>
          </a:prstGeom>
        </p:spPr>
      </p:pic>
    </p:spTree>
    <p:extLst>
      <p:ext uri="{BB962C8B-B14F-4D97-AF65-F5344CB8AC3E}">
        <p14:creationId xmlns:p14="http://schemas.microsoft.com/office/powerpoint/2010/main" val="31160027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565821" y="4817164"/>
            <a:ext cx="2095500" cy="1933575"/>
          </a:xfrm>
          <a:prstGeom prst="rect">
            <a:avLst/>
          </a:prstGeom>
        </p:spPr>
      </p:pic>
      <p:sp>
        <p:nvSpPr>
          <p:cNvPr id="9" name="TextBox 8"/>
          <p:cNvSpPr txBox="1"/>
          <p:nvPr/>
        </p:nvSpPr>
        <p:spPr>
          <a:xfrm>
            <a:off x="437321" y="850790"/>
            <a:ext cx="11616855" cy="2677656"/>
          </a:xfrm>
          <a:prstGeom prst="rect">
            <a:avLst/>
          </a:prstGeom>
          <a:noFill/>
        </p:spPr>
        <p:txBody>
          <a:bodyPr wrap="square" rtlCol="0">
            <a:spAutoFit/>
          </a:bodyPr>
          <a:lstStyle/>
          <a:p>
            <a:r>
              <a:rPr lang="en-US" sz="2400" b="1" spc="300" dirty="0"/>
              <a:t>BC Online Focus Area &amp; QM </a:t>
            </a:r>
            <a:r>
              <a:rPr lang="en-US" sz="2400" b="1" spc="300" dirty="0" smtClean="0"/>
              <a:t>Evidence (SACS)</a:t>
            </a:r>
            <a:endParaRPr lang="en-US" sz="2400" b="1" spc="300" dirty="0"/>
          </a:p>
          <a:p>
            <a:endParaRPr lang="en-US" sz="2400" b="1" spc="300" dirty="0" smtClean="0"/>
          </a:p>
          <a:p>
            <a:r>
              <a:rPr lang="en-US" sz="2400" i="1" spc="300" dirty="0" smtClean="0"/>
              <a:t>		Example: Curriculum and Instruction</a:t>
            </a:r>
          </a:p>
          <a:p>
            <a:pPr marL="342900" indent="-342900">
              <a:buAutoNum type="arabicPeriod"/>
            </a:pPr>
            <a:endParaRPr lang="en-US" sz="2400" spc="300" dirty="0" smtClean="0"/>
          </a:p>
          <a:p>
            <a:endParaRPr lang="en-US" sz="2400" dirty="0" smtClean="0"/>
          </a:p>
          <a:p>
            <a:endParaRPr lang="en-US" sz="2400" dirty="0"/>
          </a:p>
          <a:p>
            <a:endParaRPr lang="en-US" sz="2400" dirty="0"/>
          </a:p>
        </p:txBody>
      </p:sp>
      <p:sp>
        <p:nvSpPr>
          <p:cNvPr id="10" name="Rectangle 9"/>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1" name="Rectangle 10"/>
          <p:cNvSpPr/>
          <p:nvPr/>
        </p:nvSpPr>
        <p:spPr>
          <a:xfrm>
            <a:off x="3340871" y="9180"/>
            <a:ext cx="2914153" cy="44404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Institution</a:t>
            </a:r>
            <a:endParaRPr lang="en-US" sz="2800" dirty="0">
              <a:solidFill>
                <a:schemeClr val="tx1"/>
              </a:solidFill>
            </a:endParaRPr>
          </a:p>
        </p:txBody>
      </p:sp>
      <p:sp>
        <p:nvSpPr>
          <p:cNvPr id="12" name="Rectangle 11"/>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13" name="Rectangle 12"/>
          <p:cNvSpPr/>
          <p:nvPr/>
        </p:nvSpPr>
        <p:spPr>
          <a:xfrm>
            <a:off x="9140023"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OMG</a:t>
            </a:r>
            <a:endParaRPr lang="en-US" sz="2800" i="1" dirty="0">
              <a:solidFill>
                <a:schemeClr val="bg1">
                  <a:lumMod val="50000"/>
                </a:schemeClr>
              </a:solidFill>
            </a:endParaRPr>
          </a:p>
        </p:txBody>
      </p:sp>
      <p:sp>
        <p:nvSpPr>
          <p:cNvPr id="3" name="Rounded Rectangular Callout 2"/>
          <p:cNvSpPr/>
          <p:nvPr/>
        </p:nvSpPr>
        <p:spPr>
          <a:xfrm>
            <a:off x="8851408" y="2612569"/>
            <a:ext cx="3019033" cy="1807029"/>
          </a:xfrm>
          <a:prstGeom prst="wedgeRoundRectCallout">
            <a:avLst>
              <a:gd name="adj1" fmla="val -16866"/>
              <a:gd name="adj2" fmla="val 114365"/>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i="1" dirty="0" smtClean="0"/>
              <a:t>Do faculty in online programs develop curricula, syllabi, assessments?</a:t>
            </a:r>
          </a:p>
          <a:p>
            <a:pPr algn="ctr"/>
            <a:endParaRPr lang="en-US" sz="2400" b="1" i="1" dirty="0"/>
          </a:p>
        </p:txBody>
      </p:sp>
      <p:pic>
        <p:nvPicPr>
          <p:cNvPr id="14" name="Picture 13"/>
          <p:cNvPicPr>
            <a:picLocks noChangeAspect="1"/>
          </p:cNvPicPr>
          <p:nvPr/>
        </p:nvPicPr>
        <p:blipFill>
          <a:blip r:embed="rId3"/>
          <a:stretch>
            <a:fillRect/>
          </a:stretch>
        </p:blipFill>
        <p:spPr>
          <a:xfrm>
            <a:off x="1036251" y="4762736"/>
            <a:ext cx="2095500" cy="1933575"/>
          </a:xfrm>
          <a:prstGeom prst="rect">
            <a:avLst/>
          </a:prstGeom>
        </p:spPr>
      </p:pic>
      <p:sp>
        <p:nvSpPr>
          <p:cNvPr id="15" name="Rounded Rectangular Callout 14"/>
          <p:cNvSpPr/>
          <p:nvPr/>
        </p:nvSpPr>
        <p:spPr>
          <a:xfrm>
            <a:off x="321838" y="2558141"/>
            <a:ext cx="3019033" cy="1807029"/>
          </a:xfrm>
          <a:prstGeom prst="wedgeRoundRectCallout">
            <a:avLst>
              <a:gd name="adj1" fmla="val -16866"/>
              <a:gd name="adj2" fmla="val 114365"/>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i="1" dirty="0" smtClean="0"/>
              <a:t>How do you ensure compliance with copyright law?</a:t>
            </a:r>
          </a:p>
          <a:p>
            <a:pPr algn="ctr"/>
            <a:endParaRPr lang="en-US" sz="2400" b="1" i="1" dirty="0" smtClean="0"/>
          </a:p>
          <a:p>
            <a:pPr algn="ctr"/>
            <a:endParaRPr lang="en-US" sz="2400" b="1" i="1" dirty="0"/>
          </a:p>
        </p:txBody>
      </p:sp>
      <p:pic>
        <p:nvPicPr>
          <p:cNvPr id="16" name="Picture 15"/>
          <p:cNvPicPr>
            <a:picLocks noChangeAspect="1"/>
          </p:cNvPicPr>
          <p:nvPr/>
        </p:nvPicPr>
        <p:blipFill>
          <a:blip r:embed="rId3"/>
          <a:stretch>
            <a:fillRect/>
          </a:stretch>
        </p:blipFill>
        <p:spPr>
          <a:xfrm>
            <a:off x="5273446" y="4817164"/>
            <a:ext cx="2095500" cy="1933575"/>
          </a:xfrm>
          <a:prstGeom prst="rect">
            <a:avLst/>
          </a:prstGeom>
        </p:spPr>
      </p:pic>
      <p:sp>
        <p:nvSpPr>
          <p:cNvPr id="17" name="Rounded Rectangular Callout 16"/>
          <p:cNvSpPr/>
          <p:nvPr/>
        </p:nvSpPr>
        <p:spPr>
          <a:xfrm>
            <a:off x="4559033" y="2612569"/>
            <a:ext cx="3019033" cy="1807029"/>
          </a:xfrm>
          <a:prstGeom prst="wedgeRoundRectCallout">
            <a:avLst>
              <a:gd name="adj1" fmla="val -16866"/>
              <a:gd name="adj2" fmla="val 114365"/>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i="1" dirty="0" smtClean="0"/>
              <a:t>Are goals and competencies comparable with campus programs?</a:t>
            </a:r>
          </a:p>
          <a:p>
            <a:pPr algn="ctr"/>
            <a:endParaRPr lang="en-US" sz="2400" b="1" i="1" dirty="0"/>
          </a:p>
        </p:txBody>
      </p:sp>
    </p:spTree>
    <p:extLst>
      <p:ext uri="{BB962C8B-B14F-4D97-AF65-F5344CB8AC3E}">
        <p14:creationId xmlns:p14="http://schemas.microsoft.com/office/powerpoint/2010/main" val="1069504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37321" y="850790"/>
            <a:ext cx="11616855" cy="830997"/>
          </a:xfrm>
          <a:prstGeom prst="rect">
            <a:avLst/>
          </a:prstGeom>
          <a:noFill/>
        </p:spPr>
        <p:txBody>
          <a:bodyPr wrap="square" rtlCol="0">
            <a:spAutoFit/>
          </a:bodyPr>
          <a:lstStyle/>
          <a:p>
            <a:endParaRPr lang="en-US" sz="2400" dirty="0"/>
          </a:p>
          <a:p>
            <a:endParaRPr lang="en-US" sz="2400" dirty="0"/>
          </a:p>
        </p:txBody>
      </p:sp>
      <p:sp>
        <p:nvSpPr>
          <p:cNvPr id="10" name="Rectangle 9"/>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1" name="Rectangle 10"/>
          <p:cNvSpPr/>
          <p:nvPr/>
        </p:nvSpPr>
        <p:spPr>
          <a:xfrm>
            <a:off x="3340871" y="9180"/>
            <a:ext cx="2914153" cy="44404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Institution</a:t>
            </a:r>
            <a:endParaRPr lang="en-US" sz="2800" dirty="0">
              <a:solidFill>
                <a:schemeClr val="tx1"/>
              </a:solidFill>
            </a:endParaRPr>
          </a:p>
        </p:txBody>
      </p:sp>
      <p:sp>
        <p:nvSpPr>
          <p:cNvPr id="12" name="Rectangle 11"/>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13" name="Rectangle 12"/>
          <p:cNvSpPr/>
          <p:nvPr/>
        </p:nvSpPr>
        <p:spPr>
          <a:xfrm>
            <a:off x="9140023"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OMG</a:t>
            </a:r>
            <a:endParaRPr lang="en-US" sz="2800" i="1" dirty="0">
              <a:solidFill>
                <a:schemeClr val="bg1">
                  <a:lumMod val="50000"/>
                </a:schemeClr>
              </a:solidFill>
            </a:endParaRPr>
          </a:p>
        </p:txBody>
      </p:sp>
      <p:pic>
        <p:nvPicPr>
          <p:cNvPr id="8" name="Picture 7"/>
          <p:cNvPicPr>
            <a:picLocks noChangeAspect="1"/>
          </p:cNvPicPr>
          <p:nvPr/>
        </p:nvPicPr>
        <p:blipFill>
          <a:blip r:embed="rId3"/>
          <a:stretch>
            <a:fillRect/>
          </a:stretch>
        </p:blipFill>
        <p:spPr>
          <a:xfrm>
            <a:off x="9565821" y="4817164"/>
            <a:ext cx="2095500" cy="1933575"/>
          </a:xfrm>
          <a:prstGeom prst="rect">
            <a:avLst/>
          </a:prstGeom>
        </p:spPr>
      </p:pic>
      <p:sp>
        <p:nvSpPr>
          <p:cNvPr id="14" name="TextBox 13"/>
          <p:cNvSpPr txBox="1"/>
          <p:nvPr/>
        </p:nvSpPr>
        <p:spPr>
          <a:xfrm>
            <a:off x="437321" y="850790"/>
            <a:ext cx="11616855" cy="2677656"/>
          </a:xfrm>
          <a:prstGeom prst="rect">
            <a:avLst/>
          </a:prstGeom>
          <a:noFill/>
        </p:spPr>
        <p:txBody>
          <a:bodyPr wrap="square" rtlCol="0">
            <a:spAutoFit/>
          </a:bodyPr>
          <a:lstStyle/>
          <a:p>
            <a:r>
              <a:rPr lang="en-US" sz="2400" b="1" spc="300" dirty="0"/>
              <a:t>BC Online Focus Area &amp; QM </a:t>
            </a:r>
            <a:r>
              <a:rPr lang="en-US" sz="2400" b="1" spc="300" dirty="0" smtClean="0"/>
              <a:t>Evidence</a:t>
            </a:r>
            <a:r>
              <a:rPr lang="en-US" sz="2400" b="1" spc="300" dirty="0"/>
              <a:t> (SACS)</a:t>
            </a:r>
          </a:p>
          <a:p>
            <a:endParaRPr lang="en-US" sz="2400" b="1" spc="300" dirty="0" smtClean="0"/>
          </a:p>
          <a:p>
            <a:r>
              <a:rPr lang="en-US" sz="2400" i="1" spc="300" dirty="0" smtClean="0">
                <a:solidFill>
                  <a:srgbClr val="000000"/>
                </a:solidFill>
              </a:rPr>
              <a:t>		Example: Student Services</a:t>
            </a:r>
          </a:p>
          <a:p>
            <a:pPr marL="342900" indent="-342900">
              <a:buAutoNum type="arabicPeriod"/>
            </a:pPr>
            <a:endParaRPr lang="en-US" sz="2400" spc="300" dirty="0" smtClean="0"/>
          </a:p>
          <a:p>
            <a:endParaRPr lang="en-US" sz="2400" dirty="0" smtClean="0"/>
          </a:p>
          <a:p>
            <a:endParaRPr lang="en-US" sz="2400" dirty="0"/>
          </a:p>
          <a:p>
            <a:endParaRPr lang="en-US" sz="2400" dirty="0"/>
          </a:p>
        </p:txBody>
      </p:sp>
      <p:sp>
        <p:nvSpPr>
          <p:cNvPr id="15" name="Rounded Rectangular Callout 14"/>
          <p:cNvSpPr/>
          <p:nvPr/>
        </p:nvSpPr>
        <p:spPr>
          <a:xfrm>
            <a:off x="8851408" y="2612569"/>
            <a:ext cx="3019033" cy="1807029"/>
          </a:xfrm>
          <a:prstGeom prst="wedgeRoundRectCallout">
            <a:avLst>
              <a:gd name="adj1" fmla="val -16866"/>
              <a:gd name="adj2" fmla="val 114365"/>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i="1" dirty="0" smtClean="0"/>
              <a:t>Do online students have access to library and learning resources?</a:t>
            </a:r>
          </a:p>
          <a:p>
            <a:pPr algn="ctr"/>
            <a:endParaRPr lang="en-US" sz="2400" b="1" i="1" dirty="0"/>
          </a:p>
        </p:txBody>
      </p:sp>
      <p:pic>
        <p:nvPicPr>
          <p:cNvPr id="16" name="Picture 15"/>
          <p:cNvPicPr>
            <a:picLocks noChangeAspect="1"/>
          </p:cNvPicPr>
          <p:nvPr/>
        </p:nvPicPr>
        <p:blipFill>
          <a:blip r:embed="rId3"/>
          <a:stretch>
            <a:fillRect/>
          </a:stretch>
        </p:blipFill>
        <p:spPr>
          <a:xfrm>
            <a:off x="1036251" y="4762736"/>
            <a:ext cx="2095500" cy="1933575"/>
          </a:xfrm>
          <a:prstGeom prst="rect">
            <a:avLst/>
          </a:prstGeom>
        </p:spPr>
      </p:pic>
      <p:sp>
        <p:nvSpPr>
          <p:cNvPr id="17" name="Rounded Rectangular Callout 16"/>
          <p:cNvSpPr/>
          <p:nvPr/>
        </p:nvSpPr>
        <p:spPr>
          <a:xfrm>
            <a:off x="321838" y="2558141"/>
            <a:ext cx="3019033" cy="1807029"/>
          </a:xfrm>
          <a:prstGeom prst="wedgeRoundRectCallout">
            <a:avLst>
              <a:gd name="adj1" fmla="val -16866"/>
              <a:gd name="adj2" fmla="val 114365"/>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i="1" dirty="0" smtClean="0"/>
              <a:t>How do you retain students in online classes and programs?</a:t>
            </a:r>
          </a:p>
          <a:p>
            <a:pPr algn="ctr"/>
            <a:endParaRPr lang="en-US" sz="2400" b="1" i="1" dirty="0"/>
          </a:p>
        </p:txBody>
      </p:sp>
      <p:pic>
        <p:nvPicPr>
          <p:cNvPr id="18" name="Picture 17"/>
          <p:cNvPicPr>
            <a:picLocks noChangeAspect="1"/>
          </p:cNvPicPr>
          <p:nvPr/>
        </p:nvPicPr>
        <p:blipFill>
          <a:blip r:embed="rId3"/>
          <a:stretch>
            <a:fillRect/>
          </a:stretch>
        </p:blipFill>
        <p:spPr>
          <a:xfrm>
            <a:off x="5273446" y="4817164"/>
            <a:ext cx="2095500" cy="1933575"/>
          </a:xfrm>
          <a:prstGeom prst="rect">
            <a:avLst/>
          </a:prstGeom>
        </p:spPr>
      </p:pic>
      <p:sp>
        <p:nvSpPr>
          <p:cNvPr id="19" name="Rounded Rectangular Callout 18"/>
          <p:cNvSpPr/>
          <p:nvPr/>
        </p:nvSpPr>
        <p:spPr>
          <a:xfrm>
            <a:off x="4559033" y="2612569"/>
            <a:ext cx="3019033" cy="1807029"/>
          </a:xfrm>
          <a:prstGeom prst="wedgeRoundRectCallout">
            <a:avLst>
              <a:gd name="adj1" fmla="val -16866"/>
              <a:gd name="adj2" fmla="val 114365"/>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i="1" dirty="0" smtClean="0"/>
              <a:t>How do online students connect with institutional support services?</a:t>
            </a:r>
          </a:p>
          <a:p>
            <a:pPr algn="ctr"/>
            <a:endParaRPr lang="en-US" sz="2400" b="1" i="1" dirty="0"/>
          </a:p>
        </p:txBody>
      </p:sp>
    </p:spTree>
    <p:extLst>
      <p:ext uri="{BB962C8B-B14F-4D97-AF65-F5344CB8AC3E}">
        <p14:creationId xmlns:p14="http://schemas.microsoft.com/office/powerpoint/2010/main" val="265201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37321" y="850790"/>
            <a:ext cx="11616855" cy="830997"/>
          </a:xfrm>
          <a:prstGeom prst="rect">
            <a:avLst/>
          </a:prstGeom>
          <a:noFill/>
        </p:spPr>
        <p:txBody>
          <a:bodyPr wrap="square" rtlCol="0">
            <a:spAutoFit/>
          </a:bodyPr>
          <a:lstStyle/>
          <a:p>
            <a:endParaRPr lang="en-US" sz="2400" dirty="0"/>
          </a:p>
          <a:p>
            <a:endParaRPr lang="en-US" sz="2400" dirty="0"/>
          </a:p>
        </p:txBody>
      </p:sp>
      <p:sp>
        <p:nvSpPr>
          <p:cNvPr id="10" name="Rectangle 9"/>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1" name="Rectangle 10"/>
          <p:cNvSpPr/>
          <p:nvPr/>
        </p:nvSpPr>
        <p:spPr>
          <a:xfrm>
            <a:off x="3340871" y="9180"/>
            <a:ext cx="2914153" cy="44404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Institution</a:t>
            </a:r>
            <a:endParaRPr lang="en-US" sz="2800" dirty="0">
              <a:solidFill>
                <a:schemeClr val="tx1"/>
              </a:solidFill>
            </a:endParaRPr>
          </a:p>
        </p:txBody>
      </p:sp>
      <p:sp>
        <p:nvSpPr>
          <p:cNvPr id="12" name="Rectangle 11"/>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13" name="Rectangle 12"/>
          <p:cNvSpPr/>
          <p:nvPr/>
        </p:nvSpPr>
        <p:spPr>
          <a:xfrm>
            <a:off x="9140023"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OMG</a:t>
            </a:r>
            <a:endParaRPr lang="en-US" sz="2800" i="1" dirty="0">
              <a:solidFill>
                <a:schemeClr val="bg1">
                  <a:lumMod val="50000"/>
                </a:schemeClr>
              </a:solidFill>
            </a:endParaRPr>
          </a:p>
        </p:txBody>
      </p:sp>
      <p:pic>
        <p:nvPicPr>
          <p:cNvPr id="8" name="Picture 7"/>
          <p:cNvPicPr>
            <a:picLocks noChangeAspect="1"/>
          </p:cNvPicPr>
          <p:nvPr/>
        </p:nvPicPr>
        <p:blipFill>
          <a:blip r:embed="rId3"/>
          <a:stretch>
            <a:fillRect/>
          </a:stretch>
        </p:blipFill>
        <p:spPr>
          <a:xfrm>
            <a:off x="9565821" y="4817164"/>
            <a:ext cx="2095500" cy="1933575"/>
          </a:xfrm>
          <a:prstGeom prst="rect">
            <a:avLst/>
          </a:prstGeom>
        </p:spPr>
      </p:pic>
      <p:sp>
        <p:nvSpPr>
          <p:cNvPr id="14" name="TextBox 13"/>
          <p:cNvSpPr txBox="1"/>
          <p:nvPr/>
        </p:nvSpPr>
        <p:spPr>
          <a:xfrm>
            <a:off x="437321" y="850790"/>
            <a:ext cx="11616855" cy="2677656"/>
          </a:xfrm>
          <a:prstGeom prst="rect">
            <a:avLst/>
          </a:prstGeom>
          <a:noFill/>
        </p:spPr>
        <p:txBody>
          <a:bodyPr wrap="square" rtlCol="0">
            <a:spAutoFit/>
          </a:bodyPr>
          <a:lstStyle/>
          <a:p>
            <a:r>
              <a:rPr lang="en-US" sz="2400" b="1" spc="300" dirty="0"/>
              <a:t>BC Online Focus Area &amp; QM </a:t>
            </a:r>
            <a:r>
              <a:rPr lang="en-US" sz="2400" b="1" spc="300" dirty="0" smtClean="0"/>
              <a:t>Evidence</a:t>
            </a:r>
            <a:r>
              <a:rPr lang="en-US" sz="2400" b="1" spc="300" dirty="0"/>
              <a:t> (SACS)</a:t>
            </a:r>
          </a:p>
          <a:p>
            <a:endParaRPr lang="en-US" sz="2400" b="1" spc="300" dirty="0" smtClean="0"/>
          </a:p>
          <a:p>
            <a:r>
              <a:rPr lang="en-US" sz="2400" i="1" spc="300" dirty="0" smtClean="0">
                <a:solidFill>
                  <a:srgbClr val="000000"/>
                </a:solidFill>
              </a:rPr>
              <a:t>		Example: Faculty Support</a:t>
            </a:r>
          </a:p>
          <a:p>
            <a:pPr marL="342900" indent="-342900">
              <a:buAutoNum type="arabicPeriod"/>
            </a:pPr>
            <a:endParaRPr lang="en-US" sz="2400" spc="300" dirty="0" smtClean="0"/>
          </a:p>
          <a:p>
            <a:endParaRPr lang="en-US" sz="2400" dirty="0" smtClean="0"/>
          </a:p>
          <a:p>
            <a:endParaRPr lang="en-US" sz="2400" dirty="0"/>
          </a:p>
          <a:p>
            <a:endParaRPr lang="en-US" sz="2400" dirty="0"/>
          </a:p>
        </p:txBody>
      </p:sp>
      <p:sp>
        <p:nvSpPr>
          <p:cNvPr id="15" name="Rounded Rectangular Callout 14"/>
          <p:cNvSpPr/>
          <p:nvPr/>
        </p:nvSpPr>
        <p:spPr>
          <a:xfrm>
            <a:off x="8851408" y="2612569"/>
            <a:ext cx="3019033" cy="1807029"/>
          </a:xfrm>
          <a:prstGeom prst="wedgeRoundRectCallout">
            <a:avLst>
              <a:gd name="adj1" fmla="val -16866"/>
              <a:gd name="adj2" fmla="val 114365"/>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i="1" dirty="0" smtClean="0"/>
              <a:t>How does course design support effective pedagogy?</a:t>
            </a:r>
          </a:p>
          <a:p>
            <a:pPr algn="ctr"/>
            <a:endParaRPr lang="en-US" sz="2400" b="1" i="1" dirty="0" smtClean="0"/>
          </a:p>
          <a:p>
            <a:pPr algn="ctr"/>
            <a:endParaRPr lang="en-US" sz="2400" b="1" i="1" dirty="0"/>
          </a:p>
        </p:txBody>
      </p:sp>
      <p:pic>
        <p:nvPicPr>
          <p:cNvPr id="16" name="Picture 15"/>
          <p:cNvPicPr>
            <a:picLocks noChangeAspect="1"/>
          </p:cNvPicPr>
          <p:nvPr/>
        </p:nvPicPr>
        <p:blipFill>
          <a:blip r:embed="rId3"/>
          <a:stretch>
            <a:fillRect/>
          </a:stretch>
        </p:blipFill>
        <p:spPr>
          <a:xfrm>
            <a:off x="1036251" y="4762736"/>
            <a:ext cx="2095500" cy="1933575"/>
          </a:xfrm>
          <a:prstGeom prst="rect">
            <a:avLst/>
          </a:prstGeom>
        </p:spPr>
      </p:pic>
      <p:sp>
        <p:nvSpPr>
          <p:cNvPr id="17" name="Rounded Rectangular Callout 16"/>
          <p:cNvSpPr/>
          <p:nvPr/>
        </p:nvSpPr>
        <p:spPr>
          <a:xfrm>
            <a:off x="321838" y="2558141"/>
            <a:ext cx="3019033" cy="1807029"/>
          </a:xfrm>
          <a:prstGeom prst="wedgeRoundRectCallout">
            <a:avLst>
              <a:gd name="adj1" fmla="val -16866"/>
              <a:gd name="adj2" fmla="val 114365"/>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i="1" dirty="0" smtClean="0"/>
              <a:t>What support services are available to faculty course developers?</a:t>
            </a:r>
          </a:p>
          <a:p>
            <a:pPr algn="ctr"/>
            <a:endParaRPr lang="en-US" sz="2400" b="1" i="1" dirty="0"/>
          </a:p>
        </p:txBody>
      </p:sp>
      <p:pic>
        <p:nvPicPr>
          <p:cNvPr id="18" name="Picture 17"/>
          <p:cNvPicPr>
            <a:picLocks noChangeAspect="1"/>
          </p:cNvPicPr>
          <p:nvPr/>
        </p:nvPicPr>
        <p:blipFill>
          <a:blip r:embed="rId3"/>
          <a:stretch>
            <a:fillRect/>
          </a:stretch>
        </p:blipFill>
        <p:spPr>
          <a:xfrm>
            <a:off x="5273446" y="4817164"/>
            <a:ext cx="2095500" cy="1933575"/>
          </a:xfrm>
          <a:prstGeom prst="rect">
            <a:avLst/>
          </a:prstGeom>
        </p:spPr>
      </p:pic>
      <p:sp>
        <p:nvSpPr>
          <p:cNvPr id="19" name="Rounded Rectangular Callout 18"/>
          <p:cNvSpPr/>
          <p:nvPr/>
        </p:nvSpPr>
        <p:spPr>
          <a:xfrm>
            <a:off x="4559033" y="2612569"/>
            <a:ext cx="3019033" cy="1807029"/>
          </a:xfrm>
          <a:prstGeom prst="wedgeRoundRectCallout">
            <a:avLst>
              <a:gd name="adj1" fmla="val -16866"/>
              <a:gd name="adj2" fmla="val 114365"/>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i="1" dirty="0" smtClean="0"/>
              <a:t>How do faculty develop courses that ensure accessibility?</a:t>
            </a:r>
          </a:p>
          <a:p>
            <a:pPr algn="ctr"/>
            <a:endParaRPr lang="en-US" sz="2400" b="1" i="1" dirty="0" smtClean="0"/>
          </a:p>
          <a:p>
            <a:pPr algn="ctr"/>
            <a:endParaRPr lang="en-US" sz="2400" b="1" i="1" dirty="0"/>
          </a:p>
        </p:txBody>
      </p:sp>
    </p:spTree>
    <p:extLst>
      <p:ext uri="{BB962C8B-B14F-4D97-AF65-F5344CB8AC3E}">
        <p14:creationId xmlns:p14="http://schemas.microsoft.com/office/powerpoint/2010/main" val="41737378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4327" y="877061"/>
            <a:ext cx="11567207" cy="2954655"/>
          </a:xfrm>
          <a:prstGeom prst="rect">
            <a:avLst/>
          </a:prstGeom>
          <a:noFill/>
        </p:spPr>
        <p:txBody>
          <a:bodyPr wrap="square" rtlCol="0">
            <a:spAutoFit/>
          </a:bodyPr>
          <a:lstStyle/>
          <a:p>
            <a:r>
              <a:rPr lang="en-US" sz="2400" b="1" dirty="0" smtClean="0"/>
              <a:t>2. Quality Matters as a System Compliance and Accreditation Strategy</a:t>
            </a:r>
          </a:p>
          <a:p>
            <a:r>
              <a:rPr lang="en-US" sz="2400" b="1" dirty="0"/>
              <a:t> </a:t>
            </a:r>
            <a:endParaRPr lang="en-US" sz="2400" dirty="0" smtClean="0"/>
          </a:p>
          <a:p>
            <a:pPr lvl="3"/>
            <a:r>
              <a:rPr lang="en-US" sz="2400" dirty="0" smtClean="0"/>
              <a:t>“</a:t>
            </a:r>
            <a:r>
              <a:rPr lang="mr-IN" sz="2400" i="1" dirty="0" smtClean="0"/>
              <a:t>…</a:t>
            </a:r>
            <a:r>
              <a:rPr lang="en-US" sz="2400" i="1" dirty="0" smtClean="0"/>
              <a:t>well</a:t>
            </a:r>
            <a:r>
              <a:rPr lang="en-US" sz="2400" i="1" dirty="0"/>
              <a:t>-prepared faculty members, modern learning technologies, and well-designed online courses and programs </a:t>
            </a:r>
            <a:r>
              <a:rPr lang="en-US" sz="2400" i="1" dirty="0" smtClean="0"/>
              <a:t>create </a:t>
            </a:r>
            <a:r>
              <a:rPr lang="en-US" sz="2400" i="1" dirty="0"/>
              <a:t>opportunities to improve pedagogies, engage faculty in the scholarship of teaching and learning, increase student academic success, and accelerate </a:t>
            </a:r>
            <a:r>
              <a:rPr lang="en-US" sz="2400" i="1" dirty="0" smtClean="0"/>
              <a:t>time</a:t>
            </a:r>
            <a:r>
              <a:rPr lang="en-US" sz="2400" i="1" dirty="0"/>
              <a:t>-to degree</a:t>
            </a:r>
            <a:r>
              <a:rPr lang="en-US" sz="2400" i="1" dirty="0" smtClean="0"/>
              <a:t>.</a:t>
            </a:r>
            <a:r>
              <a:rPr lang="en-US" sz="2400" dirty="0" smtClean="0"/>
              <a:t>”</a:t>
            </a:r>
            <a:endParaRPr lang="en-US" sz="2400" dirty="0"/>
          </a:p>
          <a:p>
            <a:pPr lvl="3"/>
            <a:endParaRPr lang="en-US" sz="2400" dirty="0"/>
          </a:p>
          <a:p>
            <a:pPr lvl="3"/>
            <a:r>
              <a:rPr lang="en-US" i="1" dirty="0" smtClean="0"/>
              <a:t>2025 Strategic Plan for Online Education, </a:t>
            </a:r>
            <a:r>
              <a:rPr lang="en-US" dirty="0"/>
              <a:t>Florida Board of Governors Innovation and Online Committee</a:t>
            </a:r>
            <a:r>
              <a:rPr lang="en-US" i="1" dirty="0"/>
              <a:t> </a:t>
            </a:r>
          </a:p>
        </p:txBody>
      </p:sp>
      <p:sp>
        <p:nvSpPr>
          <p:cNvPr id="10" name="Rectangle 9"/>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1" name="Rectangle 10"/>
          <p:cNvSpPr/>
          <p:nvPr/>
        </p:nvSpPr>
        <p:spPr>
          <a:xfrm>
            <a:off x="334087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Institution</a:t>
            </a:r>
            <a:endParaRPr lang="en-US" sz="2800" i="1" dirty="0">
              <a:solidFill>
                <a:schemeClr val="bg1">
                  <a:lumMod val="50000"/>
                </a:schemeClr>
              </a:solidFill>
            </a:endParaRPr>
          </a:p>
        </p:txBody>
      </p:sp>
      <p:sp>
        <p:nvSpPr>
          <p:cNvPr id="12" name="Rectangle 11"/>
          <p:cNvSpPr/>
          <p:nvPr/>
        </p:nvSpPr>
        <p:spPr>
          <a:xfrm>
            <a:off x="6260325" y="9180"/>
            <a:ext cx="2914153" cy="44404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State/Consortia</a:t>
            </a:r>
            <a:endParaRPr lang="en-US" sz="2800" dirty="0">
              <a:solidFill>
                <a:schemeClr val="tx1"/>
              </a:solidFill>
            </a:endParaRPr>
          </a:p>
        </p:txBody>
      </p:sp>
      <p:sp>
        <p:nvSpPr>
          <p:cNvPr id="13" name="Rectangle 12"/>
          <p:cNvSpPr/>
          <p:nvPr/>
        </p:nvSpPr>
        <p:spPr>
          <a:xfrm>
            <a:off x="9140023"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OMG</a:t>
            </a:r>
            <a:endParaRPr lang="en-US" sz="2800" i="1" dirty="0">
              <a:solidFill>
                <a:schemeClr val="bg1">
                  <a:lumMod val="50000"/>
                </a:schemeClr>
              </a:solidFill>
            </a:endParaRPr>
          </a:p>
        </p:txBody>
      </p:sp>
      <p:pic>
        <p:nvPicPr>
          <p:cNvPr id="3" name="Picture 2" descr="sdfsdfsdfsdfsd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8870" y="4070252"/>
            <a:ext cx="2540000" cy="2552700"/>
          </a:xfrm>
          <a:prstGeom prst="rect">
            <a:avLst/>
          </a:prstGeom>
        </p:spPr>
      </p:pic>
    </p:spTree>
    <p:extLst>
      <p:ext uri="{BB962C8B-B14F-4D97-AF65-F5344CB8AC3E}">
        <p14:creationId xmlns:p14="http://schemas.microsoft.com/office/powerpoint/2010/main" val="1090805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4327" y="877061"/>
            <a:ext cx="11567207" cy="3016210"/>
          </a:xfrm>
          <a:prstGeom prst="rect">
            <a:avLst/>
          </a:prstGeom>
          <a:noFill/>
        </p:spPr>
        <p:txBody>
          <a:bodyPr wrap="square" rtlCol="0">
            <a:spAutoFit/>
          </a:bodyPr>
          <a:lstStyle/>
          <a:p>
            <a:r>
              <a:rPr lang="en-US" sz="2400" b="1" dirty="0" smtClean="0"/>
              <a:t>Why Does Florida Care?</a:t>
            </a:r>
          </a:p>
          <a:p>
            <a:endParaRPr lang="en-US" sz="2400" b="1" dirty="0"/>
          </a:p>
          <a:p>
            <a:pPr marL="342900" indent="-342900">
              <a:lnSpc>
                <a:spcPct val="150000"/>
              </a:lnSpc>
              <a:buFont typeface="Arial"/>
              <a:buChar char="•"/>
            </a:pPr>
            <a:r>
              <a:rPr lang="en-US" sz="2400" dirty="0"/>
              <a:t>20% of all instructional activity </a:t>
            </a:r>
            <a:r>
              <a:rPr lang="en-US" sz="2400" dirty="0" smtClean="0"/>
              <a:t>is now online</a:t>
            </a:r>
          </a:p>
          <a:p>
            <a:pPr marL="342900" indent="-342900">
              <a:lnSpc>
                <a:spcPct val="150000"/>
              </a:lnSpc>
              <a:buFont typeface="Arial"/>
              <a:buChar char="•"/>
            </a:pPr>
            <a:r>
              <a:rPr lang="en-US" sz="2400" dirty="0" smtClean="0"/>
              <a:t>It is anticipated to rise to 40% by 2025</a:t>
            </a:r>
            <a:endParaRPr lang="en-US" sz="2400" dirty="0"/>
          </a:p>
          <a:p>
            <a:pPr marL="342900" indent="-342900">
              <a:lnSpc>
                <a:spcPct val="150000"/>
              </a:lnSpc>
              <a:buFont typeface="Arial"/>
              <a:buChar char="•"/>
            </a:pPr>
            <a:r>
              <a:rPr lang="en-US" sz="2400" dirty="0" smtClean="0"/>
              <a:t>Florida </a:t>
            </a:r>
            <a:r>
              <a:rPr lang="en-US" sz="2400" dirty="0"/>
              <a:t>ranked second </a:t>
            </a:r>
            <a:r>
              <a:rPr lang="en-US" sz="2400" dirty="0" smtClean="0"/>
              <a:t>for the number of students taking online courses</a:t>
            </a:r>
            <a:endParaRPr lang="en-US" sz="2400" dirty="0"/>
          </a:p>
          <a:p>
            <a:pPr marL="342900" indent="-342900">
              <a:lnSpc>
                <a:spcPct val="150000"/>
              </a:lnSpc>
              <a:buFont typeface="Arial"/>
              <a:buChar char="•"/>
            </a:pPr>
            <a:r>
              <a:rPr lang="en-US" sz="2400" dirty="0" smtClean="0"/>
              <a:t>Strategic approach was desirable for </a:t>
            </a:r>
            <a:r>
              <a:rPr lang="en-US" sz="2400" dirty="0"/>
              <a:t>advancing online </a:t>
            </a:r>
            <a:r>
              <a:rPr lang="en-US" sz="2400" dirty="0" smtClean="0"/>
              <a:t>education</a:t>
            </a:r>
            <a:endParaRPr lang="en-US" sz="2400" dirty="0"/>
          </a:p>
        </p:txBody>
      </p:sp>
      <p:sp>
        <p:nvSpPr>
          <p:cNvPr id="10" name="Rectangle 9"/>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1" name="Rectangle 10"/>
          <p:cNvSpPr/>
          <p:nvPr/>
        </p:nvSpPr>
        <p:spPr>
          <a:xfrm>
            <a:off x="334087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Institution</a:t>
            </a:r>
            <a:endParaRPr lang="en-US" sz="2800" i="1" dirty="0">
              <a:solidFill>
                <a:schemeClr val="bg1">
                  <a:lumMod val="50000"/>
                </a:schemeClr>
              </a:solidFill>
            </a:endParaRPr>
          </a:p>
        </p:txBody>
      </p:sp>
      <p:sp>
        <p:nvSpPr>
          <p:cNvPr id="12" name="Rectangle 11"/>
          <p:cNvSpPr/>
          <p:nvPr/>
        </p:nvSpPr>
        <p:spPr>
          <a:xfrm>
            <a:off x="6260325" y="9180"/>
            <a:ext cx="2914153" cy="44404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State/Consortia</a:t>
            </a:r>
            <a:endParaRPr lang="en-US" sz="2800" dirty="0">
              <a:solidFill>
                <a:schemeClr val="tx1"/>
              </a:solidFill>
            </a:endParaRPr>
          </a:p>
        </p:txBody>
      </p:sp>
      <p:sp>
        <p:nvSpPr>
          <p:cNvPr id="13" name="Rectangle 12"/>
          <p:cNvSpPr/>
          <p:nvPr/>
        </p:nvSpPr>
        <p:spPr>
          <a:xfrm>
            <a:off x="9140023"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OMG</a:t>
            </a:r>
            <a:endParaRPr lang="en-US" sz="2800" i="1" dirty="0">
              <a:solidFill>
                <a:schemeClr val="bg1">
                  <a:lumMod val="50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7934" y="877061"/>
            <a:ext cx="2133600" cy="1943100"/>
          </a:xfrm>
          <a:prstGeom prst="rect">
            <a:avLst/>
          </a:prstGeom>
        </p:spPr>
      </p:pic>
    </p:spTree>
    <p:extLst>
      <p:ext uri="{BB962C8B-B14F-4D97-AF65-F5344CB8AC3E}">
        <p14:creationId xmlns:p14="http://schemas.microsoft.com/office/powerpoint/2010/main" val="7915506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4327" y="877061"/>
            <a:ext cx="11567207" cy="5601533"/>
          </a:xfrm>
          <a:prstGeom prst="rect">
            <a:avLst/>
          </a:prstGeom>
          <a:noFill/>
        </p:spPr>
        <p:txBody>
          <a:bodyPr wrap="square" rtlCol="0">
            <a:spAutoFit/>
          </a:bodyPr>
          <a:lstStyle/>
          <a:p>
            <a:r>
              <a:rPr lang="en-US" sz="2400" b="1" dirty="0" smtClean="0"/>
              <a:t>What has Florida done?</a:t>
            </a:r>
          </a:p>
          <a:p>
            <a:endParaRPr lang="en-US" sz="2400" b="1" dirty="0"/>
          </a:p>
          <a:p>
            <a:pPr marL="342900" indent="-342900">
              <a:buFont typeface="Arial"/>
              <a:buChar char="•"/>
            </a:pPr>
            <a:r>
              <a:rPr lang="en-US" sz="2400" dirty="0" smtClean="0"/>
              <a:t>2014 BOG established </a:t>
            </a:r>
            <a:r>
              <a:rPr lang="en-US" sz="2400" dirty="0"/>
              <a:t>the </a:t>
            </a:r>
            <a:r>
              <a:rPr lang="en-US" sz="2400" i="1" dirty="0"/>
              <a:t>Innovation and </a:t>
            </a:r>
            <a:r>
              <a:rPr lang="en-US" sz="2400" i="1" dirty="0" smtClean="0"/>
              <a:t>Online </a:t>
            </a:r>
            <a:r>
              <a:rPr lang="en-US" sz="2400" i="1" dirty="0"/>
              <a:t>Committee </a:t>
            </a:r>
            <a:r>
              <a:rPr lang="en-US" sz="2400" i="1" dirty="0" smtClean="0"/>
              <a:t/>
            </a:r>
            <a:br>
              <a:rPr lang="en-US" sz="2400" i="1" dirty="0" smtClean="0"/>
            </a:br>
            <a:endParaRPr lang="en-US" sz="2400" i="1" dirty="0" smtClean="0"/>
          </a:p>
          <a:p>
            <a:pPr marL="342900" indent="-342900">
              <a:buFont typeface="Arial"/>
              <a:buChar char="•"/>
            </a:pPr>
            <a:r>
              <a:rPr lang="en-US" sz="2400" dirty="0" smtClean="0"/>
              <a:t>Charged to investigate </a:t>
            </a:r>
            <a:r>
              <a:rPr lang="en-US" sz="2400" dirty="0"/>
              <a:t>policies and best practices for </a:t>
            </a:r>
            <a:r>
              <a:rPr lang="en-US" sz="2400" dirty="0" smtClean="0"/>
              <a:t>transformative, </a:t>
            </a:r>
            <a:br>
              <a:rPr lang="en-US" sz="2400" dirty="0" smtClean="0"/>
            </a:br>
            <a:r>
              <a:rPr lang="en-US" sz="2400" dirty="0" smtClean="0"/>
              <a:t>innovative </a:t>
            </a:r>
            <a:r>
              <a:rPr lang="en-US" sz="2400" dirty="0"/>
              <a:t>approaches to the delivery of higher </a:t>
            </a:r>
            <a:r>
              <a:rPr lang="en-US" sz="2400" dirty="0" smtClean="0"/>
              <a:t>education</a:t>
            </a:r>
            <a:r>
              <a:rPr lang="en-US" sz="2400" dirty="0"/>
              <a:t/>
            </a:r>
            <a:br>
              <a:rPr lang="en-US" sz="2400" dirty="0"/>
            </a:br>
            <a:endParaRPr lang="en-US" sz="2400" dirty="0" smtClean="0"/>
          </a:p>
          <a:p>
            <a:pPr marL="342900" indent="-342900">
              <a:buFont typeface="Arial"/>
              <a:buChar char="•"/>
            </a:pPr>
            <a:r>
              <a:rPr lang="en-US" sz="2400" dirty="0"/>
              <a:t>F</a:t>
            </a:r>
            <a:r>
              <a:rPr lang="en-US" sz="2400" dirty="0" smtClean="0"/>
              <a:t>urther </a:t>
            </a:r>
            <a:r>
              <a:rPr lang="en-US" sz="2400" dirty="0"/>
              <a:t>charged to explore initiatives </a:t>
            </a:r>
            <a:r>
              <a:rPr lang="en-US" sz="2400" dirty="0" smtClean="0"/>
              <a:t>for system</a:t>
            </a:r>
            <a:r>
              <a:rPr lang="en-US" sz="2400" dirty="0"/>
              <a:t>-wide </a:t>
            </a:r>
            <a:r>
              <a:rPr lang="en-US" sz="2400" b="1" dirty="0"/>
              <a:t>cost efficiencies </a:t>
            </a:r>
            <a:r>
              <a:rPr lang="en-US" sz="2400" dirty="0"/>
              <a:t>and </a:t>
            </a:r>
            <a:r>
              <a:rPr lang="en-US" sz="2400" b="1" dirty="0"/>
              <a:t>effectiveness</a:t>
            </a:r>
            <a:r>
              <a:rPr lang="en-US" sz="2400" dirty="0"/>
              <a:t> for </a:t>
            </a:r>
            <a:r>
              <a:rPr lang="en-US" sz="2400" dirty="0" smtClean="0"/>
              <a:t>programs </a:t>
            </a:r>
            <a:r>
              <a:rPr lang="en-US" sz="2400" dirty="0"/>
              <a:t>and services and that will meet </a:t>
            </a:r>
            <a:r>
              <a:rPr lang="en-US" sz="2400" b="1" dirty="0"/>
              <a:t>workforce needs </a:t>
            </a:r>
            <a:r>
              <a:rPr lang="en-US" sz="2400" dirty="0"/>
              <a:t>through online </a:t>
            </a:r>
            <a:r>
              <a:rPr lang="en-US" sz="2400" dirty="0" smtClean="0"/>
              <a:t>education</a:t>
            </a:r>
          </a:p>
          <a:p>
            <a:pPr marL="342900" indent="-342900">
              <a:lnSpc>
                <a:spcPct val="150000"/>
              </a:lnSpc>
              <a:buFont typeface="Arial"/>
              <a:buChar char="•"/>
            </a:pPr>
            <a:r>
              <a:rPr lang="en-US" sz="2400" dirty="0" smtClean="0"/>
              <a:t>Three dimensions for planning included:</a:t>
            </a:r>
            <a:endParaRPr lang="mr-IN" sz="2400" dirty="0"/>
          </a:p>
          <a:p>
            <a:pPr marL="2743200" lvl="5" indent="-457200">
              <a:lnSpc>
                <a:spcPct val="150000"/>
              </a:lnSpc>
              <a:buFont typeface="+mj-lt"/>
              <a:buAutoNum type="arabicPeriod"/>
            </a:pPr>
            <a:r>
              <a:rPr lang="en-US" sz="2400" dirty="0"/>
              <a:t>Quality </a:t>
            </a:r>
          </a:p>
          <a:p>
            <a:pPr marL="2743200" lvl="5" indent="-457200">
              <a:lnSpc>
                <a:spcPct val="150000"/>
              </a:lnSpc>
              <a:buFont typeface="+mj-lt"/>
              <a:buAutoNum type="arabicPeriod"/>
            </a:pPr>
            <a:r>
              <a:rPr lang="en-US" sz="2400" dirty="0"/>
              <a:t>Access </a:t>
            </a:r>
          </a:p>
          <a:p>
            <a:pPr marL="2743200" lvl="5" indent="-457200">
              <a:lnSpc>
                <a:spcPct val="150000"/>
              </a:lnSpc>
              <a:buFont typeface="+mj-lt"/>
              <a:buAutoNum type="arabicPeriod"/>
            </a:pPr>
            <a:r>
              <a:rPr lang="en-US" sz="2400" dirty="0"/>
              <a:t>Affordability </a:t>
            </a:r>
          </a:p>
        </p:txBody>
      </p:sp>
      <p:sp>
        <p:nvSpPr>
          <p:cNvPr id="10" name="Rectangle 9"/>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1" name="Rectangle 10"/>
          <p:cNvSpPr/>
          <p:nvPr/>
        </p:nvSpPr>
        <p:spPr>
          <a:xfrm>
            <a:off x="334087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Institution</a:t>
            </a:r>
            <a:endParaRPr lang="en-US" sz="2800" i="1" dirty="0">
              <a:solidFill>
                <a:schemeClr val="bg1">
                  <a:lumMod val="50000"/>
                </a:schemeClr>
              </a:solidFill>
            </a:endParaRPr>
          </a:p>
        </p:txBody>
      </p:sp>
      <p:sp>
        <p:nvSpPr>
          <p:cNvPr id="12" name="Rectangle 11"/>
          <p:cNvSpPr/>
          <p:nvPr/>
        </p:nvSpPr>
        <p:spPr>
          <a:xfrm>
            <a:off x="6260325" y="9180"/>
            <a:ext cx="2914153" cy="44404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State/Consortia</a:t>
            </a:r>
            <a:endParaRPr lang="en-US" sz="2800" dirty="0">
              <a:solidFill>
                <a:schemeClr val="tx1"/>
              </a:solidFill>
            </a:endParaRPr>
          </a:p>
        </p:txBody>
      </p:sp>
      <p:sp>
        <p:nvSpPr>
          <p:cNvPr id="13" name="Rectangle 12"/>
          <p:cNvSpPr/>
          <p:nvPr/>
        </p:nvSpPr>
        <p:spPr>
          <a:xfrm>
            <a:off x="9140023"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OMG</a:t>
            </a:r>
            <a:endParaRPr lang="en-US" sz="2800" i="1" dirty="0">
              <a:solidFill>
                <a:schemeClr val="bg1">
                  <a:lumMod val="50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7934" y="877061"/>
            <a:ext cx="2133600" cy="1943100"/>
          </a:xfrm>
          <a:prstGeom prst="rect">
            <a:avLst/>
          </a:prstGeom>
        </p:spPr>
      </p:pic>
    </p:spTree>
    <p:extLst>
      <p:ext uri="{BB962C8B-B14F-4D97-AF65-F5344CB8AC3E}">
        <p14:creationId xmlns:p14="http://schemas.microsoft.com/office/powerpoint/2010/main" val="4104336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7934" y="877061"/>
            <a:ext cx="2133600" cy="1943100"/>
          </a:xfrm>
          <a:prstGeom prst="rect">
            <a:avLst/>
          </a:prstGeom>
        </p:spPr>
      </p:pic>
      <p:sp>
        <p:nvSpPr>
          <p:cNvPr id="9" name="TextBox 8"/>
          <p:cNvSpPr txBox="1"/>
          <p:nvPr/>
        </p:nvSpPr>
        <p:spPr>
          <a:xfrm>
            <a:off x="464327" y="877061"/>
            <a:ext cx="11567207" cy="4524315"/>
          </a:xfrm>
          <a:prstGeom prst="rect">
            <a:avLst/>
          </a:prstGeom>
          <a:noFill/>
        </p:spPr>
        <p:txBody>
          <a:bodyPr wrap="square" rtlCol="0">
            <a:spAutoFit/>
          </a:bodyPr>
          <a:lstStyle/>
          <a:p>
            <a:r>
              <a:rPr lang="en-US" sz="2400" b="1" dirty="0" smtClean="0"/>
              <a:t>Quality Dimension</a:t>
            </a:r>
          </a:p>
          <a:p>
            <a:endParaRPr lang="en-US" sz="2400" b="1" dirty="0" smtClean="0"/>
          </a:p>
          <a:p>
            <a:pPr marL="457200" indent="-457200">
              <a:buFont typeface="+mj-lt"/>
              <a:buAutoNum type="arabicPeriod"/>
            </a:pPr>
            <a:r>
              <a:rPr lang="en-US" sz="2400" b="1" dirty="0" smtClean="0"/>
              <a:t>Instructor</a:t>
            </a:r>
            <a:r>
              <a:rPr lang="en-US" sz="2400" dirty="0"/>
              <a:t/>
            </a:r>
            <a:br>
              <a:rPr lang="en-US" sz="2400" dirty="0"/>
            </a:br>
            <a:r>
              <a:rPr lang="en-US" sz="2400" dirty="0" smtClean="0"/>
              <a:t>Best </a:t>
            </a:r>
            <a:r>
              <a:rPr lang="en-US" sz="2400" dirty="0"/>
              <a:t>practices </a:t>
            </a:r>
            <a:r>
              <a:rPr lang="en-US" sz="2400" dirty="0" smtClean="0"/>
              <a:t>for quality design</a:t>
            </a:r>
            <a:r>
              <a:rPr lang="en-US" sz="2400" dirty="0"/>
              <a:t>, development, and delivery of </a:t>
            </a:r>
            <a:r>
              <a:rPr lang="en-US" sz="2400" dirty="0" smtClean="0"/>
              <a:t>courses </a:t>
            </a:r>
            <a:r>
              <a:rPr lang="en-US" sz="2400" dirty="0"/>
              <a:t>and the professional </a:t>
            </a:r>
            <a:r>
              <a:rPr lang="en-US" sz="2400" dirty="0" smtClean="0"/>
              <a:t>development</a:t>
            </a:r>
            <a:br>
              <a:rPr lang="en-US" sz="2400" dirty="0" smtClean="0"/>
            </a:br>
            <a:endParaRPr lang="en-US" sz="2400" dirty="0" smtClean="0"/>
          </a:p>
          <a:p>
            <a:pPr marL="457200" indent="-457200">
              <a:buFont typeface="+mj-lt"/>
              <a:buAutoNum type="arabicPeriod"/>
            </a:pPr>
            <a:r>
              <a:rPr lang="en-US" sz="2400" b="1" dirty="0" smtClean="0"/>
              <a:t>Program</a:t>
            </a:r>
            <a:r>
              <a:rPr lang="en-US" sz="2400" dirty="0"/>
              <a:t/>
            </a:r>
            <a:br>
              <a:rPr lang="en-US" sz="2400" dirty="0"/>
            </a:br>
            <a:r>
              <a:rPr lang="en-US" sz="2400" dirty="0" smtClean="0"/>
              <a:t>Best </a:t>
            </a:r>
            <a:r>
              <a:rPr lang="en-US" sz="2400" dirty="0"/>
              <a:t>practices </a:t>
            </a:r>
            <a:r>
              <a:rPr lang="en-US" sz="2400" dirty="0" smtClean="0"/>
              <a:t>for high success </a:t>
            </a:r>
            <a:r>
              <a:rPr lang="en-US" sz="2400" dirty="0"/>
              <a:t>rates, low withdrawal </a:t>
            </a:r>
            <a:r>
              <a:rPr lang="en-US" sz="2400" dirty="0" smtClean="0"/>
              <a:t>rates</a:t>
            </a:r>
            <a:br>
              <a:rPr lang="en-US" sz="2400" dirty="0" smtClean="0"/>
            </a:br>
            <a:endParaRPr lang="en-US" sz="2400" dirty="0"/>
          </a:p>
          <a:p>
            <a:pPr marL="457200" indent="-457200">
              <a:buFont typeface="+mj-lt"/>
              <a:buAutoNum type="arabicPeriod"/>
            </a:pPr>
            <a:r>
              <a:rPr lang="en-US" sz="2400" b="1" dirty="0" smtClean="0"/>
              <a:t>Institution</a:t>
            </a:r>
            <a:r>
              <a:rPr lang="en-US" sz="2400" dirty="0"/>
              <a:t/>
            </a:r>
            <a:br>
              <a:rPr lang="en-US" sz="2400" dirty="0"/>
            </a:br>
            <a:r>
              <a:rPr lang="en-US" sz="2400" dirty="0" smtClean="0"/>
              <a:t>Best </a:t>
            </a:r>
            <a:r>
              <a:rPr lang="en-US" sz="2400" dirty="0"/>
              <a:t>practices </a:t>
            </a:r>
            <a:r>
              <a:rPr lang="en-US" sz="2400" dirty="0" smtClean="0"/>
              <a:t>for technology </a:t>
            </a:r>
            <a:r>
              <a:rPr lang="en-US" sz="2400" dirty="0"/>
              <a:t>infrastructure, resources for course design and delivery, student support services, and ongoing assessment </a:t>
            </a:r>
          </a:p>
        </p:txBody>
      </p:sp>
      <p:sp>
        <p:nvSpPr>
          <p:cNvPr id="10" name="Rectangle 9"/>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1" name="Rectangle 10"/>
          <p:cNvSpPr/>
          <p:nvPr/>
        </p:nvSpPr>
        <p:spPr>
          <a:xfrm>
            <a:off x="334087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Institution</a:t>
            </a:r>
            <a:endParaRPr lang="en-US" sz="2800" i="1" dirty="0">
              <a:solidFill>
                <a:schemeClr val="bg1">
                  <a:lumMod val="50000"/>
                </a:schemeClr>
              </a:solidFill>
            </a:endParaRPr>
          </a:p>
        </p:txBody>
      </p:sp>
      <p:sp>
        <p:nvSpPr>
          <p:cNvPr id="12" name="Rectangle 11"/>
          <p:cNvSpPr/>
          <p:nvPr/>
        </p:nvSpPr>
        <p:spPr>
          <a:xfrm>
            <a:off x="6260325" y="9180"/>
            <a:ext cx="2914153" cy="44404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State/Consortia</a:t>
            </a:r>
            <a:endParaRPr lang="en-US" sz="2800" dirty="0">
              <a:solidFill>
                <a:schemeClr val="tx1"/>
              </a:solidFill>
            </a:endParaRPr>
          </a:p>
        </p:txBody>
      </p:sp>
      <p:sp>
        <p:nvSpPr>
          <p:cNvPr id="13" name="Rectangle 12"/>
          <p:cNvSpPr/>
          <p:nvPr/>
        </p:nvSpPr>
        <p:spPr>
          <a:xfrm>
            <a:off x="9140023"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OMG</a:t>
            </a:r>
            <a:endParaRPr lang="en-US" sz="2800" i="1" dirty="0">
              <a:solidFill>
                <a:schemeClr val="bg1">
                  <a:lumMod val="50000"/>
                </a:schemeClr>
              </a:solidFill>
            </a:endParaRPr>
          </a:p>
        </p:txBody>
      </p:sp>
    </p:spTree>
    <p:extLst>
      <p:ext uri="{BB962C8B-B14F-4D97-AF65-F5344CB8AC3E}">
        <p14:creationId xmlns:p14="http://schemas.microsoft.com/office/powerpoint/2010/main" val="2096952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7321" y="9180"/>
            <a:ext cx="2914153" cy="444044"/>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Topics…</a:t>
            </a:r>
            <a:endParaRPr lang="en-US" sz="2800" dirty="0">
              <a:solidFill>
                <a:schemeClr val="tx1"/>
              </a:solidFill>
            </a:endParaRPr>
          </a:p>
        </p:txBody>
      </p:sp>
      <p:sp>
        <p:nvSpPr>
          <p:cNvPr id="6" name="Rectangle 5"/>
          <p:cNvSpPr/>
          <p:nvPr/>
        </p:nvSpPr>
        <p:spPr>
          <a:xfrm>
            <a:off x="334087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Institution</a:t>
            </a:r>
            <a:endParaRPr lang="en-US" sz="2800" i="1" dirty="0">
              <a:solidFill>
                <a:schemeClr val="bg1">
                  <a:lumMod val="50000"/>
                </a:schemeClr>
              </a:solidFill>
            </a:endParaRPr>
          </a:p>
        </p:txBody>
      </p:sp>
      <p:sp>
        <p:nvSpPr>
          <p:cNvPr id="7" name="Rectangle 6"/>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8" name="Rectangle 7"/>
          <p:cNvSpPr/>
          <p:nvPr/>
        </p:nvSpPr>
        <p:spPr>
          <a:xfrm>
            <a:off x="9140023"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OMG</a:t>
            </a:r>
            <a:endParaRPr lang="en-US" sz="2800" i="1" dirty="0">
              <a:solidFill>
                <a:schemeClr val="bg1">
                  <a:lumMod val="50000"/>
                </a:schemeClr>
              </a:solidFill>
            </a:endParaRPr>
          </a:p>
        </p:txBody>
      </p:sp>
      <p:sp>
        <p:nvSpPr>
          <p:cNvPr id="9" name="TextBox 8"/>
          <p:cNvSpPr txBox="1"/>
          <p:nvPr/>
        </p:nvSpPr>
        <p:spPr>
          <a:xfrm>
            <a:off x="277341" y="877061"/>
            <a:ext cx="11794236" cy="3288079"/>
          </a:xfrm>
          <a:prstGeom prst="rect">
            <a:avLst/>
          </a:prstGeom>
          <a:noFill/>
        </p:spPr>
        <p:txBody>
          <a:bodyPr wrap="square" rtlCol="0">
            <a:spAutoFit/>
          </a:bodyPr>
          <a:lstStyle/>
          <a:p>
            <a:pPr>
              <a:lnSpc>
                <a:spcPct val="150000"/>
              </a:lnSpc>
            </a:pPr>
            <a:r>
              <a:rPr lang="en-US" sz="2800" b="1" dirty="0" smtClean="0"/>
              <a:t>1. Quality </a:t>
            </a:r>
            <a:r>
              <a:rPr lang="en-US" sz="2800" b="1" dirty="0"/>
              <a:t>Matters as </a:t>
            </a:r>
            <a:r>
              <a:rPr lang="en-US" sz="2800" b="1" dirty="0" smtClean="0"/>
              <a:t>an Institutional Accreditation &amp; Compliance Strategy</a:t>
            </a:r>
            <a:endParaRPr lang="en-US" sz="2800" b="1" dirty="0"/>
          </a:p>
          <a:p>
            <a:pPr>
              <a:lnSpc>
                <a:spcPct val="150000"/>
              </a:lnSpc>
            </a:pPr>
            <a:r>
              <a:rPr lang="en-US" sz="2800" b="1" i="1" dirty="0" smtClean="0"/>
              <a:t>	</a:t>
            </a:r>
            <a:endParaRPr lang="en-US" sz="2800" b="1" dirty="0"/>
          </a:p>
          <a:p>
            <a:pPr>
              <a:lnSpc>
                <a:spcPct val="150000"/>
              </a:lnSpc>
            </a:pPr>
            <a:r>
              <a:rPr lang="en-US" sz="2800" b="1" dirty="0" smtClean="0"/>
              <a:t>2. Quality Matters as a State/Consortia Compliance &amp; Accreditation Strategy</a:t>
            </a:r>
          </a:p>
          <a:p>
            <a:pPr>
              <a:lnSpc>
                <a:spcPct val="150000"/>
              </a:lnSpc>
            </a:pPr>
            <a:r>
              <a:rPr lang="en-US" sz="2800" b="1" i="1" dirty="0" smtClean="0"/>
              <a:t>	</a:t>
            </a:r>
            <a:r>
              <a:rPr lang="en-US" sz="2800" b="1" dirty="0"/>
              <a:t> </a:t>
            </a:r>
          </a:p>
          <a:p>
            <a:pPr>
              <a:lnSpc>
                <a:spcPct val="150000"/>
              </a:lnSpc>
            </a:pPr>
            <a:r>
              <a:rPr lang="en-US" sz="2800" b="1" dirty="0" smtClean="0"/>
              <a:t>3. OMG – Look What’s Coming Down the Pike</a:t>
            </a:r>
          </a:p>
        </p:txBody>
      </p:sp>
    </p:spTree>
    <p:extLst>
      <p:ext uri="{BB962C8B-B14F-4D97-AF65-F5344CB8AC3E}">
        <p14:creationId xmlns:p14="http://schemas.microsoft.com/office/powerpoint/2010/main" val="15421791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4327" y="877061"/>
            <a:ext cx="11567207" cy="5078313"/>
          </a:xfrm>
          <a:prstGeom prst="rect">
            <a:avLst/>
          </a:prstGeom>
          <a:noFill/>
        </p:spPr>
        <p:txBody>
          <a:bodyPr wrap="square" rtlCol="0">
            <a:spAutoFit/>
          </a:bodyPr>
          <a:lstStyle/>
          <a:p>
            <a:r>
              <a:rPr lang="en-US" sz="2400" b="1" dirty="0" smtClean="0"/>
              <a:t>Access Dimension</a:t>
            </a:r>
          </a:p>
          <a:p>
            <a:endParaRPr lang="en-US" sz="2400" b="1" dirty="0"/>
          </a:p>
          <a:p>
            <a:pPr marL="342900" indent="-342900">
              <a:buFont typeface="Arial"/>
              <a:buChar char="•"/>
            </a:pPr>
            <a:r>
              <a:rPr lang="en-US" sz="2400" dirty="0" smtClean="0"/>
              <a:t>Access to fully </a:t>
            </a:r>
            <a:r>
              <a:rPr lang="en-US" sz="2400" dirty="0"/>
              <a:t>online degree programs across diverse </a:t>
            </a:r>
            <a:r>
              <a:rPr lang="en-US" sz="2400" dirty="0" smtClean="0"/>
              <a:t>disciplines</a:t>
            </a:r>
          </a:p>
          <a:p>
            <a:pPr marL="342900" indent="-342900">
              <a:lnSpc>
                <a:spcPct val="150000"/>
              </a:lnSpc>
              <a:buFont typeface="Arial"/>
              <a:buChar char="•"/>
            </a:pPr>
            <a:r>
              <a:rPr lang="en-US" sz="2400" dirty="0" smtClean="0"/>
              <a:t>Access to online </a:t>
            </a:r>
            <a:r>
              <a:rPr lang="en-US" sz="2400" dirty="0"/>
              <a:t>degree programs be </a:t>
            </a:r>
            <a:r>
              <a:rPr lang="en-US" sz="2400" dirty="0" smtClean="0"/>
              <a:t>in </a:t>
            </a:r>
            <a:r>
              <a:rPr lang="en-US" sz="2400" dirty="0"/>
              <a:t>areas of strategic </a:t>
            </a:r>
            <a:r>
              <a:rPr lang="en-US" sz="2400" dirty="0" smtClean="0"/>
              <a:t>emphasis</a:t>
            </a:r>
            <a:endParaRPr lang="en-US" sz="2400" dirty="0"/>
          </a:p>
          <a:p>
            <a:endParaRPr lang="en-US" sz="2400" dirty="0" smtClean="0"/>
          </a:p>
          <a:p>
            <a:endParaRPr lang="en-US" sz="2400" dirty="0"/>
          </a:p>
          <a:p>
            <a:r>
              <a:rPr lang="en-US" sz="2400" b="1" dirty="0" smtClean="0"/>
              <a:t>Affordability Dimension</a:t>
            </a:r>
          </a:p>
          <a:p>
            <a:endParaRPr lang="en-US" sz="2400" b="1" dirty="0"/>
          </a:p>
          <a:p>
            <a:pPr marL="342900" indent="-342900">
              <a:buFont typeface="Arial"/>
              <a:buChar char="•"/>
            </a:pPr>
            <a:r>
              <a:rPr lang="en-US" sz="2400" dirty="0"/>
              <a:t>Shared Services </a:t>
            </a:r>
          </a:p>
          <a:p>
            <a:pPr marL="342900" indent="-342900">
              <a:buFont typeface="Arial"/>
              <a:buChar char="•"/>
            </a:pPr>
            <a:endParaRPr lang="en-US" sz="2400" b="1" dirty="0" smtClean="0"/>
          </a:p>
          <a:p>
            <a:pPr marL="342900" indent="-342900">
              <a:buFont typeface="Arial"/>
              <a:buChar char="•"/>
            </a:pPr>
            <a:r>
              <a:rPr lang="en-US" sz="2400" dirty="0"/>
              <a:t>E</a:t>
            </a:r>
            <a:r>
              <a:rPr lang="en-US" sz="2400" dirty="0" smtClean="0"/>
              <a:t>ducational </a:t>
            </a:r>
            <a:r>
              <a:rPr lang="en-US" sz="2400" dirty="0"/>
              <a:t>Content </a:t>
            </a:r>
            <a:endParaRPr lang="en-US" sz="2400" dirty="0" smtClean="0"/>
          </a:p>
          <a:p>
            <a:pPr marL="342900" indent="-342900">
              <a:buFont typeface="Arial"/>
              <a:buChar char="•"/>
            </a:pPr>
            <a:endParaRPr lang="en-US" sz="2400" dirty="0"/>
          </a:p>
          <a:p>
            <a:pPr marL="342900" indent="-342900">
              <a:buFont typeface="Arial"/>
              <a:buChar char="•"/>
            </a:pPr>
            <a:r>
              <a:rPr lang="en-US" sz="2400" dirty="0"/>
              <a:t>Instructional Innovations and Efficiencies </a:t>
            </a:r>
          </a:p>
        </p:txBody>
      </p:sp>
      <p:sp>
        <p:nvSpPr>
          <p:cNvPr id="10" name="Rectangle 9"/>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1" name="Rectangle 10"/>
          <p:cNvSpPr/>
          <p:nvPr/>
        </p:nvSpPr>
        <p:spPr>
          <a:xfrm>
            <a:off x="334087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Institution</a:t>
            </a:r>
            <a:endParaRPr lang="en-US" sz="2800" i="1" dirty="0">
              <a:solidFill>
                <a:schemeClr val="bg1">
                  <a:lumMod val="50000"/>
                </a:schemeClr>
              </a:solidFill>
            </a:endParaRPr>
          </a:p>
        </p:txBody>
      </p:sp>
      <p:sp>
        <p:nvSpPr>
          <p:cNvPr id="12" name="Rectangle 11"/>
          <p:cNvSpPr/>
          <p:nvPr/>
        </p:nvSpPr>
        <p:spPr>
          <a:xfrm>
            <a:off x="6260325" y="9180"/>
            <a:ext cx="2914153" cy="44404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State/Consortia</a:t>
            </a:r>
            <a:endParaRPr lang="en-US" sz="2800" dirty="0">
              <a:solidFill>
                <a:schemeClr val="tx1"/>
              </a:solidFill>
            </a:endParaRPr>
          </a:p>
        </p:txBody>
      </p:sp>
      <p:sp>
        <p:nvSpPr>
          <p:cNvPr id="13" name="Rectangle 12"/>
          <p:cNvSpPr/>
          <p:nvPr/>
        </p:nvSpPr>
        <p:spPr>
          <a:xfrm>
            <a:off x="9140023"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OMG</a:t>
            </a:r>
            <a:endParaRPr lang="en-US" sz="2800" i="1" dirty="0">
              <a:solidFill>
                <a:schemeClr val="bg1">
                  <a:lumMod val="50000"/>
                </a:schemeClr>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7934" y="877061"/>
            <a:ext cx="2133600" cy="1943100"/>
          </a:xfrm>
          <a:prstGeom prst="rect">
            <a:avLst/>
          </a:prstGeom>
        </p:spPr>
      </p:pic>
    </p:spTree>
    <p:extLst>
      <p:ext uri="{BB962C8B-B14F-4D97-AF65-F5344CB8AC3E}">
        <p14:creationId xmlns:p14="http://schemas.microsoft.com/office/powerpoint/2010/main" val="6033237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4327" y="877061"/>
            <a:ext cx="11567207" cy="4893647"/>
          </a:xfrm>
          <a:prstGeom prst="rect">
            <a:avLst/>
          </a:prstGeom>
          <a:noFill/>
        </p:spPr>
        <p:txBody>
          <a:bodyPr wrap="square" rtlCol="0">
            <a:spAutoFit/>
          </a:bodyPr>
          <a:lstStyle/>
          <a:p>
            <a:r>
              <a:rPr lang="en-US" sz="2400" b="1" dirty="0" smtClean="0"/>
              <a:t>QUALITY: Sample Goal, Strategy, Tactics</a:t>
            </a:r>
          </a:p>
          <a:p>
            <a:endParaRPr lang="en-US" sz="2400" b="1" dirty="0"/>
          </a:p>
          <a:p>
            <a:r>
              <a:rPr lang="en-US" sz="2400" b="1" dirty="0"/>
              <a:t>Goal 1. The State University System will create a culture of quality for online </a:t>
            </a:r>
            <a:r>
              <a:rPr lang="en-US" sz="2400" b="1" dirty="0" smtClean="0"/>
              <a:t>education.</a:t>
            </a:r>
          </a:p>
          <a:p>
            <a:endParaRPr lang="en-US" sz="2400" b="1" dirty="0"/>
          </a:p>
          <a:p>
            <a:r>
              <a:rPr lang="en-US" sz="2400" b="1" dirty="0"/>
              <a:t>Strategy 1.1 </a:t>
            </a:r>
            <a:r>
              <a:rPr lang="en-US" sz="2400" dirty="0"/>
              <a:t>Recognize the development of high quality online education statewide</a:t>
            </a:r>
            <a:r>
              <a:rPr lang="en-US" sz="2400" dirty="0" smtClean="0"/>
              <a:t>.</a:t>
            </a:r>
          </a:p>
          <a:p>
            <a:endParaRPr lang="en-US" sz="2400" dirty="0"/>
          </a:p>
          <a:p>
            <a:r>
              <a:rPr lang="en-US" sz="2400" b="1" dirty="0" smtClean="0"/>
              <a:t>Tactic 1.1.1 </a:t>
            </a:r>
            <a:r>
              <a:rPr lang="en-US" sz="2400" dirty="0" smtClean="0"/>
              <a:t>Create a statewide award system for exceptional online courses.</a:t>
            </a:r>
          </a:p>
          <a:p>
            <a:r>
              <a:rPr lang="en-US" sz="2400" dirty="0" smtClean="0"/>
              <a:t> </a:t>
            </a:r>
          </a:p>
          <a:p>
            <a:r>
              <a:rPr lang="en-US" sz="2400" b="1" dirty="0" smtClean="0"/>
              <a:t>Tactic </a:t>
            </a:r>
            <a:r>
              <a:rPr lang="en-US" sz="2400" b="1" dirty="0"/>
              <a:t>1.1.2 </a:t>
            </a:r>
            <a:r>
              <a:rPr lang="en-US" sz="2400" dirty="0"/>
              <a:t>Create a coding system that allows </a:t>
            </a:r>
            <a:r>
              <a:rPr lang="en-US" sz="2400" dirty="0" smtClean="0"/>
              <a:t>students to identify </a:t>
            </a:r>
            <a:r>
              <a:rPr lang="en-US" sz="2400" dirty="0"/>
              <a:t>QM- or QS-certified, President’s Award, Florida’s Quality Award, and Chancellor’s Quality Award courses. </a:t>
            </a:r>
          </a:p>
          <a:p>
            <a:endParaRPr lang="en-US" sz="2400" dirty="0"/>
          </a:p>
          <a:p>
            <a:r>
              <a:rPr lang="en-US" sz="2400" b="1" dirty="0"/>
              <a:t>Tactic 1.1.3 </a:t>
            </a:r>
            <a:r>
              <a:rPr lang="en-US" sz="2400" b="1" dirty="0" smtClean="0"/>
              <a:t> </a:t>
            </a:r>
            <a:r>
              <a:rPr lang="en-US" sz="2400" dirty="0" smtClean="0"/>
              <a:t>Implement </a:t>
            </a:r>
            <a:r>
              <a:rPr lang="en-US" sz="2400" dirty="0"/>
              <a:t>a Quality Scorecard, Quality Matters Course Rubric, and/or course certification processes for all universities offering online education. </a:t>
            </a:r>
            <a:endParaRPr lang="en-US" sz="2400" dirty="0" smtClean="0"/>
          </a:p>
        </p:txBody>
      </p:sp>
      <p:sp>
        <p:nvSpPr>
          <p:cNvPr id="10" name="Rectangle 9"/>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1" name="Rectangle 10"/>
          <p:cNvSpPr/>
          <p:nvPr/>
        </p:nvSpPr>
        <p:spPr>
          <a:xfrm>
            <a:off x="334087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Institution</a:t>
            </a:r>
            <a:endParaRPr lang="en-US" sz="2800" i="1" dirty="0">
              <a:solidFill>
                <a:schemeClr val="bg1">
                  <a:lumMod val="50000"/>
                </a:schemeClr>
              </a:solidFill>
            </a:endParaRPr>
          </a:p>
        </p:txBody>
      </p:sp>
      <p:sp>
        <p:nvSpPr>
          <p:cNvPr id="12" name="Rectangle 11"/>
          <p:cNvSpPr/>
          <p:nvPr/>
        </p:nvSpPr>
        <p:spPr>
          <a:xfrm>
            <a:off x="6260325" y="9180"/>
            <a:ext cx="2914153" cy="44404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State/Consortia</a:t>
            </a:r>
            <a:endParaRPr lang="en-US" sz="2800" dirty="0">
              <a:solidFill>
                <a:schemeClr val="tx1"/>
              </a:solidFill>
            </a:endParaRPr>
          </a:p>
        </p:txBody>
      </p:sp>
      <p:sp>
        <p:nvSpPr>
          <p:cNvPr id="13" name="Rectangle 12"/>
          <p:cNvSpPr/>
          <p:nvPr/>
        </p:nvSpPr>
        <p:spPr>
          <a:xfrm>
            <a:off x="9140023"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OMG</a:t>
            </a:r>
            <a:endParaRPr lang="en-US" sz="2800" i="1" dirty="0">
              <a:solidFill>
                <a:schemeClr val="bg1">
                  <a:lumMod val="50000"/>
                </a:schemeClr>
              </a:solidFill>
            </a:endParaRPr>
          </a:p>
        </p:txBody>
      </p:sp>
    </p:spTree>
    <p:extLst>
      <p:ext uri="{BB962C8B-B14F-4D97-AF65-F5344CB8AC3E}">
        <p14:creationId xmlns:p14="http://schemas.microsoft.com/office/powerpoint/2010/main" val="26517080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4327" y="877061"/>
            <a:ext cx="11567207" cy="3785652"/>
          </a:xfrm>
          <a:prstGeom prst="rect">
            <a:avLst/>
          </a:prstGeom>
          <a:noFill/>
        </p:spPr>
        <p:txBody>
          <a:bodyPr wrap="square" rtlCol="0">
            <a:spAutoFit/>
          </a:bodyPr>
          <a:lstStyle/>
          <a:p>
            <a:r>
              <a:rPr lang="en-US" sz="2400" b="1" dirty="0"/>
              <a:t>QUALITY: Sample Goal, Strategy, </a:t>
            </a:r>
            <a:r>
              <a:rPr lang="en-US" sz="2400" b="1" dirty="0" smtClean="0"/>
              <a:t>Tactics</a:t>
            </a:r>
          </a:p>
          <a:p>
            <a:endParaRPr lang="en-US" sz="2400" b="1" dirty="0"/>
          </a:p>
          <a:p>
            <a:r>
              <a:rPr lang="en-US" sz="2400" b="1" dirty="0"/>
              <a:t>Goal 1. The State University System will create a culture of quality for online education.</a:t>
            </a:r>
          </a:p>
          <a:p>
            <a:endParaRPr lang="en-US" sz="2400" b="1" dirty="0"/>
          </a:p>
          <a:p>
            <a:r>
              <a:rPr lang="en-US" sz="2400" b="1" dirty="0" smtClean="0"/>
              <a:t>Strategy 1.2 Expand Support for Professional Development</a:t>
            </a:r>
          </a:p>
          <a:p>
            <a:endParaRPr lang="en-US" sz="2400" b="1" dirty="0"/>
          </a:p>
          <a:p>
            <a:r>
              <a:rPr lang="en-US" sz="2400" b="1" dirty="0" smtClean="0"/>
              <a:t>Tactic 1.2.4  </a:t>
            </a:r>
            <a:r>
              <a:rPr lang="en-US" sz="2400" dirty="0" smtClean="0"/>
              <a:t>Integrate </a:t>
            </a:r>
            <a:r>
              <a:rPr lang="en-US" sz="2400" dirty="0"/>
              <a:t>the Quality Matters Course Rubric, the Online Learning Consortium Quality Scorecard, and/or similar rubrics into the professional development processes for instructional designers, professional development staff, and faculty who teach online courses.</a:t>
            </a:r>
          </a:p>
        </p:txBody>
      </p:sp>
      <p:sp>
        <p:nvSpPr>
          <p:cNvPr id="10" name="Rectangle 9"/>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1" name="Rectangle 10"/>
          <p:cNvSpPr/>
          <p:nvPr/>
        </p:nvSpPr>
        <p:spPr>
          <a:xfrm>
            <a:off x="334087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Institution</a:t>
            </a:r>
            <a:endParaRPr lang="en-US" sz="2800" i="1" dirty="0">
              <a:solidFill>
                <a:schemeClr val="bg1">
                  <a:lumMod val="50000"/>
                </a:schemeClr>
              </a:solidFill>
            </a:endParaRPr>
          </a:p>
        </p:txBody>
      </p:sp>
      <p:sp>
        <p:nvSpPr>
          <p:cNvPr id="12" name="Rectangle 11"/>
          <p:cNvSpPr/>
          <p:nvPr/>
        </p:nvSpPr>
        <p:spPr>
          <a:xfrm>
            <a:off x="6260325" y="9180"/>
            <a:ext cx="2914153" cy="44404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State/Consortia</a:t>
            </a:r>
            <a:endParaRPr lang="en-US" sz="2800" dirty="0">
              <a:solidFill>
                <a:schemeClr val="tx1"/>
              </a:solidFill>
            </a:endParaRPr>
          </a:p>
        </p:txBody>
      </p:sp>
      <p:sp>
        <p:nvSpPr>
          <p:cNvPr id="13" name="Rectangle 12"/>
          <p:cNvSpPr/>
          <p:nvPr/>
        </p:nvSpPr>
        <p:spPr>
          <a:xfrm>
            <a:off x="9140023"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OMG</a:t>
            </a:r>
            <a:endParaRPr lang="en-US" sz="2800" i="1" dirty="0">
              <a:solidFill>
                <a:schemeClr val="bg1">
                  <a:lumMod val="50000"/>
                </a:schemeClr>
              </a:solidFill>
            </a:endParaRPr>
          </a:p>
        </p:txBody>
      </p:sp>
    </p:spTree>
    <p:extLst>
      <p:ext uri="{BB962C8B-B14F-4D97-AF65-F5344CB8AC3E}">
        <p14:creationId xmlns:p14="http://schemas.microsoft.com/office/powerpoint/2010/main" val="32020637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4327" y="877061"/>
            <a:ext cx="11567207" cy="4893647"/>
          </a:xfrm>
          <a:prstGeom prst="rect">
            <a:avLst/>
          </a:prstGeom>
          <a:noFill/>
        </p:spPr>
        <p:txBody>
          <a:bodyPr wrap="square" rtlCol="0">
            <a:spAutoFit/>
          </a:bodyPr>
          <a:lstStyle/>
          <a:p>
            <a:r>
              <a:rPr lang="en-US" sz="2400" b="1" dirty="0"/>
              <a:t>AFFORDABILITY: Sample Goal, Strategy, </a:t>
            </a:r>
            <a:r>
              <a:rPr lang="en-US" sz="2400" b="1" dirty="0" smtClean="0"/>
              <a:t>Tactics</a:t>
            </a:r>
          </a:p>
          <a:p>
            <a:endParaRPr lang="en-US" sz="2400" b="1" dirty="0"/>
          </a:p>
          <a:p>
            <a:r>
              <a:rPr lang="en-US" sz="2400" b="1" dirty="0"/>
              <a:t>Goal 1. </a:t>
            </a:r>
            <a:r>
              <a:rPr lang="en-US" sz="2400" dirty="0"/>
              <a:t>The State University System will enhance shared services to support online program development and delivery costs. </a:t>
            </a:r>
          </a:p>
          <a:p>
            <a:endParaRPr lang="en-US" sz="2400" b="1" dirty="0"/>
          </a:p>
          <a:p>
            <a:r>
              <a:rPr lang="en-US" sz="2400" b="1" dirty="0" smtClean="0"/>
              <a:t>Strategy 1.2 </a:t>
            </a:r>
            <a:r>
              <a:rPr lang="en-US" sz="2400" dirty="0" smtClean="0"/>
              <a:t>Develop </a:t>
            </a:r>
            <a:r>
              <a:rPr lang="en-US" sz="2400" dirty="0"/>
              <a:t>a common toolset for online course design and delivery to minimize the cost of online education without reducing </a:t>
            </a:r>
            <a:r>
              <a:rPr lang="en-US" sz="2400" dirty="0" smtClean="0"/>
              <a:t>quality </a:t>
            </a:r>
            <a:r>
              <a:rPr lang="en-US" sz="2400" dirty="0"/>
              <a:t>of the instructional experience. </a:t>
            </a:r>
          </a:p>
          <a:p>
            <a:endParaRPr lang="en-US" sz="2400" dirty="0" smtClean="0"/>
          </a:p>
          <a:p>
            <a:r>
              <a:rPr lang="en-US" sz="2400" b="1" dirty="0" smtClean="0"/>
              <a:t>Tactic 2.2.1 </a:t>
            </a:r>
            <a:r>
              <a:rPr lang="en-US" sz="2400" dirty="0" smtClean="0"/>
              <a:t>Using </a:t>
            </a:r>
            <a:r>
              <a:rPr lang="en-US" sz="2400" dirty="0"/>
              <a:t>Quality Scorecard or a similar process, ensure that each institution has the technology </a:t>
            </a:r>
            <a:r>
              <a:rPr lang="en-US" sz="2400" dirty="0" smtClean="0"/>
              <a:t>to </a:t>
            </a:r>
            <a:r>
              <a:rPr lang="en-US" sz="2400" dirty="0"/>
              <a:t>provide quality online education. </a:t>
            </a:r>
          </a:p>
          <a:p>
            <a:endParaRPr lang="en-US" sz="2400" b="1" dirty="0"/>
          </a:p>
          <a:p>
            <a:r>
              <a:rPr lang="en-US" sz="2400" b="1" dirty="0" smtClean="0"/>
              <a:t>Tactic 2.2.3 </a:t>
            </a:r>
            <a:r>
              <a:rPr lang="en-US" sz="2400" dirty="0" smtClean="0"/>
              <a:t>Using </a:t>
            </a:r>
            <a:r>
              <a:rPr lang="en-US" sz="2400" dirty="0"/>
              <a:t>Quality Scorecard or a similar </a:t>
            </a:r>
            <a:r>
              <a:rPr lang="en-US" sz="2400" dirty="0" smtClean="0"/>
              <a:t>process</a:t>
            </a:r>
            <a:r>
              <a:rPr lang="mr-IN" sz="2400" dirty="0" smtClean="0"/>
              <a:t>…</a:t>
            </a:r>
            <a:r>
              <a:rPr lang="en-US" sz="2400" dirty="0" smtClean="0"/>
              <a:t>.review infrastructure </a:t>
            </a:r>
            <a:r>
              <a:rPr lang="en-US" sz="2400" dirty="0"/>
              <a:t>to confirm that students, including students with disabilities, can easily access their online instruction. </a:t>
            </a:r>
          </a:p>
        </p:txBody>
      </p:sp>
      <p:sp>
        <p:nvSpPr>
          <p:cNvPr id="10" name="Rectangle 9"/>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1" name="Rectangle 10"/>
          <p:cNvSpPr/>
          <p:nvPr/>
        </p:nvSpPr>
        <p:spPr>
          <a:xfrm>
            <a:off x="334087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Institution</a:t>
            </a:r>
            <a:endParaRPr lang="en-US" sz="2800" i="1" dirty="0">
              <a:solidFill>
                <a:schemeClr val="bg1">
                  <a:lumMod val="50000"/>
                </a:schemeClr>
              </a:solidFill>
            </a:endParaRPr>
          </a:p>
        </p:txBody>
      </p:sp>
      <p:sp>
        <p:nvSpPr>
          <p:cNvPr id="12" name="Rectangle 11"/>
          <p:cNvSpPr/>
          <p:nvPr/>
        </p:nvSpPr>
        <p:spPr>
          <a:xfrm>
            <a:off x="6260325" y="9180"/>
            <a:ext cx="2914153" cy="44404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State/Consortia</a:t>
            </a:r>
            <a:endParaRPr lang="en-US" sz="2800" dirty="0">
              <a:solidFill>
                <a:schemeClr val="tx1"/>
              </a:solidFill>
            </a:endParaRPr>
          </a:p>
        </p:txBody>
      </p:sp>
      <p:sp>
        <p:nvSpPr>
          <p:cNvPr id="13" name="Rectangle 12"/>
          <p:cNvSpPr/>
          <p:nvPr/>
        </p:nvSpPr>
        <p:spPr>
          <a:xfrm>
            <a:off x="9140023"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OMG</a:t>
            </a:r>
            <a:endParaRPr lang="en-US" sz="2800" i="1" dirty="0">
              <a:solidFill>
                <a:schemeClr val="bg1">
                  <a:lumMod val="50000"/>
                </a:schemeClr>
              </a:solidFill>
            </a:endParaRPr>
          </a:p>
        </p:txBody>
      </p:sp>
    </p:spTree>
    <p:extLst>
      <p:ext uri="{BB962C8B-B14F-4D97-AF65-F5344CB8AC3E}">
        <p14:creationId xmlns:p14="http://schemas.microsoft.com/office/powerpoint/2010/main" val="1175169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20518" y="877061"/>
            <a:ext cx="11442732" cy="4339650"/>
          </a:xfrm>
          <a:prstGeom prst="rect">
            <a:avLst/>
          </a:prstGeom>
          <a:noFill/>
        </p:spPr>
        <p:txBody>
          <a:bodyPr wrap="square" rtlCol="0">
            <a:spAutoFit/>
          </a:bodyPr>
          <a:lstStyle/>
          <a:p>
            <a:r>
              <a:rPr lang="en-US" sz="2400" b="1" dirty="0" smtClean="0"/>
              <a:t>3. OMG </a:t>
            </a:r>
            <a:r>
              <a:rPr lang="en-US" sz="2400" b="1" dirty="0"/>
              <a:t>– Look What’s Coming Down the Pike</a:t>
            </a:r>
          </a:p>
          <a:p>
            <a:r>
              <a:rPr lang="en-US" sz="2400" i="1" dirty="0"/>
              <a:t>The Coming </a:t>
            </a:r>
            <a:r>
              <a:rPr lang="en-US" sz="2400" i="1" dirty="0" smtClean="0"/>
              <a:t>Years of </a:t>
            </a:r>
            <a:r>
              <a:rPr lang="en-US" sz="2400" i="1" dirty="0"/>
              <a:t>Disruption</a:t>
            </a:r>
          </a:p>
          <a:p>
            <a:r>
              <a:rPr lang="en-US" sz="2400" b="1" dirty="0"/>
              <a:t> </a:t>
            </a:r>
            <a:endParaRPr lang="en-US" sz="2400" i="1" dirty="0"/>
          </a:p>
          <a:p>
            <a:pPr lvl="3"/>
            <a:r>
              <a:rPr lang="en-US" sz="2400" i="1" dirty="0"/>
              <a:t>“More employers and business and industry </a:t>
            </a:r>
            <a:r>
              <a:rPr lang="en-US" sz="2400" i="1" dirty="0" smtClean="0"/>
              <a:t/>
            </a:r>
            <a:br>
              <a:rPr lang="en-US" sz="2400" i="1" dirty="0" smtClean="0"/>
            </a:br>
            <a:r>
              <a:rPr lang="en-US" sz="2400" i="1" dirty="0" smtClean="0"/>
              <a:t>associations </a:t>
            </a:r>
            <a:r>
              <a:rPr lang="en-US" sz="2400" i="1" dirty="0"/>
              <a:t>now see </a:t>
            </a:r>
            <a:r>
              <a:rPr lang="en-US" sz="2400" i="1" dirty="0" smtClean="0"/>
              <a:t>the need </a:t>
            </a:r>
            <a:r>
              <a:rPr lang="en-US" sz="2400" i="1" dirty="0"/>
              <a:t>and </a:t>
            </a:r>
            <a:r>
              <a:rPr lang="en-US" sz="2400" i="1" dirty="0" smtClean="0"/>
              <a:t>opportunity</a:t>
            </a:r>
            <a:br>
              <a:rPr lang="en-US" sz="2400" i="1" dirty="0" smtClean="0"/>
            </a:br>
            <a:r>
              <a:rPr lang="en-US" sz="2400" i="1" dirty="0" smtClean="0"/>
              <a:t>to </a:t>
            </a:r>
            <a:r>
              <a:rPr lang="en-US" sz="2400" i="1" dirty="0"/>
              <a:t>explore an employer-led solution </a:t>
            </a:r>
            <a:r>
              <a:rPr lang="en-US" sz="2400" i="1" dirty="0" smtClean="0"/>
              <a:t>during</a:t>
            </a:r>
          </a:p>
          <a:p>
            <a:pPr lvl="3"/>
            <a:r>
              <a:rPr lang="en-US" sz="2400" i="1" dirty="0" smtClean="0"/>
              <a:t>a </a:t>
            </a:r>
            <a:r>
              <a:rPr lang="en-US" sz="2400" i="1" dirty="0"/>
              <a:t>time of </a:t>
            </a:r>
            <a:r>
              <a:rPr lang="en-US" sz="2400" i="1" dirty="0" smtClean="0"/>
              <a:t>growing debate </a:t>
            </a:r>
            <a:r>
              <a:rPr lang="en-US" sz="2400" i="1" dirty="0"/>
              <a:t>on the role of government </a:t>
            </a:r>
            <a:endParaRPr lang="en-US" sz="2400" i="1" dirty="0" smtClean="0"/>
          </a:p>
          <a:p>
            <a:pPr lvl="3"/>
            <a:r>
              <a:rPr lang="en-US" sz="2400" i="1" dirty="0" smtClean="0"/>
              <a:t>in </a:t>
            </a:r>
            <a:r>
              <a:rPr lang="en-US" sz="2400" i="1" dirty="0"/>
              <a:t>higher education, career and </a:t>
            </a:r>
            <a:r>
              <a:rPr lang="en-US" sz="2400" i="1" dirty="0" smtClean="0"/>
              <a:t>technical education</a:t>
            </a:r>
            <a:r>
              <a:rPr lang="en-US" sz="2400" i="1" dirty="0"/>
              <a:t>, </a:t>
            </a:r>
            <a:endParaRPr lang="en-US" sz="2400" i="1" dirty="0" smtClean="0"/>
          </a:p>
          <a:p>
            <a:pPr lvl="3"/>
            <a:r>
              <a:rPr lang="en-US" sz="2400" i="1" dirty="0" smtClean="0"/>
              <a:t>and </a:t>
            </a:r>
            <a:r>
              <a:rPr lang="en-US" sz="2400" i="1" dirty="0"/>
              <a:t>workforce development</a:t>
            </a:r>
            <a:r>
              <a:rPr lang="en-US" sz="2400" i="1" dirty="0" smtClean="0"/>
              <a:t>.</a:t>
            </a:r>
          </a:p>
          <a:p>
            <a:pPr lvl="3"/>
            <a:endParaRPr lang="en-US" sz="2400" i="1" dirty="0"/>
          </a:p>
          <a:p>
            <a:pPr lvl="3"/>
            <a:r>
              <a:rPr lang="en-US" i="1" dirty="0" smtClean="0"/>
              <a:t>Changing the Debate on Quality Assurance in Higher Education, </a:t>
            </a:r>
            <a:r>
              <a:rPr lang="en-US" dirty="0"/>
              <a:t>U.S. Chamber of Commerce (2016) </a:t>
            </a:r>
            <a:endParaRPr lang="en-US" i="1" dirty="0"/>
          </a:p>
          <a:p>
            <a:endParaRPr lang="en-US" dirty="0"/>
          </a:p>
        </p:txBody>
      </p:sp>
      <p:sp>
        <p:nvSpPr>
          <p:cNvPr id="14" name="Rectangle 13"/>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5" name="Rectangle 14"/>
          <p:cNvSpPr/>
          <p:nvPr/>
        </p:nvSpPr>
        <p:spPr>
          <a:xfrm>
            <a:off x="334087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Institution</a:t>
            </a:r>
            <a:endParaRPr lang="en-US" sz="2800" i="1" dirty="0">
              <a:solidFill>
                <a:schemeClr val="bg1">
                  <a:lumMod val="50000"/>
                </a:schemeClr>
              </a:solidFill>
            </a:endParaRPr>
          </a:p>
        </p:txBody>
      </p:sp>
      <p:sp>
        <p:nvSpPr>
          <p:cNvPr id="16" name="Rectangle 15"/>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17" name="Rectangle 16"/>
          <p:cNvSpPr/>
          <p:nvPr/>
        </p:nvSpPr>
        <p:spPr>
          <a:xfrm>
            <a:off x="9140023" y="9180"/>
            <a:ext cx="2914153" cy="444044"/>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OMG</a:t>
            </a:r>
            <a:endParaRPr lang="en-US" sz="2800" dirty="0">
              <a:solidFill>
                <a:schemeClr val="tx1"/>
              </a:solidFill>
            </a:endParaRPr>
          </a:p>
        </p:txBody>
      </p:sp>
      <p:pic>
        <p:nvPicPr>
          <p:cNvPr id="2" name="Picture 1" descr="Screen Shot 2017-04-20 at 12.18.3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6728" y="1030968"/>
            <a:ext cx="2518073" cy="3013026"/>
          </a:xfrm>
          <a:prstGeom prst="rect">
            <a:avLst/>
          </a:prstGeom>
        </p:spPr>
      </p:pic>
    </p:spTree>
    <p:extLst>
      <p:ext uri="{BB962C8B-B14F-4D97-AF65-F5344CB8AC3E}">
        <p14:creationId xmlns:p14="http://schemas.microsoft.com/office/powerpoint/2010/main" val="6022885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20518" y="877061"/>
            <a:ext cx="11442732" cy="5262979"/>
          </a:xfrm>
          <a:prstGeom prst="rect">
            <a:avLst/>
          </a:prstGeom>
          <a:noFill/>
        </p:spPr>
        <p:txBody>
          <a:bodyPr wrap="square" rtlCol="0">
            <a:spAutoFit/>
          </a:bodyPr>
          <a:lstStyle/>
          <a:p>
            <a:r>
              <a:rPr lang="en-US" sz="2400" b="1" dirty="0" smtClean="0"/>
              <a:t>Gartner Hype Cycle Phases</a:t>
            </a:r>
            <a:endParaRPr lang="en-US" sz="2400" i="1" dirty="0"/>
          </a:p>
          <a:p>
            <a:r>
              <a:rPr lang="en-US" sz="2400" b="1" dirty="0"/>
              <a:t> </a:t>
            </a:r>
            <a:r>
              <a:rPr lang="en-US" sz="2400" dirty="0"/>
              <a:t> </a:t>
            </a:r>
          </a:p>
          <a:p>
            <a:r>
              <a:rPr lang="en-US" sz="2400" b="1" dirty="0"/>
              <a:t>Innovation Trigger</a:t>
            </a:r>
            <a:r>
              <a:rPr lang="en-US" sz="2400" b="1" dirty="0" smtClean="0"/>
              <a:t>: </a:t>
            </a:r>
            <a:r>
              <a:rPr lang="en-US" sz="2400" dirty="0" smtClean="0"/>
              <a:t>potential </a:t>
            </a:r>
            <a:r>
              <a:rPr lang="en-US" sz="2400" dirty="0"/>
              <a:t>technology </a:t>
            </a:r>
            <a:r>
              <a:rPr lang="en-US" sz="2400" dirty="0" smtClean="0"/>
              <a:t/>
            </a:r>
            <a:br>
              <a:rPr lang="en-US" sz="2400" dirty="0" smtClean="0"/>
            </a:br>
            <a:r>
              <a:rPr lang="en-US" sz="2400" dirty="0" smtClean="0"/>
              <a:t>breakthroughs </a:t>
            </a:r>
            <a:r>
              <a:rPr lang="mr-IN" sz="2400" dirty="0" smtClean="0"/>
              <a:t>…</a:t>
            </a:r>
            <a:r>
              <a:rPr lang="en-US" sz="2400" dirty="0" smtClean="0"/>
              <a:t>.often </a:t>
            </a:r>
            <a:r>
              <a:rPr lang="en-US" sz="2400" dirty="0"/>
              <a:t>no </a:t>
            </a:r>
            <a:r>
              <a:rPr lang="en-US" sz="2400" dirty="0" smtClean="0"/>
              <a:t>commercial use case</a:t>
            </a:r>
          </a:p>
          <a:p>
            <a:endParaRPr lang="en-US" sz="2400" b="1" dirty="0"/>
          </a:p>
          <a:p>
            <a:r>
              <a:rPr lang="en-US" sz="2400" b="1" dirty="0" smtClean="0"/>
              <a:t>Peak </a:t>
            </a:r>
            <a:r>
              <a:rPr lang="en-US" sz="2400" b="1" dirty="0"/>
              <a:t>of Inflated Expectations:</a:t>
            </a:r>
            <a:r>
              <a:rPr lang="en-US" sz="2400" dirty="0"/>
              <a:t> Early </a:t>
            </a:r>
            <a:r>
              <a:rPr lang="en-US" sz="2400" dirty="0" smtClean="0"/>
              <a:t>success stories</a:t>
            </a:r>
          </a:p>
          <a:p>
            <a:endParaRPr lang="en-US" sz="2400" dirty="0"/>
          </a:p>
          <a:p>
            <a:r>
              <a:rPr lang="en-US" sz="2400" b="1" dirty="0"/>
              <a:t>Trough of Disillusionment:</a:t>
            </a:r>
            <a:r>
              <a:rPr lang="en-US" sz="2400" dirty="0"/>
              <a:t> Interest wanes </a:t>
            </a:r>
            <a:r>
              <a:rPr lang="en-US" sz="2400" dirty="0" smtClean="0"/>
              <a:t>as the </a:t>
            </a:r>
            <a:br>
              <a:rPr lang="en-US" sz="2400" dirty="0" smtClean="0"/>
            </a:br>
            <a:r>
              <a:rPr lang="en-US" sz="2400" dirty="0" smtClean="0"/>
              <a:t>innovation fail </a:t>
            </a:r>
            <a:r>
              <a:rPr lang="en-US" sz="2400" dirty="0"/>
              <a:t>to </a:t>
            </a:r>
            <a:r>
              <a:rPr lang="en-US" sz="2400" dirty="0" smtClean="0"/>
              <a:t>deliver</a:t>
            </a:r>
          </a:p>
          <a:p>
            <a:endParaRPr lang="en-US" sz="2400" dirty="0" smtClean="0"/>
          </a:p>
          <a:p>
            <a:r>
              <a:rPr lang="en-US" sz="2400" b="1" dirty="0" smtClean="0"/>
              <a:t>Slope </a:t>
            </a:r>
            <a:r>
              <a:rPr lang="en-US" sz="2400" b="1" dirty="0"/>
              <a:t>of Enlightenment:</a:t>
            </a:r>
            <a:r>
              <a:rPr lang="en-US" sz="2400" dirty="0"/>
              <a:t> </a:t>
            </a:r>
            <a:r>
              <a:rPr lang="en-US" sz="2400" dirty="0" smtClean="0"/>
              <a:t>More benefits start </a:t>
            </a:r>
            <a:r>
              <a:rPr lang="en-US" sz="2400" dirty="0"/>
              <a:t>to </a:t>
            </a:r>
            <a:r>
              <a:rPr lang="en-US" sz="2400" dirty="0" smtClean="0"/>
              <a:t>materialize, most institutions remain cautious</a:t>
            </a:r>
          </a:p>
          <a:p>
            <a:endParaRPr lang="en-US" sz="2400" b="1" dirty="0" smtClean="0"/>
          </a:p>
          <a:p>
            <a:r>
              <a:rPr lang="en-US" sz="2400" b="1" dirty="0" smtClean="0"/>
              <a:t>Plateau </a:t>
            </a:r>
            <a:r>
              <a:rPr lang="en-US" sz="2400" b="1" dirty="0"/>
              <a:t>of Productivity:</a:t>
            </a:r>
            <a:r>
              <a:rPr lang="en-US" sz="2400" dirty="0"/>
              <a:t> Mainstream adoption </a:t>
            </a:r>
            <a:r>
              <a:rPr lang="en-US" sz="2400" dirty="0" smtClean="0"/>
              <a:t>takes off and broader market use cases</a:t>
            </a:r>
            <a:endParaRPr lang="en-US" dirty="0"/>
          </a:p>
        </p:txBody>
      </p:sp>
      <p:sp>
        <p:nvSpPr>
          <p:cNvPr id="14" name="Rectangle 13"/>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5" name="Rectangle 14"/>
          <p:cNvSpPr/>
          <p:nvPr/>
        </p:nvSpPr>
        <p:spPr>
          <a:xfrm>
            <a:off x="334087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Institution</a:t>
            </a:r>
            <a:endParaRPr lang="en-US" sz="2800" i="1" dirty="0">
              <a:solidFill>
                <a:schemeClr val="bg1">
                  <a:lumMod val="50000"/>
                </a:schemeClr>
              </a:solidFill>
            </a:endParaRPr>
          </a:p>
        </p:txBody>
      </p:sp>
      <p:sp>
        <p:nvSpPr>
          <p:cNvPr id="16" name="Rectangle 15"/>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17" name="Rectangle 16"/>
          <p:cNvSpPr/>
          <p:nvPr/>
        </p:nvSpPr>
        <p:spPr>
          <a:xfrm>
            <a:off x="9140023" y="9180"/>
            <a:ext cx="2914153" cy="444044"/>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OMG</a:t>
            </a:r>
            <a:endParaRPr lang="en-US" sz="2800" dirty="0">
              <a:solidFill>
                <a:schemeClr val="tx1"/>
              </a:solidFill>
            </a:endParaRPr>
          </a:p>
        </p:txBody>
      </p:sp>
      <p:pic>
        <p:nvPicPr>
          <p:cNvPr id="8" name="Picture 7" descr="gartn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3689" y="984054"/>
            <a:ext cx="4572832" cy="2972341"/>
          </a:xfrm>
          <a:prstGeom prst="rect">
            <a:avLst/>
          </a:prstGeom>
        </p:spPr>
      </p:pic>
    </p:spTree>
    <p:extLst>
      <p:ext uri="{BB962C8B-B14F-4D97-AF65-F5344CB8AC3E}">
        <p14:creationId xmlns:p14="http://schemas.microsoft.com/office/powerpoint/2010/main" val="15471795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4-18 at 7.05.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19" y="513983"/>
            <a:ext cx="10539636" cy="6299765"/>
          </a:xfrm>
          <a:prstGeom prst="rect">
            <a:avLst/>
          </a:prstGeom>
        </p:spPr>
      </p:pic>
      <p:sp>
        <p:nvSpPr>
          <p:cNvPr id="3" name="Rectangle 2"/>
          <p:cNvSpPr/>
          <p:nvPr/>
        </p:nvSpPr>
        <p:spPr>
          <a:xfrm>
            <a:off x="233682" y="5494422"/>
            <a:ext cx="1958739" cy="523220"/>
          </a:xfrm>
          <a:prstGeom prst="rect">
            <a:avLst/>
          </a:prstGeom>
        </p:spPr>
        <p:txBody>
          <a:bodyPr wrap="square">
            <a:spAutoFit/>
          </a:bodyPr>
          <a:lstStyle/>
          <a:p>
            <a:endParaRPr lang="en-US" sz="2800" dirty="0">
              <a:latin typeface="+mj-lt"/>
            </a:endParaRPr>
          </a:p>
        </p:txBody>
      </p:sp>
      <p:sp>
        <p:nvSpPr>
          <p:cNvPr id="4" name="Rectangle 3"/>
          <p:cNvSpPr/>
          <p:nvPr/>
        </p:nvSpPr>
        <p:spPr>
          <a:xfrm>
            <a:off x="8203417" y="624124"/>
            <a:ext cx="3850854" cy="830997"/>
          </a:xfrm>
          <a:prstGeom prst="rect">
            <a:avLst/>
          </a:prstGeom>
          <a:solidFill>
            <a:srgbClr val="FFFF00"/>
          </a:solidFill>
          <a:ln>
            <a:solidFill>
              <a:schemeClr val="tx1"/>
            </a:solidFill>
          </a:ln>
        </p:spPr>
        <p:txBody>
          <a:bodyPr wrap="square">
            <a:spAutoFit/>
          </a:bodyPr>
          <a:lstStyle/>
          <a:p>
            <a:pPr algn="ctr"/>
            <a:r>
              <a:rPr lang="en-US" sz="2400" b="1" dirty="0"/>
              <a:t>Hype Cycle for </a:t>
            </a:r>
            <a:r>
              <a:rPr lang="en-US" sz="2400" b="1" dirty="0" smtClean="0"/>
              <a:t>Education</a:t>
            </a:r>
          </a:p>
          <a:p>
            <a:pPr algn="ctr"/>
            <a:r>
              <a:rPr lang="en-US" sz="2400" b="1" dirty="0" smtClean="0"/>
              <a:t>Gartner </a:t>
            </a:r>
            <a:r>
              <a:rPr lang="en-US" sz="2400" b="1" dirty="0"/>
              <a:t>(July 2016) </a:t>
            </a:r>
          </a:p>
        </p:txBody>
      </p:sp>
      <p:sp>
        <p:nvSpPr>
          <p:cNvPr id="14" name="Rectangle 13"/>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5" name="Rectangle 14"/>
          <p:cNvSpPr/>
          <p:nvPr/>
        </p:nvSpPr>
        <p:spPr>
          <a:xfrm>
            <a:off x="334087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Institution</a:t>
            </a:r>
            <a:endParaRPr lang="en-US" sz="2800" i="1" dirty="0">
              <a:solidFill>
                <a:schemeClr val="bg1">
                  <a:lumMod val="50000"/>
                </a:schemeClr>
              </a:solidFill>
            </a:endParaRPr>
          </a:p>
        </p:txBody>
      </p:sp>
      <p:sp>
        <p:nvSpPr>
          <p:cNvPr id="16" name="Rectangle 15"/>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17" name="Rectangle 16"/>
          <p:cNvSpPr/>
          <p:nvPr/>
        </p:nvSpPr>
        <p:spPr>
          <a:xfrm>
            <a:off x="9140023" y="9180"/>
            <a:ext cx="2914153" cy="444044"/>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OMG</a:t>
            </a:r>
            <a:endParaRPr lang="en-US" sz="2800" dirty="0">
              <a:solidFill>
                <a:schemeClr val="tx1"/>
              </a:solidFill>
            </a:endParaRPr>
          </a:p>
        </p:txBody>
      </p:sp>
    </p:spTree>
    <p:extLst>
      <p:ext uri="{BB962C8B-B14F-4D97-AF65-F5344CB8AC3E}">
        <p14:creationId xmlns:p14="http://schemas.microsoft.com/office/powerpoint/2010/main" val="23815818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5" name="Rectangle 14"/>
          <p:cNvSpPr/>
          <p:nvPr/>
        </p:nvSpPr>
        <p:spPr>
          <a:xfrm>
            <a:off x="334087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Institution</a:t>
            </a:r>
            <a:endParaRPr lang="en-US" sz="2800" i="1" dirty="0">
              <a:solidFill>
                <a:schemeClr val="bg1">
                  <a:lumMod val="50000"/>
                </a:schemeClr>
              </a:solidFill>
            </a:endParaRPr>
          </a:p>
        </p:txBody>
      </p:sp>
      <p:sp>
        <p:nvSpPr>
          <p:cNvPr id="16" name="Rectangle 15"/>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17" name="Rectangle 16"/>
          <p:cNvSpPr/>
          <p:nvPr/>
        </p:nvSpPr>
        <p:spPr>
          <a:xfrm>
            <a:off x="9140023" y="9180"/>
            <a:ext cx="2914153" cy="444044"/>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OMG</a:t>
            </a:r>
            <a:endParaRPr lang="en-US" sz="2800" dirty="0">
              <a:solidFill>
                <a:schemeClr val="tx1"/>
              </a:solidFill>
            </a:endParaRPr>
          </a:p>
        </p:txBody>
      </p:sp>
      <p:sp>
        <p:nvSpPr>
          <p:cNvPr id="2" name="Rectangle 1"/>
          <p:cNvSpPr/>
          <p:nvPr/>
        </p:nvSpPr>
        <p:spPr>
          <a:xfrm>
            <a:off x="438217" y="820951"/>
            <a:ext cx="11507020" cy="4154983"/>
          </a:xfrm>
          <a:prstGeom prst="rect">
            <a:avLst/>
          </a:prstGeom>
        </p:spPr>
        <p:txBody>
          <a:bodyPr wrap="square">
            <a:spAutoFit/>
          </a:bodyPr>
          <a:lstStyle/>
          <a:p>
            <a:r>
              <a:rPr lang="en-US" sz="2400" b="1" dirty="0" smtClean="0"/>
              <a:t>What’s on the Rise? </a:t>
            </a:r>
          </a:p>
          <a:p>
            <a:pPr>
              <a:defRPr/>
            </a:pPr>
            <a:endParaRPr lang="en-US" sz="2400" dirty="0">
              <a:solidFill>
                <a:srgbClr val="000000"/>
              </a:solidFill>
            </a:endParaRPr>
          </a:p>
          <a:p>
            <a:r>
              <a:rPr lang="en-US" sz="2400" dirty="0" err="1"/>
              <a:t>Blockchain</a:t>
            </a:r>
            <a:r>
              <a:rPr lang="en-US" sz="2400" dirty="0"/>
              <a:t> in Education </a:t>
            </a:r>
            <a:endParaRPr lang="en-US" sz="2400" dirty="0" smtClean="0"/>
          </a:p>
          <a:p>
            <a:endParaRPr lang="en-US" sz="2400" dirty="0" smtClean="0"/>
          </a:p>
          <a:p>
            <a:r>
              <a:rPr lang="en-US" sz="2400" dirty="0" smtClean="0"/>
              <a:t>Open </a:t>
            </a:r>
            <a:r>
              <a:rPr lang="en-US" sz="2400" dirty="0" err="1" smtClean="0"/>
              <a:t>Microcredentials</a:t>
            </a:r>
            <a:endParaRPr lang="en-US" sz="2400" dirty="0" smtClean="0"/>
          </a:p>
          <a:p>
            <a:endParaRPr lang="en-US" sz="2400" dirty="0"/>
          </a:p>
          <a:p>
            <a:r>
              <a:rPr lang="en-US" sz="2400" dirty="0" err="1" smtClean="0"/>
              <a:t>Exostructure</a:t>
            </a:r>
            <a:r>
              <a:rPr lang="en-US" sz="2400" dirty="0" smtClean="0"/>
              <a:t> </a:t>
            </a:r>
            <a:r>
              <a:rPr lang="en-US" sz="2400" dirty="0"/>
              <a:t>Strategy </a:t>
            </a:r>
            <a:endParaRPr lang="en-US" sz="2400" dirty="0" smtClean="0"/>
          </a:p>
          <a:p>
            <a:endParaRPr lang="en-US" sz="2400" dirty="0"/>
          </a:p>
          <a:p>
            <a:r>
              <a:rPr lang="en-US" sz="2400" dirty="0" smtClean="0"/>
              <a:t>Smart </a:t>
            </a:r>
            <a:r>
              <a:rPr lang="en-US" sz="2400" dirty="0"/>
              <a:t>Machine Education </a:t>
            </a:r>
            <a:r>
              <a:rPr lang="en-US" sz="2400" dirty="0" smtClean="0"/>
              <a:t>Applications</a:t>
            </a:r>
          </a:p>
          <a:p>
            <a:endParaRPr lang="en-US" sz="2400" dirty="0"/>
          </a:p>
          <a:p>
            <a:r>
              <a:rPr lang="en-US" sz="2400" dirty="0" smtClean="0"/>
              <a:t>Tin </a:t>
            </a:r>
            <a:r>
              <a:rPr lang="en-US" sz="2400" dirty="0"/>
              <a:t>Can API </a:t>
            </a:r>
            <a:endParaRPr lang="en-US" sz="2400" b="1" dirty="0"/>
          </a:p>
        </p:txBody>
      </p:sp>
      <p:pic>
        <p:nvPicPr>
          <p:cNvPr id="11" name="Picture 10" descr="Screen Shot 2017-04-20 at 5.42.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7268" y="706319"/>
            <a:ext cx="5201156" cy="6008642"/>
          </a:xfrm>
          <a:prstGeom prst="rect">
            <a:avLst/>
          </a:prstGeom>
        </p:spPr>
      </p:pic>
      <p:sp>
        <p:nvSpPr>
          <p:cNvPr id="5" name="TextBox 4"/>
          <p:cNvSpPr txBox="1"/>
          <p:nvPr/>
        </p:nvSpPr>
        <p:spPr>
          <a:xfrm>
            <a:off x="10964470" y="4941910"/>
            <a:ext cx="666418" cy="923330"/>
          </a:xfrm>
          <a:prstGeom prst="rect">
            <a:avLst/>
          </a:prstGeom>
          <a:solidFill>
            <a:schemeClr val="bg1"/>
          </a:solidFill>
          <a:ln>
            <a:solidFill>
              <a:schemeClr val="bg1"/>
            </a:solidFill>
          </a:ln>
        </p:spPr>
        <p:txBody>
          <a:bodyPr wrap="square" rtlCol="0">
            <a:spAutoFit/>
          </a:bodyPr>
          <a:lstStyle/>
          <a:p>
            <a:endParaRPr lang="en-US" dirty="0" smtClean="0"/>
          </a:p>
          <a:p>
            <a:endParaRPr lang="en-US" dirty="0"/>
          </a:p>
          <a:p>
            <a:endParaRPr lang="en-US" dirty="0"/>
          </a:p>
        </p:txBody>
      </p:sp>
    </p:spTree>
    <p:extLst>
      <p:ext uri="{BB962C8B-B14F-4D97-AF65-F5344CB8AC3E}">
        <p14:creationId xmlns:p14="http://schemas.microsoft.com/office/powerpoint/2010/main" val="42202170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5" name="Rectangle 14"/>
          <p:cNvSpPr/>
          <p:nvPr/>
        </p:nvSpPr>
        <p:spPr>
          <a:xfrm>
            <a:off x="334087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Institution</a:t>
            </a:r>
            <a:endParaRPr lang="en-US" sz="2800" i="1" dirty="0">
              <a:solidFill>
                <a:schemeClr val="bg1">
                  <a:lumMod val="50000"/>
                </a:schemeClr>
              </a:solidFill>
            </a:endParaRPr>
          </a:p>
        </p:txBody>
      </p:sp>
      <p:sp>
        <p:nvSpPr>
          <p:cNvPr id="16" name="Rectangle 15"/>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17" name="Rectangle 16"/>
          <p:cNvSpPr/>
          <p:nvPr/>
        </p:nvSpPr>
        <p:spPr>
          <a:xfrm>
            <a:off x="9140023" y="9180"/>
            <a:ext cx="2914153" cy="444044"/>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OMG</a:t>
            </a:r>
            <a:endParaRPr lang="en-US" sz="2800" dirty="0">
              <a:solidFill>
                <a:schemeClr val="tx1"/>
              </a:solidFill>
            </a:endParaRPr>
          </a:p>
        </p:txBody>
      </p:sp>
      <p:sp>
        <p:nvSpPr>
          <p:cNvPr id="2" name="Rectangle 1"/>
          <p:cNvSpPr/>
          <p:nvPr/>
        </p:nvSpPr>
        <p:spPr>
          <a:xfrm>
            <a:off x="438217" y="820951"/>
            <a:ext cx="11507020" cy="1938992"/>
          </a:xfrm>
          <a:prstGeom prst="rect">
            <a:avLst/>
          </a:prstGeom>
        </p:spPr>
        <p:txBody>
          <a:bodyPr wrap="square">
            <a:spAutoFit/>
          </a:bodyPr>
          <a:lstStyle/>
          <a:p>
            <a:r>
              <a:rPr lang="en-US" sz="2400" b="1" dirty="0" smtClean="0"/>
              <a:t>What’s on the Rise? </a:t>
            </a:r>
          </a:p>
          <a:p>
            <a:pPr>
              <a:defRPr/>
            </a:pPr>
            <a:endParaRPr lang="en-US" sz="2400" dirty="0">
              <a:solidFill>
                <a:srgbClr val="000000"/>
              </a:solidFill>
            </a:endParaRPr>
          </a:p>
          <a:p>
            <a:r>
              <a:rPr lang="en-US" sz="2400" dirty="0" err="1"/>
              <a:t>Blockchain</a:t>
            </a:r>
            <a:r>
              <a:rPr lang="en-US" sz="2400" dirty="0"/>
              <a:t> in Education </a:t>
            </a:r>
            <a:endParaRPr lang="en-US" sz="2400" dirty="0" smtClean="0"/>
          </a:p>
          <a:p>
            <a:endParaRPr lang="en-US" sz="2400" dirty="0"/>
          </a:p>
          <a:p>
            <a:endParaRPr lang="en-US" sz="2400" dirty="0" smtClean="0"/>
          </a:p>
        </p:txBody>
      </p:sp>
      <p:sp>
        <p:nvSpPr>
          <p:cNvPr id="5" name="TextBox 4"/>
          <p:cNvSpPr txBox="1"/>
          <p:nvPr/>
        </p:nvSpPr>
        <p:spPr>
          <a:xfrm>
            <a:off x="10964470" y="4941910"/>
            <a:ext cx="666418" cy="923330"/>
          </a:xfrm>
          <a:prstGeom prst="rect">
            <a:avLst/>
          </a:prstGeom>
          <a:solidFill>
            <a:schemeClr val="bg1"/>
          </a:solidFill>
          <a:ln>
            <a:solidFill>
              <a:schemeClr val="bg1"/>
            </a:solidFill>
          </a:ln>
        </p:spPr>
        <p:txBody>
          <a:bodyPr wrap="square" rtlCol="0">
            <a:spAutoFit/>
          </a:bodyPr>
          <a:lstStyle/>
          <a:p>
            <a:endParaRPr lang="en-US" dirty="0" smtClean="0"/>
          </a:p>
          <a:p>
            <a:endParaRPr lang="en-US" dirty="0"/>
          </a:p>
          <a:p>
            <a:endParaRPr lang="en-US" dirty="0"/>
          </a:p>
        </p:txBody>
      </p:sp>
      <p:sp>
        <p:nvSpPr>
          <p:cNvPr id="3" name="TextBox 2"/>
          <p:cNvSpPr txBox="1"/>
          <p:nvPr/>
        </p:nvSpPr>
        <p:spPr>
          <a:xfrm>
            <a:off x="5054721" y="842516"/>
            <a:ext cx="6903089" cy="5262979"/>
          </a:xfrm>
          <a:prstGeom prst="rect">
            <a:avLst/>
          </a:prstGeom>
          <a:noFill/>
        </p:spPr>
        <p:txBody>
          <a:bodyPr wrap="square" rtlCol="0">
            <a:spAutoFit/>
          </a:bodyPr>
          <a:lstStyle/>
          <a:p>
            <a:r>
              <a:rPr lang="en-US" sz="2400" b="1" dirty="0" smtClean="0">
                <a:latin typeface="Calibri"/>
                <a:cs typeface="Calibri"/>
              </a:rPr>
              <a:t>What does it do?</a:t>
            </a:r>
          </a:p>
          <a:p>
            <a:endParaRPr lang="en-US" sz="2400" dirty="0">
              <a:latin typeface="Calibri"/>
              <a:cs typeface="Calibri"/>
            </a:endParaRPr>
          </a:p>
          <a:p>
            <a:r>
              <a:rPr lang="en-US" sz="2400" dirty="0" smtClean="0">
                <a:latin typeface="Calibri"/>
                <a:cs typeface="Calibri"/>
              </a:rPr>
              <a:t>Securely record badging, </a:t>
            </a:r>
            <a:r>
              <a:rPr lang="en-US" sz="2400" dirty="0" err="1" smtClean="0">
                <a:latin typeface="Calibri"/>
                <a:cs typeface="Calibri"/>
              </a:rPr>
              <a:t>microcredentials</a:t>
            </a:r>
            <a:r>
              <a:rPr lang="en-US" sz="2400" dirty="0" smtClean="0">
                <a:latin typeface="Calibri"/>
                <a:cs typeface="Calibri"/>
              </a:rPr>
              <a:t>, course credits, proof of competences, etc.</a:t>
            </a:r>
          </a:p>
          <a:p>
            <a:endParaRPr lang="en-US" sz="2400" dirty="0">
              <a:latin typeface="Calibri"/>
              <a:cs typeface="Calibri"/>
            </a:endParaRPr>
          </a:p>
          <a:p>
            <a:r>
              <a:rPr lang="en-US" sz="2400" b="1" dirty="0" smtClean="0">
                <a:latin typeface="Calibri"/>
                <a:cs typeface="Calibri"/>
              </a:rPr>
              <a:t>Where does it impact accreditation principles?</a:t>
            </a:r>
          </a:p>
          <a:p>
            <a:endParaRPr lang="en-US" sz="2400" dirty="0">
              <a:latin typeface="Calibri"/>
              <a:cs typeface="Calibri"/>
            </a:endParaRPr>
          </a:p>
          <a:p>
            <a:pPr lvl="2"/>
            <a:r>
              <a:rPr lang="en-US" sz="2400" dirty="0"/>
              <a:t>Curriculum &amp; Instruction</a:t>
            </a:r>
          </a:p>
          <a:p>
            <a:pPr lvl="2"/>
            <a:r>
              <a:rPr lang="en-US" sz="2400" dirty="0"/>
              <a:t>Evaluation &amp; Assessment</a:t>
            </a:r>
          </a:p>
          <a:p>
            <a:pPr lvl="2"/>
            <a:r>
              <a:rPr lang="en-US" sz="2400" dirty="0"/>
              <a:t>Facilities &amp; Finance</a:t>
            </a:r>
          </a:p>
          <a:p>
            <a:pPr lvl="2"/>
            <a:r>
              <a:rPr lang="en-US" sz="2400" dirty="0"/>
              <a:t>Faculty Library &amp; Learning Resources</a:t>
            </a:r>
          </a:p>
          <a:p>
            <a:pPr lvl="2"/>
            <a:r>
              <a:rPr lang="en-US" sz="2400" dirty="0"/>
              <a:t>Federal Requirements</a:t>
            </a:r>
          </a:p>
          <a:p>
            <a:pPr lvl="2"/>
            <a:r>
              <a:rPr lang="en-US" sz="2400" dirty="0"/>
              <a:t>Governance</a:t>
            </a:r>
          </a:p>
          <a:p>
            <a:pPr lvl="2"/>
            <a:r>
              <a:rPr lang="en-US" sz="2400" dirty="0"/>
              <a:t>Institutional </a:t>
            </a:r>
            <a:r>
              <a:rPr lang="en-US" sz="2400" dirty="0" smtClean="0"/>
              <a:t>Effectiveness</a:t>
            </a:r>
            <a:endParaRPr lang="en-US" sz="2400" dirty="0"/>
          </a:p>
        </p:txBody>
      </p:sp>
      <p:pic>
        <p:nvPicPr>
          <p:cNvPr id="4" name="Picture 3" descr="blcochai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628" y="2348624"/>
            <a:ext cx="3505200" cy="2324100"/>
          </a:xfrm>
          <a:prstGeom prst="rect">
            <a:avLst/>
          </a:prstGeom>
          <a:ln>
            <a:noFill/>
          </a:ln>
          <a:effectLst>
            <a:softEdge rad="112500"/>
          </a:effectLst>
        </p:spPr>
      </p:pic>
    </p:spTree>
    <p:extLst>
      <p:ext uri="{BB962C8B-B14F-4D97-AF65-F5344CB8AC3E}">
        <p14:creationId xmlns:p14="http://schemas.microsoft.com/office/powerpoint/2010/main" val="22266069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5" name="Rectangle 14"/>
          <p:cNvSpPr/>
          <p:nvPr/>
        </p:nvSpPr>
        <p:spPr>
          <a:xfrm>
            <a:off x="334087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Institution</a:t>
            </a:r>
            <a:endParaRPr lang="en-US" sz="2800" i="1" dirty="0">
              <a:solidFill>
                <a:schemeClr val="bg1">
                  <a:lumMod val="50000"/>
                </a:schemeClr>
              </a:solidFill>
            </a:endParaRPr>
          </a:p>
        </p:txBody>
      </p:sp>
      <p:sp>
        <p:nvSpPr>
          <p:cNvPr id="16" name="Rectangle 15"/>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17" name="Rectangle 16"/>
          <p:cNvSpPr/>
          <p:nvPr/>
        </p:nvSpPr>
        <p:spPr>
          <a:xfrm>
            <a:off x="9140023" y="9180"/>
            <a:ext cx="2914153" cy="444044"/>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OMG</a:t>
            </a:r>
            <a:endParaRPr lang="en-US" sz="2800" dirty="0">
              <a:solidFill>
                <a:schemeClr val="tx1"/>
              </a:solidFill>
            </a:endParaRPr>
          </a:p>
        </p:txBody>
      </p:sp>
      <p:sp>
        <p:nvSpPr>
          <p:cNvPr id="2" name="Rectangle 1"/>
          <p:cNvSpPr/>
          <p:nvPr/>
        </p:nvSpPr>
        <p:spPr>
          <a:xfrm>
            <a:off x="438217" y="820951"/>
            <a:ext cx="11507020" cy="1200328"/>
          </a:xfrm>
          <a:prstGeom prst="rect">
            <a:avLst/>
          </a:prstGeom>
        </p:spPr>
        <p:txBody>
          <a:bodyPr wrap="square">
            <a:spAutoFit/>
          </a:bodyPr>
          <a:lstStyle/>
          <a:p>
            <a:r>
              <a:rPr lang="en-US" sz="2400" b="1" dirty="0" smtClean="0"/>
              <a:t>What’s on the Rise? </a:t>
            </a:r>
          </a:p>
          <a:p>
            <a:endParaRPr lang="en-US" sz="2400" dirty="0"/>
          </a:p>
          <a:p>
            <a:r>
              <a:rPr lang="en-US" sz="2400" dirty="0" smtClean="0"/>
              <a:t>Open </a:t>
            </a:r>
            <a:r>
              <a:rPr lang="en-US" sz="2400" dirty="0" err="1"/>
              <a:t>Microcredentials</a:t>
            </a:r>
            <a:r>
              <a:rPr lang="en-US" sz="2400" dirty="0"/>
              <a:t>  </a:t>
            </a:r>
            <a:endParaRPr lang="en-US" sz="2400" dirty="0" smtClean="0"/>
          </a:p>
        </p:txBody>
      </p:sp>
      <p:sp>
        <p:nvSpPr>
          <p:cNvPr id="5" name="TextBox 4"/>
          <p:cNvSpPr txBox="1"/>
          <p:nvPr/>
        </p:nvSpPr>
        <p:spPr>
          <a:xfrm>
            <a:off x="10964470" y="4941910"/>
            <a:ext cx="666418" cy="923330"/>
          </a:xfrm>
          <a:prstGeom prst="rect">
            <a:avLst/>
          </a:prstGeom>
          <a:solidFill>
            <a:schemeClr val="bg1"/>
          </a:solidFill>
          <a:ln>
            <a:solidFill>
              <a:schemeClr val="bg1"/>
            </a:solidFill>
          </a:ln>
        </p:spPr>
        <p:txBody>
          <a:bodyPr wrap="square" rtlCol="0">
            <a:spAutoFit/>
          </a:bodyPr>
          <a:lstStyle/>
          <a:p>
            <a:endParaRPr lang="en-US" dirty="0" smtClean="0"/>
          </a:p>
          <a:p>
            <a:endParaRPr lang="en-US" dirty="0"/>
          </a:p>
          <a:p>
            <a:endParaRPr lang="en-US" dirty="0"/>
          </a:p>
        </p:txBody>
      </p:sp>
      <p:sp>
        <p:nvSpPr>
          <p:cNvPr id="8" name="TextBox 7"/>
          <p:cNvSpPr txBox="1"/>
          <p:nvPr/>
        </p:nvSpPr>
        <p:spPr>
          <a:xfrm>
            <a:off x="5054721" y="842516"/>
            <a:ext cx="6903089" cy="5262979"/>
          </a:xfrm>
          <a:prstGeom prst="rect">
            <a:avLst/>
          </a:prstGeom>
          <a:noFill/>
        </p:spPr>
        <p:txBody>
          <a:bodyPr wrap="square" rtlCol="0">
            <a:spAutoFit/>
          </a:bodyPr>
          <a:lstStyle/>
          <a:p>
            <a:r>
              <a:rPr lang="en-US" sz="2400" b="1" dirty="0" smtClean="0">
                <a:latin typeface="Calibri"/>
                <a:cs typeface="Calibri"/>
              </a:rPr>
              <a:t>What does it do?</a:t>
            </a:r>
          </a:p>
          <a:p>
            <a:endParaRPr lang="en-US" sz="2400" dirty="0">
              <a:latin typeface="Calibri"/>
              <a:cs typeface="Calibri"/>
            </a:endParaRPr>
          </a:p>
          <a:p>
            <a:r>
              <a:rPr lang="en-US" sz="2400" dirty="0" smtClean="0">
                <a:latin typeface="Calibri"/>
                <a:cs typeface="Calibri"/>
              </a:rPr>
              <a:t>Securely record badging, </a:t>
            </a:r>
            <a:r>
              <a:rPr lang="en-US" sz="2400" dirty="0" err="1" smtClean="0">
                <a:latin typeface="Calibri"/>
                <a:cs typeface="Calibri"/>
              </a:rPr>
              <a:t>microcredentials</a:t>
            </a:r>
            <a:r>
              <a:rPr lang="en-US" sz="2400" dirty="0" smtClean="0">
                <a:latin typeface="Calibri"/>
                <a:cs typeface="Calibri"/>
              </a:rPr>
              <a:t>, course credits, proof of competencies, etc.</a:t>
            </a:r>
          </a:p>
          <a:p>
            <a:endParaRPr lang="en-US" sz="2400" dirty="0">
              <a:latin typeface="Calibri"/>
              <a:cs typeface="Calibri"/>
            </a:endParaRPr>
          </a:p>
          <a:p>
            <a:r>
              <a:rPr lang="en-US" sz="2400" b="1" dirty="0">
                <a:cs typeface="Calibri"/>
              </a:rPr>
              <a:t>Where does it impact accreditation principles?</a:t>
            </a:r>
          </a:p>
          <a:p>
            <a:endParaRPr lang="en-US" sz="2400" dirty="0">
              <a:latin typeface="Calibri"/>
              <a:cs typeface="Calibri"/>
            </a:endParaRPr>
          </a:p>
          <a:p>
            <a:pPr lvl="2"/>
            <a:r>
              <a:rPr lang="en-US" sz="2400" dirty="0"/>
              <a:t>Curriculum &amp; Instruction</a:t>
            </a:r>
          </a:p>
          <a:p>
            <a:pPr lvl="2"/>
            <a:r>
              <a:rPr lang="en-US" sz="2400" dirty="0"/>
              <a:t>Evaluation &amp; Assessment</a:t>
            </a:r>
          </a:p>
          <a:p>
            <a:pPr lvl="2"/>
            <a:r>
              <a:rPr lang="en-US" sz="2400" dirty="0"/>
              <a:t>Facilities &amp; Finance</a:t>
            </a:r>
          </a:p>
          <a:p>
            <a:pPr lvl="2"/>
            <a:r>
              <a:rPr lang="en-US" sz="2400" dirty="0"/>
              <a:t>Faculty Library &amp; Learning Resources</a:t>
            </a:r>
          </a:p>
          <a:p>
            <a:pPr lvl="2"/>
            <a:r>
              <a:rPr lang="en-US" sz="2400" dirty="0"/>
              <a:t>Federal Requirements</a:t>
            </a:r>
          </a:p>
          <a:p>
            <a:pPr lvl="2"/>
            <a:r>
              <a:rPr lang="en-US" sz="2400" dirty="0"/>
              <a:t>Governance</a:t>
            </a:r>
          </a:p>
          <a:p>
            <a:pPr lvl="2"/>
            <a:r>
              <a:rPr lang="en-US" sz="2400" dirty="0"/>
              <a:t>Institutional </a:t>
            </a:r>
            <a:r>
              <a:rPr lang="en-US" sz="2400" dirty="0" smtClean="0"/>
              <a:t>Effectiveness</a:t>
            </a:r>
            <a:endParaRPr lang="en-US" sz="2400" dirty="0"/>
          </a:p>
        </p:txBody>
      </p:sp>
      <p:pic>
        <p:nvPicPr>
          <p:cNvPr id="3" name="Picture 2" descr="microcredentials-vs-digital-bad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333" y="2500147"/>
            <a:ext cx="2476500" cy="2209800"/>
          </a:xfrm>
          <a:prstGeom prst="rect">
            <a:avLst/>
          </a:prstGeom>
        </p:spPr>
      </p:pic>
    </p:spTree>
    <p:extLst>
      <p:ext uri="{BB962C8B-B14F-4D97-AF65-F5344CB8AC3E}">
        <p14:creationId xmlns:p14="http://schemas.microsoft.com/office/powerpoint/2010/main" val="58432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4328" y="877061"/>
            <a:ext cx="11539894" cy="3693319"/>
          </a:xfrm>
          <a:prstGeom prst="rect">
            <a:avLst/>
          </a:prstGeom>
          <a:noFill/>
        </p:spPr>
        <p:txBody>
          <a:bodyPr wrap="square" rtlCol="0">
            <a:spAutoFit/>
          </a:bodyPr>
          <a:lstStyle/>
          <a:p>
            <a:pPr marL="457200" indent="-457200">
              <a:buAutoNum type="arabicPeriod"/>
            </a:pPr>
            <a:r>
              <a:rPr lang="en-US" sz="2400" b="1" dirty="0" smtClean="0"/>
              <a:t>Quality </a:t>
            </a:r>
            <a:r>
              <a:rPr lang="en-US" sz="2400" b="1" dirty="0"/>
              <a:t>Matters as </a:t>
            </a:r>
            <a:r>
              <a:rPr lang="en-US" sz="2400" b="1" dirty="0" smtClean="0"/>
              <a:t>an </a:t>
            </a:r>
            <a:r>
              <a:rPr lang="en-US" sz="2400" b="1" dirty="0"/>
              <a:t>Institutional Accreditation </a:t>
            </a:r>
            <a:r>
              <a:rPr lang="en-US" sz="2400" b="1" dirty="0" smtClean="0"/>
              <a:t>and Compliance Strategy</a:t>
            </a:r>
          </a:p>
          <a:p>
            <a:endParaRPr lang="en-US" sz="2400" dirty="0"/>
          </a:p>
          <a:p>
            <a:pPr lvl="3"/>
            <a:r>
              <a:rPr lang="en-US" sz="2400" dirty="0">
                <a:ea typeface="Times New Roman"/>
              </a:rPr>
              <a:t>“</a:t>
            </a:r>
            <a:r>
              <a:rPr lang="en-US" sz="2400" i="1" dirty="0">
                <a:ea typeface="Times New Roman"/>
              </a:rPr>
              <a:t>…the implementation of QM reviews in an institution or program </a:t>
            </a:r>
            <a:r>
              <a:rPr lang="en-US" sz="2400" i="1" dirty="0" smtClean="0">
                <a:ea typeface="Times New Roman"/>
              </a:rPr>
              <a:t/>
            </a:r>
            <a:br>
              <a:rPr lang="en-US" sz="2400" i="1" dirty="0" smtClean="0">
                <a:ea typeface="Times New Roman"/>
              </a:rPr>
            </a:br>
            <a:r>
              <a:rPr lang="en-US" sz="2400" i="1" dirty="0" smtClean="0">
                <a:ea typeface="Times New Roman"/>
              </a:rPr>
              <a:t>can </a:t>
            </a:r>
            <a:r>
              <a:rPr lang="en-US" sz="2400" i="1" dirty="0">
                <a:ea typeface="Times New Roman"/>
              </a:rPr>
              <a:t>serve as a major element of the quality assurance process for </a:t>
            </a:r>
            <a:r>
              <a:rPr lang="en-US" sz="2400" i="1" dirty="0" smtClean="0">
                <a:ea typeface="Times New Roman"/>
              </a:rPr>
              <a:t/>
            </a:r>
            <a:br>
              <a:rPr lang="en-US" sz="2400" i="1" dirty="0" smtClean="0">
                <a:ea typeface="Times New Roman"/>
              </a:rPr>
            </a:br>
            <a:r>
              <a:rPr lang="en-US" sz="2400" i="1" dirty="0" smtClean="0">
                <a:ea typeface="Times New Roman"/>
              </a:rPr>
              <a:t>online </a:t>
            </a:r>
            <a:r>
              <a:rPr lang="en-US" sz="2400" i="1" dirty="0">
                <a:ea typeface="Times New Roman"/>
              </a:rPr>
              <a:t>education that accreditation requires.</a:t>
            </a:r>
            <a:r>
              <a:rPr lang="en-US" sz="2400" dirty="0">
                <a:ea typeface="Times New Roman"/>
              </a:rPr>
              <a:t>” </a:t>
            </a:r>
            <a:r>
              <a:rPr lang="en-US" sz="2400" dirty="0" smtClean="0">
                <a:ea typeface="Times New Roman"/>
              </a:rPr>
              <a:t/>
            </a:r>
            <a:br>
              <a:rPr lang="en-US" sz="2400" dirty="0" smtClean="0">
                <a:ea typeface="Times New Roman"/>
              </a:rPr>
            </a:br>
            <a:r>
              <a:rPr lang="en-US" sz="2400" dirty="0" smtClean="0">
                <a:ea typeface="Times New Roman"/>
              </a:rPr>
              <a:t/>
            </a:r>
            <a:br>
              <a:rPr lang="en-US" sz="2400" dirty="0" smtClean="0">
                <a:ea typeface="Times New Roman"/>
              </a:rPr>
            </a:br>
            <a:r>
              <a:rPr lang="en-US" i="1" dirty="0" smtClean="0">
                <a:ea typeface="Times New Roman"/>
              </a:rPr>
              <a:t>Comparison </a:t>
            </a:r>
            <a:r>
              <a:rPr lang="en-US" i="1" dirty="0">
                <a:ea typeface="Times New Roman"/>
              </a:rPr>
              <a:t>of the Quality Matters Rubric to Accreditation Standards for Distance </a:t>
            </a:r>
            <a:r>
              <a:rPr lang="en-US" i="1" dirty="0" smtClean="0">
                <a:ea typeface="Times New Roman"/>
              </a:rPr>
              <a:t>Learning, </a:t>
            </a:r>
            <a:r>
              <a:rPr lang="en-US" dirty="0">
                <a:ea typeface="Times New Roman"/>
              </a:rPr>
              <a:t>Ron </a:t>
            </a:r>
            <a:r>
              <a:rPr lang="en-US" dirty="0" err="1">
                <a:ea typeface="Times New Roman"/>
              </a:rPr>
              <a:t>Legon</a:t>
            </a:r>
            <a:r>
              <a:rPr lang="en-US" dirty="0">
                <a:ea typeface="Times New Roman"/>
              </a:rPr>
              <a:t> (2006) </a:t>
            </a:r>
            <a:endParaRPr lang="en-US" i="1" dirty="0">
              <a:ea typeface="Times New Roman"/>
            </a:endParaRPr>
          </a:p>
          <a:p>
            <a:endParaRPr lang="en-US" dirty="0" smtClean="0"/>
          </a:p>
          <a:p>
            <a:endParaRPr lang="en-US" dirty="0"/>
          </a:p>
          <a:p>
            <a:endParaRPr lang="en-US" dirty="0"/>
          </a:p>
        </p:txBody>
      </p:sp>
      <p:sp>
        <p:nvSpPr>
          <p:cNvPr id="10" name="Rectangle 9"/>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1" name="Rectangle 10"/>
          <p:cNvSpPr/>
          <p:nvPr/>
        </p:nvSpPr>
        <p:spPr>
          <a:xfrm>
            <a:off x="3340871" y="9180"/>
            <a:ext cx="2914153" cy="44404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Institution</a:t>
            </a:r>
            <a:endParaRPr lang="en-US" sz="2800" dirty="0">
              <a:solidFill>
                <a:schemeClr val="tx1"/>
              </a:solidFill>
            </a:endParaRPr>
          </a:p>
        </p:txBody>
      </p:sp>
      <p:sp>
        <p:nvSpPr>
          <p:cNvPr id="12" name="Rectangle 11"/>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13" name="Rectangle 12"/>
          <p:cNvSpPr/>
          <p:nvPr/>
        </p:nvSpPr>
        <p:spPr>
          <a:xfrm>
            <a:off x="9140023"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OMG</a:t>
            </a:r>
            <a:endParaRPr lang="en-US" sz="2800" i="1" dirty="0">
              <a:solidFill>
                <a:schemeClr val="bg1">
                  <a:lumMod val="50000"/>
                </a:schemeClr>
              </a:solidFill>
            </a:endParaRPr>
          </a:p>
        </p:txBody>
      </p:sp>
    </p:spTree>
    <p:extLst>
      <p:ext uri="{BB962C8B-B14F-4D97-AF65-F5344CB8AC3E}">
        <p14:creationId xmlns:p14="http://schemas.microsoft.com/office/powerpoint/2010/main" val="37192643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5" name="Rectangle 14"/>
          <p:cNvSpPr/>
          <p:nvPr/>
        </p:nvSpPr>
        <p:spPr>
          <a:xfrm>
            <a:off x="334087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Institution</a:t>
            </a:r>
            <a:endParaRPr lang="en-US" sz="2800" i="1" dirty="0">
              <a:solidFill>
                <a:schemeClr val="bg1">
                  <a:lumMod val="50000"/>
                </a:schemeClr>
              </a:solidFill>
            </a:endParaRPr>
          </a:p>
        </p:txBody>
      </p:sp>
      <p:sp>
        <p:nvSpPr>
          <p:cNvPr id="16" name="Rectangle 15"/>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17" name="Rectangle 16"/>
          <p:cNvSpPr/>
          <p:nvPr/>
        </p:nvSpPr>
        <p:spPr>
          <a:xfrm>
            <a:off x="9140023" y="9180"/>
            <a:ext cx="2914153" cy="444044"/>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OMG</a:t>
            </a:r>
            <a:endParaRPr lang="en-US" sz="2800" dirty="0">
              <a:solidFill>
                <a:schemeClr val="tx1"/>
              </a:solidFill>
            </a:endParaRPr>
          </a:p>
        </p:txBody>
      </p:sp>
      <p:sp>
        <p:nvSpPr>
          <p:cNvPr id="2" name="Rectangle 1"/>
          <p:cNvSpPr/>
          <p:nvPr/>
        </p:nvSpPr>
        <p:spPr>
          <a:xfrm>
            <a:off x="438217" y="820951"/>
            <a:ext cx="11507020" cy="2308324"/>
          </a:xfrm>
          <a:prstGeom prst="rect">
            <a:avLst/>
          </a:prstGeom>
        </p:spPr>
        <p:txBody>
          <a:bodyPr wrap="square">
            <a:spAutoFit/>
          </a:bodyPr>
          <a:lstStyle/>
          <a:p>
            <a:r>
              <a:rPr lang="en-US" sz="2400" b="1" dirty="0" smtClean="0"/>
              <a:t>What’s on the Rise? </a:t>
            </a:r>
          </a:p>
          <a:p>
            <a:pPr>
              <a:defRPr/>
            </a:pPr>
            <a:endParaRPr lang="en-US" sz="2400" dirty="0">
              <a:solidFill>
                <a:srgbClr val="000000"/>
              </a:solidFill>
            </a:endParaRPr>
          </a:p>
          <a:p>
            <a:r>
              <a:rPr lang="en-US" sz="2400" dirty="0" err="1" smtClean="0"/>
              <a:t>Exostructure</a:t>
            </a:r>
            <a:r>
              <a:rPr lang="en-US" sz="2400" dirty="0" smtClean="0"/>
              <a:t> </a:t>
            </a:r>
            <a:r>
              <a:rPr lang="en-US" sz="2400" dirty="0"/>
              <a:t>Strategy </a:t>
            </a:r>
            <a:endParaRPr lang="en-US" sz="2400" dirty="0" smtClean="0"/>
          </a:p>
          <a:p>
            <a:endParaRPr lang="en-US" sz="2400" dirty="0"/>
          </a:p>
          <a:p>
            <a:r>
              <a:rPr lang="en-US" sz="2400" dirty="0"/>
              <a:t> </a:t>
            </a:r>
          </a:p>
          <a:p>
            <a:endParaRPr lang="en-US" sz="2400" dirty="0" smtClean="0"/>
          </a:p>
        </p:txBody>
      </p:sp>
      <p:sp>
        <p:nvSpPr>
          <p:cNvPr id="5" name="TextBox 4"/>
          <p:cNvSpPr txBox="1"/>
          <p:nvPr/>
        </p:nvSpPr>
        <p:spPr>
          <a:xfrm>
            <a:off x="10964470" y="4941910"/>
            <a:ext cx="666418" cy="923330"/>
          </a:xfrm>
          <a:prstGeom prst="rect">
            <a:avLst/>
          </a:prstGeom>
          <a:solidFill>
            <a:schemeClr val="bg1"/>
          </a:solidFill>
          <a:ln>
            <a:solidFill>
              <a:schemeClr val="bg1"/>
            </a:solidFill>
          </a:ln>
        </p:spPr>
        <p:txBody>
          <a:bodyPr wrap="square" rtlCol="0">
            <a:spAutoFit/>
          </a:bodyPr>
          <a:lstStyle/>
          <a:p>
            <a:endParaRPr lang="en-US" dirty="0" smtClean="0"/>
          </a:p>
          <a:p>
            <a:endParaRPr lang="en-US" dirty="0"/>
          </a:p>
          <a:p>
            <a:endParaRPr lang="en-US" dirty="0"/>
          </a:p>
        </p:txBody>
      </p:sp>
      <p:sp>
        <p:nvSpPr>
          <p:cNvPr id="10" name="TextBox 9"/>
          <p:cNvSpPr txBox="1"/>
          <p:nvPr/>
        </p:nvSpPr>
        <p:spPr>
          <a:xfrm>
            <a:off x="5054721" y="842516"/>
            <a:ext cx="6903089" cy="6001642"/>
          </a:xfrm>
          <a:prstGeom prst="rect">
            <a:avLst/>
          </a:prstGeom>
          <a:noFill/>
        </p:spPr>
        <p:txBody>
          <a:bodyPr wrap="square" rtlCol="0">
            <a:spAutoFit/>
          </a:bodyPr>
          <a:lstStyle/>
          <a:p>
            <a:r>
              <a:rPr lang="en-US" sz="2400" b="1" dirty="0" smtClean="0">
                <a:latin typeface="Calibri"/>
                <a:cs typeface="Calibri"/>
              </a:rPr>
              <a:t>What does it do?</a:t>
            </a:r>
          </a:p>
          <a:p>
            <a:endParaRPr lang="en-US" sz="2400" dirty="0">
              <a:latin typeface="Calibri"/>
              <a:cs typeface="Calibri"/>
            </a:endParaRPr>
          </a:p>
          <a:p>
            <a:r>
              <a:rPr lang="en-US" sz="2400" dirty="0"/>
              <a:t>An interoperability strategy to </a:t>
            </a:r>
            <a:r>
              <a:rPr lang="en-US" sz="2400" dirty="0" smtClean="0"/>
              <a:t>achieve critical mass for technology </a:t>
            </a:r>
            <a:r>
              <a:rPr lang="en-US" sz="2400" dirty="0"/>
              <a:t>tools and </a:t>
            </a:r>
            <a:r>
              <a:rPr lang="en-US" sz="2400" dirty="0" smtClean="0"/>
              <a:t>services in education</a:t>
            </a:r>
            <a:endParaRPr lang="en-US" sz="2400" dirty="0"/>
          </a:p>
          <a:p>
            <a:endParaRPr lang="en-US" sz="2400" dirty="0">
              <a:latin typeface="Calibri"/>
              <a:cs typeface="Calibri"/>
            </a:endParaRPr>
          </a:p>
          <a:p>
            <a:r>
              <a:rPr lang="en-US" sz="2400" b="1" dirty="0">
                <a:cs typeface="Calibri"/>
              </a:rPr>
              <a:t>Where does it impact accreditation principles?</a:t>
            </a:r>
          </a:p>
          <a:p>
            <a:endParaRPr lang="en-US" sz="2400" dirty="0"/>
          </a:p>
          <a:p>
            <a:pPr lvl="2"/>
            <a:r>
              <a:rPr lang="en-US" sz="2400" dirty="0"/>
              <a:t>Curriculum &amp; Instruction</a:t>
            </a:r>
          </a:p>
          <a:p>
            <a:pPr lvl="2"/>
            <a:r>
              <a:rPr lang="en-US" sz="2400" dirty="0"/>
              <a:t>Evaluation &amp; Assessment</a:t>
            </a:r>
          </a:p>
          <a:p>
            <a:pPr lvl="2"/>
            <a:r>
              <a:rPr lang="en-US" sz="2400" dirty="0"/>
              <a:t>Facilities &amp; Finance</a:t>
            </a:r>
          </a:p>
          <a:p>
            <a:pPr lvl="2"/>
            <a:r>
              <a:rPr lang="en-US" sz="2400" dirty="0"/>
              <a:t>Faculty Library &amp; Learning Resources</a:t>
            </a:r>
          </a:p>
          <a:p>
            <a:pPr lvl="2"/>
            <a:r>
              <a:rPr lang="en-US" sz="2400" dirty="0"/>
              <a:t>Federal Requirements</a:t>
            </a:r>
          </a:p>
          <a:p>
            <a:pPr lvl="2"/>
            <a:r>
              <a:rPr lang="en-US" sz="2400" dirty="0"/>
              <a:t>Governance</a:t>
            </a:r>
          </a:p>
          <a:p>
            <a:pPr lvl="2"/>
            <a:r>
              <a:rPr lang="en-US" sz="2400" dirty="0"/>
              <a:t>Institutional Effectiveness</a:t>
            </a:r>
          </a:p>
          <a:p>
            <a:pPr lvl="2"/>
            <a:r>
              <a:rPr lang="en-US" sz="2400" dirty="0"/>
              <a:t>Mission</a:t>
            </a:r>
          </a:p>
          <a:p>
            <a:pPr lvl="2"/>
            <a:r>
              <a:rPr lang="en-US" sz="2400" dirty="0"/>
              <a:t>Student Affairs Services</a:t>
            </a:r>
          </a:p>
        </p:txBody>
      </p:sp>
      <p:sp>
        <p:nvSpPr>
          <p:cNvPr id="12" name="TextBox 11"/>
          <p:cNvSpPr txBox="1"/>
          <p:nvPr/>
        </p:nvSpPr>
        <p:spPr>
          <a:xfrm>
            <a:off x="1510385" y="2139217"/>
            <a:ext cx="2035464" cy="923330"/>
          </a:xfrm>
          <a:prstGeom prst="rect">
            <a:avLst/>
          </a:prstGeom>
          <a:solidFill>
            <a:schemeClr val="bg1"/>
          </a:solidFill>
          <a:ln>
            <a:solidFill>
              <a:schemeClr val="bg1"/>
            </a:solidFill>
          </a:ln>
        </p:spPr>
        <p:txBody>
          <a:bodyPr wrap="square" rtlCol="0">
            <a:spAutoFit/>
          </a:bodyPr>
          <a:lstStyle/>
          <a:p>
            <a:endParaRPr lang="en-US" dirty="0" smtClean="0"/>
          </a:p>
          <a:p>
            <a:endParaRPr lang="en-US" dirty="0"/>
          </a:p>
          <a:p>
            <a:endParaRPr lang="en-US" dirty="0"/>
          </a:p>
        </p:txBody>
      </p:sp>
      <p:pic>
        <p:nvPicPr>
          <p:cNvPr id="7" name="Picture 6" descr="Screen Shot 2017-04-20 at 6.20.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22" y="2510278"/>
            <a:ext cx="4880427" cy="3915692"/>
          </a:xfrm>
          <a:prstGeom prst="rect">
            <a:avLst/>
          </a:prstGeom>
        </p:spPr>
      </p:pic>
    </p:spTree>
    <p:extLst>
      <p:ext uri="{BB962C8B-B14F-4D97-AF65-F5344CB8AC3E}">
        <p14:creationId xmlns:p14="http://schemas.microsoft.com/office/powerpoint/2010/main" val="29346542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5" name="Rectangle 14"/>
          <p:cNvSpPr/>
          <p:nvPr/>
        </p:nvSpPr>
        <p:spPr>
          <a:xfrm>
            <a:off x="334087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Institution</a:t>
            </a:r>
            <a:endParaRPr lang="en-US" sz="2800" i="1" dirty="0">
              <a:solidFill>
                <a:schemeClr val="bg1">
                  <a:lumMod val="50000"/>
                </a:schemeClr>
              </a:solidFill>
            </a:endParaRPr>
          </a:p>
        </p:txBody>
      </p:sp>
      <p:sp>
        <p:nvSpPr>
          <p:cNvPr id="16" name="Rectangle 15"/>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17" name="Rectangle 16"/>
          <p:cNvSpPr/>
          <p:nvPr/>
        </p:nvSpPr>
        <p:spPr>
          <a:xfrm>
            <a:off x="9140023" y="9180"/>
            <a:ext cx="2914153" cy="444044"/>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OMG</a:t>
            </a:r>
            <a:endParaRPr lang="en-US" sz="2800" dirty="0">
              <a:solidFill>
                <a:schemeClr val="tx1"/>
              </a:solidFill>
            </a:endParaRPr>
          </a:p>
        </p:txBody>
      </p:sp>
      <p:sp>
        <p:nvSpPr>
          <p:cNvPr id="2" name="Rectangle 1"/>
          <p:cNvSpPr/>
          <p:nvPr/>
        </p:nvSpPr>
        <p:spPr>
          <a:xfrm>
            <a:off x="438217" y="820951"/>
            <a:ext cx="11507020" cy="1569660"/>
          </a:xfrm>
          <a:prstGeom prst="rect">
            <a:avLst/>
          </a:prstGeom>
        </p:spPr>
        <p:txBody>
          <a:bodyPr wrap="square">
            <a:spAutoFit/>
          </a:bodyPr>
          <a:lstStyle/>
          <a:p>
            <a:r>
              <a:rPr lang="en-US" sz="2400" b="1" dirty="0" smtClean="0"/>
              <a:t>What’s on the Rise? </a:t>
            </a:r>
          </a:p>
          <a:p>
            <a:endParaRPr lang="en-US" sz="2400" dirty="0"/>
          </a:p>
          <a:p>
            <a:r>
              <a:rPr lang="en-US" sz="2400" dirty="0" smtClean="0"/>
              <a:t>Smart </a:t>
            </a:r>
            <a:r>
              <a:rPr lang="en-US" sz="2400" dirty="0"/>
              <a:t>Machine Education </a:t>
            </a:r>
            <a:r>
              <a:rPr lang="en-US" sz="2400" dirty="0" smtClean="0"/>
              <a:t/>
            </a:r>
            <a:br>
              <a:rPr lang="en-US" sz="2400" dirty="0" smtClean="0"/>
            </a:br>
            <a:r>
              <a:rPr lang="en-US" sz="2400" dirty="0" smtClean="0"/>
              <a:t>Applications  </a:t>
            </a:r>
            <a:endParaRPr lang="en-US" sz="2400" dirty="0"/>
          </a:p>
        </p:txBody>
      </p:sp>
      <p:sp>
        <p:nvSpPr>
          <p:cNvPr id="5" name="TextBox 4"/>
          <p:cNvSpPr txBox="1"/>
          <p:nvPr/>
        </p:nvSpPr>
        <p:spPr>
          <a:xfrm>
            <a:off x="10964470" y="4941910"/>
            <a:ext cx="666418" cy="923330"/>
          </a:xfrm>
          <a:prstGeom prst="rect">
            <a:avLst/>
          </a:prstGeom>
          <a:solidFill>
            <a:schemeClr val="bg1"/>
          </a:solidFill>
          <a:ln>
            <a:solidFill>
              <a:schemeClr val="bg1"/>
            </a:solidFill>
          </a:ln>
        </p:spPr>
        <p:txBody>
          <a:bodyPr wrap="square" rtlCol="0">
            <a:spAutoFit/>
          </a:bodyPr>
          <a:lstStyle/>
          <a:p>
            <a:endParaRPr lang="en-US" dirty="0" smtClean="0"/>
          </a:p>
          <a:p>
            <a:endParaRPr lang="en-US" dirty="0"/>
          </a:p>
          <a:p>
            <a:endParaRPr lang="en-US" dirty="0"/>
          </a:p>
        </p:txBody>
      </p:sp>
      <p:pic>
        <p:nvPicPr>
          <p:cNvPr id="3" name="Picture 2" descr="ibm.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850" y="2610067"/>
            <a:ext cx="2857500" cy="2857500"/>
          </a:xfrm>
          <a:prstGeom prst="rect">
            <a:avLst/>
          </a:prstGeom>
        </p:spPr>
      </p:pic>
      <p:sp>
        <p:nvSpPr>
          <p:cNvPr id="9" name="TextBox 8"/>
          <p:cNvSpPr txBox="1"/>
          <p:nvPr/>
        </p:nvSpPr>
        <p:spPr>
          <a:xfrm>
            <a:off x="5054721" y="842516"/>
            <a:ext cx="6903089" cy="5632310"/>
          </a:xfrm>
          <a:prstGeom prst="rect">
            <a:avLst/>
          </a:prstGeom>
          <a:noFill/>
        </p:spPr>
        <p:txBody>
          <a:bodyPr wrap="square" rtlCol="0">
            <a:spAutoFit/>
          </a:bodyPr>
          <a:lstStyle/>
          <a:p>
            <a:r>
              <a:rPr lang="en-US" sz="2400" b="1" dirty="0" smtClean="0">
                <a:latin typeface="Calibri"/>
                <a:cs typeface="Calibri"/>
              </a:rPr>
              <a:t>What does it do?</a:t>
            </a:r>
          </a:p>
          <a:p>
            <a:endParaRPr lang="en-US" sz="2400" dirty="0">
              <a:latin typeface="Calibri"/>
              <a:cs typeface="Calibri"/>
            </a:endParaRPr>
          </a:p>
          <a:p>
            <a:r>
              <a:rPr lang="en-US" sz="2400" dirty="0" smtClean="0">
                <a:latin typeface="Calibri"/>
                <a:cs typeface="Calibri"/>
              </a:rPr>
              <a:t>Machines learn independently </a:t>
            </a:r>
            <a:endParaRPr lang="en-US" sz="2400" dirty="0"/>
          </a:p>
          <a:p>
            <a:endParaRPr lang="en-US" sz="2400" dirty="0">
              <a:latin typeface="Calibri"/>
              <a:cs typeface="Calibri"/>
            </a:endParaRPr>
          </a:p>
          <a:p>
            <a:r>
              <a:rPr lang="en-US" sz="2400" b="1" dirty="0">
                <a:cs typeface="Calibri"/>
              </a:rPr>
              <a:t>Where does it impact accreditation principles?</a:t>
            </a:r>
          </a:p>
          <a:p>
            <a:endParaRPr lang="en-US" sz="2400" dirty="0"/>
          </a:p>
          <a:p>
            <a:pPr lvl="2"/>
            <a:r>
              <a:rPr lang="en-US" sz="2400" dirty="0"/>
              <a:t>Curriculum &amp; Instruction</a:t>
            </a:r>
          </a:p>
          <a:p>
            <a:pPr lvl="2"/>
            <a:r>
              <a:rPr lang="en-US" sz="2400" dirty="0"/>
              <a:t>Evaluation &amp; Assessment</a:t>
            </a:r>
          </a:p>
          <a:p>
            <a:pPr lvl="2"/>
            <a:r>
              <a:rPr lang="en-US" sz="2400" dirty="0"/>
              <a:t>Facilities &amp; Finance</a:t>
            </a:r>
          </a:p>
          <a:p>
            <a:pPr lvl="2"/>
            <a:r>
              <a:rPr lang="en-US" sz="2400" dirty="0"/>
              <a:t>Faculty Library &amp; Learning Resources</a:t>
            </a:r>
          </a:p>
          <a:p>
            <a:pPr lvl="2"/>
            <a:r>
              <a:rPr lang="en-US" sz="2400" dirty="0"/>
              <a:t>Federal Requirements</a:t>
            </a:r>
          </a:p>
          <a:p>
            <a:pPr lvl="2"/>
            <a:r>
              <a:rPr lang="en-US" sz="2400" dirty="0"/>
              <a:t>Governance</a:t>
            </a:r>
          </a:p>
          <a:p>
            <a:pPr lvl="2"/>
            <a:r>
              <a:rPr lang="en-US" sz="2400" dirty="0"/>
              <a:t>Institutional Effectiveness</a:t>
            </a:r>
          </a:p>
          <a:p>
            <a:pPr lvl="2"/>
            <a:r>
              <a:rPr lang="en-US" sz="2400" dirty="0"/>
              <a:t>Mission</a:t>
            </a:r>
          </a:p>
          <a:p>
            <a:pPr lvl="2"/>
            <a:r>
              <a:rPr lang="en-US" sz="2400" dirty="0"/>
              <a:t>Student Affairs Services</a:t>
            </a:r>
          </a:p>
        </p:txBody>
      </p:sp>
    </p:spTree>
    <p:extLst>
      <p:ext uri="{BB962C8B-B14F-4D97-AF65-F5344CB8AC3E}">
        <p14:creationId xmlns:p14="http://schemas.microsoft.com/office/powerpoint/2010/main" val="13419201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cosystem-standalo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77" y="2577831"/>
            <a:ext cx="5743732" cy="4307799"/>
          </a:xfrm>
          <a:prstGeom prst="rect">
            <a:avLst/>
          </a:prstGeom>
        </p:spPr>
      </p:pic>
      <p:sp>
        <p:nvSpPr>
          <p:cNvPr id="14" name="Rectangle 13"/>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5" name="Rectangle 14"/>
          <p:cNvSpPr/>
          <p:nvPr/>
        </p:nvSpPr>
        <p:spPr>
          <a:xfrm>
            <a:off x="334087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Institution</a:t>
            </a:r>
            <a:endParaRPr lang="en-US" sz="2800" i="1" dirty="0">
              <a:solidFill>
                <a:schemeClr val="bg1">
                  <a:lumMod val="50000"/>
                </a:schemeClr>
              </a:solidFill>
            </a:endParaRPr>
          </a:p>
        </p:txBody>
      </p:sp>
      <p:sp>
        <p:nvSpPr>
          <p:cNvPr id="16" name="Rectangle 15"/>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17" name="Rectangle 16"/>
          <p:cNvSpPr/>
          <p:nvPr/>
        </p:nvSpPr>
        <p:spPr>
          <a:xfrm>
            <a:off x="9140023" y="9180"/>
            <a:ext cx="2914153" cy="444044"/>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OMG</a:t>
            </a:r>
            <a:endParaRPr lang="en-US" sz="2800" dirty="0">
              <a:solidFill>
                <a:schemeClr val="tx1"/>
              </a:solidFill>
            </a:endParaRPr>
          </a:p>
        </p:txBody>
      </p:sp>
      <p:sp>
        <p:nvSpPr>
          <p:cNvPr id="2" name="Rectangle 1"/>
          <p:cNvSpPr/>
          <p:nvPr/>
        </p:nvSpPr>
        <p:spPr>
          <a:xfrm>
            <a:off x="438217" y="820951"/>
            <a:ext cx="11507020" cy="1200328"/>
          </a:xfrm>
          <a:prstGeom prst="rect">
            <a:avLst/>
          </a:prstGeom>
        </p:spPr>
        <p:txBody>
          <a:bodyPr wrap="square">
            <a:spAutoFit/>
          </a:bodyPr>
          <a:lstStyle/>
          <a:p>
            <a:r>
              <a:rPr lang="en-US" sz="2400" b="1" dirty="0" smtClean="0"/>
              <a:t>What’s on the Rise? </a:t>
            </a:r>
          </a:p>
          <a:p>
            <a:endParaRPr lang="en-US" sz="2400" dirty="0"/>
          </a:p>
          <a:p>
            <a:r>
              <a:rPr lang="en-US" sz="2400" dirty="0" smtClean="0"/>
              <a:t>Tin Can API</a:t>
            </a:r>
            <a:endParaRPr lang="en-US" sz="2400" dirty="0"/>
          </a:p>
        </p:txBody>
      </p:sp>
      <p:sp>
        <p:nvSpPr>
          <p:cNvPr id="5" name="TextBox 4"/>
          <p:cNvSpPr txBox="1"/>
          <p:nvPr/>
        </p:nvSpPr>
        <p:spPr>
          <a:xfrm>
            <a:off x="10964470" y="4941910"/>
            <a:ext cx="666418" cy="923330"/>
          </a:xfrm>
          <a:prstGeom prst="rect">
            <a:avLst/>
          </a:prstGeom>
          <a:solidFill>
            <a:schemeClr val="bg1"/>
          </a:solidFill>
          <a:ln>
            <a:solidFill>
              <a:schemeClr val="bg1"/>
            </a:solidFill>
          </a:ln>
        </p:spPr>
        <p:txBody>
          <a:bodyPr wrap="square" rtlCol="0">
            <a:spAutoFit/>
          </a:bodyPr>
          <a:lstStyle/>
          <a:p>
            <a:endParaRPr lang="en-US" dirty="0" smtClean="0"/>
          </a:p>
          <a:p>
            <a:endParaRPr lang="en-US" dirty="0"/>
          </a:p>
          <a:p>
            <a:endParaRPr lang="en-US" dirty="0"/>
          </a:p>
        </p:txBody>
      </p:sp>
      <p:sp>
        <p:nvSpPr>
          <p:cNvPr id="8" name="TextBox 7"/>
          <p:cNvSpPr txBox="1"/>
          <p:nvPr/>
        </p:nvSpPr>
        <p:spPr>
          <a:xfrm>
            <a:off x="5054721" y="842516"/>
            <a:ext cx="6903089" cy="5262979"/>
          </a:xfrm>
          <a:prstGeom prst="rect">
            <a:avLst/>
          </a:prstGeom>
          <a:noFill/>
        </p:spPr>
        <p:txBody>
          <a:bodyPr wrap="square" rtlCol="0">
            <a:spAutoFit/>
          </a:bodyPr>
          <a:lstStyle/>
          <a:p>
            <a:r>
              <a:rPr lang="en-US" sz="2400" b="1" dirty="0" smtClean="0">
                <a:latin typeface="Calibri"/>
                <a:cs typeface="Calibri"/>
              </a:rPr>
              <a:t>What does it do?</a:t>
            </a:r>
          </a:p>
          <a:p>
            <a:endParaRPr lang="en-US" sz="2400" dirty="0">
              <a:latin typeface="Calibri"/>
              <a:cs typeface="Calibri"/>
            </a:endParaRPr>
          </a:p>
          <a:p>
            <a:r>
              <a:rPr lang="en-US" sz="2400" dirty="0" smtClean="0">
                <a:latin typeface="Calibri"/>
                <a:cs typeface="Calibri"/>
              </a:rPr>
              <a:t>Records learning  activity in from multiple applications</a:t>
            </a:r>
            <a:endParaRPr lang="en-US" sz="2400" dirty="0"/>
          </a:p>
          <a:p>
            <a:endParaRPr lang="en-US" sz="2400" dirty="0">
              <a:latin typeface="Calibri"/>
              <a:cs typeface="Calibri"/>
            </a:endParaRPr>
          </a:p>
          <a:p>
            <a:r>
              <a:rPr lang="en-US" sz="2400" b="1" dirty="0">
                <a:cs typeface="Calibri"/>
              </a:rPr>
              <a:t>Where does it impact accreditation principles</a:t>
            </a:r>
            <a:r>
              <a:rPr lang="en-US" sz="2400" b="1" dirty="0" smtClean="0">
                <a:cs typeface="Calibri"/>
              </a:rPr>
              <a:t>?</a:t>
            </a:r>
          </a:p>
          <a:p>
            <a:endParaRPr lang="en-US" sz="2400" b="1" dirty="0">
              <a:cs typeface="Calibri"/>
            </a:endParaRPr>
          </a:p>
          <a:p>
            <a:pPr lvl="2"/>
            <a:r>
              <a:rPr lang="en-US" sz="2400" dirty="0" smtClean="0"/>
              <a:t>Curriculum </a:t>
            </a:r>
            <a:r>
              <a:rPr lang="en-US" sz="2400" dirty="0"/>
              <a:t>&amp; Instruction</a:t>
            </a:r>
          </a:p>
          <a:p>
            <a:pPr lvl="2"/>
            <a:r>
              <a:rPr lang="en-US" sz="2400" dirty="0"/>
              <a:t>Evaluation &amp; Assessment</a:t>
            </a:r>
          </a:p>
          <a:p>
            <a:pPr lvl="2"/>
            <a:r>
              <a:rPr lang="en-US" sz="2400" dirty="0"/>
              <a:t>Facilities &amp; Finance</a:t>
            </a:r>
          </a:p>
          <a:p>
            <a:pPr lvl="2"/>
            <a:r>
              <a:rPr lang="en-US" sz="2400" dirty="0"/>
              <a:t>Faculty Library &amp; Learning Resources</a:t>
            </a:r>
          </a:p>
          <a:p>
            <a:pPr lvl="2"/>
            <a:r>
              <a:rPr lang="en-US" sz="2400" dirty="0"/>
              <a:t>Federal Requirements</a:t>
            </a:r>
          </a:p>
          <a:p>
            <a:pPr lvl="2"/>
            <a:r>
              <a:rPr lang="en-US" sz="2400" dirty="0"/>
              <a:t>Governance</a:t>
            </a:r>
          </a:p>
          <a:p>
            <a:pPr lvl="2"/>
            <a:r>
              <a:rPr lang="en-US" sz="2400" dirty="0"/>
              <a:t>Institutional Effectiveness</a:t>
            </a:r>
          </a:p>
          <a:p>
            <a:pPr lvl="2"/>
            <a:r>
              <a:rPr lang="en-US" sz="2400" dirty="0" smtClean="0"/>
              <a:t>Mission</a:t>
            </a:r>
            <a:endParaRPr lang="en-US" sz="2400" dirty="0"/>
          </a:p>
        </p:txBody>
      </p:sp>
    </p:spTree>
    <p:extLst>
      <p:ext uri="{BB962C8B-B14F-4D97-AF65-F5344CB8AC3E}">
        <p14:creationId xmlns:p14="http://schemas.microsoft.com/office/powerpoint/2010/main" val="19430935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7321" y="9180"/>
            <a:ext cx="2914153" cy="444044"/>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Topics…</a:t>
            </a:r>
            <a:endParaRPr lang="en-US" sz="2800" dirty="0">
              <a:solidFill>
                <a:schemeClr val="tx1"/>
              </a:solidFill>
            </a:endParaRPr>
          </a:p>
        </p:txBody>
      </p:sp>
      <p:sp>
        <p:nvSpPr>
          <p:cNvPr id="6" name="Rectangle 5"/>
          <p:cNvSpPr/>
          <p:nvPr/>
        </p:nvSpPr>
        <p:spPr>
          <a:xfrm>
            <a:off x="334087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Institution</a:t>
            </a:r>
            <a:endParaRPr lang="en-US" sz="2800" i="1" dirty="0">
              <a:solidFill>
                <a:schemeClr val="bg1">
                  <a:lumMod val="50000"/>
                </a:schemeClr>
              </a:solidFill>
            </a:endParaRPr>
          </a:p>
        </p:txBody>
      </p:sp>
      <p:sp>
        <p:nvSpPr>
          <p:cNvPr id="7" name="Rectangle 6"/>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8" name="Rectangle 7"/>
          <p:cNvSpPr/>
          <p:nvPr/>
        </p:nvSpPr>
        <p:spPr>
          <a:xfrm>
            <a:off x="9140023"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OMG</a:t>
            </a:r>
            <a:endParaRPr lang="en-US" sz="2800" i="1" dirty="0">
              <a:solidFill>
                <a:schemeClr val="bg1">
                  <a:lumMod val="50000"/>
                </a:schemeClr>
              </a:solidFill>
            </a:endParaRPr>
          </a:p>
        </p:txBody>
      </p:sp>
      <p:sp>
        <p:nvSpPr>
          <p:cNvPr id="9" name="TextBox 8"/>
          <p:cNvSpPr txBox="1"/>
          <p:nvPr/>
        </p:nvSpPr>
        <p:spPr>
          <a:xfrm>
            <a:off x="505297" y="877061"/>
            <a:ext cx="11526237" cy="4580741"/>
          </a:xfrm>
          <a:prstGeom prst="rect">
            <a:avLst/>
          </a:prstGeom>
          <a:noFill/>
        </p:spPr>
        <p:txBody>
          <a:bodyPr wrap="square" rtlCol="0">
            <a:spAutoFit/>
          </a:bodyPr>
          <a:lstStyle/>
          <a:p>
            <a:pPr>
              <a:lnSpc>
                <a:spcPct val="150000"/>
              </a:lnSpc>
            </a:pPr>
            <a:r>
              <a:rPr lang="en-US" sz="2800" b="1" dirty="0" smtClean="0"/>
              <a:t>Wrap-up</a:t>
            </a:r>
          </a:p>
          <a:p>
            <a:pPr>
              <a:lnSpc>
                <a:spcPct val="150000"/>
              </a:lnSpc>
            </a:pPr>
            <a:endParaRPr lang="en-US" sz="2800" b="1" dirty="0"/>
          </a:p>
          <a:p>
            <a:pPr>
              <a:lnSpc>
                <a:spcPct val="150000"/>
              </a:lnSpc>
            </a:pPr>
            <a:r>
              <a:rPr lang="en-US" sz="2800" b="1" dirty="0" smtClean="0"/>
              <a:t>Quality </a:t>
            </a:r>
            <a:r>
              <a:rPr lang="en-US" sz="2800" b="1" dirty="0"/>
              <a:t>Matters as </a:t>
            </a:r>
            <a:r>
              <a:rPr lang="en-US" sz="2800" b="1" dirty="0" smtClean="0"/>
              <a:t>a Compliance and </a:t>
            </a:r>
            <a:r>
              <a:rPr lang="en-US" sz="2800" b="1" dirty="0"/>
              <a:t>Accreditation Strategy</a:t>
            </a:r>
          </a:p>
          <a:p>
            <a:pPr>
              <a:lnSpc>
                <a:spcPct val="150000"/>
              </a:lnSpc>
            </a:pPr>
            <a:r>
              <a:rPr lang="en-US" sz="2800" i="1" dirty="0" smtClean="0"/>
              <a:t>	</a:t>
            </a:r>
            <a:endParaRPr lang="en-US" sz="2800" b="1" dirty="0"/>
          </a:p>
          <a:p>
            <a:pPr>
              <a:lnSpc>
                <a:spcPct val="150000"/>
              </a:lnSpc>
            </a:pPr>
            <a:r>
              <a:rPr lang="en-US" sz="2800" b="1" dirty="0" smtClean="0"/>
              <a:t>Quality Matters as a System Compliance and Accreditation Strategy</a:t>
            </a:r>
          </a:p>
          <a:p>
            <a:pPr>
              <a:lnSpc>
                <a:spcPct val="150000"/>
              </a:lnSpc>
            </a:pPr>
            <a:r>
              <a:rPr lang="en-US" sz="2800" i="1" dirty="0" smtClean="0"/>
              <a:t>	</a:t>
            </a:r>
            <a:r>
              <a:rPr lang="en-US" sz="2800" b="1" dirty="0"/>
              <a:t> </a:t>
            </a:r>
            <a:endParaRPr lang="en-US" sz="2800" dirty="0"/>
          </a:p>
          <a:p>
            <a:pPr>
              <a:lnSpc>
                <a:spcPct val="150000"/>
              </a:lnSpc>
            </a:pPr>
            <a:r>
              <a:rPr lang="en-US" sz="2800" b="1" dirty="0" smtClean="0"/>
              <a:t>OMG – Look What’s Coming Down the Pike</a:t>
            </a:r>
          </a:p>
        </p:txBody>
      </p:sp>
    </p:spTree>
    <p:extLst>
      <p:ext uri="{BB962C8B-B14F-4D97-AF65-F5344CB8AC3E}">
        <p14:creationId xmlns:p14="http://schemas.microsoft.com/office/powerpoint/2010/main" val="9804536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983" y="421801"/>
            <a:ext cx="11416983" cy="1716253"/>
          </a:xfrm>
        </p:spPr>
        <p:txBody>
          <a:bodyPr>
            <a:normAutofit/>
          </a:bodyPr>
          <a:lstStyle/>
          <a:p>
            <a:r>
              <a:rPr lang="en-US" b="1" spc="300" dirty="0" smtClean="0"/>
              <a:t>Thank you.</a:t>
            </a:r>
            <a:endParaRPr lang="en-US" b="1" spc="300" dirty="0"/>
          </a:p>
        </p:txBody>
      </p:sp>
      <p:sp>
        <p:nvSpPr>
          <p:cNvPr id="3" name="Subtitle 2"/>
          <p:cNvSpPr>
            <a:spLocks noGrp="1"/>
          </p:cNvSpPr>
          <p:nvPr>
            <p:ph type="subTitle" idx="1"/>
          </p:nvPr>
        </p:nvSpPr>
        <p:spPr>
          <a:xfrm>
            <a:off x="232164" y="2773217"/>
            <a:ext cx="11758400" cy="1655762"/>
          </a:xfrm>
        </p:spPr>
        <p:txBody>
          <a:bodyPr>
            <a:normAutofit/>
          </a:bodyPr>
          <a:lstStyle/>
          <a:p>
            <a:r>
              <a:rPr lang="en-US" sz="2800" spc="300" dirty="0" smtClean="0"/>
              <a:t>David Shulman, Campus President</a:t>
            </a:r>
          </a:p>
          <a:p>
            <a:r>
              <a:rPr lang="en-US" sz="2800" spc="300" dirty="0" smtClean="0"/>
              <a:t>Broward College Online, Broward College, Florida</a:t>
            </a:r>
          </a:p>
          <a:p>
            <a:r>
              <a:rPr lang="en-US" sz="2800" spc="300" dirty="0" smtClean="0"/>
              <a:t>Email: </a:t>
            </a:r>
            <a:r>
              <a:rPr lang="en-US" sz="2800" spc="300" dirty="0" err="1" smtClean="0"/>
              <a:t>dshulman@broward.edu</a:t>
            </a:r>
            <a:endParaRPr lang="en-US" sz="2800" spc="3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5307" y="5269573"/>
            <a:ext cx="3504739" cy="72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p:cNvPicPr>
            <a:picLocks noChangeAspect="1"/>
          </p:cNvPicPr>
          <p:nvPr/>
        </p:nvPicPr>
        <p:blipFill>
          <a:blip r:embed="rId4"/>
          <a:stretch>
            <a:fillRect/>
          </a:stretch>
        </p:blipFill>
        <p:spPr>
          <a:xfrm>
            <a:off x="3207083" y="5388645"/>
            <a:ext cx="1912481" cy="796867"/>
          </a:xfrm>
          <a:prstGeom prst="rect">
            <a:avLst/>
          </a:prstGeom>
        </p:spPr>
      </p:pic>
      <p:pic>
        <p:nvPicPr>
          <p:cNvPr id="8" name="Picture 7" descr="Screen Shot 2017-04-16 at 10.33.40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2345" y="5244547"/>
            <a:ext cx="1130393" cy="1358546"/>
          </a:xfrm>
          <a:prstGeom prst="rect">
            <a:avLst/>
          </a:prstGeom>
        </p:spPr>
      </p:pic>
    </p:spTree>
    <p:extLst>
      <p:ext uri="{BB962C8B-B14F-4D97-AF65-F5344CB8AC3E}">
        <p14:creationId xmlns:p14="http://schemas.microsoft.com/office/powerpoint/2010/main" val="3559570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6" name="Rectangle 5"/>
          <p:cNvSpPr/>
          <p:nvPr/>
        </p:nvSpPr>
        <p:spPr>
          <a:xfrm>
            <a:off x="3340871" y="9180"/>
            <a:ext cx="2914153" cy="44404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Institution</a:t>
            </a:r>
            <a:endParaRPr lang="en-US" sz="2800" dirty="0">
              <a:solidFill>
                <a:schemeClr val="tx1"/>
              </a:solidFill>
            </a:endParaRPr>
          </a:p>
        </p:txBody>
      </p:sp>
      <p:sp>
        <p:nvSpPr>
          <p:cNvPr id="7" name="Rectangle 6"/>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8" name="Rectangle 7"/>
          <p:cNvSpPr/>
          <p:nvPr/>
        </p:nvSpPr>
        <p:spPr>
          <a:xfrm>
            <a:off x="9140023"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OMG</a:t>
            </a:r>
            <a:endParaRPr lang="en-US" sz="2800" i="1" dirty="0">
              <a:solidFill>
                <a:schemeClr val="bg1">
                  <a:lumMod val="50000"/>
                </a:schemeClr>
              </a:solidFill>
            </a:endParaRPr>
          </a:p>
        </p:txBody>
      </p:sp>
      <p:sp>
        <p:nvSpPr>
          <p:cNvPr id="10" name="TextBox 9"/>
          <p:cNvSpPr txBox="1"/>
          <p:nvPr/>
        </p:nvSpPr>
        <p:spPr>
          <a:xfrm>
            <a:off x="464328" y="877061"/>
            <a:ext cx="11539894" cy="2677656"/>
          </a:xfrm>
          <a:prstGeom prst="rect">
            <a:avLst/>
          </a:prstGeom>
          <a:noFill/>
        </p:spPr>
        <p:txBody>
          <a:bodyPr wrap="square" rtlCol="0">
            <a:spAutoFit/>
          </a:bodyPr>
          <a:lstStyle/>
          <a:p>
            <a:r>
              <a:rPr lang="en-US" sz="2400" b="1" dirty="0" smtClean="0"/>
              <a:t>Application of Quality Matters</a:t>
            </a:r>
          </a:p>
          <a:p>
            <a:endParaRPr lang="en-US" sz="2400" b="1" dirty="0" smtClean="0"/>
          </a:p>
          <a:p>
            <a:pPr marL="342900" indent="-342900">
              <a:buFont typeface="Arial" panose="020B0604020202020204" pitchFamily="34" charset="0"/>
              <a:buChar char="•"/>
            </a:pPr>
            <a:r>
              <a:rPr lang="en-US" sz="2400" dirty="0" smtClean="0"/>
              <a:t>Initial or reaffirmation accreditation review</a:t>
            </a:r>
          </a:p>
          <a:p>
            <a:endParaRPr lang="en-US" sz="2400" dirty="0"/>
          </a:p>
          <a:p>
            <a:pPr marL="342900" indent="-342900">
              <a:buFont typeface="Arial" panose="020B0604020202020204" pitchFamily="34" charset="0"/>
              <a:buChar char="•"/>
            </a:pPr>
            <a:r>
              <a:rPr lang="en-US" sz="2400" dirty="0" smtClean="0"/>
              <a:t>Interim review</a:t>
            </a:r>
          </a:p>
          <a:p>
            <a:endParaRPr lang="en-US" sz="2400" dirty="0"/>
          </a:p>
          <a:p>
            <a:pPr marL="342900" indent="-342900">
              <a:buFont typeface="Arial" panose="020B0604020202020204" pitchFamily="34" charset="0"/>
              <a:buChar char="•"/>
            </a:pPr>
            <a:r>
              <a:rPr lang="en-US" sz="2400" dirty="0" smtClean="0"/>
              <a:t>Substantive </a:t>
            </a:r>
            <a:r>
              <a:rPr lang="en-US" sz="2400" dirty="0"/>
              <a:t>change </a:t>
            </a:r>
            <a:r>
              <a:rPr lang="en-US" sz="2400" dirty="0" smtClean="0"/>
              <a:t>review</a:t>
            </a:r>
            <a:endParaRPr lang="en-US" dirty="0"/>
          </a:p>
        </p:txBody>
      </p:sp>
      <p:pic>
        <p:nvPicPr>
          <p:cNvPr id="2" name="Picture 1" descr="clousseay.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3749" y="1732304"/>
            <a:ext cx="2489200" cy="3263900"/>
          </a:xfrm>
          <a:prstGeom prst="ellipse">
            <a:avLst/>
          </a:prstGeom>
          <a:ln>
            <a:noFill/>
          </a:ln>
          <a:effectLst>
            <a:softEdge rad="112500"/>
          </a:effectLst>
        </p:spPr>
      </p:pic>
    </p:spTree>
    <p:extLst>
      <p:ext uri="{BB962C8B-B14F-4D97-AF65-F5344CB8AC3E}">
        <p14:creationId xmlns:p14="http://schemas.microsoft.com/office/powerpoint/2010/main" val="2068376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9422674" y="5233903"/>
            <a:ext cx="1404258" cy="84908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6" name="Rectangle 5"/>
          <p:cNvSpPr/>
          <p:nvPr/>
        </p:nvSpPr>
        <p:spPr>
          <a:xfrm>
            <a:off x="3340871" y="9180"/>
            <a:ext cx="2914153" cy="44404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Institution</a:t>
            </a:r>
            <a:endParaRPr lang="en-US" sz="2800" dirty="0">
              <a:solidFill>
                <a:schemeClr val="tx1"/>
              </a:solidFill>
            </a:endParaRPr>
          </a:p>
        </p:txBody>
      </p:sp>
      <p:sp>
        <p:nvSpPr>
          <p:cNvPr id="7" name="Rectangle 6"/>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8" name="Rectangle 7"/>
          <p:cNvSpPr/>
          <p:nvPr/>
        </p:nvSpPr>
        <p:spPr>
          <a:xfrm>
            <a:off x="9140023"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OMG</a:t>
            </a:r>
            <a:endParaRPr lang="en-US" sz="2800" i="1" dirty="0">
              <a:solidFill>
                <a:schemeClr val="bg1">
                  <a:lumMod val="50000"/>
                </a:schemeClr>
              </a:solidFill>
            </a:endParaRPr>
          </a:p>
        </p:txBody>
      </p:sp>
      <p:sp>
        <p:nvSpPr>
          <p:cNvPr id="10" name="TextBox 9"/>
          <p:cNvSpPr txBox="1"/>
          <p:nvPr/>
        </p:nvSpPr>
        <p:spPr>
          <a:xfrm>
            <a:off x="464328" y="877061"/>
            <a:ext cx="11539894" cy="4985980"/>
          </a:xfrm>
          <a:prstGeom prst="rect">
            <a:avLst/>
          </a:prstGeom>
          <a:noFill/>
        </p:spPr>
        <p:txBody>
          <a:bodyPr wrap="square" rtlCol="0">
            <a:spAutoFit/>
          </a:bodyPr>
          <a:lstStyle/>
          <a:p>
            <a:r>
              <a:rPr lang="en-US" sz="2400" b="1" dirty="0" smtClean="0"/>
              <a:t>Distance Learning Principles – An Example from the Age of the Dinosaur *</a:t>
            </a:r>
          </a:p>
          <a:p>
            <a:endParaRPr lang="en-US" sz="2400" b="1" dirty="0"/>
          </a:p>
          <a:p>
            <a:r>
              <a:rPr lang="en-US" sz="2400" dirty="0" smtClean="0"/>
              <a:t>	</a:t>
            </a:r>
            <a:r>
              <a:rPr lang="en-US" sz="2400" b="1" dirty="0" smtClean="0"/>
              <a:t>Principle 1: Curriculum </a:t>
            </a:r>
            <a:r>
              <a:rPr lang="en-US" sz="2400" b="1" dirty="0"/>
              <a:t>and Instruction </a:t>
            </a:r>
          </a:p>
          <a:p>
            <a:endParaRPr lang="en-US" sz="2400" dirty="0"/>
          </a:p>
          <a:p>
            <a:r>
              <a:rPr lang="en-US" sz="2400" dirty="0" smtClean="0"/>
              <a:t>		</a:t>
            </a:r>
            <a:r>
              <a:rPr lang="en-US" sz="2400" b="1" dirty="0" smtClean="0"/>
              <a:t>Standards</a:t>
            </a:r>
            <a:endParaRPr lang="en-US" sz="2400" b="1" dirty="0"/>
          </a:p>
          <a:p>
            <a:pPr>
              <a:lnSpc>
                <a:spcPct val="150000"/>
              </a:lnSpc>
            </a:pPr>
            <a:r>
              <a:rPr lang="en-US" sz="2400" dirty="0" smtClean="0"/>
              <a:t>			Learning outcomes</a:t>
            </a:r>
          </a:p>
          <a:p>
            <a:pPr>
              <a:lnSpc>
                <a:spcPct val="150000"/>
              </a:lnSpc>
            </a:pPr>
            <a:r>
              <a:rPr lang="en-US" sz="2400" dirty="0"/>
              <a:t>	</a:t>
            </a:r>
            <a:r>
              <a:rPr lang="en-US" sz="2400" dirty="0" smtClean="0"/>
              <a:t>		Clarity </a:t>
            </a:r>
            <a:r>
              <a:rPr lang="en-US" sz="2400" dirty="0"/>
              <a:t>and completeness of </a:t>
            </a:r>
            <a:r>
              <a:rPr lang="en-US" sz="2400" dirty="0" smtClean="0"/>
              <a:t>programs</a:t>
            </a:r>
          </a:p>
          <a:p>
            <a:pPr>
              <a:lnSpc>
                <a:spcPct val="150000"/>
              </a:lnSpc>
            </a:pPr>
            <a:r>
              <a:rPr lang="en-US" sz="2400" dirty="0"/>
              <a:t>	</a:t>
            </a:r>
            <a:r>
              <a:rPr lang="en-US" sz="2400" dirty="0" smtClean="0"/>
              <a:t>		</a:t>
            </a:r>
            <a:r>
              <a:rPr lang="en-US" sz="2400" dirty="0"/>
              <a:t>I</a:t>
            </a:r>
            <a:r>
              <a:rPr lang="en-US" sz="2400" dirty="0" smtClean="0"/>
              <a:t>nteraction </a:t>
            </a:r>
            <a:r>
              <a:rPr lang="en-US" sz="2400" dirty="0"/>
              <a:t>between faculty and </a:t>
            </a:r>
            <a:r>
              <a:rPr lang="en-US" sz="2400" dirty="0" smtClean="0"/>
              <a:t>students</a:t>
            </a:r>
          </a:p>
          <a:p>
            <a:pPr>
              <a:lnSpc>
                <a:spcPct val="150000"/>
              </a:lnSpc>
            </a:pPr>
            <a:r>
              <a:rPr lang="en-US" sz="2400" dirty="0"/>
              <a:t>	</a:t>
            </a:r>
            <a:r>
              <a:rPr lang="en-US" sz="2400" dirty="0" smtClean="0"/>
              <a:t>		Faculty </a:t>
            </a:r>
            <a:r>
              <a:rPr lang="en-US" sz="2400" dirty="0"/>
              <a:t>oversight of </a:t>
            </a:r>
            <a:r>
              <a:rPr lang="en-US" sz="2400" dirty="0" smtClean="0"/>
              <a:t>programs </a:t>
            </a:r>
            <a:br>
              <a:rPr lang="en-US" sz="2400" dirty="0" smtClean="0"/>
            </a:br>
            <a:endParaRPr lang="en-US" sz="2400" b="1" dirty="0"/>
          </a:p>
          <a:p>
            <a:r>
              <a:rPr lang="en-US" b="1" dirty="0"/>
              <a:t>* </a:t>
            </a:r>
            <a:r>
              <a:rPr lang="en-US" i="1" dirty="0" smtClean="0"/>
              <a:t>Principles </a:t>
            </a:r>
            <a:r>
              <a:rPr lang="en-US" i="1" dirty="0"/>
              <a:t>of Good Practice for Electronically Offered Academic Degree </a:t>
            </a:r>
            <a:r>
              <a:rPr lang="en-US" i="1" dirty="0" smtClean="0"/>
              <a:t>&amp; Certificate Programs</a:t>
            </a:r>
            <a:r>
              <a:rPr lang="en-US" dirty="0" smtClean="0"/>
              <a:t>, WICHE (1995)</a:t>
            </a:r>
            <a:endParaRPr lang="en-US" dirty="0"/>
          </a:p>
        </p:txBody>
      </p:sp>
      <p:pic>
        <p:nvPicPr>
          <p:cNvPr id="2050" name="Picture 2" descr="87-90-of-the-90s-Walker-Texas-Rang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6957" y="791142"/>
            <a:ext cx="1515566" cy="2165095"/>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85-90-of-the-90s-Blosso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3787" y="3055482"/>
            <a:ext cx="1500435" cy="20791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04892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6" name="Rectangle 5"/>
          <p:cNvSpPr/>
          <p:nvPr/>
        </p:nvSpPr>
        <p:spPr>
          <a:xfrm>
            <a:off x="3340871" y="9180"/>
            <a:ext cx="2914153" cy="44404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Institution</a:t>
            </a:r>
            <a:endParaRPr lang="en-US" sz="2800" dirty="0">
              <a:solidFill>
                <a:schemeClr val="tx1"/>
              </a:solidFill>
            </a:endParaRPr>
          </a:p>
        </p:txBody>
      </p:sp>
      <p:sp>
        <p:nvSpPr>
          <p:cNvPr id="7" name="Rectangle 6"/>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8" name="Rectangle 7"/>
          <p:cNvSpPr/>
          <p:nvPr/>
        </p:nvSpPr>
        <p:spPr>
          <a:xfrm>
            <a:off x="9140023"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OMG</a:t>
            </a:r>
            <a:endParaRPr lang="en-US" sz="2800" i="1" dirty="0">
              <a:solidFill>
                <a:schemeClr val="bg1">
                  <a:lumMod val="50000"/>
                </a:schemeClr>
              </a:solidFill>
            </a:endParaRPr>
          </a:p>
        </p:txBody>
      </p:sp>
      <p:sp>
        <p:nvSpPr>
          <p:cNvPr id="10" name="TextBox 9"/>
          <p:cNvSpPr txBox="1"/>
          <p:nvPr/>
        </p:nvSpPr>
        <p:spPr>
          <a:xfrm>
            <a:off x="453650" y="833519"/>
            <a:ext cx="11539894" cy="4862869"/>
          </a:xfrm>
          <a:prstGeom prst="rect">
            <a:avLst/>
          </a:prstGeom>
          <a:noFill/>
        </p:spPr>
        <p:txBody>
          <a:bodyPr wrap="square" rtlCol="0">
            <a:spAutoFit/>
          </a:bodyPr>
          <a:lstStyle/>
          <a:p>
            <a:r>
              <a:rPr lang="en-US" sz="2400" b="1" dirty="0" smtClean="0"/>
              <a:t>Distance Learning Principles – An Example from the Age of the Dinosaur</a:t>
            </a:r>
          </a:p>
          <a:p>
            <a:endParaRPr lang="en-US" sz="2400" b="1" dirty="0"/>
          </a:p>
          <a:p>
            <a:r>
              <a:rPr lang="en-US" sz="2400" dirty="0" smtClean="0"/>
              <a:t>	</a:t>
            </a:r>
            <a:r>
              <a:rPr lang="en-US" sz="2400" b="1" dirty="0"/>
              <a:t> </a:t>
            </a:r>
            <a:r>
              <a:rPr lang="en-US" sz="2400" b="1" dirty="0" smtClean="0"/>
              <a:t>Principle 2: Institutional </a:t>
            </a:r>
            <a:r>
              <a:rPr lang="en-US" sz="2400" b="1" dirty="0"/>
              <a:t>Context and </a:t>
            </a:r>
            <a:r>
              <a:rPr lang="en-US" sz="2400" b="1" dirty="0" smtClean="0"/>
              <a:t>Commitment</a:t>
            </a:r>
          </a:p>
          <a:p>
            <a:endParaRPr lang="en-US" sz="2400" b="1" dirty="0"/>
          </a:p>
          <a:p>
            <a:r>
              <a:rPr lang="en-US" sz="2400" dirty="0"/>
              <a:t>	</a:t>
            </a:r>
            <a:r>
              <a:rPr lang="en-US" sz="2400" dirty="0" smtClean="0"/>
              <a:t>	</a:t>
            </a:r>
            <a:r>
              <a:rPr lang="en-US" sz="2400" b="1" dirty="0" smtClean="0"/>
              <a:t>Standards</a:t>
            </a:r>
          </a:p>
          <a:p>
            <a:endParaRPr lang="en-US" sz="2400" dirty="0" smtClean="0"/>
          </a:p>
          <a:p>
            <a:pPr lvl="2"/>
            <a:r>
              <a:rPr lang="en-US" sz="2400" dirty="0" smtClean="0"/>
              <a:t>		Role </a:t>
            </a:r>
            <a:r>
              <a:rPr lang="en-US" sz="2400" dirty="0"/>
              <a:t>and </a:t>
            </a:r>
            <a:r>
              <a:rPr lang="en-US" sz="2400" dirty="0" smtClean="0"/>
              <a:t>Mission</a:t>
            </a:r>
          </a:p>
          <a:p>
            <a:pPr lvl="2">
              <a:lnSpc>
                <a:spcPct val="150000"/>
              </a:lnSpc>
            </a:pPr>
            <a:r>
              <a:rPr lang="en-US" sz="2400" dirty="0"/>
              <a:t>	</a:t>
            </a:r>
            <a:r>
              <a:rPr lang="en-US" sz="2400" dirty="0" smtClean="0"/>
              <a:t>	Faculty Support</a:t>
            </a:r>
          </a:p>
          <a:p>
            <a:pPr lvl="2">
              <a:lnSpc>
                <a:spcPct val="150000"/>
              </a:lnSpc>
            </a:pPr>
            <a:r>
              <a:rPr lang="en-US" sz="2400" dirty="0"/>
              <a:t>	</a:t>
            </a:r>
            <a:r>
              <a:rPr lang="en-US" sz="2400" dirty="0" smtClean="0"/>
              <a:t>	Resources </a:t>
            </a:r>
            <a:r>
              <a:rPr lang="en-US" sz="2400" dirty="0"/>
              <a:t>for </a:t>
            </a:r>
            <a:r>
              <a:rPr lang="en-US" sz="2400" dirty="0" smtClean="0"/>
              <a:t>Learning</a:t>
            </a:r>
            <a:endParaRPr lang="en-US" sz="2400" dirty="0"/>
          </a:p>
          <a:p>
            <a:pPr lvl="2">
              <a:lnSpc>
                <a:spcPct val="150000"/>
              </a:lnSpc>
            </a:pPr>
            <a:r>
              <a:rPr lang="en-US" sz="2400" dirty="0" smtClean="0"/>
              <a:t>		Student Services</a:t>
            </a:r>
          </a:p>
          <a:p>
            <a:pPr lvl="2">
              <a:lnSpc>
                <a:spcPct val="150000"/>
              </a:lnSpc>
            </a:pPr>
            <a:r>
              <a:rPr lang="en-US" sz="2400" dirty="0"/>
              <a:t>	</a:t>
            </a:r>
            <a:r>
              <a:rPr lang="en-US" sz="2400" dirty="0" smtClean="0"/>
              <a:t>	Evaluation </a:t>
            </a:r>
            <a:r>
              <a:rPr lang="en-US" sz="2400" dirty="0"/>
              <a:t>and </a:t>
            </a:r>
            <a:r>
              <a:rPr lang="en-US" sz="2400" dirty="0" smtClean="0"/>
              <a:t>Assessment</a:t>
            </a:r>
            <a:endParaRPr lang="en-US" dirty="0"/>
          </a:p>
        </p:txBody>
      </p:sp>
      <p:pic>
        <p:nvPicPr>
          <p:cNvPr id="13" name="Picture 4" descr="43-90-of-the-90s-Law-and-Or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7246" y="833519"/>
            <a:ext cx="1486298" cy="2094974"/>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6" descr="22-90-of-the-90s-Rosean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4300" y="3123692"/>
            <a:ext cx="1529244" cy="22647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39417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6" name="Rectangle 5"/>
          <p:cNvSpPr/>
          <p:nvPr/>
        </p:nvSpPr>
        <p:spPr>
          <a:xfrm>
            <a:off x="3340871" y="9180"/>
            <a:ext cx="2914153" cy="44404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Institution</a:t>
            </a:r>
            <a:endParaRPr lang="en-US" sz="2800" dirty="0">
              <a:solidFill>
                <a:schemeClr val="tx1"/>
              </a:solidFill>
            </a:endParaRPr>
          </a:p>
        </p:txBody>
      </p:sp>
      <p:sp>
        <p:nvSpPr>
          <p:cNvPr id="7" name="Rectangle 6"/>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8" name="Rectangle 7"/>
          <p:cNvSpPr/>
          <p:nvPr/>
        </p:nvSpPr>
        <p:spPr>
          <a:xfrm>
            <a:off x="9140023"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OMG</a:t>
            </a:r>
            <a:endParaRPr lang="en-US" sz="2800" i="1" dirty="0">
              <a:solidFill>
                <a:schemeClr val="bg1">
                  <a:lumMod val="50000"/>
                </a:schemeClr>
              </a:solidFill>
            </a:endParaRPr>
          </a:p>
        </p:txBody>
      </p:sp>
      <p:sp>
        <p:nvSpPr>
          <p:cNvPr id="10" name="TextBox 9"/>
          <p:cNvSpPr txBox="1"/>
          <p:nvPr/>
        </p:nvSpPr>
        <p:spPr>
          <a:xfrm>
            <a:off x="464328" y="877061"/>
            <a:ext cx="11539894" cy="461665"/>
          </a:xfrm>
          <a:prstGeom prst="rect">
            <a:avLst/>
          </a:prstGeom>
          <a:noFill/>
        </p:spPr>
        <p:txBody>
          <a:bodyPr wrap="square" rtlCol="0">
            <a:spAutoFit/>
          </a:bodyPr>
          <a:lstStyle/>
          <a:p>
            <a:r>
              <a:rPr lang="en-US" sz="2400" b="1" dirty="0" smtClean="0"/>
              <a:t>Common Distance Learning Principles of Regional Accreditors</a:t>
            </a:r>
            <a:endParaRPr lang="en-US" sz="2400" b="1" dirty="0"/>
          </a:p>
        </p:txBody>
      </p:sp>
      <p:graphicFrame>
        <p:nvGraphicFramePr>
          <p:cNvPr id="2" name="Table 1"/>
          <p:cNvGraphicFramePr>
            <a:graphicFrameLocks noGrp="1"/>
          </p:cNvGraphicFramePr>
          <p:nvPr>
            <p:extLst>
              <p:ext uri="{D42A27DB-BD31-4B8C-83A1-F6EECF244321}">
                <p14:modId xmlns:p14="http://schemas.microsoft.com/office/powerpoint/2010/main" val="984982038"/>
              </p:ext>
            </p:extLst>
          </p:nvPr>
        </p:nvGraphicFramePr>
        <p:xfrm>
          <a:off x="707571" y="1949050"/>
          <a:ext cx="9427029" cy="3749040"/>
        </p:xfrm>
        <a:graphic>
          <a:graphicData uri="http://schemas.openxmlformats.org/drawingml/2006/table">
            <a:tbl>
              <a:tblPr firstRow="1" bandRow="1">
                <a:effectLst/>
                <a:tableStyleId>{638B1855-1B75-4FBE-930C-398BA8C253C6}</a:tableStyleId>
              </a:tblPr>
              <a:tblGrid>
                <a:gridCol w="4430486"/>
                <a:gridCol w="4996543"/>
              </a:tblGrid>
              <a:tr h="370840">
                <a:tc>
                  <a:txBody>
                    <a:bodyPr/>
                    <a:lstStyle/>
                    <a:p>
                      <a:r>
                        <a:rPr lang="en-US" sz="2400" b="0" dirty="0" smtClean="0">
                          <a:solidFill>
                            <a:schemeClr val="tx1"/>
                          </a:solidFill>
                        </a:rPr>
                        <a:t>Mission</a:t>
                      </a:r>
                    </a:p>
                    <a:p>
                      <a:endParaRPr lang="en-US" sz="2400" b="0" dirty="0" smtClean="0">
                        <a:solidFill>
                          <a:schemeClr val="tx1"/>
                        </a:solidFill>
                      </a:endParaRPr>
                    </a:p>
                    <a:p>
                      <a:r>
                        <a:rPr lang="en-US" sz="2400" b="0" dirty="0" smtClean="0">
                          <a:solidFill>
                            <a:schemeClr val="tx1"/>
                          </a:solidFill>
                        </a:rPr>
                        <a:t>Governance</a:t>
                      </a:r>
                    </a:p>
                    <a:p>
                      <a:endParaRPr lang="en-US" sz="2400" b="0" dirty="0" smtClean="0">
                        <a:solidFill>
                          <a:schemeClr val="tx1"/>
                        </a:solidFill>
                      </a:endParaRPr>
                    </a:p>
                    <a:p>
                      <a:r>
                        <a:rPr lang="en-US" sz="2400" b="0" dirty="0" smtClean="0">
                          <a:solidFill>
                            <a:schemeClr val="tx1"/>
                          </a:solidFill>
                        </a:rPr>
                        <a:t>Institutional Effectiveness</a:t>
                      </a:r>
                    </a:p>
                    <a:p>
                      <a:endParaRPr lang="en-US" sz="2400" b="0" dirty="0" smtClean="0">
                        <a:solidFill>
                          <a:schemeClr val="tx1"/>
                        </a:solidFill>
                      </a:endParaRPr>
                    </a:p>
                    <a:p>
                      <a:r>
                        <a:rPr lang="en-US" sz="2400" b="0" dirty="0" smtClean="0">
                          <a:solidFill>
                            <a:schemeClr val="tx1"/>
                          </a:solidFill>
                        </a:rPr>
                        <a:t>Curriculum &amp; Instruction</a:t>
                      </a:r>
                    </a:p>
                    <a:p>
                      <a:endParaRPr lang="en-US" sz="2400" b="0" dirty="0" smtClean="0">
                        <a:solidFill>
                          <a:schemeClr val="tx1"/>
                        </a:solidFill>
                      </a:endParaRPr>
                    </a:p>
                    <a:p>
                      <a:r>
                        <a:rPr lang="en-US" sz="2400" b="0" dirty="0" smtClean="0">
                          <a:solidFill>
                            <a:schemeClr val="tx1"/>
                          </a:solidFill>
                        </a:rPr>
                        <a:t>Faculty</a:t>
                      </a:r>
                    </a:p>
                    <a:p>
                      <a:endParaRPr lang="en-US" sz="2400" b="0" dirty="0">
                        <a:solidFill>
                          <a:schemeClr val="tx1"/>
                        </a:solidFill>
                      </a:endParaRPr>
                    </a:p>
                  </a:txBody>
                  <a:tcPr>
                    <a:lnL w="6350" cap="flat" cmpd="sng" algn="ctr">
                      <a:noFill/>
                      <a:prstDash val="solid"/>
                      <a:miter lim="800000"/>
                    </a:lnL>
                    <a:lnR>
                      <a:noFill/>
                    </a:lnR>
                    <a:lnT w="6350" cap="flat" cmpd="sng" algn="ctr">
                      <a:noFill/>
                      <a:prstDash val="solid"/>
                      <a:miter lim="800000"/>
                    </a:lnT>
                    <a:lnB w="190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r>
                        <a:rPr lang="en-US" sz="2400" b="0" dirty="0" smtClean="0">
                          <a:solidFill>
                            <a:schemeClr val="tx1"/>
                          </a:solidFill>
                        </a:rPr>
                        <a:t>Library &amp; Learning Resources</a:t>
                      </a:r>
                    </a:p>
                    <a:p>
                      <a:endParaRPr lang="en-US" sz="2400" b="0" dirty="0" smtClean="0">
                        <a:solidFill>
                          <a:schemeClr val="tx1"/>
                        </a:solidFill>
                      </a:endParaRPr>
                    </a:p>
                    <a:p>
                      <a:r>
                        <a:rPr lang="en-US" sz="2400" b="0" dirty="0" smtClean="0">
                          <a:solidFill>
                            <a:schemeClr val="tx1"/>
                          </a:solidFill>
                        </a:rPr>
                        <a:t>Student Affairs Services</a:t>
                      </a:r>
                    </a:p>
                    <a:p>
                      <a:endParaRPr lang="en-US" sz="2400" b="0" dirty="0" smtClean="0">
                        <a:solidFill>
                          <a:schemeClr val="tx1"/>
                        </a:solidFill>
                      </a:endParaRPr>
                    </a:p>
                    <a:p>
                      <a:r>
                        <a:rPr lang="en-US" sz="2400" b="0" dirty="0" smtClean="0">
                          <a:solidFill>
                            <a:schemeClr val="tx1"/>
                          </a:solidFill>
                        </a:rPr>
                        <a:t>Facilities &amp; Finance</a:t>
                      </a:r>
                    </a:p>
                    <a:p>
                      <a:endParaRPr lang="en-US" sz="2400" b="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tx1"/>
                          </a:solidFill>
                        </a:rPr>
                        <a:t>Evaluation &amp;</a:t>
                      </a:r>
                      <a:r>
                        <a:rPr lang="en-US" sz="2400" b="0" baseline="0" dirty="0" smtClean="0">
                          <a:solidFill>
                            <a:schemeClr val="tx1"/>
                          </a:solidFill>
                        </a:rPr>
                        <a:t> Assessment</a:t>
                      </a:r>
                      <a:endParaRPr lang="en-US" sz="2400" b="0" dirty="0" smtClean="0">
                        <a:solidFill>
                          <a:schemeClr val="tx1"/>
                        </a:solidFill>
                      </a:endParaRPr>
                    </a:p>
                    <a:p>
                      <a:endParaRPr lang="en-US" sz="2400" b="0" dirty="0" smtClean="0">
                        <a:solidFill>
                          <a:schemeClr val="tx1"/>
                        </a:solidFill>
                      </a:endParaRPr>
                    </a:p>
                    <a:p>
                      <a:r>
                        <a:rPr lang="en-US" sz="2400" b="0" dirty="0" smtClean="0">
                          <a:solidFill>
                            <a:schemeClr val="tx1"/>
                          </a:solidFill>
                        </a:rPr>
                        <a:t>Federal Requirements</a:t>
                      </a:r>
                    </a:p>
                  </a:txBody>
                  <a:tcPr>
                    <a:lnL>
                      <a:noFill/>
                    </a:lnL>
                    <a:lnR w="6350" cap="flat" cmpd="sng" algn="ctr">
                      <a:noFill/>
                      <a:prstDash val="solid"/>
                      <a:miter lim="800000"/>
                    </a:lnR>
                    <a:lnT w="6350" cap="flat" cmpd="sng" algn="ctr">
                      <a:noFill/>
                      <a:prstDash val="solid"/>
                      <a:miter lim="800000"/>
                    </a:lnT>
                    <a:lnB w="19050" cap="flat" cmpd="sng" algn="ctr">
                      <a:noFill/>
                      <a:prstDash val="solid"/>
                      <a:miter lim="800000"/>
                    </a:lnB>
                    <a:lnTlToBr w="12700" cmpd="sng">
                      <a:noFill/>
                      <a:prstDash val="solid"/>
                    </a:lnTlToBr>
                    <a:lnBlToTr w="12700" cmpd="sng">
                      <a:noFill/>
                      <a:prstDash val="solid"/>
                    </a:lnBlToTr>
                    <a:solidFill>
                      <a:schemeClr val="bg1"/>
                    </a:solidFill>
                  </a:tcPr>
                </a:tc>
              </a:tr>
            </a:tbl>
          </a:graphicData>
        </a:graphic>
      </p:graphicFrame>
      <p:pic>
        <p:nvPicPr>
          <p:cNvPr id="3" name="Picture 2"/>
          <p:cNvPicPr>
            <a:picLocks noChangeAspect="1"/>
          </p:cNvPicPr>
          <p:nvPr/>
        </p:nvPicPr>
        <p:blipFill>
          <a:blip r:embed="rId3"/>
          <a:stretch>
            <a:fillRect/>
          </a:stretch>
        </p:blipFill>
        <p:spPr>
          <a:xfrm>
            <a:off x="10497395" y="877487"/>
            <a:ext cx="1506827" cy="2215922"/>
          </a:xfrm>
          <a:prstGeom prst="rect">
            <a:avLst/>
          </a:prstGeom>
        </p:spPr>
      </p:pic>
      <p:pic>
        <p:nvPicPr>
          <p:cNvPr id="3074" name="Picture 2" descr="https://encrypted-tbn3.gstatic.com/images?q=tbn:ANd9GcR-J0hkZOsXa7GEpMWcsNilriUtTSkmPNEBm0U0DxUo4C1zeg27a3e6QiRC09wgXYhQ2W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4382" y="3168038"/>
            <a:ext cx="1479840" cy="22567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49028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6" name="Rectangle 5"/>
          <p:cNvSpPr/>
          <p:nvPr/>
        </p:nvSpPr>
        <p:spPr>
          <a:xfrm>
            <a:off x="3340871" y="9180"/>
            <a:ext cx="2914153" cy="44404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Institution</a:t>
            </a:r>
            <a:endParaRPr lang="en-US" sz="2800" dirty="0">
              <a:solidFill>
                <a:schemeClr val="tx1"/>
              </a:solidFill>
            </a:endParaRPr>
          </a:p>
        </p:txBody>
      </p:sp>
      <p:sp>
        <p:nvSpPr>
          <p:cNvPr id="7" name="Rectangle 6"/>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8" name="Rectangle 7"/>
          <p:cNvSpPr/>
          <p:nvPr/>
        </p:nvSpPr>
        <p:spPr>
          <a:xfrm>
            <a:off x="9140023"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OMG</a:t>
            </a:r>
            <a:endParaRPr lang="en-US" sz="2800" i="1" dirty="0">
              <a:solidFill>
                <a:schemeClr val="bg1">
                  <a:lumMod val="50000"/>
                </a:schemeClr>
              </a:solidFill>
            </a:endParaRPr>
          </a:p>
        </p:txBody>
      </p:sp>
      <p:sp>
        <p:nvSpPr>
          <p:cNvPr id="10" name="TextBox 9"/>
          <p:cNvSpPr txBox="1"/>
          <p:nvPr/>
        </p:nvSpPr>
        <p:spPr>
          <a:xfrm>
            <a:off x="464328" y="877061"/>
            <a:ext cx="11539894" cy="461665"/>
          </a:xfrm>
          <a:prstGeom prst="rect">
            <a:avLst/>
          </a:prstGeom>
          <a:noFill/>
        </p:spPr>
        <p:txBody>
          <a:bodyPr wrap="square" rtlCol="0">
            <a:spAutoFit/>
          </a:bodyPr>
          <a:lstStyle/>
          <a:p>
            <a:r>
              <a:rPr lang="en-US" sz="2400" b="1" dirty="0" smtClean="0"/>
              <a:t>Common Distance Learning Principles of Regional Accreditors</a:t>
            </a:r>
            <a:endParaRPr lang="en-US" sz="2400" b="1" dirty="0"/>
          </a:p>
        </p:txBody>
      </p:sp>
      <p:graphicFrame>
        <p:nvGraphicFramePr>
          <p:cNvPr id="2" name="Table 1"/>
          <p:cNvGraphicFramePr>
            <a:graphicFrameLocks noGrp="1"/>
          </p:cNvGraphicFramePr>
          <p:nvPr>
            <p:extLst>
              <p:ext uri="{D42A27DB-BD31-4B8C-83A1-F6EECF244321}">
                <p14:modId xmlns:p14="http://schemas.microsoft.com/office/powerpoint/2010/main" val="3485208562"/>
              </p:ext>
            </p:extLst>
          </p:nvPr>
        </p:nvGraphicFramePr>
        <p:xfrm>
          <a:off x="707571" y="1949050"/>
          <a:ext cx="9427029" cy="3749040"/>
        </p:xfrm>
        <a:graphic>
          <a:graphicData uri="http://schemas.openxmlformats.org/drawingml/2006/table">
            <a:tbl>
              <a:tblPr firstRow="1" bandRow="1">
                <a:effectLst/>
                <a:tableStyleId>{638B1855-1B75-4FBE-930C-398BA8C253C6}</a:tableStyleId>
              </a:tblPr>
              <a:tblGrid>
                <a:gridCol w="4430486"/>
                <a:gridCol w="4996543"/>
              </a:tblGrid>
              <a:tr h="370840">
                <a:tc>
                  <a:txBody>
                    <a:bodyPr/>
                    <a:lstStyle/>
                    <a:p>
                      <a:r>
                        <a:rPr lang="en-US" sz="2400" b="0" dirty="0" smtClean="0">
                          <a:solidFill>
                            <a:schemeClr val="tx1"/>
                          </a:solidFill>
                        </a:rPr>
                        <a:t>Mission</a:t>
                      </a:r>
                    </a:p>
                    <a:p>
                      <a:endParaRPr lang="en-US" sz="2400" b="0" dirty="0" smtClean="0">
                        <a:solidFill>
                          <a:schemeClr val="tx1"/>
                        </a:solidFill>
                      </a:endParaRPr>
                    </a:p>
                    <a:p>
                      <a:r>
                        <a:rPr lang="en-US" sz="2400" b="0" dirty="0" smtClean="0">
                          <a:solidFill>
                            <a:schemeClr val="tx1"/>
                          </a:solidFill>
                        </a:rPr>
                        <a:t>Governance</a:t>
                      </a:r>
                    </a:p>
                    <a:p>
                      <a:endParaRPr lang="en-US" sz="2400" b="0" dirty="0" smtClean="0">
                        <a:solidFill>
                          <a:schemeClr val="tx1"/>
                        </a:solidFill>
                      </a:endParaRPr>
                    </a:p>
                    <a:p>
                      <a:r>
                        <a:rPr lang="en-US" sz="2400" b="0" dirty="0" smtClean="0">
                          <a:solidFill>
                            <a:schemeClr val="tx1"/>
                          </a:solidFill>
                        </a:rPr>
                        <a:t>Institutional Effectiveness</a:t>
                      </a:r>
                    </a:p>
                    <a:p>
                      <a:endParaRPr lang="en-US" sz="2400" b="0" dirty="0" smtClean="0">
                        <a:solidFill>
                          <a:schemeClr val="tx1"/>
                        </a:solidFill>
                      </a:endParaRPr>
                    </a:p>
                    <a:p>
                      <a:r>
                        <a:rPr lang="en-US" sz="2400" b="0" dirty="0" smtClean="0">
                          <a:solidFill>
                            <a:schemeClr val="tx1"/>
                          </a:solidFill>
                        </a:rPr>
                        <a:t>Curriculum &amp; Instruction</a:t>
                      </a:r>
                    </a:p>
                    <a:p>
                      <a:endParaRPr lang="en-US" sz="2400" b="0" dirty="0" smtClean="0">
                        <a:solidFill>
                          <a:schemeClr val="tx1"/>
                        </a:solidFill>
                      </a:endParaRPr>
                    </a:p>
                    <a:p>
                      <a:r>
                        <a:rPr lang="en-US" sz="2400" b="0" dirty="0" smtClean="0">
                          <a:solidFill>
                            <a:schemeClr val="tx1"/>
                          </a:solidFill>
                        </a:rPr>
                        <a:t>Faculty</a:t>
                      </a:r>
                    </a:p>
                    <a:p>
                      <a:endParaRPr lang="en-US" sz="2400" b="0" dirty="0">
                        <a:solidFill>
                          <a:schemeClr val="tx1"/>
                        </a:solidFill>
                      </a:endParaRPr>
                    </a:p>
                  </a:txBody>
                  <a:tcPr>
                    <a:lnL w="6350" cap="flat" cmpd="sng" algn="ctr">
                      <a:noFill/>
                      <a:prstDash val="solid"/>
                      <a:miter lim="800000"/>
                    </a:lnL>
                    <a:lnR>
                      <a:noFill/>
                    </a:lnR>
                    <a:lnT w="6350" cap="flat" cmpd="sng" algn="ctr">
                      <a:noFill/>
                      <a:prstDash val="solid"/>
                      <a:miter lim="800000"/>
                    </a:lnT>
                    <a:lnB w="190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r>
                        <a:rPr lang="en-US" sz="2400" b="0" dirty="0" smtClean="0">
                          <a:solidFill>
                            <a:schemeClr val="tx1"/>
                          </a:solidFill>
                        </a:rPr>
                        <a:t>Library &amp; Learning Resources</a:t>
                      </a:r>
                    </a:p>
                    <a:p>
                      <a:endParaRPr lang="en-US" sz="2400" b="0" dirty="0" smtClean="0">
                        <a:solidFill>
                          <a:schemeClr val="tx1"/>
                        </a:solidFill>
                      </a:endParaRPr>
                    </a:p>
                    <a:p>
                      <a:r>
                        <a:rPr lang="en-US" sz="2400" b="0" dirty="0" smtClean="0">
                          <a:solidFill>
                            <a:schemeClr val="tx1"/>
                          </a:solidFill>
                        </a:rPr>
                        <a:t>Student Affairs Services</a:t>
                      </a:r>
                    </a:p>
                    <a:p>
                      <a:endParaRPr lang="en-US" sz="2400" b="0" dirty="0" smtClean="0">
                        <a:solidFill>
                          <a:schemeClr val="tx1"/>
                        </a:solidFill>
                      </a:endParaRPr>
                    </a:p>
                    <a:p>
                      <a:r>
                        <a:rPr lang="en-US" sz="2400" b="0" dirty="0" smtClean="0">
                          <a:solidFill>
                            <a:schemeClr val="tx1"/>
                          </a:solidFill>
                        </a:rPr>
                        <a:t>Facilities &amp; Finance</a:t>
                      </a:r>
                    </a:p>
                    <a:p>
                      <a:endParaRPr lang="en-US" sz="2400" b="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tx1"/>
                          </a:solidFill>
                        </a:rPr>
                        <a:t>Evaluation &amp;</a:t>
                      </a:r>
                      <a:r>
                        <a:rPr lang="en-US" sz="2400" b="0" baseline="0" dirty="0" smtClean="0">
                          <a:solidFill>
                            <a:schemeClr val="tx1"/>
                          </a:solidFill>
                        </a:rPr>
                        <a:t> Assessment</a:t>
                      </a:r>
                      <a:endParaRPr lang="en-US" sz="2400" b="0" dirty="0" smtClean="0">
                        <a:solidFill>
                          <a:schemeClr val="tx1"/>
                        </a:solidFill>
                      </a:endParaRPr>
                    </a:p>
                    <a:p>
                      <a:endParaRPr lang="en-US" sz="2400" b="0" dirty="0" smtClean="0">
                        <a:solidFill>
                          <a:schemeClr val="tx1"/>
                        </a:solidFill>
                      </a:endParaRPr>
                    </a:p>
                    <a:p>
                      <a:r>
                        <a:rPr lang="en-US" sz="2400" b="0" dirty="0" smtClean="0">
                          <a:solidFill>
                            <a:schemeClr val="tx1"/>
                          </a:solidFill>
                        </a:rPr>
                        <a:t>Federal Requirements</a:t>
                      </a:r>
                    </a:p>
                  </a:txBody>
                  <a:tcPr>
                    <a:lnL>
                      <a:noFill/>
                    </a:lnL>
                    <a:lnR w="6350" cap="flat" cmpd="sng" algn="ctr">
                      <a:noFill/>
                      <a:prstDash val="solid"/>
                      <a:miter lim="800000"/>
                    </a:lnR>
                    <a:lnT w="6350" cap="flat" cmpd="sng" algn="ctr">
                      <a:noFill/>
                      <a:prstDash val="solid"/>
                      <a:miter lim="800000"/>
                    </a:lnT>
                    <a:lnB w="19050" cap="flat" cmpd="sng" algn="ctr">
                      <a:noFill/>
                      <a:prstDash val="solid"/>
                      <a:miter lim="800000"/>
                    </a:lnB>
                    <a:lnTlToBr w="12700" cmpd="sng">
                      <a:noFill/>
                      <a:prstDash val="solid"/>
                    </a:lnTlToBr>
                    <a:lnBlToTr w="12700" cmpd="sng">
                      <a:noFill/>
                      <a:prstDash val="solid"/>
                    </a:lnBlToTr>
                    <a:solidFill>
                      <a:schemeClr val="bg1"/>
                    </a:solidFill>
                  </a:tcPr>
                </a:tc>
              </a:tr>
            </a:tbl>
          </a:graphicData>
        </a:graphic>
      </p:graphicFrame>
      <p:pic>
        <p:nvPicPr>
          <p:cNvPr id="3" name="Picture 2"/>
          <p:cNvPicPr>
            <a:picLocks noChangeAspect="1"/>
          </p:cNvPicPr>
          <p:nvPr/>
        </p:nvPicPr>
        <p:blipFill>
          <a:blip r:embed="rId3"/>
          <a:stretch>
            <a:fillRect/>
          </a:stretch>
        </p:blipFill>
        <p:spPr>
          <a:xfrm>
            <a:off x="10497395" y="877487"/>
            <a:ext cx="1506827" cy="2215922"/>
          </a:xfrm>
          <a:prstGeom prst="rect">
            <a:avLst/>
          </a:prstGeom>
        </p:spPr>
      </p:pic>
      <p:pic>
        <p:nvPicPr>
          <p:cNvPr id="3074" name="Picture 2" descr="https://encrypted-tbn3.gstatic.com/images?q=tbn:ANd9GcR-J0hkZOsXa7GEpMWcsNilriUtTSkmPNEBm0U0DxUo4C1zeg27a3e6QiRC09wgXYhQ2W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4382" y="3168038"/>
            <a:ext cx="1479840" cy="22567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31351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1074" y="2116892"/>
            <a:ext cx="5241604" cy="3241158"/>
          </a:xfrm>
          <a:prstGeom prst="rect">
            <a:avLst/>
          </a:prstGeom>
        </p:spPr>
      </p:pic>
      <p:sp>
        <p:nvSpPr>
          <p:cNvPr id="9" name="TextBox 8"/>
          <p:cNvSpPr txBox="1"/>
          <p:nvPr/>
        </p:nvSpPr>
        <p:spPr>
          <a:xfrm>
            <a:off x="437321" y="850790"/>
            <a:ext cx="11616855" cy="830997"/>
          </a:xfrm>
          <a:prstGeom prst="rect">
            <a:avLst/>
          </a:prstGeom>
          <a:noFill/>
        </p:spPr>
        <p:txBody>
          <a:bodyPr wrap="square" rtlCol="0">
            <a:spAutoFit/>
          </a:bodyPr>
          <a:lstStyle/>
          <a:p>
            <a:endParaRPr lang="en-US" sz="2400" dirty="0"/>
          </a:p>
          <a:p>
            <a:endParaRPr lang="en-US" sz="2400" dirty="0"/>
          </a:p>
        </p:txBody>
      </p:sp>
      <p:sp>
        <p:nvSpPr>
          <p:cNvPr id="10" name="Rectangle 9"/>
          <p:cNvSpPr/>
          <p:nvPr/>
        </p:nvSpPr>
        <p:spPr>
          <a:xfrm>
            <a:off x="437321"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Topics…</a:t>
            </a:r>
            <a:endParaRPr lang="en-US" sz="2800" i="1" dirty="0">
              <a:solidFill>
                <a:schemeClr val="bg1">
                  <a:lumMod val="50000"/>
                </a:schemeClr>
              </a:solidFill>
            </a:endParaRPr>
          </a:p>
        </p:txBody>
      </p:sp>
      <p:sp>
        <p:nvSpPr>
          <p:cNvPr id="11" name="Rectangle 10"/>
          <p:cNvSpPr/>
          <p:nvPr/>
        </p:nvSpPr>
        <p:spPr>
          <a:xfrm>
            <a:off x="3340871" y="9180"/>
            <a:ext cx="2914153" cy="44404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Institution</a:t>
            </a:r>
            <a:endParaRPr lang="en-US" sz="2800" dirty="0">
              <a:solidFill>
                <a:schemeClr val="tx1"/>
              </a:solidFill>
            </a:endParaRPr>
          </a:p>
        </p:txBody>
      </p:sp>
      <p:sp>
        <p:nvSpPr>
          <p:cNvPr id="12" name="Rectangle 11"/>
          <p:cNvSpPr/>
          <p:nvPr/>
        </p:nvSpPr>
        <p:spPr>
          <a:xfrm>
            <a:off x="6260325"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State/Consortia</a:t>
            </a:r>
            <a:endParaRPr lang="en-US" sz="2800" i="1" dirty="0">
              <a:solidFill>
                <a:schemeClr val="bg1">
                  <a:lumMod val="50000"/>
                </a:schemeClr>
              </a:solidFill>
            </a:endParaRPr>
          </a:p>
        </p:txBody>
      </p:sp>
      <p:sp>
        <p:nvSpPr>
          <p:cNvPr id="13" name="Rectangle 12"/>
          <p:cNvSpPr/>
          <p:nvPr/>
        </p:nvSpPr>
        <p:spPr>
          <a:xfrm>
            <a:off x="9140023" y="9180"/>
            <a:ext cx="2914153" cy="444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50000"/>
                  </a:schemeClr>
                </a:solidFill>
              </a:rPr>
              <a:t>OMG</a:t>
            </a:r>
            <a:endParaRPr lang="en-US" sz="2800" i="1" dirty="0">
              <a:solidFill>
                <a:schemeClr val="bg1">
                  <a:lumMod val="50000"/>
                </a:schemeClr>
              </a:solidFill>
            </a:endParaRPr>
          </a:p>
        </p:txBody>
      </p:sp>
      <p:sp>
        <p:nvSpPr>
          <p:cNvPr id="14" name="TextBox 13"/>
          <p:cNvSpPr txBox="1"/>
          <p:nvPr/>
        </p:nvSpPr>
        <p:spPr>
          <a:xfrm>
            <a:off x="437321" y="850790"/>
            <a:ext cx="11616855" cy="830997"/>
          </a:xfrm>
          <a:prstGeom prst="rect">
            <a:avLst/>
          </a:prstGeom>
          <a:noFill/>
        </p:spPr>
        <p:txBody>
          <a:bodyPr wrap="square" rtlCol="0">
            <a:spAutoFit/>
          </a:bodyPr>
          <a:lstStyle/>
          <a:p>
            <a:r>
              <a:rPr lang="en-US" sz="2400" b="1" spc="300" dirty="0" smtClean="0"/>
              <a:t>Regional Accreditor Guidelines – They All Have Them</a:t>
            </a:r>
          </a:p>
          <a:p>
            <a:endParaRPr lang="en-US" sz="2400" dirty="0"/>
          </a:p>
        </p:txBody>
      </p:sp>
      <p:pic>
        <p:nvPicPr>
          <p:cNvPr id="22" name="Picture 21"/>
          <p:cNvPicPr>
            <a:picLocks noChangeAspect="1"/>
          </p:cNvPicPr>
          <p:nvPr/>
        </p:nvPicPr>
        <p:blipFill>
          <a:blip r:embed="rId4"/>
          <a:stretch>
            <a:fillRect/>
          </a:stretch>
        </p:blipFill>
        <p:spPr>
          <a:xfrm>
            <a:off x="204353" y="2493839"/>
            <a:ext cx="6849414" cy="2426113"/>
          </a:xfrm>
          <a:prstGeom prst="rect">
            <a:avLst/>
          </a:prstGeom>
        </p:spPr>
      </p:pic>
    </p:spTree>
    <p:extLst>
      <p:ext uri="{BB962C8B-B14F-4D97-AF65-F5344CB8AC3E}">
        <p14:creationId xmlns:p14="http://schemas.microsoft.com/office/powerpoint/2010/main" val="484128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2331</TotalTime>
  <Words>1768</Words>
  <Application>Microsoft Office PowerPoint</Application>
  <PresentationFormat>Widescreen</PresentationFormat>
  <Paragraphs>527</Paragraphs>
  <Slides>34</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Mangal</vt:lpstr>
      <vt:lpstr>Times New Roman</vt:lpstr>
      <vt:lpstr>Office Theme</vt:lpstr>
      <vt:lpstr>Quality Matters:  Your Friend for Accreditation and Compliance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Broward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Matters: Your Friend for Accreditation and Compliance</dc:title>
  <dc:creator>David Shulman</dc:creator>
  <cp:lastModifiedBy>Beth</cp:lastModifiedBy>
  <cp:revision>126</cp:revision>
  <dcterms:created xsi:type="dcterms:W3CDTF">2017-04-14T19:35:37Z</dcterms:created>
  <dcterms:modified xsi:type="dcterms:W3CDTF">2017-05-02T16:36:46Z</dcterms:modified>
</cp:coreProperties>
</file>