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56" r:id="rId2"/>
    <p:sldId id="257" r:id="rId3"/>
    <p:sldId id="259" r:id="rId4"/>
    <p:sldId id="260" r:id="rId5"/>
    <p:sldId id="261" r:id="rId6"/>
    <p:sldId id="262" r:id="rId7"/>
    <p:sldId id="263" r:id="rId8"/>
    <p:sldId id="266" r:id="rId9"/>
    <p:sldId id="268" r:id="rId10"/>
    <p:sldId id="269" r:id="rId11"/>
    <p:sldId id="270" r:id="rId12"/>
    <p:sldId id="271" r:id="rId13"/>
    <p:sldId id="272" r:id="rId14"/>
    <p:sldId id="273" r:id="rId15"/>
    <p:sldId id="264" r:id="rId16"/>
    <p:sldId id="274" r:id="rId17"/>
    <p:sldId id="276" r:id="rId18"/>
    <p:sldId id="275" r:id="rId19"/>
    <p:sldId id="277" r:id="rId20"/>
    <p:sldId id="278" r:id="rId21"/>
    <p:sldId id="279" r:id="rId22"/>
    <p:sldId id="280" r:id="rId23"/>
    <p:sldId id="281" r:id="rId24"/>
    <p:sldId id="298" r:id="rId25"/>
    <p:sldId id="299" r:id="rId26"/>
    <p:sldId id="302" r:id="rId27"/>
    <p:sldId id="301" r:id="rId28"/>
    <p:sldId id="296" r:id="rId29"/>
    <p:sldId id="303" r:id="rId30"/>
    <p:sldId id="25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E3E475-9704-452B-97EE-3BE87F6AD5F8}" v="8" dt="2025-04-08T16:07:22.2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6828" autoAdjust="0"/>
  </p:normalViewPr>
  <p:slideViewPr>
    <p:cSldViewPr snapToGrid="0">
      <p:cViewPr varScale="1">
        <p:scale>
          <a:sx n="66" d="100"/>
          <a:sy n="66" d="100"/>
        </p:scale>
        <p:origin x="231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2CE6E1-20B4-4645-AE3C-3855D3DE0A00}"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B787D23C-8ADF-44C7-A2FD-618AEFE4E467}">
      <dgm:prSet phldrT="[Text]"/>
      <dgm:spPr/>
      <dgm:t>
        <a:bodyPr/>
        <a:lstStyle/>
        <a:p>
          <a:r>
            <a:rPr lang="en-US" dirty="0"/>
            <a:t>Core Functionality</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61A490F8-9D26-4E7F-9C42-B2F67E3AD8D6}" type="parTrans" cxnId="{82B9429E-4242-442E-A3AF-A1D29BA485AB}">
      <dgm:prSet/>
      <dgm:spPr/>
      <dgm:t>
        <a:bodyPr/>
        <a:lstStyle/>
        <a:p>
          <a:endParaRPr lang="en-US"/>
        </a:p>
      </dgm:t>
    </dgm:pt>
    <dgm:pt modelId="{6AB4F08A-110D-4560-A620-C2ED2D4064D7}" type="sibTrans" cxnId="{82B9429E-4242-442E-A3AF-A1D29BA485AB}">
      <dgm:prSet/>
      <dgm:spPr/>
      <dgm:t>
        <a:bodyPr/>
        <a:lstStyle/>
        <a:p>
          <a:endParaRPr lang="en-US"/>
        </a:p>
      </dgm:t>
    </dgm:pt>
    <dgm:pt modelId="{B044FEC2-4631-4EA2-A9DD-4AB3C326D0B4}">
      <dgm:prSet phldrT="[Text]"/>
      <dgm:spPr/>
      <dgm:t>
        <a:bodyPr/>
        <a:lstStyle/>
        <a:p>
          <a:r>
            <a:rPr lang="en-US" dirty="0"/>
            <a:t>Key Learning Affordances</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C8DE9FEB-2982-4C40-A564-1AC18070FE88}" type="parTrans" cxnId="{221DF879-1FFD-4F7B-A841-86D794DE7A1F}">
      <dgm:prSet/>
      <dgm:spPr/>
      <dgm:t>
        <a:bodyPr/>
        <a:lstStyle/>
        <a:p>
          <a:endParaRPr lang="en-US"/>
        </a:p>
      </dgm:t>
    </dgm:pt>
    <dgm:pt modelId="{8F574E61-3100-4942-B1B4-49A2D0252B8F}" type="sibTrans" cxnId="{221DF879-1FFD-4F7B-A841-86D794DE7A1F}">
      <dgm:prSet/>
      <dgm:spPr/>
      <dgm:t>
        <a:bodyPr/>
        <a:lstStyle/>
        <a:p>
          <a:endParaRPr lang="en-US"/>
        </a:p>
      </dgm:t>
    </dgm:pt>
    <dgm:pt modelId="{1C43659D-413E-4A3F-9C74-EC09BC47A78D}">
      <dgm:prSet phldrT="[Text]"/>
      <dgm:spPr/>
      <dgm:t>
        <a:bodyPr/>
        <a:lstStyle/>
        <a:p>
          <a:r>
            <a:rPr lang="en-US" dirty="0"/>
            <a:t>Adaptability and Personalization </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E6330347-F454-43BB-8DEB-12C1361D3E70}" type="parTrans" cxnId="{7FA93E92-575F-47AD-A339-D14D9E508E20}">
      <dgm:prSet/>
      <dgm:spPr/>
      <dgm:t>
        <a:bodyPr/>
        <a:lstStyle/>
        <a:p>
          <a:endParaRPr lang="en-US"/>
        </a:p>
      </dgm:t>
    </dgm:pt>
    <dgm:pt modelId="{E3441F1B-DDF8-4319-BF98-8C8DC221AD3C}" type="sibTrans" cxnId="{7FA93E92-575F-47AD-A339-D14D9E508E20}">
      <dgm:prSet/>
      <dgm:spPr/>
      <dgm:t>
        <a:bodyPr/>
        <a:lstStyle/>
        <a:p>
          <a:endParaRPr lang="en-US"/>
        </a:p>
      </dgm:t>
    </dgm:pt>
    <dgm:pt modelId="{5C3A85E8-AEC7-4A1A-96AA-30F12DE261E7}">
      <dgm:prSet phldrT="[Text]"/>
      <dgm:spPr/>
      <dgm:t>
        <a:bodyPr/>
        <a:lstStyle/>
        <a:p>
          <a:pPr>
            <a:buFont typeface="Arial" panose="020B0604020202020204" pitchFamily="34" charset="0"/>
            <a:buChar char="•"/>
          </a:pPr>
          <a:r>
            <a:rPr lang="en-US" dirty="0"/>
            <a:t>AI systems that generate content (text, images, video) often indistinguishable from human-created materials (Hodges &amp; Kirschner, 2024; Hsu et al., 2023)</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D846D3F2-2611-4AEC-BF6F-CE1F886FB574}" type="parTrans" cxnId="{FE0692AE-105E-4376-BB6E-5F1233850F78}">
      <dgm:prSet/>
      <dgm:spPr/>
      <dgm:t>
        <a:bodyPr/>
        <a:lstStyle/>
        <a:p>
          <a:endParaRPr lang="en-US"/>
        </a:p>
      </dgm:t>
    </dgm:pt>
    <dgm:pt modelId="{93FF7AB9-CAED-4C7E-82B7-A186CBC91835}" type="sibTrans" cxnId="{FE0692AE-105E-4376-BB6E-5F1233850F78}">
      <dgm:prSet/>
      <dgm:spPr/>
      <dgm:t>
        <a:bodyPr/>
        <a:lstStyle/>
        <a:p>
          <a:endParaRPr lang="en-US"/>
        </a:p>
      </dgm:t>
    </dgm:pt>
    <dgm:pt modelId="{FDE5B6CE-77F1-472D-8974-BF8941BBB851}">
      <dgm:prSet/>
      <dgm:spPr/>
      <dgm:t>
        <a:bodyPr/>
        <a:lstStyle/>
        <a:p>
          <a:pPr>
            <a:buFont typeface="Arial" panose="020B0604020202020204" pitchFamily="34" charset="0"/>
            <a:buChar char="•"/>
          </a:pPr>
          <a:r>
            <a:rPr lang="en-US" dirty="0"/>
            <a:t>Large Language Models (LLMs), like GPT-4, are a key example</a:t>
          </a:r>
        </a:p>
      </dgm:t>
    </dgm:pt>
    <dgm:pt modelId="{FD05AE14-01A4-49BB-B3C3-EBC90781B90F}" type="parTrans" cxnId="{0BED3BFB-4711-4364-B203-DF8B6858AFE1}">
      <dgm:prSet/>
      <dgm:spPr/>
      <dgm:t>
        <a:bodyPr/>
        <a:lstStyle/>
        <a:p>
          <a:endParaRPr lang="en-US"/>
        </a:p>
      </dgm:t>
    </dgm:pt>
    <dgm:pt modelId="{A47338A9-9C97-4AB4-B81B-AA7472F9B0AD}" type="sibTrans" cxnId="{0BED3BFB-4711-4364-B203-DF8B6858AFE1}">
      <dgm:prSet/>
      <dgm:spPr/>
      <dgm:t>
        <a:bodyPr/>
        <a:lstStyle/>
        <a:p>
          <a:endParaRPr lang="en-US"/>
        </a:p>
      </dgm:t>
    </dgm:pt>
    <dgm:pt modelId="{30F83F48-BCA7-4E97-908B-E77968EBEC6C}">
      <dgm:prSet phldrT="[Text]"/>
      <dgm:spPr/>
      <dgm:t>
        <a:bodyPr/>
        <a:lstStyle/>
        <a:p>
          <a:pPr>
            <a:buFont typeface="Arial" panose="020B0604020202020204" pitchFamily="34" charset="0"/>
            <a:buChar char="•"/>
          </a:pPr>
          <a:r>
            <a:rPr lang="en-US" dirty="0"/>
            <a:t>Rapid, automated development of written and multimedia instructional materials (Bozkurt, 2023; Trust et al., 2023)</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A2A7B1D9-D6BA-4822-A76D-EB5826B82FC5}" type="parTrans" cxnId="{1E75FF57-69D4-43A5-9BC0-9D208C9E316F}">
      <dgm:prSet/>
      <dgm:spPr/>
      <dgm:t>
        <a:bodyPr/>
        <a:lstStyle/>
        <a:p>
          <a:endParaRPr lang="en-US"/>
        </a:p>
      </dgm:t>
    </dgm:pt>
    <dgm:pt modelId="{D5BAFEA4-48FA-4786-99C2-EC16068A77DA}" type="sibTrans" cxnId="{1E75FF57-69D4-43A5-9BC0-9D208C9E316F}">
      <dgm:prSet/>
      <dgm:spPr/>
      <dgm:t>
        <a:bodyPr/>
        <a:lstStyle/>
        <a:p>
          <a:endParaRPr lang="en-US"/>
        </a:p>
      </dgm:t>
    </dgm:pt>
    <dgm:pt modelId="{E64624DE-79D1-47E8-A4DE-F9257206DCCF}">
      <dgm:prSet/>
      <dgm:spPr/>
      <dgm:t>
        <a:bodyPr/>
        <a:lstStyle/>
        <a:p>
          <a:pPr>
            <a:buFont typeface="Arial" panose="020B0604020202020204" pitchFamily="34" charset="0"/>
            <a:buChar char="•"/>
          </a:pPr>
          <a:r>
            <a:rPr lang="en-US" dirty="0"/>
            <a:t>Scalability and efficiency in content creation for diverse learning contexts</a:t>
          </a:r>
        </a:p>
      </dgm:t>
    </dgm:pt>
    <dgm:pt modelId="{D06379D8-0C00-4504-8B3D-9B58FA764757}" type="parTrans" cxnId="{E1F348E3-A15F-47D8-AC9E-96FE856246DB}">
      <dgm:prSet/>
      <dgm:spPr/>
      <dgm:t>
        <a:bodyPr/>
        <a:lstStyle/>
        <a:p>
          <a:endParaRPr lang="en-US"/>
        </a:p>
      </dgm:t>
    </dgm:pt>
    <dgm:pt modelId="{4C009314-AD6B-49B2-9933-4FF46D6CF1EF}" type="sibTrans" cxnId="{E1F348E3-A15F-47D8-AC9E-96FE856246DB}">
      <dgm:prSet/>
      <dgm:spPr/>
      <dgm:t>
        <a:bodyPr/>
        <a:lstStyle/>
        <a:p>
          <a:endParaRPr lang="en-US"/>
        </a:p>
      </dgm:t>
    </dgm:pt>
    <dgm:pt modelId="{13BCDDE8-4C12-44F9-AFF9-D157B9EFC7FF}">
      <dgm:prSet phldrT="[Text]"/>
      <dgm:spPr/>
      <dgm:t>
        <a:bodyPr/>
        <a:lstStyle/>
        <a:p>
          <a:pPr>
            <a:buFont typeface="Arial" panose="020B0604020202020204" pitchFamily="34" charset="0"/>
            <a:buChar char="•"/>
          </a:pPr>
          <a:r>
            <a:rPr lang="en-US" dirty="0"/>
            <a:t>Learner-specific content and assessment paths through data-driven customization (</a:t>
          </a:r>
          <a:r>
            <a:rPr lang="en-US" dirty="0" err="1"/>
            <a:t>Firat</a:t>
          </a:r>
          <a:r>
            <a:rPr lang="en-US" dirty="0"/>
            <a:t>, 2023; </a:t>
          </a:r>
          <a:r>
            <a:rPr lang="en-US" dirty="0" err="1"/>
            <a:t>Kuhail</a:t>
          </a:r>
          <a:r>
            <a:rPr lang="en-US" dirty="0"/>
            <a:t> et al., 2023)</a:t>
          </a:r>
        </a:p>
      </dgm:t>
      <dgm:extLst>
        <a:ext uri="{E40237B7-FDA0-4F09-8148-C483321AD2D9}">
          <dgm14:cNvPr xmlns:dgm14="http://schemas.microsoft.com/office/drawing/2010/diagram" id="0" name=""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
      </dgm:extLst>
    </dgm:pt>
    <dgm:pt modelId="{2206D02B-E8A2-4FA4-BE8F-EFC3CB0116B1}" type="parTrans" cxnId="{981FE11D-645B-422B-87EE-53B8D5477F17}">
      <dgm:prSet/>
      <dgm:spPr/>
      <dgm:t>
        <a:bodyPr/>
        <a:lstStyle/>
        <a:p>
          <a:endParaRPr lang="en-US"/>
        </a:p>
      </dgm:t>
    </dgm:pt>
    <dgm:pt modelId="{BB115ACF-20CB-40F7-804B-B0A6BEDBE846}" type="sibTrans" cxnId="{981FE11D-645B-422B-87EE-53B8D5477F17}">
      <dgm:prSet/>
      <dgm:spPr/>
      <dgm:t>
        <a:bodyPr/>
        <a:lstStyle/>
        <a:p>
          <a:endParaRPr lang="en-US"/>
        </a:p>
      </dgm:t>
    </dgm:pt>
    <dgm:pt modelId="{CCC67E8A-ADBF-40DF-BB54-BD759BDE6CD0}">
      <dgm:prSet/>
      <dgm:spPr/>
      <dgm:t>
        <a:bodyPr/>
        <a:lstStyle/>
        <a:p>
          <a:pPr>
            <a:buFont typeface="Arial" panose="020B0604020202020204" pitchFamily="34" charset="0"/>
            <a:buChar char="•"/>
          </a:pPr>
          <a:r>
            <a:rPr lang="en-US" dirty="0"/>
            <a:t>Supports differentiated learning and responsiveness to varied educational backgrounds</a:t>
          </a:r>
        </a:p>
      </dgm:t>
    </dgm:pt>
    <dgm:pt modelId="{EA985F0C-FF8E-4886-B550-137D2E7766B1}" type="parTrans" cxnId="{C8839DE0-2662-4274-8A16-ECD056806AA1}">
      <dgm:prSet/>
      <dgm:spPr/>
      <dgm:t>
        <a:bodyPr/>
        <a:lstStyle/>
        <a:p>
          <a:endParaRPr lang="en-US"/>
        </a:p>
      </dgm:t>
    </dgm:pt>
    <dgm:pt modelId="{1AD98F7F-27A0-4F0F-8A15-0DDD3776D148}" type="sibTrans" cxnId="{C8839DE0-2662-4274-8A16-ECD056806AA1}">
      <dgm:prSet/>
      <dgm:spPr/>
      <dgm:t>
        <a:bodyPr/>
        <a:lstStyle/>
        <a:p>
          <a:endParaRPr lang="en-US"/>
        </a:p>
      </dgm:t>
    </dgm:pt>
    <dgm:pt modelId="{9958A157-1671-479E-AA4C-AB064E8719BE}" type="pres">
      <dgm:prSet presAssocID="{8F2CE6E1-20B4-4645-AE3C-3855D3DE0A00}" presName="linear" presStyleCnt="0">
        <dgm:presLayoutVars>
          <dgm:dir/>
          <dgm:animLvl val="lvl"/>
          <dgm:resizeHandles val="exact"/>
        </dgm:presLayoutVars>
      </dgm:prSet>
      <dgm:spPr/>
    </dgm:pt>
    <dgm:pt modelId="{6AC0B83A-8347-4EA6-BD35-F9FB04CAFF43}" type="pres">
      <dgm:prSet presAssocID="{B787D23C-8ADF-44C7-A2FD-618AEFE4E467}" presName="parentLin" presStyleCnt="0"/>
      <dgm:spPr/>
    </dgm:pt>
    <dgm:pt modelId="{078FF1EA-0B42-4EBA-BBA4-7C55A7EB47CB}" type="pres">
      <dgm:prSet presAssocID="{B787D23C-8ADF-44C7-A2FD-618AEFE4E467}" presName="parentLeftMargin" presStyleLbl="node1" presStyleIdx="0" presStyleCnt="3"/>
      <dgm:spPr/>
    </dgm:pt>
    <dgm:pt modelId="{74FF7601-4A28-44C8-843B-C28D98846EA4}" type="pres">
      <dgm:prSet presAssocID="{B787D23C-8ADF-44C7-A2FD-618AEFE4E467}" presName="parentText" presStyleLbl="node1" presStyleIdx="0" presStyleCnt="3">
        <dgm:presLayoutVars>
          <dgm:chMax val="0"/>
          <dgm:bulletEnabled val="1"/>
        </dgm:presLayoutVars>
      </dgm:prSet>
      <dgm:spPr/>
    </dgm:pt>
    <dgm:pt modelId="{02DDAE49-AEF3-4940-A5F1-F27577AF6524}" type="pres">
      <dgm:prSet presAssocID="{B787D23C-8ADF-44C7-A2FD-618AEFE4E467}" presName="negativeSpace" presStyleCnt="0"/>
      <dgm:spPr/>
    </dgm:pt>
    <dgm:pt modelId="{D12C2350-F522-41F4-B1AB-08B4E86269C0}" type="pres">
      <dgm:prSet presAssocID="{B787D23C-8ADF-44C7-A2FD-618AEFE4E467}" presName="childText" presStyleLbl="conFgAcc1" presStyleIdx="0" presStyleCnt="3">
        <dgm:presLayoutVars>
          <dgm:bulletEnabled val="1"/>
        </dgm:presLayoutVars>
      </dgm:prSet>
      <dgm:spPr/>
    </dgm:pt>
    <dgm:pt modelId="{848EE1E4-C0CF-42C2-A7ED-0C1F1AFE4148}" type="pres">
      <dgm:prSet presAssocID="{6AB4F08A-110D-4560-A620-C2ED2D4064D7}" presName="spaceBetweenRectangles" presStyleCnt="0"/>
      <dgm:spPr/>
    </dgm:pt>
    <dgm:pt modelId="{611CF236-A177-4415-B3D3-D1AE899CE2E8}" type="pres">
      <dgm:prSet presAssocID="{B044FEC2-4631-4EA2-A9DD-4AB3C326D0B4}" presName="parentLin" presStyleCnt="0"/>
      <dgm:spPr/>
    </dgm:pt>
    <dgm:pt modelId="{D0210579-AF17-4FCD-8305-99CFF26871D4}" type="pres">
      <dgm:prSet presAssocID="{B044FEC2-4631-4EA2-A9DD-4AB3C326D0B4}" presName="parentLeftMargin" presStyleLbl="node1" presStyleIdx="0" presStyleCnt="3"/>
      <dgm:spPr/>
    </dgm:pt>
    <dgm:pt modelId="{937380A2-4842-46D3-95A3-29FCCAB96B3D}" type="pres">
      <dgm:prSet presAssocID="{B044FEC2-4631-4EA2-A9DD-4AB3C326D0B4}" presName="parentText" presStyleLbl="node1" presStyleIdx="1" presStyleCnt="3">
        <dgm:presLayoutVars>
          <dgm:chMax val="0"/>
          <dgm:bulletEnabled val="1"/>
        </dgm:presLayoutVars>
      </dgm:prSet>
      <dgm:spPr/>
    </dgm:pt>
    <dgm:pt modelId="{8A52819A-3439-4D4B-84C7-C29AC80F4FCC}" type="pres">
      <dgm:prSet presAssocID="{B044FEC2-4631-4EA2-A9DD-4AB3C326D0B4}" presName="negativeSpace" presStyleCnt="0"/>
      <dgm:spPr/>
    </dgm:pt>
    <dgm:pt modelId="{9375993F-9117-4311-9DFF-24A646E13134}" type="pres">
      <dgm:prSet presAssocID="{B044FEC2-4631-4EA2-A9DD-4AB3C326D0B4}" presName="childText" presStyleLbl="conFgAcc1" presStyleIdx="1" presStyleCnt="3">
        <dgm:presLayoutVars>
          <dgm:bulletEnabled val="1"/>
        </dgm:presLayoutVars>
      </dgm:prSet>
      <dgm:spPr/>
    </dgm:pt>
    <dgm:pt modelId="{2C5111B1-9F78-4828-BB62-78C969BF901E}" type="pres">
      <dgm:prSet presAssocID="{8F574E61-3100-4942-B1B4-49A2D0252B8F}" presName="spaceBetweenRectangles" presStyleCnt="0"/>
      <dgm:spPr/>
    </dgm:pt>
    <dgm:pt modelId="{C80A4097-C8ED-4FB5-9121-256C4C45AE95}" type="pres">
      <dgm:prSet presAssocID="{1C43659D-413E-4A3F-9C74-EC09BC47A78D}" presName="parentLin" presStyleCnt="0"/>
      <dgm:spPr/>
    </dgm:pt>
    <dgm:pt modelId="{7A550BCC-70FE-4A08-8988-867D904989F4}" type="pres">
      <dgm:prSet presAssocID="{1C43659D-413E-4A3F-9C74-EC09BC47A78D}" presName="parentLeftMargin" presStyleLbl="node1" presStyleIdx="1" presStyleCnt="3"/>
      <dgm:spPr/>
    </dgm:pt>
    <dgm:pt modelId="{303A4E97-7CD0-4A2C-83AB-6D4445BD89F0}" type="pres">
      <dgm:prSet presAssocID="{1C43659D-413E-4A3F-9C74-EC09BC47A78D}" presName="parentText" presStyleLbl="node1" presStyleIdx="2" presStyleCnt="3">
        <dgm:presLayoutVars>
          <dgm:chMax val="0"/>
          <dgm:bulletEnabled val="1"/>
        </dgm:presLayoutVars>
      </dgm:prSet>
      <dgm:spPr/>
    </dgm:pt>
    <dgm:pt modelId="{96D86A38-8E79-4CB7-BB0C-CB5E3FF30434}" type="pres">
      <dgm:prSet presAssocID="{1C43659D-413E-4A3F-9C74-EC09BC47A78D}" presName="negativeSpace" presStyleCnt="0"/>
      <dgm:spPr/>
    </dgm:pt>
    <dgm:pt modelId="{12F583B1-0955-49AA-9D8E-BCFE3AC28B19}" type="pres">
      <dgm:prSet presAssocID="{1C43659D-413E-4A3F-9C74-EC09BC47A78D}" presName="childText" presStyleLbl="conFgAcc1" presStyleIdx="2" presStyleCnt="3">
        <dgm:presLayoutVars>
          <dgm:bulletEnabled val="1"/>
        </dgm:presLayoutVars>
      </dgm:prSet>
      <dgm:spPr/>
    </dgm:pt>
  </dgm:ptLst>
  <dgm:cxnLst>
    <dgm:cxn modelId="{981FE11D-645B-422B-87EE-53B8D5477F17}" srcId="{1C43659D-413E-4A3F-9C74-EC09BC47A78D}" destId="{13BCDDE8-4C12-44F9-AFF9-D157B9EFC7FF}" srcOrd="0" destOrd="0" parTransId="{2206D02B-E8A2-4FA4-BE8F-EFC3CB0116B1}" sibTransId="{BB115ACF-20CB-40F7-804B-B0A6BEDBE846}"/>
    <dgm:cxn modelId="{7D055D2D-D0F9-4A61-9E17-20EC6D9BAC93}" type="presOf" srcId="{1C43659D-413E-4A3F-9C74-EC09BC47A78D}" destId="{303A4E97-7CD0-4A2C-83AB-6D4445BD89F0}" srcOrd="1" destOrd="0" presId="urn:microsoft.com/office/officeart/2005/8/layout/list1"/>
    <dgm:cxn modelId="{F41CA434-13C9-448C-9630-0D84E1D4AEAE}" type="presOf" srcId="{B787D23C-8ADF-44C7-A2FD-618AEFE4E467}" destId="{078FF1EA-0B42-4EBA-BBA4-7C55A7EB47CB}" srcOrd="0" destOrd="0" presId="urn:microsoft.com/office/officeart/2005/8/layout/list1"/>
    <dgm:cxn modelId="{8755424B-199B-4673-A88C-348BFF1D49DC}" type="presOf" srcId="{E64624DE-79D1-47E8-A4DE-F9257206DCCF}" destId="{9375993F-9117-4311-9DFF-24A646E13134}" srcOrd="0" destOrd="1" presId="urn:microsoft.com/office/officeart/2005/8/layout/list1"/>
    <dgm:cxn modelId="{91B05572-1A94-48F0-A901-9EC2DB88B39E}" type="presOf" srcId="{CCC67E8A-ADBF-40DF-BB54-BD759BDE6CD0}" destId="{12F583B1-0955-49AA-9D8E-BCFE3AC28B19}" srcOrd="0" destOrd="1" presId="urn:microsoft.com/office/officeart/2005/8/layout/list1"/>
    <dgm:cxn modelId="{1E75FF57-69D4-43A5-9BC0-9D208C9E316F}" srcId="{B044FEC2-4631-4EA2-A9DD-4AB3C326D0B4}" destId="{30F83F48-BCA7-4E97-908B-E77968EBEC6C}" srcOrd="0" destOrd="0" parTransId="{A2A7B1D9-D6BA-4822-A76D-EB5826B82FC5}" sibTransId="{D5BAFEA4-48FA-4786-99C2-EC16068A77DA}"/>
    <dgm:cxn modelId="{221DF879-1FFD-4F7B-A841-86D794DE7A1F}" srcId="{8F2CE6E1-20B4-4645-AE3C-3855D3DE0A00}" destId="{B044FEC2-4631-4EA2-A9DD-4AB3C326D0B4}" srcOrd="1" destOrd="0" parTransId="{C8DE9FEB-2982-4C40-A564-1AC18070FE88}" sibTransId="{8F574E61-3100-4942-B1B4-49A2D0252B8F}"/>
    <dgm:cxn modelId="{584B255A-4CA2-477B-8605-3C80BBCF6315}" type="presOf" srcId="{8F2CE6E1-20B4-4645-AE3C-3855D3DE0A00}" destId="{9958A157-1671-479E-AA4C-AB064E8719BE}" srcOrd="0" destOrd="0" presId="urn:microsoft.com/office/officeart/2005/8/layout/list1"/>
    <dgm:cxn modelId="{966EBF7B-E3DA-4FA5-BF27-27C77752703F}" type="presOf" srcId="{13BCDDE8-4C12-44F9-AFF9-D157B9EFC7FF}" destId="{12F583B1-0955-49AA-9D8E-BCFE3AC28B19}" srcOrd="0" destOrd="0" presId="urn:microsoft.com/office/officeart/2005/8/layout/list1"/>
    <dgm:cxn modelId="{7FA93E92-575F-47AD-A339-D14D9E508E20}" srcId="{8F2CE6E1-20B4-4645-AE3C-3855D3DE0A00}" destId="{1C43659D-413E-4A3F-9C74-EC09BC47A78D}" srcOrd="2" destOrd="0" parTransId="{E6330347-F454-43BB-8DEB-12C1361D3E70}" sibTransId="{E3441F1B-DDF8-4319-BF98-8C8DC221AD3C}"/>
    <dgm:cxn modelId="{82B9429E-4242-442E-A3AF-A1D29BA485AB}" srcId="{8F2CE6E1-20B4-4645-AE3C-3855D3DE0A00}" destId="{B787D23C-8ADF-44C7-A2FD-618AEFE4E467}" srcOrd="0" destOrd="0" parTransId="{61A490F8-9D26-4E7F-9C42-B2F67E3AD8D6}" sibTransId="{6AB4F08A-110D-4560-A620-C2ED2D4064D7}"/>
    <dgm:cxn modelId="{E8F4CAA9-5FB7-4324-A45B-B099F0D32EF0}" type="presOf" srcId="{B044FEC2-4631-4EA2-A9DD-4AB3C326D0B4}" destId="{937380A2-4842-46D3-95A3-29FCCAB96B3D}" srcOrd="1" destOrd="0" presId="urn:microsoft.com/office/officeart/2005/8/layout/list1"/>
    <dgm:cxn modelId="{F83E39AA-48ED-4F76-B757-6F827B396D28}" type="presOf" srcId="{B787D23C-8ADF-44C7-A2FD-618AEFE4E467}" destId="{74FF7601-4A28-44C8-843B-C28D98846EA4}" srcOrd="1" destOrd="0" presId="urn:microsoft.com/office/officeart/2005/8/layout/list1"/>
    <dgm:cxn modelId="{FE0692AE-105E-4376-BB6E-5F1233850F78}" srcId="{B787D23C-8ADF-44C7-A2FD-618AEFE4E467}" destId="{5C3A85E8-AEC7-4A1A-96AA-30F12DE261E7}" srcOrd="0" destOrd="0" parTransId="{D846D3F2-2611-4AEC-BF6F-CE1F886FB574}" sibTransId="{93FF7AB9-CAED-4C7E-82B7-A186CBC91835}"/>
    <dgm:cxn modelId="{7B53B3AF-3D35-4CBD-A931-BCCFB4ABD668}" type="presOf" srcId="{5C3A85E8-AEC7-4A1A-96AA-30F12DE261E7}" destId="{D12C2350-F522-41F4-B1AB-08B4E86269C0}" srcOrd="0" destOrd="0" presId="urn:microsoft.com/office/officeart/2005/8/layout/list1"/>
    <dgm:cxn modelId="{15E98AC2-7C29-4AE4-BC2A-A694ED20D983}" type="presOf" srcId="{B044FEC2-4631-4EA2-A9DD-4AB3C326D0B4}" destId="{D0210579-AF17-4FCD-8305-99CFF26871D4}" srcOrd="0" destOrd="0" presId="urn:microsoft.com/office/officeart/2005/8/layout/list1"/>
    <dgm:cxn modelId="{C8839DE0-2662-4274-8A16-ECD056806AA1}" srcId="{1C43659D-413E-4A3F-9C74-EC09BC47A78D}" destId="{CCC67E8A-ADBF-40DF-BB54-BD759BDE6CD0}" srcOrd="1" destOrd="0" parTransId="{EA985F0C-FF8E-4886-B550-137D2E7766B1}" sibTransId="{1AD98F7F-27A0-4F0F-8A15-0DDD3776D148}"/>
    <dgm:cxn modelId="{E1F348E3-A15F-47D8-AC9E-96FE856246DB}" srcId="{B044FEC2-4631-4EA2-A9DD-4AB3C326D0B4}" destId="{E64624DE-79D1-47E8-A4DE-F9257206DCCF}" srcOrd="1" destOrd="0" parTransId="{D06379D8-0C00-4504-8B3D-9B58FA764757}" sibTransId="{4C009314-AD6B-49B2-9933-4FF46D6CF1EF}"/>
    <dgm:cxn modelId="{03C873E4-FC29-428B-862E-00537252B654}" type="presOf" srcId="{FDE5B6CE-77F1-472D-8974-BF8941BBB851}" destId="{D12C2350-F522-41F4-B1AB-08B4E86269C0}" srcOrd="0" destOrd="1" presId="urn:microsoft.com/office/officeart/2005/8/layout/list1"/>
    <dgm:cxn modelId="{D8F606E8-454C-458F-AF57-B5AB6611D4FF}" type="presOf" srcId="{1C43659D-413E-4A3F-9C74-EC09BC47A78D}" destId="{7A550BCC-70FE-4A08-8988-867D904989F4}" srcOrd="0" destOrd="0" presId="urn:microsoft.com/office/officeart/2005/8/layout/list1"/>
    <dgm:cxn modelId="{3115FDEC-6C2A-448E-A03C-AFEE4E34B5AE}" type="presOf" srcId="{30F83F48-BCA7-4E97-908B-E77968EBEC6C}" destId="{9375993F-9117-4311-9DFF-24A646E13134}" srcOrd="0" destOrd="0" presId="urn:microsoft.com/office/officeart/2005/8/layout/list1"/>
    <dgm:cxn modelId="{0BED3BFB-4711-4364-B203-DF8B6858AFE1}" srcId="{B787D23C-8ADF-44C7-A2FD-618AEFE4E467}" destId="{FDE5B6CE-77F1-472D-8974-BF8941BBB851}" srcOrd="1" destOrd="0" parTransId="{FD05AE14-01A4-49BB-B3C3-EBC90781B90F}" sibTransId="{A47338A9-9C97-4AB4-B81B-AA7472F9B0AD}"/>
    <dgm:cxn modelId="{81AEE2B7-272A-448B-A04B-7B43D77EBF8B}" type="presParOf" srcId="{9958A157-1671-479E-AA4C-AB064E8719BE}" destId="{6AC0B83A-8347-4EA6-BD35-F9FB04CAFF43}" srcOrd="0" destOrd="0" presId="urn:microsoft.com/office/officeart/2005/8/layout/list1"/>
    <dgm:cxn modelId="{720B49F7-EB7C-4672-B797-264F75B5FDF1}" type="presParOf" srcId="{6AC0B83A-8347-4EA6-BD35-F9FB04CAFF43}" destId="{078FF1EA-0B42-4EBA-BBA4-7C55A7EB47CB}" srcOrd="0" destOrd="0" presId="urn:microsoft.com/office/officeart/2005/8/layout/list1"/>
    <dgm:cxn modelId="{DE819BD0-664A-4071-AA7F-0D0F47AD8BC2}" type="presParOf" srcId="{6AC0B83A-8347-4EA6-BD35-F9FB04CAFF43}" destId="{74FF7601-4A28-44C8-843B-C28D98846EA4}" srcOrd="1" destOrd="0" presId="urn:microsoft.com/office/officeart/2005/8/layout/list1"/>
    <dgm:cxn modelId="{24169A67-92D9-4B4F-8929-6164FD50BF19}" type="presParOf" srcId="{9958A157-1671-479E-AA4C-AB064E8719BE}" destId="{02DDAE49-AEF3-4940-A5F1-F27577AF6524}" srcOrd="1" destOrd="0" presId="urn:microsoft.com/office/officeart/2005/8/layout/list1"/>
    <dgm:cxn modelId="{2EC84563-F490-44E1-B85C-54030B4BD750}" type="presParOf" srcId="{9958A157-1671-479E-AA4C-AB064E8719BE}" destId="{D12C2350-F522-41F4-B1AB-08B4E86269C0}" srcOrd="2" destOrd="0" presId="urn:microsoft.com/office/officeart/2005/8/layout/list1"/>
    <dgm:cxn modelId="{1DB3DFDC-6234-4989-B738-BFD1455C703C}" type="presParOf" srcId="{9958A157-1671-479E-AA4C-AB064E8719BE}" destId="{848EE1E4-C0CF-42C2-A7ED-0C1F1AFE4148}" srcOrd="3" destOrd="0" presId="urn:microsoft.com/office/officeart/2005/8/layout/list1"/>
    <dgm:cxn modelId="{BC722C7A-8571-4AE7-B23E-2D040030E39F}" type="presParOf" srcId="{9958A157-1671-479E-AA4C-AB064E8719BE}" destId="{611CF236-A177-4415-B3D3-D1AE899CE2E8}" srcOrd="4" destOrd="0" presId="urn:microsoft.com/office/officeart/2005/8/layout/list1"/>
    <dgm:cxn modelId="{FD09981E-D233-4613-9981-4C8B38AE73A1}" type="presParOf" srcId="{611CF236-A177-4415-B3D3-D1AE899CE2E8}" destId="{D0210579-AF17-4FCD-8305-99CFF26871D4}" srcOrd="0" destOrd="0" presId="urn:microsoft.com/office/officeart/2005/8/layout/list1"/>
    <dgm:cxn modelId="{54A81C17-DC96-4867-B8C2-91C494A58B6F}" type="presParOf" srcId="{611CF236-A177-4415-B3D3-D1AE899CE2E8}" destId="{937380A2-4842-46D3-95A3-29FCCAB96B3D}" srcOrd="1" destOrd="0" presId="urn:microsoft.com/office/officeart/2005/8/layout/list1"/>
    <dgm:cxn modelId="{C06C19BF-B43F-41DC-9BEA-A80B3FDB2E79}" type="presParOf" srcId="{9958A157-1671-479E-AA4C-AB064E8719BE}" destId="{8A52819A-3439-4D4B-84C7-C29AC80F4FCC}" srcOrd="5" destOrd="0" presId="urn:microsoft.com/office/officeart/2005/8/layout/list1"/>
    <dgm:cxn modelId="{B81C3581-BE40-47CE-B8D9-FC92F94D7E8D}" type="presParOf" srcId="{9958A157-1671-479E-AA4C-AB064E8719BE}" destId="{9375993F-9117-4311-9DFF-24A646E13134}" srcOrd="6" destOrd="0" presId="urn:microsoft.com/office/officeart/2005/8/layout/list1"/>
    <dgm:cxn modelId="{022DE5A3-ED6C-4612-BCAE-B7905E3AA594}" type="presParOf" srcId="{9958A157-1671-479E-AA4C-AB064E8719BE}" destId="{2C5111B1-9F78-4828-BB62-78C969BF901E}" srcOrd="7" destOrd="0" presId="urn:microsoft.com/office/officeart/2005/8/layout/list1"/>
    <dgm:cxn modelId="{077EA9C8-552F-4B0D-9824-920218885E98}" type="presParOf" srcId="{9958A157-1671-479E-AA4C-AB064E8719BE}" destId="{C80A4097-C8ED-4FB5-9121-256C4C45AE95}" srcOrd="8" destOrd="0" presId="urn:microsoft.com/office/officeart/2005/8/layout/list1"/>
    <dgm:cxn modelId="{6B175F40-5804-4029-9F50-E62E3923B337}" type="presParOf" srcId="{C80A4097-C8ED-4FB5-9121-256C4C45AE95}" destId="{7A550BCC-70FE-4A08-8988-867D904989F4}" srcOrd="0" destOrd="0" presId="urn:microsoft.com/office/officeart/2005/8/layout/list1"/>
    <dgm:cxn modelId="{3E2C8079-85CF-4B6B-9891-BD52C7DA4A2C}" type="presParOf" srcId="{C80A4097-C8ED-4FB5-9121-256C4C45AE95}" destId="{303A4E97-7CD0-4A2C-83AB-6D4445BD89F0}" srcOrd="1" destOrd="0" presId="urn:microsoft.com/office/officeart/2005/8/layout/list1"/>
    <dgm:cxn modelId="{C45689EB-87A1-4BC6-8E54-1C5C448E305D}" type="presParOf" srcId="{9958A157-1671-479E-AA4C-AB064E8719BE}" destId="{96D86A38-8E79-4CB7-BB0C-CB5E3FF30434}" srcOrd="9" destOrd="0" presId="urn:microsoft.com/office/officeart/2005/8/layout/list1"/>
    <dgm:cxn modelId="{83071B82-0D94-480D-B6F1-36F60A6B2429}" type="presParOf" srcId="{9958A157-1671-479E-AA4C-AB064E8719BE}" destId="{12F583B1-0955-49AA-9D8E-BCFE3AC28B19}"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8BB9EB3-3D40-4526-AA18-FAAFDA034321}" type="doc">
      <dgm:prSet loTypeId="urn:microsoft.com/office/officeart/2005/8/layout/radial6" loCatId="relationship" qsTypeId="urn:microsoft.com/office/officeart/2005/8/quickstyle/simple4" qsCatId="simple" csTypeId="urn:microsoft.com/office/officeart/2005/8/colors/accent0_3" csCatId="mainScheme" phldr="1"/>
      <dgm:spPr/>
      <dgm:t>
        <a:bodyPr/>
        <a:lstStyle/>
        <a:p>
          <a:endParaRPr lang="en-US"/>
        </a:p>
      </dgm:t>
    </dgm:pt>
    <dgm:pt modelId="{146D72E2-E12C-4412-9F60-CAD4C89B49FB}">
      <dgm:prSet phldrT="[Text]"/>
      <dgm:spPr/>
      <dgm:t>
        <a:bodyPr/>
        <a:lstStyle/>
        <a:p>
          <a:r>
            <a:rPr lang="en-US" dirty="0"/>
            <a:t>Localization</a:t>
          </a:r>
        </a:p>
      </dgm:t>
    </dgm:pt>
    <dgm:pt modelId="{AB5E6E16-3616-439D-9D26-AB5B8679DE4B}" type="parTrans" cxnId="{5971AB4F-5729-4B17-8342-E47504249871}">
      <dgm:prSet/>
      <dgm:spPr/>
      <dgm:t>
        <a:bodyPr/>
        <a:lstStyle/>
        <a:p>
          <a:endParaRPr lang="en-US"/>
        </a:p>
      </dgm:t>
    </dgm:pt>
    <dgm:pt modelId="{1F4882B9-9B1C-4AAB-8E22-F3AF171B5CE3}" type="sibTrans" cxnId="{5971AB4F-5729-4B17-8342-E47504249871}">
      <dgm:prSet/>
      <dgm:spPr/>
      <dgm:t>
        <a:bodyPr/>
        <a:lstStyle/>
        <a:p>
          <a:endParaRPr lang="en-US"/>
        </a:p>
      </dgm:t>
    </dgm:pt>
    <dgm:pt modelId="{24BBA73B-A6E1-498E-9E40-5AA062C663B7}">
      <dgm:prSet phldrT="[Text]"/>
      <dgm:spPr/>
      <dgm:t>
        <a:bodyPr/>
        <a:lstStyle/>
        <a:p>
          <a:r>
            <a:rPr lang="en-US" dirty="0"/>
            <a:t>Contextual Adaptation</a:t>
          </a:r>
        </a:p>
      </dgm:t>
    </dgm:pt>
    <dgm:pt modelId="{DC857257-B335-429E-A4E5-66B8B74DE216}" type="parTrans" cxnId="{8E115175-11BB-425B-B376-3B75E617F987}">
      <dgm:prSet/>
      <dgm:spPr/>
      <dgm:t>
        <a:bodyPr/>
        <a:lstStyle/>
        <a:p>
          <a:endParaRPr lang="en-US"/>
        </a:p>
      </dgm:t>
    </dgm:pt>
    <dgm:pt modelId="{2E40DF3D-D1CD-4255-8048-720B0D79737A}" type="sibTrans" cxnId="{8E115175-11BB-425B-B376-3B75E617F987}">
      <dgm:prSet/>
      <dgm:spPr/>
      <dgm:t>
        <a:bodyPr/>
        <a:lstStyle/>
        <a:p>
          <a:endParaRPr lang="en-US"/>
        </a:p>
      </dgm:t>
    </dgm:pt>
    <dgm:pt modelId="{08348A5C-84A5-472A-9220-C7A60F18D51D}">
      <dgm:prSet phldrT="[Text]"/>
      <dgm:spPr/>
      <dgm:t>
        <a:bodyPr/>
        <a:lstStyle/>
        <a:p>
          <a:r>
            <a:rPr lang="en-US" dirty="0"/>
            <a:t>Challenges with Knowledge Transfer</a:t>
          </a:r>
        </a:p>
      </dgm:t>
    </dgm:pt>
    <dgm:pt modelId="{812CC744-0AFF-4060-B3B9-DE3192316E11}" type="parTrans" cxnId="{4C0C9DB4-306D-4001-A244-93F0AA5C8C53}">
      <dgm:prSet/>
      <dgm:spPr/>
      <dgm:t>
        <a:bodyPr/>
        <a:lstStyle/>
        <a:p>
          <a:endParaRPr lang="en-US"/>
        </a:p>
      </dgm:t>
    </dgm:pt>
    <dgm:pt modelId="{9C4BE29E-9641-414E-99B2-6B7B041D8482}" type="sibTrans" cxnId="{4C0C9DB4-306D-4001-A244-93F0AA5C8C53}">
      <dgm:prSet/>
      <dgm:spPr/>
      <dgm:t>
        <a:bodyPr/>
        <a:lstStyle/>
        <a:p>
          <a:endParaRPr lang="en-US"/>
        </a:p>
      </dgm:t>
    </dgm:pt>
    <dgm:pt modelId="{ADBF1DFB-EEA0-40E0-A85C-4D1749275CDD}">
      <dgm:prSet phldrT="[Text]"/>
      <dgm:spPr/>
      <dgm:t>
        <a:bodyPr/>
        <a:lstStyle/>
        <a:p>
          <a:r>
            <a:rPr lang="en-US" dirty="0"/>
            <a:t>Localizing Contextual Analysis</a:t>
          </a:r>
        </a:p>
      </dgm:t>
    </dgm:pt>
    <dgm:pt modelId="{31C3CC90-9DF4-4D28-B696-47261BD628CA}" type="parTrans" cxnId="{975AA632-DCCD-45CF-8C59-EE03A7F4DC69}">
      <dgm:prSet/>
      <dgm:spPr/>
      <dgm:t>
        <a:bodyPr/>
        <a:lstStyle/>
        <a:p>
          <a:endParaRPr lang="en-US"/>
        </a:p>
      </dgm:t>
    </dgm:pt>
    <dgm:pt modelId="{3782E0F1-BA06-49BF-975B-515D0E5EAE4E}" type="sibTrans" cxnId="{975AA632-DCCD-45CF-8C59-EE03A7F4DC69}">
      <dgm:prSet/>
      <dgm:spPr/>
      <dgm:t>
        <a:bodyPr/>
        <a:lstStyle/>
        <a:p>
          <a:endParaRPr lang="en-US"/>
        </a:p>
      </dgm:t>
    </dgm:pt>
    <dgm:pt modelId="{68828159-5DD5-4750-9334-3DBD8B024997}">
      <dgm:prSet phldrT="[Text]"/>
      <dgm:spPr/>
      <dgm:t>
        <a:bodyPr/>
        <a:lstStyle/>
        <a:p>
          <a:r>
            <a:rPr lang="en-US" dirty="0"/>
            <a:t>Role of Technology</a:t>
          </a:r>
        </a:p>
      </dgm:t>
    </dgm:pt>
    <dgm:pt modelId="{2547E204-6147-48D2-AB76-29231F44E565}" type="parTrans" cxnId="{D97453F6-B1DA-42E9-9C08-638DD6A33F0E}">
      <dgm:prSet/>
      <dgm:spPr/>
      <dgm:t>
        <a:bodyPr/>
        <a:lstStyle/>
        <a:p>
          <a:endParaRPr lang="en-US"/>
        </a:p>
      </dgm:t>
    </dgm:pt>
    <dgm:pt modelId="{35D341AA-09C4-4065-B380-A6DAD011E608}" type="sibTrans" cxnId="{D97453F6-B1DA-42E9-9C08-638DD6A33F0E}">
      <dgm:prSet/>
      <dgm:spPr/>
      <dgm:t>
        <a:bodyPr/>
        <a:lstStyle/>
        <a:p>
          <a:endParaRPr lang="en-US"/>
        </a:p>
      </dgm:t>
    </dgm:pt>
    <dgm:pt modelId="{484CB7EA-BFF4-41D5-946C-068EC978E550}" type="pres">
      <dgm:prSet presAssocID="{68BB9EB3-3D40-4526-AA18-FAAFDA034321}" presName="Name0" presStyleCnt="0">
        <dgm:presLayoutVars>
          <dgm:chMax val="1"/>
          <dgm:dir/>
          <dgm:animLvl val="ctr"/>
          <dgm:resizeHandles val="exact"/>
        </dgm:presLayoutVars>
      </dgm:prSet>
      <dgm:spPr/>
    </dgm:pt>
    <dgm:pt modelId="{3E9C6651-3D18-4743-9862-A6013AEAE14C}" type="pres">
      <dgm:prSet presAssocID="{146D72E2-E12C-4412-9F60-CAD4C89B49FB}" presName="centerShape" presStyleLbl="node0" presStyleIdx="0" presStyleCnt="1"/>
      <dgm:spPr/>
    </dgm:pt>
    <dgm:pt modelId="{E6C9D3B0-A8B9-472D-8E4C-6F39E3E1F26E}" type="pres">
      <dgm:prSet presAssocID="{24BBA73B-A6E1-498E-9E40-5AA062C663B7}" presName="node" presStyleLbl="node1" presStyleIdx="0" presStyleCnt="4">
        <dgm:presLayoutVars>
          <dgm:bulletEnabled val="1"/>
        </dgm:presLayoutVars>
      </dgm:prSet>
      <dgm:spPr/>
    </dgm:pt>
    <dgm:pt modelId="{9176B76B-64E2-4BAA-942A-A625F7A282A4}" type="pres">
      <dgm:prSet presAssocID="{24BBA73B-A6E1-498E-9E40-5AA062C663B7}" presName="dummy" presStyleCnt="0"/>
      <dgm:spPr/>
    </dgm:pt>
    <dgm:pt modelId="{C0A9F733-9233-4779-8A9D-693AD00FD36A}" type="pres">
      <dgm:prSet presAssocID="{2E40DF3D-D1CD-4255-8048-720B0D79737A}" presName="sibTrans" presStyleLbl="sibTrans2D1" presStyleIdx="0" presStyleCnt="4"/>
      <dgm:spPr/>
    </dgm:pt>
    <dgm:pt modelId="{291C4057-BC0F-4EF8-84CA-2F1C79B506C7}" type="pres">
      <dgm:prSet presAssocID="{08348A5C-84A5-472A-9220-C7A60F18D51D}" presName="node" presStyleLbl="node1" presStyleIdx="1" presStyleCnt="4">
        <dgm:presLayoutVars>
          <dgm:bulletEnabled val="1"/>
        </dgm:presLayoutVars>
      </dgm:prSet>
      <dgm:spPr/>
    </dgm:pt>
    <dgm:pt modelId="{95C0F7A3-2DE8-4376-96D1-61CCE7AFE920}" type="pres">
      <dgm:prSet presAssocID="{08348A5C-84A5-472A-9220-C7A60F18D51D}" presName="dummy" presStyleCnt="0"/>
      <dgm:spPr/>
    </dgm:pt>
    <dgm:pt modelId="{0BE52CD6-9F52-4D9D-9213-9762F0934361}" type="pres">
      <dgm:prSet presAssocID="{9C4BE29E-9641-414E-99B2-6B7B041D8482}" presName="sibTrans" presStyleLbl="sibTrans2D1" presStyleIdx="1" presStyleCnt="4"/>
      <dgm:spPr/>
    </dgm:pt>
    <dgm:pt modelId="{21368488-129D-4F13-9880-3231385812B3}" type="pres">
      <dgm:prSet presAssocID="{ADBF1DFB-EEA0-40E0-A85C-4D1749275CDD}" presName="node" presStyleLbl="node1" presStyleIdx="2" presStyleCnt="4">
        <dgm:presLayoutVars>
          <dgm:bulletEnabled val="1"/>
        </dgm:presLayoutVars>
      </dgm:prSet>
      <dgm:spPr/>
    </dgm:pt>
    <dgm:pt modelId="{D518691F-A23C-4B3B-87F3-EC2EF585DDC4}" type="pres">
      <dgm:prSet presAssocID="{ADBF1DFB-EEA0-40E0-A85C-4D1749275CDD}" presName="dummy" presStyleCnt="0"/>
      <dgm:spPr/>
    </dgm:pt>
    <dgm:pt modelId="{4A5B7B42-3A96-4EF3-A3D9-14D96BCB2D02}" type="pres">
      <dgm:prSet presAssocID="{3782E0F1-BA06-49BF-975B-515D0E5EAE4E}" presName="sibTrans" presStyleLbl="sibTrans2D1" presStyleIdx="2" presStyleCnt="4"/>
      <dgm:spPr/>
    </dgm:pt>
    <dgm:pt modelId="{140B29F5-22A8-46A5-97E5-6BADF1CD63CD}" type="pres">
      <dgm:prSet presAssocID="{68828159-5DD5-4750-9334-3DBD8B024997}" presName="node" presStyleLbl="node1" presStyleIdx="3" presStyleCnt="4">
        <dgm:presLayoutVars>
          <dgm:bulletEnabled val="1"/>
        </dgm:presLayoutVars>
      </dgm:prSet>
      <dgm:spPr/>
    </dgm:pt>
    <dgm:pt modelId="{A241DF9E-5542-4BB7-AD69-D3475B51F81D}" type="pres">
      <dgm:prSet presAssocID="{68828159-5DD5-4750-9334-3DBD8B024997}" presName="dummy" presStyleCnt="0"/>
      <dgm:spPr/>
    </dgm:pt>
    <dgm:pt modelId="{37FA18EA-301C-4C26-992A-00767A78FB19}" type="pres">
      <dgm:prSet presAssocID="{35D341AA-09C4-4065-B380-A6DAD011E608}" presName="sibTrans" presStyleLbl="sibTrans2D1" presStyleIdx="3" presStyleCnt="4"/>
      <dgm:spPr/>
    </dgm:pt>
  </dgm:ptLst>
  <dgm:cxnLst>
    <dgm:cxn modelId="{A9C8751B-93B0-4F83-A773-BB749DCEF92F}" type="presOf" srcId="{3782E0F1-BA06-49BF-975B-515D0E5EAE4E}" destId="{4A5B7B42-3A96-4EF3-A3D9-14D96BCB2D02}" srcOrd="0" destOrd="0" presId="urn:microsoft.com/office/officeart/2005/8/layout/radial6"/>
    <dgm:cxn modelId="{975AA632-DCCD-45CF-8C59-EE03A7F4DC69}" srcId="{146D72E2-E12C-4412-9F60-CAD4C89B49FB}" destId="{ADBF1DFB-EEA0-40E0-A85C-4D1749275CDD}" srcOrd="2" destOrd="0" parTransId="{31C3CC90-9DF4-4D28-B696-47261BD628CA}" sibTransId="{3782E0F1-BA06-49BF-975B-515D0E5EAE4E}"/>
    <dgm:cxn modelId="{8835863D-CD25-4BC9-BC33-4C3A4579C050}" type="presOf" srcId="{146D72E2-E12C-4412-9F60-CAD4C89B49FB}" destId="{3E9C6651-3D18-4743-9862-A6013AEAE14C}" srcOrd="0" destOrd="0" presId="urn:microsoft.com/office/officeart/2005/8/layout/radial6"/>
    <dgm:cxn modelId="{1EB68E60-B0E2-4983-A770-EA89CC10C98B}" type="presOf" srcId="{35D341AA-09C4-4065-B380-A6DAD011E608}" destId="{37FA18EA-301C-4C26-992A-00767A78FB19}" srcOrd="0" destOrd="0" presId="urn:microsoft.com/office/officeart/2005/8/layout/radial6"/>
    <dgm:cxn modelId="{D7006A43-5579-4491-89BA-DAD081B0F4DB}" type="presOf" srcId="{68BB9EB3-3D40-4526-AA18-FAAFDA034321}" destId="{484CB7EA-BFF4-41D5-946C-068EC978E550}" srcOrd="0" destOrd="0" presId="urn:microsoft.com/office/officeart/2005/8/layout/radial6"/>
    <dgm:cxn modelId="{5357D34C-00AB-4C88-9B2D-297930C50898}" type="presOf" srcId="{9C4BE29E-9641-414E-99B2-6B7B041D8482}" destId="{0BE52CD6-9F52-4D9D-9213-9762F0934361}" srcOrd="0" destOrd="0" presId="urn:microsoft.com/office/officeart/2005/8/layout/radial6"/>
    <dgm:cxn modelId="{5971AB4F-5729-4B17-8342-E47504249871}" srcId="{68BB9EB3-3D40-4526-AA18-FAAFDA034321}" destId="{146D72E2-E12C-4412-9F60-CAD4C89B49FB}" srcOrd="0" destOrd="0" parTransId="{AB5E6E16-3616-439D-9D26-AB5B8679DE4B}" sibTransId="{1F4882B9-9B1C-4AAB-8E22-F3AF171B5CE3}"/>
    <dgm:cxn modelId="{8E115175-11BB-425B-B376-3B75E617F987}" srcId="{146D72E2-E12C-4412-9F60-CAD4C89B49FB}" destId="{24BBA73B-A6E1-498E-9E40-5AA062C663B7}" srcOrd="0" destOrd="0" parTransId="{DC857257-B335-429E-A4E5-66B8B74DE216}" sibTransId="{2E40DF3D-D1CD-4255-8048-720B0D79737A}"/>
    <dgm:cxn modelId="{269BA093-8262-48AC-8C13-1C33CEBDBBA3}" type="presOf" srcId="{24BBA73B-A6E1-498E-9E40-5AA062C663B7}" destId="{E6C9D3B0-A8B9-472D-8E4C-6F39E3E1F26E}" srcOrd="0" destOrd="0" presId="urn:microsoft.com/office/officeart/2005/8/layout/radial6"/>
    <dgm:cxn modelId="{4C0C9DB4-306D-4001-A244-93F0AA5C8C53}" srcId="{146D72E2-E12C-4412-9F60-CAD4C89B49FB}" destId="{08348A5C-84A5-472A-9220-C7A60F18D51D}" srcOrd="1" destOrd="0" parTransId="{812CC744-0AFF-4060-B3B9-DE3192316E11}" sibTransId="{9C4BE29E-9641-414E-99B2-6B7B041D8482}"/>
    <dgm:cxn modelId="{73EF28B8-4BB6-4790-AEEA-B7C20D148500}" type="presOf" srcId="{08348A5C-84A5-472A-9220-C7A60F18D51D}" destId="{291C4057-BC0F-4EF8-84CA-2F1C79B506C7}" srcOrd="0" destOrd="0" presId="urn:microsoft.com/office/officeart/2005/8/layout/radial6"/>
    <dgm:cxn modelId="{F2CDE7BC-7DA8-4A3D-9EB7-D27EB90E4756}" type="presOf" srcId="{2E40DF3D-D1CD-4255-8048-720B0D79737A}" destId="{C0A9F733-9233-4779-8A9D-693AD00FD36A}" srcOrd="0" destOrd="0" presId="urn:microsoft.com/office/officeart/2005/8/layout/radial6"/>
    <dgm:cxn modelId="{117524F6-2749-4277-9720-63E902DDCD63}" type="presOf" srcId="{ADBF1DFB-EEA0-40E0-A85C-4D1749275CDD}" destId="{21368488-129D-4F13-9880-3231385812B3}" srcOrd="0" destOrd="0" presId="urn:microsoft.com/office/officeart/2005/8/layout/radial6"/>
    <dgm:cxn modelId="{D97453F6-B1DA-42E9-9C08-638DD6A33F0E}" srcId="{146D72E2-E12C-4412-9F60-CAD4C89B49FB}" destId="{68828159-5DD5-4750-9334-3DBD8B024997}" srcOrd="3" destOrd="0" parTransId="{2547E204-6147-48D2-AB76-29231F44E565}" sibTransId="{35D341AA-09C4-4065-B380-A6DAD011E608}"/>
    <dgm:cxn modelId="{7B9E28F7-1FB8-45A6-8C6C-CBD5AC37D1CD}" type="presOf" srcId="{68828159-5DD5-4750-9334-3DBD8B024997}" destId="{140B29F5-22A8-46A5-97E5-6BADF1CD63CD}" srcOrd="0" destOrd="0" presId="urn:microsoft.com/office/officeart/2005/8/layout/radial6"/>
    <dgm:cxn modelId="{73AEF8DA-7FC9-4D15-916A-3DD1DE85F096}" type="presParOf" srcId="{484CB7EA-BFF4-41D5-946C-068EC978E550}" destId="{3E9C6651-3D18-4743-9862-A6013AEAE14C}" srcOrd="0" destOrd="0" presId="urn:microsoft.com/office/officeart/2005/8/layout/radial6"/>
    <dgm:cxn modelId="{5AA0CADE-4CBD-476D-96FA-D560803558C2}" type="presParOf" srcId="{484CB7EA-BFF4-41D5-946C-068EC978E550}" destId="{E6C9D3B0-A8B9-472D-8E4C-6F39E3E1F26E}" srcOrd="1" destOrd="0" presId="urn:microsoft.com/office/officeart/2005/8/layout/radial6"/>
    <dgm:cxn modelId="{37CE1CAC-1D1F-46F6-B689-00D349D3DDB6}" type="presParOf" srcId="{484CB7EA-BFF4-41D5-946C-068EC978E550}" destId="{9176B76B-64E2-4BAA-942A-A625F7A282A4}" srcOrd="2" destOrd="0" presId="urn:microsoft.com/office/officeart/2005/8/layout/radial6"/>
    <dgm:cxn modelId="{C41F2686-D684-4374-9EF8-48D8FEBED9E8}" type="presParOf" srcId="{484CB7EA-BFF4-41D5-946C-068EC978E550}" destId="{C0A9F733-9233-4779-8A9D-693AD00FD36A}" srcOrd="3" destOrd="0" presId="urn:microsoft.com/office/officeart/2005/8/layout/radial6"/>
    <dgm:cxn modelId="{0B45941D-87EA-4ED0-9F6A-194A82818086}" type="presParOf" srcId="{484CB7EA-BFF4-41D5-946C-068EC978E550}" destId="{291C4057-BC0F-4EF8-84CA-2F1C79B506C7}" srcOrd="4" destOrd="0" presId="urn:microsoft.com/office/officeart/2005/8/layout/radial6"/>
    <dgm:cxn modelId="{3AD0ABD0-D8B4-4096-A9E4-213F0046D2AC}" type="presParOf" srcId="{484CB7EA-BFF4-41D5-946C-068EC978E550}" destId="{95C0F7A3-2DE8-4376-96D1-61CCE7AFE920}" srcOrd="5" destOrd="0" presId="urn:microsoft.com/office/officeart/2005/8/layout/radial6"/>
    <dgm:cxn modelId="{2A907B04-FC3C-41B9-8614-8C1B9AC49B33}" type="presParOf" srcId="{484CB7EA-BFF4-41D5-946C-068EC978E550}" destId="{0BE52CD6-9F52-4D9D-9213-9762F0934361}" srcOrd="6" destOrd="0" presId="urn:microsoft.com/office/officeart/2005/8/layout/radial6"/>
    <dgm:cxn modelId="{A3724580-0F5E-46E6-A5AE-A1DF8AFCF5E0}" type="presParOf" srcId="{484CB7EA-BFF4-41D5-946C-068EC978E550}" destId="{21368488-129D-4F13-9880-3231385812B3}" srcOrd="7" destOrd="0" presId="urn:microsoft.com/office/officeart/2005/8/layout/radial6"/>
    <dgm:cxn modelId="{6A374BF5-9F6E-4C7F-ADB5-744DE6B77873}" type="presParOf" srcId="{484CB7EA-BFF4-41D5-946C-068EC978E550}" destId="{D518691F-A23C-4B3B-87F3-EC2EF585DDC4}" srcOrd="8" destOrd="0" presId="urn:microsoft.com/office/officeart/2005/8/layout/radial6"/>
    <dgm:cxn modelId="{10DE3695-2EB6-4C2F-BE84-F1686B02A152}" type="presParOf" srcId="{484CB7EA-BFF4-41D5-946C-068EC978E550}" destId="{4A5B7B42-3A96-4EF3-A3D9-14D96BCB2D02}" srcOrd="9" destOrd="0" presId="urn:microsoft.com/office/officeart/2005/8/layout/radial6"/>
    <dgm:cxn modelId="{95536703-2467-43E9-9CA5-C07D2CEF30DC}" type="presParOf" srcId="{484CB7EA-BFF4-41D5-946C-068EC978E550}" destId="{140B29F5-22A8-46A5-97E5-6BADF1CD63CD}" srcOrd="10" destOrd="0" presId="urn:microsoft.com/office/officeart/2005/8/layout/radial6"/>
    <dgm:cxn modelId="{FC803E46-38E9-45C5-9523-F417150EA119}" type="presParOf" srcId="{484CB7EA-BFF4-41D5-946C-068EC978E550}" destId="{A241DF9E-5542-4BB7-AD69-D3475B51F81D}" srcOrd="11" destOrd="0" presId="urn:microsoft.com/office/officeart/2005/8/layout/radial6"/>
    <dgm:cxn modelId="{810345B5-19D4-4DB8-9981-561F743023C7}" type="presParOf" srcId="{484CB7EA-BFF4-41D5-946C-068EC978E550}" destId="{37FA18EA-301C-4C26-992A-00767A78FB19}"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C2350-F522-41F4-B1AB-08B4E86269C0}">
      <dsp:nvSpPr>
        <dsp:cNvPr id="0" name=""/>
        <dsp:cNvSpPr/>
      </dsp:nvSpPr>
      <dsp:spPr>
        <a:xfrm>
          <a:off x="0" y="248656"/>
          <a:ext cx="5913437" cy="12521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8948" tIns="312420" rIns="458948" bIns="106680"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AI systems that generate content (text, images, video) often indistinguishable from human-created materials (Hodges &amp; Kirschner, 2024; Hsu et al., 2023)</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Large Language Models (LLMs), like GPT-4, are a key example</a:t>
          </a:r>
        </a:p>
      </dsp:txBody>
      <dsp:txXfrm>
        <a:off x="0" y="248656"/>
        <a:ext cx="5913437" cy="1252125"/>
      </dsp:txXfrm>
    </dsp:sp>
    <dsp:sp modelId="{74FF7601-4A28-44C8-843B-C28D98846EA4}">
      <dsp:nvSpPr>
        <dsp:cNvPr id="0" name=""/>
        <dsp:cNvSpPr/>
      </dsp:nvSpPr>
      <dsp:spPr>
        <a:xfrm>
          <a:off x="295671" y="27256"/>
          <a:ext cx="4139405" cy="4428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666750">
            <a:lnSpc>
              <a:spcPct val="90000"/>
            </a:lnSpc>
            <a:spcBef>
              <a:spcPct val="0"/>
            </a:spcBef>
            <a:spcAft>
              <a:spcPct val="35000"/>
            </a:spcAft>
            <a:buNone/>
          </a:pPr>
          <a:r>
            <a:rPr lang="en-US" sz="1500" kern="1200" dirty="0"/>
            <a:t>Core Functionality</a:t>
          </a:r>
        </a:p>
      </dsp:txBody>
      <dsp:txXfrm>
        <a:off x="317287" y="48872"/>
        <a:ext cx="4096173" cy="399568"/>
      </dsp:txXfrm>
    </dsp:sp>
    <dsp:sp modelId="{9375993F-9117-4311-9DFF-24A646E13134}">
      <dsp:nvSpPr>
        <dsp:cNvPr id="0" name=""/>
        <dsp:cNvSpPr/>
      </dsp:nvSpPr>
      <dsp:spPr>
        <a:xfrm>
          <a:off x="0" y="1803181"/>
          <a:ext cx="5913437" cy="12521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8948" tIns="312420" rIns="458948" bIns="106680"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Rapid, automated development of written and multimedia instructional materials (Bozkurt, 2023; Trust et al., 2023)</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Scalability and efficiency in content creation for diverse learning contexts</a:t>
          </a:r>
        </a:p>
      </dsp:txBody>
      <dsp:txXfrm>
        <a:off x="0" y="1803181"/>
        <a:ext cx="5913437" cy="1252125"/>
      </dsp:txXfrm>
    </dsp:sp>
    <dsp:sp modelId="{937380A2-4842-46D3-95A3-29FCCAB96B3D}">
      <dsp:nvSpPr>
        <dsp:cNvPr id="0" name=""/>
        <dsp:cNvSpPr/>
      </dsp:nvSpPr>
      <dsp:spPr>
        <a:xfrm>
          <a:off x="295671" y="1581781"/>
          <a:ext cx="4139405" cy="4428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666750">
            <a:lnSpc>
              <a:spcPct val="90000"/>
            </a:lnSpc>
            <a:spcBef>
              <a:spcPct val="0"/>
            </a:spcBef>
            <a:spcAft>
              <a:spcPct val="35000"/>
            </a:spcAft>
            <a:buNone/>
          </a:pPr>
          <a:r>
            <a:rPr lang="en-US" sz="1500" kern="1200" dirty="0"/>
            <a:t>Key Learning Affordances</a:t>
          </a:r>
        </a:p>
      </dsp:txBody>
      <dsp:txXfrm>
        <a:off x="317287" y="1603397"/>
        <a:ext cx="4096173" cy="399568"/>
      </dsp:txXfrm>
    </dsp:sp>
    <dsp:sp modelId="{12F583B1-0955-49AA-9D8E-BCFE3AC28B19}">
      <dsp:nvSpPr>
        <dsp:cNvPr id="0" name=""/>
        <dsp:cNvSpPr/>
      </dsp:nvSpPr>
      <dsp:spPr>
        <a:xfrm>
          <a:off x="0" y="3357706"/>
          <a:ext cx="5913437" cy="12521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8948" tIns="312420" rIns="458948" bIns="106680" numCol="1" spcCol="1270" anchor="t"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Learner-specific content and assessment paths through data-driven customization (</a:t>
          </a:r>
          <a:r>
            <a:rPr lang="en-US" sz="1500" kern="1200" dirty="0" err="1"/>
            <a:t>Firat</a:t>
          </a:r>
          <a:r>
            <a:rPr lang="en-US" sz="1500" kern="1200" dirty="0"/>
            <a:t>, 2023; </a:t>
          </a:r>
          <a:r>
            <a:rPr lang="en-US" sz="1500" kern="1200" dirty="0" err="1"/>
            <a:t>Kuhail</a:t>
          </a:r>
          <a:r>
            <a:rPr lang="en-US" sz="1500" kern="1200" dirty="0"/>
            <a:t> et al., 2023)</a:t>
          </a:r>
        </a:p>
        <a:p>
          <a:pPr marL="114300" lvl="1" indent="-114300" algn="l" defTabSz="666750">
            <a:lnSpc>
              <a:spcPct val="90000"/>
            </a:lnSpc>
            <a:spcBef>
              <a:spcPct val="0"/>
            </a:spcBef>
            <a:spcAft>
              <a:spcPct val="15000"/>
            </a:spcAft>
            <a:buFont typeface="Arial" panose="020B0604020202020204" pitchFamily="34" charset="0"/>
            <a:buChar char="•"/>
          </a:pPr>
          <a:r>
            <a:rPr lang="en-US" sz="1500" kern="1200" dirty="0"/>
            <a:t>Supports differentiated learning and responsiveness to varied educational backgrounds</a:t>
          </a:r>
        </a:p>
      </dsp:txBody>
      <dsp:txXfrm>
        <a:off x="0" y="3357706"/>
        <a:ext cx="5913437" cy="1252125"/>
      </dsp:txXfrm>
    </dsp:sp>
    <dsp:sp modelId="{303A4E97-7CD0-4A2C-83AB-6D4445BD89F0}">
      <dsp:nvSpPr>
        <dsp:cNvPr id="0" name=""/>
        <dsp:cNvSpPr/>
      </dsp:nvSpPr>
      <dsp:spPr>
        <a:xfrm>
          <a:off x="295671" y="3136306"/>
          <a:ext cx="4139405" cy="442800"/>
        </a:xfrm>
        <a:prstGeom prst="roundRect">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0" tIns="0" rIns="156460" bIns="0" numCol="1" spcCol="1270" anchor="ctr" anchorCtr="0">
          <a:noAutofit/>
        </a:bodyPr>
        <a:lstStyle/>
        <a:p>
          <a:pPr marL="0" lvl="0" indent="0" algn="l" defTabSz="666750">
            <a:lnSpc>
              <a:spcPct val="90000"/>
            </a:lnSpc>
            <a:spcBef>
              <a:spcPct val="0"/>
            </a:spcBef>
            <a:spcAft>
              <a:spcPct val="35000"/>
            </a:spcAft>
            <a:buNone/>
          </a:pPr>
          <a:r>
            <a:rPr lang="en-US" sz="1500" kern="1200" dirty="0"/>
            <a:t>Adaptability and Personalization </a:t>
          </a:r>
        </a:p>
      </dsp:txBody>
      <dsp:txXfrm>
        <a:off x="317287" y="3157922"/>
        <a:ext cx="4096173" cy="399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A18EA-301C-4C26-992A-00767A78FB19}">
      <dsp:nvSpPr>
        <dsp:cNvPr id="0" name=""/>
        <dsp:cNvSpPr/>
      </dsp:nvSpPr>
      <dsp:spPr>
        <a:xfrm>
          <a:off x="1483990" y="398155"/>
          <a:ext cx="2654302" cy="2654302"/>
        </a:xfrm>
        <a:prstGeom prst="blockArc">
          <a:avLst>
            <a:gd name="adj1" fmla="val 10800000"/>
            <a:gd name="adj2" fmla="val 16200000"/>
            <a:gd name="adj3" fmla="val 4639"/>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A5B7B42-3A96-4EF3-A3D9-14D96BCB2D02}">
      <dsp:nvSpPr>
        <dsp:cNvPr id="0" name=""/>
        <dsp:cNvSpPr/>
      </dsp:nvSpPr>
      <dsp:spPr>
        <a:xfrm>
          <a:off x="1483990" y="398155"/>
          <a:ext cx="2654302" cy="2654302"/>
        </a:xfrm>
        <a:prstGeom prst="blockArc">
          <a:avLst>
            <a:gd name="adj1" fmla="val 5400000"/>
            <a:gd name="adj2" fmla="val 10800000"/>
            <a:gd name="adj3" fmla="val 4639"/>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BE52CD6-9F52-4D9D-9213-9762F0934361}">
      <dsp:nvSpPr>
        <dsp:cNvPr id="0" name=""/>
        <dsp:cNvSpPr/>
      </dsp:nvSpPr>
      <dsp:spPr>
        <a:xfrm>
          <a:off x="1483990" y="398155"/>
          <a:ext cx="2654302" cy="2654302"/>
        </a:xfrm>
        <a:prstGeom prst="blockArc">
          <a:avLst>
            <a:gd name="adj1" fmla="val 0"/>
            <a:gd name="adj2" fmla="val 5400000"/>
            <a:gd name="adj3" fmla="val 4639"/>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0A9F733-9233-4779-8A9D-693AD00FD36A}">
      <dsp:nvSpPr>
        <dsp:cNvPr id="0" name=""/>
        <dsp:cNvSpPr/>
      </dsp:nvSpPr>
      <dsp:spPr>
        <a:xfrm>
          <a:off x="1483990" y="398155"/>
          <a:ext cx="2654302" cy="2654302"/>
        </a:xfrm>
        <a:prstGeom prst="blockArc">
          <a:avLst>
            <a:gd name="adj1" fmla="val 16200000"/>
            <a:gd name="adj2" fmla="val 0"/>
            <a:gd name="adj3" fmla="val 4639"/>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E9C6651-3D18-4743-9862-A6013AEAE14C}">
      <dsp:nvSpPr>
        <dsp:cNvPr id="0" name=""/>
        <dsp:cNvSpPr/>
      </dsp:nvSpPr>
      <dsp:spPr>
        <a:xfrm>
          <a:off x="2200322" y="1114487"/>
          <a:ext cx="1221638" cy="1221638"/>
        </a:xfrm>
        <a:prstGeom prst="ellipse">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Localization</a:t>
          </a:r>
        </a:p>
      </dsp:txBody>
      <dsp:txXfrm>
        <a:off x="2379227" y="1293392"/>
        <a:ext cx="863828" cy="863828"/>
      </dsp:txXfrm>
    </dsp:sp>
    <dsp:sp modelId="{E6C9D3B0-A8B9-472D-8E4C-6F39E3E1F26E}">
      <dsp:nvSpPr>
        <dsp:cNvPr id="0" name=""/>
        <dsp:cNvSpPr/>
      </dsp:nvSpPr>
      <dsp:spPr>
        <a:xfrm>
          <a:off x="2383568" y="1366"/>
          <a:ext cx="855147" cy="855147"/>
        </a:xfrm>
        <a:prstGeom prst="ellipse">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Contextual Adaptation</a:t>
          </a:r>
        </a:p>
      </dsp:txBody>
      <dsp:txXfrm>
        <a:off x="2508801" y="126599"/>
        <a:ext cx="604681" cy="604681"/>
      </dsp:txXfrm>
    </dsp:sp>
    <dsp:sp modelId="{291C4057-BC0F-4EF8-84CA-2F1C79B506C7}">
      <dsp:nvSpPr>
        <dsp:cNvPr id="0" name=""/>
        <dsp:cNvSpPr/>
      </dsp:nvSpPr>
      <dsp:spPr>
        <a:xfrm>
          <a:off x="3679934" y="1297732"/>
          <a:ext cx="855147" cy="855147"/>
        </a:xfrm>
        <a:prstGeom prst="ellipse">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Challenges with Knowledge Transfer</a:t>
          </a:r>
        </a:p>
      </dsp:txBody>
      <dsp:txXfrm>
        <a:off x="3805167" y="1422965"/>
        <a:ext cx="604681" cy="604681"/>
      </dsp:txXfrm>
    </dsp:sp>
    <dsp:sp modelId="{21368488-129D-4F13-9880-3231385812B3}">
      <dsp:nvSpPr>
        <dsp:cNvPr id="0" name=""/>
        <dsp:cNvSpPr/>
      </dsp:nvSpPr>
      <dsp:spPr>
        <a:xfrm>
          <a:off x="2383568" y="2594098"/>
          <a:ext cx="855147" cy="855147"/>
        </a:xfrm>
        <a:prstGeom prst="ellipse">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Localizing Contextual Analysis</a:t>
          </a:r>
        </a:p>
      </dsp:txBody>
      <dsp:txXfrm>
        <a:off x="2508801" y="2719331"/>
        <a:ext cx="604681" cy="604681"/>
      </dsp:txXfrm>
    </dsp:sp>
    <dsp:sp modelId="{140B29F5-22A8-46A5-97E5-6BADF1CD63CD}">
      <dsp:nvSpPr>
        <dsp:cNvPr id="0" name=""/>
        <dsp:cNvSpPr/>
      </dsp:nvSpPr>
      <dsp:spPr>
        <a:xfrm>
          <a:off x="1087202" y="1297732"/>
          <a:ext cx="855147" cy="855147"/>
        </a:xfrm>
        <a:prstGeom prst="ellipse">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400050">
            <a:lnSpc>
              <a:spcPct val="90000"/>
            </a:lnSpc>
            <a:spcBef>
              <a:spcPct val="0"/>
            </a:spcBef>
            <a:spcAft>
              <a:spcPct val="35000"/>
            </a:spcAft>
            <a:buNone/>
          </a:pPr>
          <a:r>
            <a:rPr lang="en-US" sz="900" kern="1200" dirty="0"/>
            <a:t>Role of Technology</a:t>
          </a:r>
        </a:p>
      </dsp:txBody>
      <dsp:txXfrm>
        <a:off x="1212435" y="1422965"/>
        <a:ext cx="604681" cy="60468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46733-9E2E-48FE-99AB-60FA3F63FD3D}" type="datetimeFigureOut">
              <a:rPr lang="en-US" smtClean="0"/>
              <a:t>4/9/2025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013113-1BB6-4E6E-8B18-FF961B9363B7}" type="slidenum">
              <a:rPr lang="en-US" smtClean="0"/>
              <a:t>‹#›</a:t>
            </a:fld>
            <a:endParaRPr lang="en-US"/>
          </a:p>
        </p:txBody>
      </p:sp>
    </p:spTree>
    <p:extLst>
      <p:ext uri="{BB962C8B-B14F-4D97-AF65-F5344CB8AC3E}">
        <p14:creationId xmlns:p14="http://schemas.microsoft.com/office/powerpoint/2010/main" val="243880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b="0" dirty="0"/>
              <a:t>Effective use of generative AI demands deliberation, reflection, and professional judgment</a:t>
            </a:r>
          </a:p>
          <a:p>
            <a:pPr>
              <a:buNone/>
            </a:pPr>
            <a:r>
              <a:rPr lang="en-US" b="0" dirty="0"/>
              <a:t>Whether working alone or with others, designers must:</a:t>
            </a:r>
          </a:p>
          <a:p>
            <a:pPr>
              <a:buFont typeface="Arial" panose="020B0604020202020204" pitchFamily="34" charset="0"/>
              <a:buChar char="•"/>
            </a:pPr>
            <a:r>
              <a:rPr lang="en-US" b="0" dirty="0"/>
              <a:t>Recognize flawed or biased outputs</a:t>
            </a:r>
          </a:p>
          <a:p>
            <a:pPr>
              <a:buFont typeface="Arial" panose="020B0604020202020204" pitchFamily="34" charset="0"/>
              <a:buChar char="•"/>
            </a:pPr>
            <a:r>
              <a:rPr lang="en-US" b="0" dirty="0"/>
              <a:t>Revisit and revise design plans</a:t>
            </a:r>
          </a:p>
          <a:p>
            <a:pPr>
              <a:buFont typeface="Arial" panose="020B0604020202020204" pitchFamily="34" charset="0"/>
              <a:buChar char="•"/>
            </a:pPr>
            <a:r>
              <a:rPr lang="en-US" b="0" dirty="0"/>
              <a:t>Hold themselves accountable for inclusive and ethical outcomes</a:t>
            </a:r>
          </a:p>
          <a:p>
            <a:endParaRPr lang="en-US" dirty="0"/>
          </a:p>
        </p:txBody>
      </p:sp>
      <p:sp>
        <p:nvSpPr>
          <p:cNvPr id="4" name="Slide Number Placeholder 3"/>
          <p:cNvSpPr>
            <a:spLocks noGrp="1"/>
          </p:cNvSpPr>
          <p:nvPr>
            <p:ph type="sldNum" sz="quarter" idx="5"/>
          </p:nvPr>
        </p:nvSpPr>
        <p:spPr/>
        <p:txBody>
          <a:bodyPr/>
          <a:lstStyle/>
          <a:p>
            <a:fld id="{FF013113-1BB6-4E6E-8B18-FF961B9363B7}" type="slidenum">
              <a:rPr lang="en-US" smtClean="0"/>
              <a:t>11</a:t>
            </a:fld>
            <a:endParaRPr lang="en-US"/>
          </a:p>
        </p:txBody>
      </p:sp>
    </p:spTree>
    <p:extLst>
      <p:ext uri="{BB962C8B-B14F-4D97-AF65-F5344CB8AC3E}">
        <p14:creationId xmlns:p14="http://schemas.microsoft.com/office/powerpoint/2010/main" val="2653830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“Gathering” - </a:t>
            </a:r>
            <a:r>
              <a:rPr lang="en-US" sz="1800" kern="100" dirty="0">
                <a:effectLst/>
                <a:latin typeface="Aptos" panose="020B0004020202020204" pitchFamily="34" charset="0"/>
                <a:ea typeface="Aptos" panose="020B0004020202020204" pitchFamily="34" charset="0"/>
                <a:cs typeface="Arial" panose="020B0604020202020204" pitchFamily="34" charset="0"/>
              </a:rPr>
              <a:t>As part of this move, we have begun to explore the iterative and reflexive design process we have come to know as Gathering (Authors, 2023). The idea of Gathering is guided by “</a:t>
            </a:r>
            <a:r>
              <a:rPr lang="en-US" sz="1800" i="1" kern="100" dirty="0">
                <a:effectLst/>
                <a:latin typeface="Aptos" panose="020B0004020202020204" pitchFamily="34" charset="0"/>
                <a:ea typeface="Aptos" panose="020B0004020202020204" pitchFamily="34" charset="0"/>
                <a:cs typeface="Arial" panose="020B0604020202020204" pitchFamily="34" charset="0"/>
              </a:rPr>
              <a:t>Hui</a:t>
            </a:r>
            <a:r>
              <a:rPr lang="en-US" sz="1800" kern="100" dirty="0">
                <a:effectLst/>
                <a:latin typeface="Aptos" panose="020B0004020202020204" pitchFamily="34" charset="0"/>
                <a:ea typeface="Aptos" panose="020B0004020202020204" pitchFamily="34" charset="0"/>
                <a:cs typeface="Arial" panose="020B0604020202020204" pitchFamily="34" charset="0"/>
              </a:rPr>
              <a:t>,” an </a:t>
            </a:r>
            <a:r>
              <a:rPr lang="en-US" sz="1800" kern="100" dirty="0" err="1">
                <a:effectLst/>
                <a:latin typeface="Arial" panose="020B0604020202020204" pitchFamily="34" charset="0"/>
                <a:ea typeface="Aptos" panose="020B0004020202020204" pitchFamily="34" charset="0"/>
                <a:cs typeface="Arial" panose="020B0604020202020204" pitchFamily="34" charset="0"/>
              </a:rPr>
              <a:t>ʻ</a:t>
            </a:r>
            <a:r>
              <a:rPr lang="en-US" sz="1800" kern="100" dirty="0" err="1">
                <a:effectLst/>
                <a:latin typeface="Aptos" panose="020B0004020202020204" pitchFamily="34" charset="0"/>
                <a:ea typeface="Aptos" panose="020B0004020202020204" pitchFamily="34" charset="0"/>
                <a:cs typeface="Aptos" panose="020B0004020202020204" pitchFamily="34" charset="0"/>
              </a:rPr>
              <a:t>Ō</a:t>
            </a:r>
            <a:r>
              <a:rPr lang="en-US" sz="1800" kern="100" dirty="0" err="1">
                <a:effectLst/>
                <a:latin typeface="Aptos" panose="020B0004020202020204" pitchFamily="34" charset="0"/>
                <a:ea typeface="Aptos" panose="020B0004020202020204" pitchFamily="34" charset="0"/>
                <a:cs typeface="Arial" panose="020B0604020202020204" pitchFamily="34" charset="0"/>
              </a:rPr>
              <a:t>lelo</a:t>
            </a:r>
            <a:r>
              <a:rPr lang="en-US" sz="1800" kern="100" dirty="0">
                <a:effectLst/>
                <a:latin typeface="Aptos" panose="020B0004020202020204" pitchFamily="34" charset="0"/>
                <a:ea typeface="Aptos" panose="020B0004020202020204" pitchFamily="34" charset="0"/>
                <a:cs typeface="Arial" panose="020B0604020202020204" pitchFamily="34" charset="0"/>
              </a:rPr>
              <a:t> Hawai</a:t>
            </a:r>
            <a:r>
              <a:rPr lang="en-US" sz="1800" kern="100" dirty="0">
                <a:effectLst/>
                <a:latin typeface="Arial" panose="020B0604020202020204" pitchFamily="34" charset="0"/>
                <a:ea typeface="Aptos" panose="020B0004020202020204" pitchFamily="34" charset="0"/>
                <a:cs typeface="Arial" panose="020B0604020202020204" pitchFamily="34" charset="0"/>
              </a:rPr>
              <a:t>ʻ</a:t>
            </a:r>
            <a:r>
              <a:rPr lang="en-US" sz="1800" kern="100" dirty="0">
                <a:effectLst/>
                <a:latin typeface="Aptos" panose="020B0004020202020204" pitchFamily="34" charset="0"/>
                <a:ea typeface="Aptos" panose="020B0004020202020204" pitchFamily="34" charset="0"/>
                <a:cs typeface="Arial" panose="020B0604020202020204" pitchFamily="34" charset="0"/>
              </a:rPr>
              <a:t>i Hawaiian language word translated as: to band together, assemble, organize, unite. </a:t>
            </a:r>
            <a:r>
              <a:rPr lang="en-US" sz="1800" i="1" kern="100" dirty="0">
                <a:effectLst/>
                <a:latin typeface="Aptos" panose="020B0004020202020204" pitchFamily="34" charset="0"/>
                <a:ea typeface="Aptos" panose="020B0004020202020204" pitchFamily="34" charset="0"/>
                <a:cs typeface="Arial" panose="020B0604020202020204" pitchFamily="34" charset="0"/>
              </a:rPr>
              <a:t>Hui</a:t>
            </a:r>
            <a:r>
              <a:rPr lang="en-US" sz="1800" kern="100" dirty="0">
                <a:effectLst/>
                <a:latin typeface="Aptos" panose="020B0004020202020204" pitchFamily="34" charset="0"/>
                <a:ea typeface="Aptos" panose="020B0004020202020204" pitchFamily="34" charset="0"/>
                <a:cs typeface="Arial" panose="020B0604020202020204" pitchFamily="34" charset="0"/>
              </a:rPr>
              <a:t> is an invitation to join together as a whole, which became a core practice to mark the beginning of our design work. We conceptualized Gathering (Authors, 2023) as a design process characterized by: doing work in real life, using physical materials, centering values of designers and communities, embracing a (w)holistic rhythm, and recognizing the generative nature of critical reflexive pauses. (para.15)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Aptos" panose="020B0004020202020204" pitchFamily="34" charset="0"/>
                <a:ea typeface="Aptos" panose="020B0004020202020204" pitchFamily="34" charset="0"/>
                <a:cs typeface="Arial" panose="020B0604020202020204" pitchFamily="34" charset="0"/>
              </a:rPr>
              <a:t>Problem framing – Svihla – we solve the problems that we define or frame</a:t>
            </a:r>
          </a:p>
          <a:p>
            <a:endParaRPr lang="en-US" dirty="0"/>
          </a:p>
        </p:txBody>
      </p:sp>
      <p:sp>
        <p:nvSpPr>
          <p:cNvPr id="4" name="Slide Number Placeholder 3"/>
          <p:cNvSpPr>
            <a:spLocks noGrp="1"/>
          </p:cNvSpPr>
          <p:nvPr>
            <p:ph type="sldNum" sz="quarter" idx="5"/>
          </p:nvPr>
        </p:nvSpPr>
        <p:spPr/>
        <p:txBody>
          <a:bodyPr/>
          <a:lstStyle/>
          <a:p>
            <a:fld id="{4E1DC84C-742B-4CBF-8A68-BE6F416403A1}" type="slidenum">
              <a:rPr lang="en-US" smtClean="0"/>
              <a:t>26</a:t>
            </a:fld>
            <a:endParaRPr lang="en-US"/>
          </a:p>
        </p:txBody>
      </p:sp>
    </p:spTree>
    <p:extLst>
      <p:ext uri="{BB962C8B-B14F-4D97-AF65-F5344CB8AC3E}">
        <p14:creationId xmlns:p14="http://schemas.microsoft.com/office/powerpoint/2010/main" val="2172828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013113-1BB6-4E6E-8B18-FF961B9363B7}" type="slidenum">
              <a:rPr lang="en-US" smtClean="0"/>
              <a:t>13</a:t>
            </a:fld>
            <a:endParaRPr lang="en-US"/>
          </a:p>
        </p:txBody>
      </p:sp>
    </p:spTree>
    <p:extLst>
      <p:ext uri="{BB962C8B-B14F-4D97-AF65-F5344CB8AC3E}">
        <p14:creationId xmlns:p14="http://schemas.microsoft.com/office/powerpoint/2010/main" val="663374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this framework, deliberation is the starting point. It evokes the role of a designer as one who devises a plan or idea (conception), exercises decisions that are carefully considered (judgment), and draws conclusions based on evidence and reasoning (inference). Given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Baaki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and Tracey's (2022) definition of localization of context, we can see how conception, judgment, and inference are exercised through recognizing the complexities of context, engaging in intentional and thoughtful interpretation and meaning-making, and making decisions on how to move forward. Localizing design deliberations into designer and learner contexts allows for the instructional designer to negotiate and prioritize decisions from different perspectives. This is particularly important when attending to careful design practices and prioritizing learners' needs.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FF013113-1BB6-4E6E-8B18-FF961B9363B7}" type="slidenum">
              <a:rPr lang="en-US" smtClean="0"/>
              <a:t>15</a:t>
            </a:fld>
            <a:endParaRPr lang="en-US"/>
          </a:p>
        </p:txBody>
      </p:sp>
    </p:spTree>
    <p:extLst>
      <p:ext uri="{BB962C8B-B14F-4D97-AF65-F5344CB8AC3E}">
        <p14:creationId xmlns:p14="http://schemas.microsoft.com/office/powerpoint/2010/main" val="163884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013113-1BB6-4E6E-8B18-FF961B9363B7}" type="slidenum">
              <a:rPr lang="en-US" smtClean="0"/>
              <a:t>16</a:t>
            </a:fld>
            <a:endParaRPr lang="en-US"/>
          </a:p>
        </p:txBody>
      </p:sp>
    </p:spTree>
    <p:extLst>
      <p:ext uri="{BB962C8B-B14F-4D97-AF65-F5344CB8AC3E}">
        <p14:creationId xmlns:p14="http://schemas.microsoft.com/office/powerpoint/2010/main" val="758502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955667-ED09-221F-8072-5205F29C63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1D1EB9-0E45-3162-40BC-C4079BB978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6147688-5E92-FBB1-58E7-ED1FCE64A0E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90E1402-54A9-318B-4983-EA9F1B6180EB}"/>
              </a:ext>
            </a:extLst>
          </p:cNvPr>
          <p:cNvSpPr>
            <a:spLocks noGrp="1"/>
          </p:cNvSpPr>
          <p:nvPr>
            <p:ph type="sldNum" sz="quarter" idx="5"/>
          </p:nvPr>
        </p:nvSpPr>
        <p:spPr/>
        <p:txBody>
          <a:bodyPr/>
          <a:lstStyle/>
          <a:p>
            <a:fld id="{FF013113-1BB6-4E6E-8B18-FF961B9363B7}" type="slidenum">
              <a:rPr lang="en-US" smtClean="0"/>
              <a:t>17</a:t>
            </a:fld>
            <a:endParaRPr lang="en-US"/>
          </a:p>
        </p:txBody>
      </p:sp>
    </p:spTree>
    <p:extLst>
      <p:ext uri="{BB962C8B-B14F-4D97-AF65-F5344CB8AC3E}">
        <p14:creationId xmlns:p14="http://schemas.microsoft.com/office/powerpoint/2010/main" val="3054940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E81EF-A3F4-59D2-B70D-50616FB858A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C2B0DD-224E-99FC-9700-8C6EF11CC2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8FFD4B5-F755-4AF2-A9B4-651963C5D2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9C6BAC4-758B-61DC-BEBF-0CD726C50E9F}"/>
              </a:ext>
            </a:extLst>
          </p:cNvPr>
          <p:cNvSpPr>
            <a:spLocks noGrp="1"/>
          </p:cNvSpPr>
          <p:nvPr>
            <p:ph type="sldNum" sz="quarter" idx="5"/>
          </p:nvPr>
        </p:nvSpPr>
        <p:spPr/>
        <p:txBody>
          <a:bodyPr/>
          <a:lstStyle/>
          <a:p>
            <a:fld id="{FF013113-1BB6-4E6E-8B18-FF961B9363B7}" type="slidenum">
              <a:rPr lang="en-US" smtClean="0"/>
              <a:t>18</a:t>
            </a:fld>
            <a:endParaRPr lang="en-US"/>
          </a:p>
        </p:txBody>
      </p:sp>
    </p:spTree>
    <p:extLst>
      <p:ext uri="{BB962C8B-B14F-4D97-AF65-F5344CB8AC3E}">
        <p14:creationId xmlns:p14="http://schemas.microsoft.com/office/powerpoint/2010/main" val="894120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F1305-05ED-C3C5-E9F6-32F4977C1D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7C594E-20A2-9F41-31E8-FB2F013AAC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252C3A-E16D-4984-5039-2A1788FCF70C}"/>
              </a:ext>
            </a:extLst>
          </p:cNvPr>
          <p:cNvSpPr>
            <a:spLocks noGrp="1"/>
          </p:cNvSpPr>
          <p:nvPr>
            <p:ph type="body" idx="1"/>
          </p:nvPr>
        </p:nvSpPr>
        <p:spPr/>
        <p:txBody>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Accessible design drawing upon cognitive principles suggests multiple ways in which information, content, and guidance that are often presented visually may be communicated more intentionally through accessibility features. For example, while testing an interface with a nearly-blind user on a project I worked on several years ago, I observed that the user was repeatedly re-processing header and navigational elements that would not change in the site features. As a result, it was taking the user almost twice as long to work her way through content, and she was splitting her attention between making sure nothing in the interface or navigation changed and focusing on the content to be learned. The lack of accessible message design was inducing unnecessary cognitive load. We decided to embed a message in the interface design that a screen reader picks up that communicated that the header and navigation would not change.</a:t>
            </a:r>
          </a:p>
          <a:p>
            <a:endParaRPr lang="en-US" sz="1800" dirty="0">
              <a:effectLst/>
              <a:latin typeface="Aptos" panose="020B0004020202020204" pitchFamily="34" charset="0"/>
              <a:cs typeface="Times New Roman" panose="02020603050405020304" pitchFamily="18" charset="0"/>
            </a:endParaRPr>
          </a:p>
          <a:p>
            <a:r>
              <a:rPr lang="en-US" sz="1800" dirty="0">
                <a:effectLst/>
                <a:latin typeface="Aptos" panose="020B0004020202020204" pitchFamily="34" charset="0"/>
                <a:cs typeface="Times New Roman" panose="02020603050405020304" pitchFamily="18" charset="0"/>
              </a:rPr>
              <a:t>Implications for generative AI – not just a need to generate text, but need to overlay deliberative design to consider what the learning and learner needs are, whether the output supports or interferes with learning, and then modify accordingly</a:t>
            </a:r>
            <a:endParaRPr lang="en-US" dirty="0"/>
          </a:p>
        </p:txBody>
      </p:sp>
      <p:sp>
        <p:nvSpPr>
          <p:cNvPr id="4" name="Slide Number Placeholder 3">
            <a:extLst>
              <a:ext uri="{FF2B5EF4-FFF2-40B4-BE49-F238E27FC236}">
                <a16:creationId xmlns:a16="http://schemas.microsoft.com/office/drawing/2014/main" id="{3FAF0751-39A4-F5D9-5720-FBC651A76FEA}"/>
              </a:ext>
            </a:extLst>
          </p:cNvPr>
          <p:cNvSpPr>
            <a:spLocks noGrp="1"/>
          </p:cNvSpPr>
          <p:nvPr>
            <p:ph type="sldNum" sz="quarter" idx="5"/>
          </p:nvPr>
        </p:nvSpPr>
        <p:spPr/>
        <p:txBody>
          <a:bodyPr/>
          <a:lstStyle/>
          <a:p>
            <a:fld id="{FF013113-1BB6-4E6E-8B18-FF961B9363B7}" type="slidenum">
              <a:rPr lang="en-US" smtClean="0"/>
              <a:t>20</a:t>
            </a:fld>
            <a:endParaRPr lang="en-US"/>
          </a:p>
        </p:txBody>
      </p:sp>
    </p:spTree>
    <p:extLst>
      <p:ext uri="{BB962C8B-B14F-4D97-AF65-F5344CB8AC3E}">
        <p14:creationId xmlns:p14="http://schemas.microsoft.com/office/powerpoint/2010/main" val="1527939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61E1FC-82CF-D76F-66A7-3550DE9420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3F5043-1F50-85F0-6A96-6F170579F23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80FFF0-F476-0594-AF99-6E6FDF55AC79}"/>
              </a:ext>
            </a:extLst>
          </p:cNvPr>
          <p:cNvSpPr>
            <a:spLocks noGrp="1"/>
          </p:cNvSpPr>
          <p:nvPr>
            <p:ph type="body" idx="1"/>
          </p:nvPr>
        </p:nvSpPr>
        <p:spPr/>
        <p:txBody>
          <a:bodyPr/>
          <a:lstStyle/>
          <a:p>
            <a:r>
              <a:rPr lang="en-US" sz="1800" dirty="0">
                <a:effectLst/>
                <a:latin typeface="Aptos" panose="020B0004020202020204" pitchFamily="34" charset="0"/>
                <a:ea typeface="Aptos" panose="020B0004020202020204" pitchFamily="34" charset="0"/>
                <a:cs typeface="Times New Roman" panose="02020603050405020304" pitchFamily="18" charset="0"/>
              </a:rPr>
              <a:t>Accessible design drawing upon cognitive principles suggests multiple ways in which information, content, and guidance that are often presented visually may be communicated more intentionally through accessibility features. For example, while testing an interface with a nearly-blind user on a project I worked on several years ago, I observed that the user was repeatedly re-processing header and navigational elements that would not change in the site features. As a result, it was taking the user almost twice as long to work her way through content, and she was splitting her attention between making sure nothing in the interface or navigation changed and focusing on the content to be learned. The lack of accessible message design was inducing unnecessary cognitive load. We decided to embed a message in the interface design that a screen reader picks up that communicated that the header and navigation would not change.</a:t>
            </a:r>
          </a:p>
          <a:p>
            <a:endParaRPr lang="en-US" sz="1800" dirty="0">
              <a:effectLst/>
              <a:latin typeface="Aptos" panose="020B0004020202020204" pitchFamily="34" charset="0"/>
              <a:cs typeface="Times New Roman" panose="02020603050405020304" pitchFamily="18" charset="0"/>
            </a:endParaRPr>
          </a:p>
          <a:p>
            <a:r>
              <a:rPr lang="en-US" sz="1800" dirty="0">
                <a:effectLst/>
                <a:latin typeface="Aptos" panose="020B0004020202020204" pitchFamily="34" charset="0"/>
                <a:cs typeface="Times New Roman" panose="02020603050405020304" pitchFamily="18" charset="0"/>
              </a:rPr>
              <a:t>Implications for generative AI – not just a need to generate text, but need to overlay deliberative design to consider what the learning and learner needs are, whether the output supports or interferes with learning, and then modify accordingly</a:t>
            </a:r>
            <a:endParaRPr lang="en-US" dirty="0"/>
          </a:p>
        </p:txBody>
      </p:sp>
      <p:sp>
        <p:nvSpPr>
          <p:cNvPr id="4" name="Slide Number Placeholder 3">
            <a:extLst>
              <a:ext uri="{FF2B5EF4-FFF2-40B4-BE49-F238E27FC236}">
                <a16:creationId xmlns:a16="http://schemas.microsoft.com/office/drawing/2014/main" id="{D56E0617-9345-FB1C-07C7-D01365D809B5}"/>
              </a:ext>
            </a:extLst>
          </p:cNvPr>
          <p:cNvSpPr>
            <a:spLocks noGrp="1"/>
          </p:cNvSpPr>
          <p:nvPr>
            <p:ph type="sldNum" sz="quarter" idx="5"/>
          </p:nvPr>
        </p:nvSpPr>
        <p:spPr/>
        <p:txBody>
          <a:bodyPr/>
          <a:lstStyle/>
          <a:p>
            <a:fld id="{FF013113-1BB6-4E6E-8B18-FF961B9363B7}" type="slidenum">
              <a:rPr lang="en-US" smtClean="0"/>
              <a:t>21</a:t>
            </a:fld>
            <a:endParaRPr lang="en-US"/>
          </a:p>
        </p:txBody>
      </p:sp>
    </p:spTree>
    <p:extLst>
      <p:ext uri="{BB962C8B-B14F-4D97-AF65-F5344CB8AC3E}">
        <p14:creationId xmlns:p14="http://schemas.microsoft.com/office/powerpoint/2010/main" val="1734559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64F956-1F9B-C1A3-D0F8-F4DD182F2A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700E06-9DBB-5374-0C0F-56D82F2685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695E0B-D64B-9B65-0C2F-6E159BD4E1BA}"/>
              </a:ext>
            </a:extLst>
          </p:cNvPr>
          <p:cNvSpPr>
            <a:spLocks noGrp="1"/>
          </p:cNvSpPr>
          <p:nvPr>
            <p:ph type="body" idx="1"/>
          </p:nvPr>
        </p:nvSpPr>
        <p:spPr/>
        <p:txBody>
          <a:bodyPr/>
          <a:lstStyle/>
          <a:p>
            <a:r>
              <a:rPr lang="en-US" sz="1800" dirty="0">
                <a:effectLst/>
                <a:latin typeface="Aptos" panose="020B0004020202020204" pitchFamily="34" charset="0"/>
                <a:cs typeface="Times New Roman" panose="02020603050405020304" pitchFamily="18" charset="0"/>
              </a:rPr>
              <a:t>I’ve started us off with a list of some considerations. Let’s think specifically in terms of potential benefits to using GenAI for accessibility and potential harms to using GenAi for accessibility (STAY FOCUSED IN THE PROBLEM SPACE THAT WE’RE IN, NOT *ALL* THE PROBLEMS EVERYWHERE ALL AT ONCE)</a:t>
            </a:r>
            <a:endParaRPr lang="en-US" dirty="0"/>
          </a:p>
        </p:txBody>
      </p:sp>
      <p:sp>
        <p:nvSpPr>
          <p:cNvPr id="4" name="Slide Number Placeholder 3">
            <a:extLst>
              <a:ext uri="{FF2B5EF4-FFF2-40B4-BE49-F238E27FC236}">
                <a16:creationId xmlns:a16="http://schemas.microsoft.com/office/drawing/2014/main" id="{0CA677CB-2E4C-98CA-CBAF-7DE7096FE199}"/>
              </a:ext>
            </a:extLst>
          </p:cNvPr>
          <p:cNvSpPr>
            <a:spLocks noGrp="1"/>
          </p:cNvSpPr>
          <p:nvPr>
            <p:ph type="sldNum" sz="quarter" idx="5"/>
          </p:nvPr>
        </p:nvSpPr>
        <p:spPr/>
        <p:txBody>
          <a:bodyPr/>
          <a:lstStyle/>
          <a:p>
            <a:fld id="{FF013113-1BB6-4E6E-8B18-FF961B9363B7}" type="slidenum">
              <a:rPr lang="en-US" smtClean="0"/>
              <a:t>22</a:t>
            </a:fld>
            <a:endParaRPr lang="en-US"/>
          </a:p>
        </p:txBody>
      </p:sp>
    </p:spTree>
    <p:extLst>
      <p:ext uri="{BB962C8B-B14F-4D97-AF65-F5344CB8AC3E}">
        <p14:creationId xmlns:p14="http://schemas.microsoft.com/office/powerpoint/2010/main" val="2887927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921D18-22A8-44C3-93D1-BF3530F50205}" type="datetimeFigureOut">
              <a:rPr lang="en-US" smtClean="0"/>
              <a:t>4/9/2025</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DF00A0D-8037-4108-BA98-210C785A529D}"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2248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21D18-22A8-44C3-93D1-BF3530F50205}"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00A0D-8037-4108-BA98-210C785A529D}"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4640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21D18-22A8-44C3-93D1-BF3530F50205}"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00A0D-8037-4108-BA98-210C785A529D}"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165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921D18-22A8-44C3-93D1-BF3530F50205}"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00A0D-8037-4108-BA98-210C785A529D}"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4485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921D18-22A8-44C3-93D1-BF3530F50205}" type="datetimeFigureOut">
              <a:rPr lang="en-US" smtClean="0"/>
              <a:t>4/9/2025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00A0D-8037-4108-BA98-210C785A529D}"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6035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921D18-22A8-44C3-93D1-BF3530F50205}"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00A0D-8037-4108-BA98-210C785A529D}"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254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921D18-22A8-44C3-93D1-BF3530F50205}" type="datetimeFigureOut">
              <a:rPr lang="en-US" smtClean="0"/>
              <a:t>4/9/2025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00A0D-8037-4108-BA98-210C785A529D}"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79090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921D18-22A8-44C3-93D1-BF3530F50205}" type="datetimeFigureOut">
              <a:rPr lang="en-US" smtClean="0"/>
              <a:t>4/9/2025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00A0D-8037-4108-BA98-210C785A529D}"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85095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921D18-22A8-44C3-93D1-BF3530F50205}" type="datetimeFigureOut">
              <a:rPr lang="en-US" smtClean="0"/>
              <a:t>4/9/2025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00A0D-8037-4108-BA98-210C785A529D}" type="slidenum">
              <a:rPr lang="en-US" smtClean="0"/>
              <a:t>‹#›</a:t>
            </a:fld>
            <a:endParaRPr lang="en-US"/>
          </a:p>
        </p:txBody>
      </p:sp>
    </p:spTree>
    <p:extLst>
      <p:ext uri="{BB962C8B-B14F-4D97-AF65-F5344CB8AC3E}">
        <p14:creationId xmlns:p14="http://schemas.microsoft.com/office/powerpoint/2010/main" val="3442084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4921D18-22A8-44C3-93D1-BF3530F50205}" type="datetimeFigureOut">
              <a:rPr lang="en-US" smtClean="0"/>
              <a:t>4/9/2025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00A0D-8037-4108-BA98-210C785A529D}"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41933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4921D18-22A8-44C3-93D1-BF3530F50205}" type="datetimeFigureOut">
              <a:rPr lang="en-US" smtClean="0"/>
              <a:t>4/9/2025</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DF00A0D-8037-4108-BA98-210C785A529D}"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6913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F4921D18-22A8-44C3-93D1-BF3530F50205}" type="datetimeFigureOut">
              <a:rPr lang="en-US" smtClean="0"/>
              <a:t>4/9/2025</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DF00A0D-8037-4108-BA98-210C785A529D}"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12319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4.sv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stephaniemoore@unm.edu" TargetMode="External"/><Relationship Id="rId2" Type="http://schemas.openxmlformats.org/officeDocument/2006/relationships/hyperlink" Target="mailto:Jill.Stefaniak@uga.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1F11F-F54F-408F-F509-1B806EE1E78D}"/>
              </a:ext>
            </a:extLst>
          </p:cNvPr>
          <p:cNvSpPr>
            <a:spLocks noGrp="1"/>
          </p:cNvSpPr>
          <p:nvPr>
            <p:ph type="ctrTitle"/>
          </p:nvPr>
        </p:nvSpPr>
        <p:spPr/>
        <p:txBody>
          <a:bodyPr>
            <a:normAutofit/>
          </a:bodyPr>
          <a:lstStyle/>
          <a:p>
            <a:r>
              <a:rPr lang="en-US" sz="2800" kern="100" dirty="0">
                <a:effectLst/>
                <a:latin typeface="+mn-lt"/>
                <a:ea typeface="Aptos" panose="020B0004020202020204" pitchFamily="34" charset="0"/>
                <a:cs typeface="Times New Roman" panose="02020603050405020304" pitchFamily="18" charset="0"/>
              </a:rPr>
              <a:t>The Use of Generative AI to Support Inclusivity and Design Deliberation for Online Instruction</a:t>
            </a:r>
            <a:br>
              <a:rPr lang="en-US" sz="2800" kern="100" dirty="0">
                <a:effectLst/>
                <a:latin typeface="+mn-lt"/>
                <a:ea typeface="Aptos" panose="020B0004020202020204" pitchFamily="34" charset="0"/>
                <a:cs typeface="Times New Roman" panose="02020603050405020304" pitchFamily="18" charset="0"/>
              </a:rPr>
            </a:br>
            <a:endParaRPr lang="en-US" sz="8000" dirty="0">
              <a:latin typeface="+mn-lt"/>
            </a:endParaRPr>
          </a:p>
        </p:txBody>
      </p:sp>
      <p:sp>
        <p:nvSpPr>
          <p:cNvPr id="3" name="Subtitle 2">
            <a:extLst>
              <a:ext uri="{FF2B5EF4-FFF2-40B4-BE49-F238E27FC236}">
                <a16:creationId xmlns:a16="http://schemas.microsoft.com/office/drawing/2014/main" id="{268289B5-8DB1-3636-D118-23ED4261E8D4}"/>
              </a:ext>
            </a:extLst>
          </p:cNvPr>
          <p:cNvSpPr>
            <a:spLocks noGrp="1"/>
          </p:cNvSpPr>
          <p:nvPr>
            <p:ph type="subTitle" idx="1"/>
          </p:nvPr>
        </p:nvSpPr>
        <p:spPr>
          <a:xfrm>
            <a:off x="1524000" y="3602038"/>
            <a:ext cx="4168877" cy="1655762"/>
          </a:xfrm>
        </p:spPr>
        <p:txBody>
          <a:bodyPr>
            <a:normAutofit/>
          </a:bodyPr>
          <a:lstStyle/>
          <a:p>
            <a:r>
              <a:rPr lang="en-US" sz="2400" dirty="0"/>
              <a:t>Jill Stefaniak</a:t>
            </a:r>
          </a:p>
          <a:p>
            <a:r>
              <a:rPr lang="en-US" sz="2400" dirty="0"/>
              <a:t>University of Georgia</a:t>
            </a:r>
          </a:p>
        </p:txBody>
      </p:sp>
      <p:sp>
        <p:nvSpPr>
          <p:cNvPr id="4" name="Subtitle 2">
            <a:extLst>
              <a:ext uri="{FF2B5EF4-FFF2-40B4-BE49-F238E27FC236}">
                <a16:creationId xmlns:a16="http://schemas.microsoft.com/office/drawing/2014/main" id="{85CB7600-74C0-3986-59D2-BC9A7AA64714}"/>
              </a:ext>
            </a:extLst>
          </p:cNvPr>
          <p:cNvSpPr txBox="1">
            <a:spLocks/>
          </p:cNvSpPr>
          <p:nvPr/>
        </p:nvSpPr>
        <p:spPr>
          <a:xfrm>
            <a:off x="6499125" y="3720025"/>
            <a:ext cx="4555727"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STEPHANIE MOORE</a:t>
            </a:r>
          </a:p>
          <a:p>
            <a:r>
              <a:rPr lang="en-US" dirty="0"/>
              <a:t>UNIVERSITY OF NEW MEXICO</a:t>
            </a:r>
          </a:p>
        </p:txBody>
      </p:sp>
    </p:spTree>
    <p:extLst>
      <p:ext uri="{BB962C8B-B14F-4D97-AF65-F5344CB8AC3E}">
        <p14:creationId xmlns:p14="http://schemas.microsoft.com/office/powerpoint/2010/main" val="1702162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F07A4-51D4-6325-DFFA-7B5EA5A2A91C}"/>
              </a:ext>
            </a:extLst>
          </p:cNvPr>
          <p:cNvSpPr>
            <a:spLocks noGrp="1"/>
          </p:cNvSpPr>
          <p:nvPr>
            <p:ph type="title"/>
          </p:nvPr>
        </p:nvSpPr>
        <p:spPr/>
        <p:txBody>
          <a:bodyPr/>
          <a:lstStyle/>
          <a:p>
            <a:r>
              <a:rPr lang="en-US" dirty="0"/>
              <a:t>Why Deliberation is needed when using generative Ai</a:t>
            </a:r>
          </a:p>
        </p:txBody>
      </p:sp>
      <p:sp>
        <p:nvSpPr>
          <p:cNvPr id="3" name="Content Placeholder 2">
            <a:extLst>
              <a:ext uri="{FF2B5EF4-FFF2-40B4-BE49-F238E27FC236}">
                <a16:creationId xmlns:a16="http://schemas.microsoft.com/office/drawing/2014/main" id="{541681CF-F033-6544-252A-40D11362856C}"/>
              </a:ext>
            </a:extLst>
          </p:cNvPr>
          <p:cNvSpPr>
            <a:spLocks noGrp="1"/>
          </p:cNvSpPr>
          <p:nvPr>
            <p:ph idx="1"/>
          </p:nvPr>
        </p:nvSpPr>
        <p:spPr/>
        <p:txBody>
          <a:bodyPr>
            <a:normAutofit fontScale="92500" lnSpcReduction="20000"/>
          </a:bodyPr>
          <a:lstStyle/>
          <a:p>
            <a:r>
              <a:rPr lang="en-US" dirty="0"/>
              <a:t>Generative AI tools, like ChatGPT, rely on massive datasets—some of which include outdated or debunked learning theories</a:t>
            </a:r>
          </a:p>
          <a:p>
            <a:r>
              <a:rPr lang="en-US" b="1" dirty="0"/>
              <a:t>Example: </a:t>
            </a:r>
            <a:r>
              <a:rPr lang="en-US" dirty="0"/>
              <a:t>Hodges (2024) found an AI-generated lesson plan based entirely on learning styles theory, which has been discredited by educational researchers (Reiner &amp; Willingham, 2010; Kirschner, 2017)</a:t>
            </a:r>
          </a:p>
          <a:p>
            <a:pPr>
              <a:buFont typeface="Arial" panose="020B0604020202020204" pitchFamily="34" charset="0"/>
              <a:buChar char="•"/>
            </a:pPr>
            <a:r>
              <a:rPr lang="en-US" dirty="0"/>
              <a:t>AI does not evaluate source quality—it predicts text based on frequency and patterns, not accuracy</a:t>
            </a:r>
          </a:p>
          <a:p>
            <a:pPr>
              <a:buFont typeface="Arial" panose="020B0604020202020204" pitchFamily="34" charset="0"/>
              <a:buChar char="•"/>
            </a:pPr>
            <a:r>
              <a:rPr lang="en-US" dirty="0"/>
              <a:t>Leads to “garbage in, garbage out” situations: flawed inputs → flawed outputs</a:t>
            </a:r>
          </a:p>
          <a:p>
            <a:pPr>
              <a:buFont typeface="Arial" panose="020B0604020202020204" pitchFamily="34" charset="0"/>
              <a:buChar char="•"/>
            </a:pPr>
            <a:r>
              <a:rPr lang="en-US" dirty="0"/>
              <a:t>Risk of reinforcing misconceptions, biases, and ableist assumptions in instructional design</a:t>
            </a:r>
          </a:p>
          <a:p>
            <a:pPr marL="0" indent="0">
              <a:buNone/>
            </a:pPr>
            <a:endParaRPr lang="en-US" dirty="0"/>
          </a:p>
        </p:txBody>
      </p:sp>
    </p:spTree>
    <p:extLst>
      <p:ext uri="{BB962C8B-B14F-4D97-AF65-F5344CB8AC3E}">
        <p14:creationId xmlns:p14="http://schemas.microsoft.com/office/powerpoint/2010/main" val="1285312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8BCBE-5E2C-B4EA-66E5-FD3B6F53B76A}"/>
              </a:ext>
            </a:extLst>
          </p:cNvPr>
          <p:cNvSpPr>
            <a:spLocks noGrp="1"/>
          </p:cNvSpPr>
          <p:nvPr>
            <p:ph type="title"/>
          </p:nvPr>
        </p:nvSpPr>
        <p:spPr/>
        <p:txBody>
          <a:bodyPr/>
          <a:lstStyle/>
          <a:p>
            <a:r>
              <a:rPr lang="en-US" dirty="0"/>
              <a:t>Deliberation in Action</a:t>
            </a:r>
          </a:p>
        </p:txBody>
      </p:sp>
      <p:sp>
        <p:nvSpPr>
          <p:cNvPr id="3" name="Content Placeholder 2">
            <a:extLst>
              <a:ext uri="{FF2B5EF4-FFF2-40B4-BE49-F238E27FC236}">
                <a16:creationId xmlns:a16="http://schemas.microsoft.com/office/drawing/2014/main" id="{8DFA3FDC-13D4-057F-1FCD-92359D0F7B74}"/>
              </a:ext>
            </a:extLst>
          </p:cNvPr>
          <p:cNvSpPr>
            <a:spLocks noGrp="1"/>
          </p:cNvSpPr>
          <p:nvPr>
            <p:ph idx="1"/>
          </p:nvPr>
        </p:nvSpPr>
        <p:spPr/>
        <p:txBody>
          <a:bodyPr/>
          <a:lstStyle/>
          <a:p>
            <a:r>
              <a:rPr lang="en-US" dirty="0"/>
              <a:t>Designers must engage in reflection-in-action — a term from Schön (1983) describing a “conversation” with the problem as it unfolds</a:t>
            </a:r>
          </a:p>
          <a:p>
            <a:r>
              <a:rPr lang="en-US" dirty="0"/>
              <a:t>This involves ongoing evaluation and adjustment during the design process</a:t>
            </a:r>
          </a:p>
          <a:p>
            <a:r>
              <a:rPr lang="en-US" dirty="0"/>
              <a:t>Tracey &amp; </a:t>
            </a:r>
            <a:r>
              <a:rPr lang="en-US" dirty="0" err="1"/>
              <a:t>Baaki</a:t>
            </a:r>
            <a:r>
              <a:rPr lang="en-US" dirty="0"/>
              <a:t> (2014) describe iterative ID behaviors:</a:t>
            </a:r>
          </a:p>
          <a:p>
            <a:pPr lvl="1"/>
            <a:r>
              <a:rPr lang="en-US" dirty="0"/>
              <a:t>Questioning assumptions</a:t>
            </a:r>
          </a:p>
          <a:p>
            <a:pPr lvl="1"/>
            <a:r>
              <a:rPr lang="en-US" dirty="0"/>
              <a:t>Deciding on a design action</a:t>
            </a:r>
          </a:p>
          <a:p>
            <a:pPr lvl="1"/>
            <a:r>
              <a:rPr lang="en-US" dirty="0"/>
              <a:t>Reflecting on its consequences</a:t>
            </a:r>
          </a:p>
          <a:p>
            <a:pPr lvl="1"/>
            <a:r>
              <a:rPr lang="en-US" dirty="0"/>
              <a:t>Adapting based on insights</a:t>
            </a:r>
          </a:p>
        </p:txBody>
      </p:sp>
    </p:spTree>
    <p:extLst>
      <p:ext uri="{BB962C8B-B14F-4D97-AF65-F5344CB8AC3E}">
        <p14:creationId xmlns:p14="http://schemas.microsoft.com/office/powerpoint/2010/main" val="3703131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2181C-9309-F822-4222-A4DC03137F89}"/>
              </a:ext>
            </a:extLst>
          </p:cNvPr>
          <p:cNvSpPr>
            <a:spLocks noGrp="1"/>
          </p:cNvSpPr>
          <p:nvPr>
            <p:ph type="title"/>
          </p:nvPr>
        </p:nvSpPr>
        <p:spPr/>
        <p:txBody>
          <a:bodyPr/>
          <a:lstStyle/>
          <a:p>
            <a:r>
              <a:rPr lang="en-US" dirty="0"/>
              <a:t>Challenges with learner analyses </a:t>
            </a:r>
          </a:p>
        </p:txBody>
      </p:sp>
      <p:sp>
        <p:nvSpPr>
          <p:cNvPr id="3" name="Content Placeholder 2">
            <a:extLst>
              <a:ext uri="{FF2B5EF4-FFF2-40B4-BE49-F238E27FC236}">
                <a16:creationId xmlns:a16="http://schemas.microsoft.com/office/drawing/2014/main" id="{B8B5240E-C44B-6710-3764-7419EB3A090C}"/>
              </a:ext>
            </a:extLst>
          </p:cNvPr>
          <p:cNvSpPr>
            <a:spLocks noGrp="1"/>
          </p:cNvSpPr>
          <p:nvPr>
            <p:ph idx="1"/>
          </p:nvPr>
        </p:nvSpPr>
        <p:spPr/>
        <p:txBody>
          <a:bodyPr/>
          <a:lstStyle/>
          <a:p>
            <a:r>
              <a:rPr lang="en-US" dirty="0"/>
              <a:t>Conducting a thorough learner analysis is vital for creating effective, personalized learning experiences (Stefaniak, 2024; Tracey &amp; </a:t>
            </a:r>
            <a:r>
              <a:rPr lang="en-US" dirty="0" err="1"/>
              <a:t>Baaki</a:t>
            </a:r>
            <a:r>
              <a:rPr lang="en-US" dirty="0"/>
              <a:t>, 2022)</a:t>
            </a:r>
          </a:p>
          <a:p>
            <a:r>
              <a:rPr lang="en-US" dirty="0"/>
              <a:t>Designers often must make assumptions about learners, especially when limited information is available (Boling &amp; Gray, 2015; Stefaniak et al., 2023)</a:t>
            </a:r>
          </a:p>
          <a:p>
            <a:r>
              <a:rPr lang="en-US" dirty="0"/>
              <a:t>These assumptions can oversimplify learner diversity, leading to designs that do not meet the needs of all students</a:t>
            </a:r>
          </a:p>
          <a:p>
            <a:endParaRPr lang="en-US" dirty="0"/>
          </a:p>
        </p:txBody>
      </p:sp>
    </p:spTree>
    <p:extLst>
      <p:ext uri="{BB962C8B-B14F-4D97-AF65-F5344CB8AC3E}">
        <p14:creationId xmlns:p14="http://schemas.microsoft.com/office/powerpoint/2010/main" val="2154569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11" name="Picture 10">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3" name="Straight Connector 12">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7" name="Rectangle 16">
            <a:extLst>
              <a:ext uri="{FF2B5EF4-FFF2-40B4-BE49-F238E27FC236}">
                <a16:creationId xmlns:a16="http://schemas.microsoft.com/office/drawing/2014/main" id="{2FA7AD0A-1871-4DF8-9235-F49D0513B9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B04CFB-FAE5-47DD-9B3E-4E9BA7A89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2289FB8-0F1A-D558-E011-403FF36780C4}"/>
              </a:ext>
            </a:extLst>
          </p:cNvPr>
          <p:cNvSpPr>
            <a:spLocks noGrp="1"/>
          </p:cNvSpPr>
          <p:nvPr>
            <p:ph type="title"/>
          </p:nvPr>
        </p:nvSpPr>
        <p:spPr>
          <a:xfrm>
            <a:off x="659301" y="1474969"/>
            <a:ext cx="2823919" cy="1868760"/>
          </a:xfrm>
        </p:spPr>
        <p:txBody>
          <a:bodyPr vert="horz" lIns="91440" tIns="45720" rIns="91440" bIns="0" rtlCol="0" anchor="b">
            <a:normAutofit/>
          </a:bodyPr>
          <a:lstStyle/>
          <a:p>
            <a:r>
              <a:rPr lang="en-US" sz="3600"/>
              <a:t>Design tensions</a:t>
            </a:r>
          </a:p>
        </p:txBody>
      </p:sp>
      <p:cxnSp>
        <p:nvCxnSpPr>
          <p:cNvPr id="21" name="Straight Connector 20">
            <a:extLst>
              <a:ext uri="{FF2B5EF4-FFF2-40B4-BE49-F238E27FC236}">
                <a16:creationId xmlns:a16="http://schemas.microsoft.com/office/drawing/2014/main" id="{EE68D41B-9286-479F-9AB7-678C8E348D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9301" y="3528543"/>
            <a:ext cx="28239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23" name="Group 22">
            <a:extLst>
              <a:ext uri="{FF2B5EF4-FFF2-40B4-BE49-F238E27FC236}">
                <a16:creationId xmlns:a16="http://schemas.microsoft.com/office/drawing/2014/main" id="{E8ACF89C-CFC3-4D68-B3C4-2BEFB7BBE5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979389" y="482171"/>
            <a:ext cx="7560115" cy="5149101"/>
            <a:chOff x="3979389" y="482171"/>
            <a:chExt cx="7560115" cy="5149101"/>
          </a:xfrm>
        </p:grpSpPr>
        <p:sp>
          <p:nvSpPr>
            <p:cNvPr id="24" name="Rectangle 23">
              <a:extLst>
                <a:ext uri="{FF2B5EF4-FFF2-40B4-BE49-F238E27FC236}">
                  <a16:creationId xmlns:a16="http://schemas.microsoft.com/office/drawing/2014/main" id="{3B770B7D-3C5C-4682-8DF0-20783592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79389" y="482171"/>
              <a:ext cx="7560115"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6893E11-7EC1-4EB6-A2A8-0B693F8FE5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92448" y="812507"/>
              <a:ext cx="692827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Rectangle 26">
            <a:extLst>
              <a:ext uri="{FF2B5EF4-FFF2-40B4-BE49-F238E27FC236}">
                <a16:creationId xmlns:a16="http://schemas.microsoft.com/office/drawing/2014/main" id="{622F7FD7-8884-4FD5-95AB-0B5C6033A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55487" y="977965"/>
            <a:ext cx="6615582"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extLst>
              <a:ext uri="{FF2B5EF4-FFF2-40B4-BE49-F238E27FC236}">
                <a16:creationId xmlns:a16="http://schemas.microsoft.com/office/drawing/2014/main" id="{16EFE474-4FE0-4E8F-8F09-5ED2C9E76A8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30">
            <a:extLst>
              <a:ext uri="{FF2B5EF4-FFF2-40B4-BE49-F238E27FC236}">
                <a16:creationId xmlns:a16="http://schemas.microsoft.com/office/drawing/2014/main" id="{CF8B8C81-54DC-4AF5-B682-3A2C70A6B5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a:extLst>
              <a:ext uri="{FF2B5EF4-FFF2-40B4-BE49-F238E27FC236}">
                <a16:creationId xmlns:a16="http://schemas.microsoft.com/office/drawing/2014/main" id="{B666590D-C80C-6990-0172-49D9742D6786}"/>
              </a:ext>
            </a:extLst>
          </p:cNvPr>
          <p:cNvGraphicFramePr>
            <a:graphicFrameLocks noGrp="1"/>
          </p:cNvGraphicFramePr>
          <p:nvPr>
            <p:ph idx="1"/>
            <p:extLst>
              <p:ext uri="{D42A27DB-BD31-4B8C-83A1-F6EECF244321}">
                <p14:modId xmlns:p14="http://schemas.microsoft.com/office/powerpoint/2010/main" val="517461283"/>
              </p:ext>
            </p:extLst>
          </p:nvPr>
        </p:nvGraphicFramePr>
        <p:xfrm>
          <a:off x="4618374" y="1162801"/>
          <a:ext cx="6282919" cy="3773262"/>
        </p:xfrm>
        <a:graphic>
          <a:graphicData uri="http://schemas.openxmlformats.org/drawingml/2006/table">
            <a:tbl>
              <a:tblPr firstRow="1" bandRow="1">
                <a:tableStyleId>{69012ECD-51FC-41F1-AA8D-1B2483CD663E}</a:tableStyleId>
              </a:tblPr>
              <a:tblGrid>
                <a:gridCol w="3232118">
                  <a:extLst>
                    <a:ext uri="{9D8B030D-6E8A-4147-A177-3AD203B41FA5}">
                      <a16:colId xmlns:a16="http://schemas.microsoft.com/office/drawing/2014/main" val="272052902"/>
                    </a:ext>
                  </a:extLst>
                </a:gridCol>
                <a:gridCol w="3050801">
                  <a:extLst>
                    <a:ext uri="{9D8B030D-6E8A-4147-A177-3AD203B41FA5}">
                      <a16:colId xmlns:a16="http://schemas.microsoft.com/office/drawing/2014/main" val="1308228765"/>
                    </a:ext>
                  </a:extLst>
                </a:gridCol>
              </a:tblGrid>
              <a:tr h="370589">
                <a:tc>
                  <a:txBody>
                    <a:bodyPr/>
                    <a:lstStyle/>
                    <a:p>
                      <a:r>
                        <a:rPr lang="en-US" sz="1700"/>
                        <a:t>Risk of Assumptions</a:t>
                      </a:r>
                    </a:p>
                  </a:txBody>
                  <a:tcPr marL="84225" marR="84225" marT="42112" marB="42112"/>
                </a:tc>
                <a:tc>
                  <a:txBody>
                    <a:bodyPr/>
                    <a:lstStyle/>
                    <a:p>
                      <a:r>
                        <a:rPr lang="en-US" sz="1700"/>
                        <a:t>Design Tensions</a:t>
                      </a:r>
                    </a:p>
                  </a:txBody>
                  <a:tcPr marL="84225" marR="84225" marT="42112" marB="42112"/>
                </a:tc>
                <a:extLst>
                  <a:ext uri="{0D108BD9-81ED-4DB2-BD59-A6C34878D82A}">
                    <a16:rowId xmlns:a16="http://schemas.microsoft.com/office/drawing/2014/main" val="1100100929"/>
                  </a:ext>
                </a:extLst>
              </a:tr>
              <a:tr h="3402673">
                <a:tc>
                  <a:txBody>
                    <a:bodyPr/>
                    <a:lstStyle/>
                    <a:p>
                      <a:pPr marL="285750" indent="-285750">
                        <a:buFont typeface="Arial" panose="020B0604020202020204" pitchFamily="34" charset="0"/>
                        <a:buChar char="•"/>
                      </a:pPr>
                      <a:r>
                        <a:rPr lang="en-US" sz="1700" b="0"/>
                        <a:t>Homogenizing learners can result in content that is either too advanced or too basic, leading to disengagement or frustration (Gurjar &amp; Bai, 2023)</a:t>
                      </a:r>
                    </a:p>
                    <a:p>
                      <a:pPr marL="0" indent="0">
                        <a:buFont typeface="Arial" panose="020B0604020202020204" pitchFamily="34" charset="0"/>
                        <a:buNone/>
                      </a:pPr>
                      <a:endParaRPr lang="en-US" sz="1700" b="0"/>
                    </a:p>
                    <a:p>
                      <a:pPr marL="285750" indent="-285750">
                        <a:buFont typeface="Arial" panose="020B0604020202020204" pitchFamily="34" charset="0"/>
                        <a:buChar char="•"/>
                      </a:pPr>
                      <a:r>
                        <a:rPr lang="en-US" sz="1700" b="0"/>
                        <a:t>Overlooking varied needs can perpetuate biases related to gender, race, and socio-economic status, undermining inclusivity (Gunawardena et al., 2018; Rao, 2021)</a:t>
                      </a:r>
                    </a:p>
                  </a:txBody>
                  <a:tcPr marL="84225" marR="84225" marT="42112" marB="42112"/>
                </a:tc>
                <a:tc>
                  <a:txBody>
                    <a:bodyPr/>
                    <a:lstStyle/>
                    <a:p>
                      <a:r>
                        <a:rPr lang="en-US" sz="1700" b="0" dirty="0"/>
                        <a:t>Instructional designers often balance the need to advocate for learner data with the pressure to maintain project momentum, risking assumptions that impact the quality and inclusivity of their designs</a:t>
                      </a:r>
                    </a:p>
                  </a:txBody>
                  <a:tcPr marL="84225" marR="84225" marT="42112" marB="42112"/>
                </a:tc>
                <a:extLst>
                  <a:ext uri="{0D108BD9-81ED-4DB2-BD59-A6C34878D82A}">
                    <a16:rowId xmlns:a16="http://schemas.microsoft.com/office/drawing/2014/main" val="854253549"/>
                  </a:ext>
                </a:extLst>
              </a:tr>
            </a:tbl>
          </a:graphicData>
        </a:graphic>
      </p:graphicFrame>
    </p:spTree>
    <p:extLst>
      <p:ext uri="{BB962C8B-B14F-4D97-AF65-F5344CB8AC3E}">
        <p14:creationId xmlns:p14="http://schemas.microsoft.com/office/powerpoint/2010/main" val="2516932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BDDB5-1859-66D8-4810-5AAA798998BE}"/>
              </a:ext>
            </a:extLst>
          </p:cNvPr>
          <p:cNvSpPr>
            <a:spLocks noGrp="1"/>
          </p:cNvSpPr>
          <p:nvPr>
            <p:ph type="title"/>
          </p:nvPr>
        </p:nvSpPr>
        <p:spPr>
          <a:xfrm>
            <a:off x="1451579" y="804519"/>
            <a:ext cx="9603275" cy="1049235"/>
          </a:xfrm>
        </p:spPr>
        <p:txBody>
          <a:bodyPr>
            <a:normAutofit/>
          </a:bodyPr>
          <a:lstStyle/>
          <a:p>
            <a:r>
              <a:rPr lang="en-US"/>
              <a:t>Shifting to a Localization of Context</a:t>
            </a:r>
          </a:p>
        </p:txBody>
      </p:sp>
      <p:sp>
        <p:nvSpPr>
          <p:cNvPr id="3" name="Content Placeholder 2">
            <a:extLst>
              <a:ext uri="{FF2B5EF4-FFF2-40B4-BE49-F238E27FC236}">
                <a16:creationId xmlns:a16="http://schemas.microsoft.com/office/drawing/2014/main" id="{1875B8E8-6941-9ADE-F940-1EEA5D06226C}"/>
              </a:ext>
            </a:extLst>
          </p:cNvPr>
          <p:cNvSpPr>
            <a:spLocks noGrp="1"/>
          </p:cNvSpPr>
          <p:nvPr>
            <p:ph idx="1"/>
          </p:nvPr>
        </p:nvSpPr>
        <p:spPr>
          <a:xfrm>
            <a:off x="6778171" y="2015733"/>
            <a:ext cx="4276683" cy="3151354"/>
          </a:xfrm>
        </p:spPr>
        <p:txBody>
          <a:bodyPr/>
          <a:lstStyle/>
          <a:p>
            <a:r>
              <a:rPr lang="en-US" dirty="0"/>
              <a:t>Instructional designers must adapt to changing learner and instructional needs throughout the design process (</a:t>
            </a:r>
            <a:r>
              <a:rPr lang="en-US" dirty="0" err="1"/>
              <a:t>Baaki</a:t>
            </a:r>
            <a:r>
              <a:rPr lang="en-US" dirty="0"/>
              <a:t> et al., 2017; </a:t>
            </a:r>
            <a:r>
              <a:rPr lang="en-US" dirty="0" err="1"/>
              <a:t>Baaki</a:t>
            </a:r>
            <a:r>
              <a:rPr lang="en-US" dirty="0"/>
              <a:t> &amp; Tracey, 2022)</a:t>
            </a:r>
          </a:p>
        </p:txBody>
      </p:sp>
      <p:graphicFrame>
        <p:nvGraphicFramePr>
          <p:cNvPr id="6" name="Diagram 5" descr="Localization at the center; around it: contextual adaptation, challenges with knowledge transfer, localizing contextual analysis, role of technology">
            <a:extLst>
              <a:ext uri="{FF2B5EF4-FFF2-40B4-BE49-F238E27FC236}">
                <a16:creationId xmlns:a16="http://schemas.microsoft.com/office/drawing/2014/main" id="{1F6E6C50-EFBE-EB39-92F5-9BA8C0CA12DE}"/>
              </a:ext>
            </a:extLst>
          </p:cNvPr>
          <p:cNvGraphicFramePr/>
          <p:nvPr>
            <p:extLst>
              <p:ext uri="{D42A27DB-BD31-4B8C-83A1-F6EECF244321}">
                <p14:modId xmlns:p14="http://schemas.microsoft.com/office/powerpoint/2010/main" val="3374941571"/>
              </p:ext>
            </p:extLst>
          </p:nvPr>
        </p:nvGraphicFramePr>
        <p:xfrm>
          <a:off x="1451579" y="2015734"/>
          <a:ext cx="5622284" cy="34506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8967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a:extLst>
            <a:ext uri="{FF2B5EF4-FFF2-40B4-BE49-F238E27FC236}">
              <a16:creationId xmlns:a16="http://schemas.microsoft.com/office/drawing/2014/main" id="{BA8FA638-FB73-7DBC-04AF-1A953A253A38}"/>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B6E6531A-0776-43BA-A852-5FB5C7753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56085" y="533400"/>
            <a:ext cx="9079832" cy="5077326"/>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C5273F-2B84-46BF-A94F-1A20E13B3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605" y="763203"/>
            <a:ext cx="8622792" cy="4617720"/>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Same diagram as earlier - &#10;Design deliberation - includes Conception, Judgment and Inference; Judgment maps to Localized Designer Context and Localized Learner Context, there is a two-way arrow between the two types of context. On the side, a list of specific activities to localize context: frame the problem, manage the design space, explore potential benefits and harms through ethical analysis; devise adaptations that are responsive to context; evaluate and iterate; reflect on sustainability; document the process.">
            <a:extLst>
              <a:ext uri="{FF2B5EF4-FFF2-40B4-BE49-F238E27FC236}">
                <a16:creationId xmlns:a16="http://schemas.microsoft.com/office/drawing/2014/main" id="{3079793F-84B4-0F1B-67DC-FF3162DBF1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1502" y="1247835"/>
            <a:ext cx="6428997" cy="3648456"/>
          </a:xfrm>
          <a:prstGeom prst="rect">
            <a:avLst/>
          </a:prstGeom>
        </p:spPr>
      </p:pic>
      <p:sp>
        <p:nvSpPr>
          <p:cNvPr id="2" name="Title 1">
            <a:extLst>
              <a:ext uri="{FF2B5EF4-FFF2-40B4-BE49-F238E27FC236}">
                <a16:creationId xmlns:a16="http://schemas.microsoft.com/office/drawing/2014/main" id="{D58357D5-DB94-DB7C-0927-E17E015377CF}"/>
              </a:ext>
            </a:extLst>
          </p:cNvPr>
          <p:cNvSpPr>
            <a:spLocks noGrp="1"/>
          </p:cNvSpPr>
          <p:nvPr>
            <p:ph type="title" idx="4294967295"/>
          </p:nvPr>
        </p:nvSpPr>
        <p:spPr>
          <a:xfrm>
            <a:off x="1451579" y="-1049235"/>
            <a:ext cx="9603275" cy="1049235"/>
          </a:xfrm>
        </p:spPr>
        <p:txBody>
          <a:bodyPr vert="horz" lIns="91440" tIns="45720" rIns="91440" bIns="45720" rtlCol="0" anchor="b">
            <a:normAutofit/>
          </a:bodyPr>
          <a:lstStyle/>
          <a:p>
            <a:r>
              <a:rPr lang="en-US" dirty="0"/>
              <a:t>Conceptual framework of Design Deliberation</a:t>
            </a:r>
          </a:p>
        </p:txBody>
      </p:sp>
    </p:spTree>
    <p:extLst>
      <p:ext uri="{BB962C8B-B14F-4D97-AF65-F5344CB8AC3E}">
        <p14:creationId xmlns:p14="http://schemas.microsoft.com/office/powerpoint/2010/main" val="4258992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C3D674-3D59-4E93-80CA-0C0A9095E8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884B8F8-FDC9-498B-9960-5D7260AFC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8858F2BB-4CCC-D005-7F1F-F68F4F996650}"/>
              </a:ext>
            </a:extLst>
          </p:cNvPr>
          <p:cNvSpPr>
            <a:spLocks noGrp="1"/>
          </p:cNvSpPr>
          <p:nvPr>
            <p:ph type="title"/>
          </p:nvPr>
        </p:nvSpPr>
        <p:spPr>
          <a:xfrm>
            <a:off x="1451580" y="804520"/>
            <a:ext cx="4176511" cy="1049235"/>
          </a:xfrm>
        </p:spPr>
        <p:txBody>
          <a:bodyPr>
            <a:normAutofit/>
          </a:bodyPr>
          <a:lstStyle/>
          <a:p>
            <a:r>
              <a:rPr lang="en-US" dirty="0"/>
              <a:t>Early deliberation activities</a:t>
            </a:r>
          </a:p>
        </p:txBody>
      </p:sp>
      <p:sp>
        <p:nvSpPr>
          <p:cNvPr id="14" name="Rectangle 13">
            <a:extLst>
              <a:ext uri="{FF2B5EF4-FFF2-40B4-BE49-F238E27FC236}">
                <a16:creationId xmlns:a16="http://schemas.microsoft.com/office/drawing/2014/main" id="{EF2A81E1-BCBE-426B-8C09-33274E6940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3" name="Content Placeholder 2">
            <a:extLst>
              <a:ext uri="{FF2B5EF4-FFF2-40B4-BE49-F238E27FC236}">
                <a16:creationId xmlns:a16="http://schemas.microsoft.com/office/drawing/2014/main" id="{0696EFE5-3E54-4D5C-3B93-DA69C624C789}"/>
              </a:ext>
            </a:extLst>
          </p:cNvPr>
          <p:cNvSpPr>
            <a:spLocks noGrp="1"/>
          </p:cNvSpPr>
          <p:nvPr>
            <p:ph idx="1"/>
          </p:nvPr>
        </p:nvSpPr>
        <p:spPr>
          <a:xfrm>
            <a:off x="1451581" y="2015732"/>
            <a:ext cx="4172212" cy="3450613"/>
          </a:xfrm>
        </p:spPr>
        <p:txBody>
          <a:bodyPr>
            <a:normAutofit/>
          </a:bodyPr>
          <a:lstStyle/>
          <a:p>
            <a:pPr>
              <a:lnSpc>
                <a:spcPct val="110000"/>
              </a:lnSpc>
            </a:pPr>
            <a:r>
              <a:rPr lang="en-US" sz="1100" b="1" dirty="0"/>
              <a:t>Problem Framing</a:t>
            </a:r>
            <a:r>
              <a:rPr lang="en-US" sz="1100" dirty="0"/>
              <a:t>: Defined by Svihla (2020) as an iterative process where designers take ownership of a problem, making judgments on what is included or excluded in the design solution (Svihla, 2020)</a:t>
            </a:r>
          </a:p>
          <a:p>
            <a:pPr>
              <a:lnSpc>
                <a:spcPct val="110000"/>
              </a:lnSpc>
            </a:pPr>
            <a:r>
              <a:rPr lang="en-US" sz="1100" b="1" dirty="0"/>
              <a:t>Ethical Analysis</a:t>
            </a:r>
            <a:r>
              <a:rPr lang="en-US" sz="1100" dirty="0"/>
              <a:t>: Designers conduct ethical analysis to identify potential benefits and harms, influencing the problem framing process (Moore et al., 2024)</a:t>
            </a:r>
          </a:p>
          <a:p>
            <a:pPr>
              <a:lnSpc>
                <a:spcPct val="110000"/>
              </a:lnSpc>
            </a:pPr>
            <a:r>
              <a:rPr lang="en-US" sz="1100" b="1" dirty="0"/>
              <a:t>Framing from Multiple Perspectives</a:t>
            </a:r>
            <a:r>
              <a:rPr lang="en-US" sz="1100" dirty="0"/>
              <a:t>: The same problem can be framed in different ways, such as focusing on technical competencies (e.g., prompt engineering) or the impact on learning and systemic issues (Moore &amp; Tillberg-Webb, 2023)</a:t>
            </a:r>
          </a:p>
          <a:p>
            <a:pPr>
              <a:lnSpc>
                <a:spcPct val="110000"/>
              </a:lnSpc>
            </a:pPr>
            <a:r>
              <a:rPr lang="en-US" sz="1100" b="1" dirty="0"/>
              <a:t>Ethical Influence</a:t>
            </a:r>
            <a:r>
              <a:rPr lang="en-US" sz="1100" dirty="0"/>
              <a:t>: Ethical perspectives may be latent or explicit, guiding decisions on what is prioritized in the design, influencing both the technical and systemic considerations (Svihla, 2020; Moore et al., 2024)</a:t>
            </a:r>
          </a:p>
          <a:p>
            <a:pPr marL="0" indent="0">
              <a:lnSpc>
                <a:spcPct val="110000"/>
              </a:lnSpc>
              <a:buNone/>
            </a:pPr>
            <a:endParaRPr lang="en-US" sz="1100" dirty="0"/>
          </a:p>
        </p:txBody>
      </p:sp>
      <p:pic>
        <p:nvPicPr>
          <p:cNvPr id="7" name="Graphic 6">
            <a:extLst>
              <a:ext uri="{FF2B5EF4-FFF2-40B4-BE49-F238E27FC236}">
                <a16:creationId xmlns:a16="http://schemas.microsoft.com/office/drawing/2014/main" id="{DCB2E0CF-CC16-B30A-896F-5908580E4B2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4251" y="805583"/>
            <a:ext cx="4660762" cy="4660762"/>
          </a:xfrm>
          <a:prstGeom prst="rect">
            <a:avLst/>
          </a:prstGeom>
        </p:spPr>
      </p:pic>
      <p:pic>
        <p:nvPicPr>
          <p:cNvPr id="16" name="Picture 15">
            <a:extLst>
              <a:ext uri="{FF2B5EF4-FFF2-40B4-BE49-F238E27FC236}">
                <a16:creationId xmlns:a16="http://schemas.microsoft.com/office/drawing/2014/main" id="{39D1DDD4-5BB3-45BA-B9B3-06B62299AD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8" name="Straight Connector 17">
            <a:extLst>
              <a:ext uri="{FF2B5EF4-FFF2-40B4-BE49-F238E27FC236}">
                <a16:creationId xmlns:a16="http://schemas.microsoft.com/office/drawing/2014/main" id="{A24DAE64-2302-42EA-8239-F2F0775CA5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20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0CB518-6092-C272-D09C-53FA3AFAFE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9405E8-DA0A-FF18-3641-76B6FEC2BFEE}"/>
              </a:ext>
            </a:extLst>
          </p:cNvPr>
          <p:cNvSpPr>
            <a:spLocks noGrp="1"/>
          </p:cNvSpPr>
          <p:nvPr>
            <p:ph type="title"/>
          </p:nvPr>
        </p:nvSpPr>
        <p:spPr>
          <a:xfrm>
            <a:off x="1451580" y="804520"/>
            <a:ext cx="5060538" cy="1049235"/>
          </a:xfrm>
        </p:spPr>
        <p:txBody>
          <a:bodyPr>
            <a:normAutofit/>
          </a:bodyPr>
          <a:lstStyle/>
          <a:p>
            <a:r>
              <a:rPr lang="en-US" dirty="0"/>
              <a:t>Ongoing Deliberate Design activities</a:t>
            </a:r>
          </a:p>
        </p:txBody>
      </p:sp>
      <p:sp>
        <p:nvSpPr>
          <p:cNvPr id="3" name="Content Placeholder 2">
            <a:extLst>
              <a:ext uri="{FF2B5EF4-FFF2-40B4-BE49-F238E27FC236}">
                <a16:creationId xmlns:a16="http://schemas.microsoft.com/office/drawing/2014/main" id="{1A66800C-5F87-BC92-BA9F-2FF29474244E}"/>
              </a:ext>
            </a:extLst>
          </p:cNvPr>
          <p:cNvSpPr>
            <a:spLocks noGrp="1"/>
          </p:cNvSpPr>
          <p:nvPr>
            <p:ph idx="1"/>
          </p:nvPr>
        </p:nvSpPr>
        <p:spPr>
          <a:xfrm>
            <a:off x="1451581" y="2015732"/>
            <a:ext cx="4172212" cy="3450613"/>
          </a:xfrm>
        </p:spPr>
        <p:txBody>
          <a:bodyPr>
            <a:normAutofit/>
          </a:bodyPr>
          <a:lstStyle/>
          <a:p>
            <a:pPr>
              <a:lnSpc>
                <a:spcPct val="110000"/>
              </a:lnSpc>
            </a:pPr>
            <a:r>
              <a:rPr lang="en-US" sz="1050" b="1" dirty="0"/>
              <a:t>Non-linear Design</a:t>
            </a:r>
            <a:r>
              <a:rPr lang="en-US" sz="1050" dirty="0"/>
              <a:t>: Design outcomes are revisited throughout the project as environments, constraints, and learner needs evolve (</a:t>
            </a:r>
            <a:r>
              <a:rPr lang="en-US" sz="1050" dirty="0" err="1"/>
              <a:t>Lomellini</a:t>
            </a:r>
            <a:r>
              <a:rPr lang="en-US" sz="1050" dirty="0"/>
              <a:t> et al., 2023).</a:t>
            </a:r>
          </a:p>
          <a:p>
            <a:pPr>
              <a:lnSpc>
                <a:spcPct val="110000"/>
              </a:lnSpc>
            </a:pPr>
            <a:r>
              <a:rPr lang="en-US" sz="1050" b="1" dirty="0"/>
              <a:t>Navigating Dual Contexts</a:t>
            </a:r>
            <a:r>
              <a:rPr lang="en-US" sz="1050" dirty="0"/>
              <a:t>: Designers balance professional expectations with learner-centered customization, managing tensions between these lenses.</a:t>
            </a:r>
          </a:p>
          <a:p>
            <a:pPr>
              <a:lnSpc>
                <a:spcPct val="110000"/>
              </a:lnSpc>
            </a:pPr>
            <a:r>
              <a:rPr lang="en-US" sz="1050" b="1" dirty="0"/>
              <a:t>Design Space Surveillance</a:t>
            </a:r>
            <a:r>
              <a:rPr lang="en-US" sz="1050" dirty="0"/>
              <a:t>: Ongoing evaluation of time, budget, tech, and learner context helps identify constraints and opportunities.</a:t>
            </a:r>
          </a:p>
          <a:p>
            <a:pPr>
              <a:lnSpc>
                <a:spcPct val="110000"/>
              </a:lnSpc>
            </a:pPr>
            <a:r>
              <a:rPr lang="en-US" sz="1000" b="1" dirty="0"/>
              <a:t>Generative AI Support</a:t>
            </a:r>
            <a:r>
              <a:rPr lang="en-US" sz="1000" dirty="0"/>
              <a:t>: AI enables rapid prototyping and the creation of contextualized, adaptive content that reflects both designer and learner needs.</a:t>
            </a:r>
            <a:endParaRPr lang="en-US" sz="1050" dirty="0"/>
          </a:p>
          <a:p>
            <a:pPr marL="0" indent="0">
              <a:lnSpc>
                <a:spcPct val="110000"/>
              </a:lnSpc>
              <a:buNone/>
            </a:pPr>
            <a:endParaRPr lang="en-US" sz="1100" dirty="0"/>
          </a:p>
        </p:txBody>
      </p:sp>
      <p:pic>
        <p:nvPicPr>
          <p:cNvPr id="7" name="Graphic 6">
            <a:extLst>
              <a:ext uri="{FF2B5EF4-FFF2-40B4-BE49-F238E27FC236}">
                <a16:creationId xmlns:a16="http://schemas.microsoft.com/office/drawing/2014/main" id="{77025B5B-B487-E5B9-2A4C-7EFFE4FF596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4251" y="805583"/>
            <a:ext cx="4660762" cy="4660762"/>
          </a:xfrm>
          <a:prstGeom prst="rect">
            <a:avLst/>
          </a:prstGeom>
        </p:spPr>
      </p:pic>
    </p:spTree>
    <p:extLst>
      <p:ext uri="{BB962C8B-B14F-4D97-AF65-F5344CB8AC3E}">
        <p14:creationId xmlns:p14="http://schemas.microsoft.com/office/powerpoint/2010/main" val="19606198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2B22E-B924-594C-B51F-1B5DF5DFC6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DC242E-636B-80C2-62D1-07E3B58A0775}"/>
              </a:ext>
            </a:extLst>
          </p:cNvPr>
          <p:cNvSpPr>
            <a:spLocks noGrp="1"/>
          </p:cNvSpPr>
          <p:nvPr>
            <p:ph type="title"/>
          </p:nvPr>
        </p:nvSpPr>
        <p:spPr>
          <a:xfrm>
            <a:off x="1451580" y="804520"/>
            <a:ext cx="5660420" cy="1049235"/>
          </a:xfrm>
        </p:spPr>
        <p:txBody>
          <a:bodyPr>
            <a:normAutofit/>
          </a:bodyPr>
          <a:lstStyle/>
          <a:p>
            <a:r>
              <a:rPr lang="en-US" dirty="0"/>
              <a:t>Reflective deliberate activities</a:t>
            </a:r>
          </a:p>
        </p:txBody>
      </p:sp>
      <p:sp>
        <p:nvSpPr>
          <p:cNvPr id="3" name="Content Placeholder 2">
            <a:extLst>
              <a:ext uri="{FF2B5EF4-FFF2-40B4-BE49-F238E27FC236}">
                <a16:creationId xmlns:a16="http://schemas.microsoft.com/office/drawing/2014/main" id="{845181EC-1790-27A5-CBF0-A5BC9A70EE82}"/>
              </a:ext>
            </a:extLst>
          </p:cNvPr>
          <p:cNvSpPr>
            <a:spLocks noGrp="1"/>
          </p:cNvSpPr>
          <p:nvPr>
            <p:ph idx="1"/>
          </p:nvPr>
        </p:nvSpPr>
        <p:spPr>
          <a:xfrm>
            <a:off x="1451581" y="2015732"/>
            <a:ext cx="4172212" cy="3450613"/>
          </a:xfrm>
        </p:spPr>
        <p:txBody>
          <a:bodyPr>
            <a:normAutofit/>
          </a:bodyPr>
          <a:lstStyle/>
          <a:p>
            <a:pPr>
              <a:lnSpc>
                <a:spcPct val="110000"/>
              </a:lnSpc>
            </a:pPr>
            <a:r>
              <a:rPr lang="en-US" sz="1050" b="1" dirty="0"/>
              <a:t>Sustainable Design </a:t>
            </a:r>
            <a:r>
              <a:rPr lang="en-US" sz="1050" dirty="0"/>
              <a:t>Thinking: Reflecting on efficiency, effectiveness, and ease of learning helps guide ethical AI use (Morrison et al., 2013; McDonald, 2022)</a:t>
            </a:r>
          </a:p>
          <a:p>
            <a:pPr>
              <a:lnSpc>
                <a:spcPct val="110000"/>
              </a:lnSpc>
            </a:pPr>
            <a:r>
              <a:rPr lang="en-US" sz="1000" b="1" dirty="0"/>
              <a:t>Addressing AI Concerns</a:t>
            </a:r>
            <a:r>
              <a:rPr lang="en-US" sz="1000" dirty="0"/>
              <a:t>: Designers must remain aware of AI’s limitations and biases, including risks of reinforcing stereotypes (Bozkurt et al., 2023; Hodges &amp; Kirschner, 2024)</a:t>
            </a:r>
          </a:p>
          <a:p>
            <a:pPr>
              <a:lnSpc>
                <a:spcPct val="110000"/>
              </a:lnSpc>
            </a:pPr>
            <a:r>
              <a:rPr lang="en-US" sz="1000" b="1" dirty="0"/>
              <a:t>Beyond Technical Reflection</a:t>
            </a:r>
            <a:r>
              <a:rPr lang="en-US" sz="1000" dirty="0"/>
              <a:t>: Consider economic, social, and systemic impacts, including accessibility, inclusivity, and scalability (</a:t>
            </a:r>
            <a:r>
              <a:rPr lang="en-US" sz="1000" dirty="0" err="1"/>
              <a:t>Asino</a:t>
            </a:r>
            <a:r>
              <a:rPr lang="en-US" sz="1000" dirty="0"/>
              <a:t> et al., 2017)</a:t>
            </a:r>
            <a:endParaRPr lang="en-US" sz="1050" dirty="0"/>
          </a:p>
          <a:p>
            <a:pPr>
              <a:lnSpc>
                <a:spcPct val="110000"/>
              </a:lnSpc>
            </a:pPr>
            <a:r>
              <a:rPr lang="en-US" sz="1050" b="1" dirty="0"/>
              <a:t>Documenting the Process</a:t>
            </a:r>
            <a:r>
              <a:rPr lang="en-US" sz="1050" dirty="0"/>
              <a:t>: Maintain transparent, iterative records of design decisions and AI interactions to support future refinement and ethical accountability (Moore et al., 2024)</a:t>
            </a:r>
            <a:endParaRPr lang="en-US" sz="1100" dirty="0"/>
          </a:p>
        </p:txBody>
      </p:sp>
      <p:pic>
        <p:nvPicPr>
          <p:cNvPr id="7" name="Graphic 6">
            <a:extLst>
              <a:ext uri="{FF2B5EF4-FFF2-40B4-BE49-F238E27FC236}">
                <a16:creationId xmlns:a16="http://schemas.microsoft.com/office/drawing/2014/main" id="{F82E71D6-4335-E460-4127-52638F80A8D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4251" y="805583"/>
            <a:ext cx="4660762" cy="4660762"/>
          </a:xfrm>
          <a:prstGeom prst="rect">
            <a:avLst/>
          </a:prstGeom>
        </p:spPr>
      </p:pic>
    </p:spTree>
    <p:extLst>
      <p:ext uri="{BB962C8B-B14F-4D97-AF65-F5344CB8AC3E}">
        <p14:creationId xmlns:p14="http://schemas.microsoft.com/office/powerpoint/2010/main" val="23806270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4C8B3-D653-53FC-6051-D295AE74118C}"/>
              </a:ext>
            </a:extLst>
          </p:cNvPr>
          <p:cNvSpPr>
            <a:spLocks noGrp="1"/>
          </p:cNvSpPr>
          <p:nvPr>
            <p:ph type="ctrTitle"/>
          </p:nvPr>
        </p:nvSpPr>
        <p:spPr>
          <a:xfrm>
            <a:off x="2417779" y="802298"/>
            <a:ext cx="8637073" cy="5475839"/>
          </a:xfrm>
        </p:spPr>
        <p:txBody>
          <a:bodyPr/>
          <a:lstStyle/>
          <a:p>
            <a:r>
              <a:rPr lang="en-US" dirty="0"/>
              <a:t>Activity: </a:t>
            </a:r>
            <a:br>
              <a:rPr lang="en-US" dirty="0"/>
            </a:br>
            <a:r>
              <a:rPr lang="en-US" dirty="0"/>
              <a:t>Framing accessibility as a learning problem</a:t>
            </a:r>
          </a:p>
        </p:txBody>
      </p:sp>
    </p:spTree>
    <p:extLst>
      <p:ext uri="{BB962C8B-B14F-4D97-AF65-F5344CB8AC3E}">
        <p14:creationId xmlns:p14="http://schemas.microsoft.com/office/powerpoint/2010/main" val="3061755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81F59-CC79-26CE-AB45-EF9A105D52B0}"/>
              </a:ext>
            </a:extLst>
          </p:cNvPr>
          <p:cNvSpPr>
            <a:spLocks noGrp="1"/>
          </p:cNvSpPr>
          <p:nvPr>
            <p:ph type="title"/>
          </p:nvPr>
        </p:nvSpPr>
        <p:spPr/>
        <p:txBody>
          <a:bodyPr/>
          <a:lstStyle/>
          <a:p>
            <a:r>
              <a:rPr lang="en-US" dirty="0"/>
              <a:t>Goals for Session</a:t>
            </a:r>
          </a:p>
        </p:txBody>
      </p:sp>
      <p:sp>
        <p:nvSpPr>
          <p:cNvPr id="3" name="Content Placeholder 2">
            <a:extLst>
              <a:ext uri="{FF2B5EF4-FFF2-40B4-BE49-F238E27FC236}">
                <a16:creationId xmlns:a16="http://schemas.microsoft.com/office/drawing/2014/main" id="{585113DA-0CB5-00FF-302B-8C11D846C0C1}"/>
              </a:ext>
            </a:extLst>
          </p:cNvPr>
          <p:cNvSpPr>
            <a:spLocks noGrp="1"/>
          </p:cNvSpPr>
          <p:nvPr>
            <p:ph idx="1"/>
          </p:nvPr>
        </p:nvSpPr>
        <p:spPr/>
        <p:txBody>
          <a:bodyPr/>
          <a:lstStyle/>
          <a:p>
            <a:r>
              <a:rPr lang="en-US" kern="100" dirty="0">
                <a:effectLst/>
                <a:ea typeface="Aptos" panose="020B0004020202020204" pitchFamily="34" charset="0"/>
                <a:cs typeface="Times New Roman" panose="02020603050405020304" pitchFamily="18" charset="0"/>
              </a:rPr>
              <a:t>Explore a conceptual framework for instructional designers to leverage generative AI while addressing ethical considerations. </a:t>
            </a:r>
          </a:p>
          <a:p>
            <a:r>
              <a:rPr lang="en-US" kern="100" dirty="0">
                <a:effectLst/>
                <a:ea typeface="Aptos" panose="020B0004020202020204" pitchFamily="34" charset="0"/>
                <a:cs typeface="Times New Roman" panose="02020603050405020304" pitchFamily="18" charset="0"/>
              </a:rPr>
              <a:t>Participants will engage in collaborative activities to analyze AI-generated content, identify potential biases, and apply inclusive design strategies. </a:t>
            </a:r>
            <a:endParaRPr lang="en-US" kern="100" dirty="0">
              <a:ea typeface="Aptos" panose="020B0004020202020204" pitchFamily="34" charset="0"/>
              <a:cs typeface="Times New Roman" panose="02020603050405020304" pitchFamily="18" charset="0"/>
            </a:endParaRPr>
          </a:p>
          <a:p>
            <a:r>
              <a:rPr lang="en-US" kern="100" dirty="0">
                <a:effectLst/>
                <a:ea typeface="Aptos" panose="020B0004020202020204" pitchFamily="34" charset="0"/>
                <a:cs typeface="Times New Roman" panose="02020603050405020304" pitchFamily="18" charset="0"/>
              </a:rPr>
              <a:t>Evaluate the ethical considerations and potential risks of generative AI in instructional design.</a:t>
            </a:r>
          </a:p>
          <a:p>
            <a:r>
              <a:rPr lang="en-US" kern="100" dirty="0">
                <a:ea typeface="Aptos" panose="020B0004020202020204" pitchFamily="34" charset="0"/>
                <a:cs typeface="Times New Roman" panose="02020603050405020304" pitchFamily="18" charset="0"/>
              </a:rPr>
              <a:t>Discuss ways we can </a:t>
            </a:r>
            <a:r>
              <a:rPr lang="en-US" kern="100" dirty="0">
                <a:effectLst/>
                <a:ea typeface="Aptos" panose="020B0004020202020204" pitchFamily="34" charset="0"/>
                <a:cs typeface="Times New Roman" panose="02020603050405020304" pitchFamily="18" charset="0"/>
              </a:rPr>
              <a:t>apply an inclusive design framework to mitigate bias and enhance equity in AI-assisted learning experiences.</a:t>
            </a:r>
          </a:p>
          <a:p>
            <a:endParaRPr lang="en-US" dirty="0"/>
          </a:p>
        </p:txBody>
      </p:sp>
    </p:spTree>
    <p:extLst>
      <p:ext uri="{BB962C8B-B14F-4D97-AF65-F5344CB8AC3E}">
        <p14:creationId xmlns:p14="http://schemas.microsoft.com/office/powerpoint/2010/main" val="38336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DE6D0-F823-E2C2-E0F3-692177C4D2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2186F9-34CC-2735-CA42-9358BFE407A1}"/>
              </a:ext>
            </a:extLst>
          </p:cNvPr>
          <p:cNvSpPr>
            <a:spLocks noGrp="1"/>
          </p:cNvSpPr>
          <p:nvPr>
            <p:ph type="title"/>
          </p:nvPr>
        </p:nvSpPr>
        <p:spPr>
          <a:xfrm>
            <a:off x="1451580" y="804520"/>
            <a:ext cx="4176511" cy="1049235"/>
          </a:xfrm>
        </p:spPr>
        <p:txBody>
          <a:bodyPr>
            <a:normAutofit/>
          </a:bodyPr>
          <a:lstStyle/>
          <a:p>
            <a:r>
              <a:rPr lang="en-US" dirty="0"/>
              <a:t>Early deliberation activities</a:t>
            </a:r>
          </a:p>
        </p:txBody>
      </p:sp>
      <p:sp>
        <p:nvSpPr>
          <p:cNvPr id="3" name="Content Placeholder 2">
            <a:extLst>
              <a:ext uri="{FF2B5EF4-FFF2-40B4-BE49-F238E27FC236}">
                <a16:creationId xmlns:a16="http://schemas.microsoft.com/office/drawing/2014/main" id="{26838D55-81A0-186E-5D87-4AE624301AFE}"/>
              </a:ext>
            </a:extLst>
          </p:cNvPr>
          <p:cNvSpPr>
            <a:spLocks noGrp="1"/>
          </p:cNvSpPr>
          <p:nvPr>
            <p:ph idx="1"/>
          </p:nvPr>
        </p:nvSpPr>
        <p:spPr>
          <a:xfrm>
            <a:off x="1451580" y="2015731"/>
            <a:ext cx="6329611" cy="4256195"/>
          </a:xfrm>
        </p:spPr>
        <p:txBody>
          <a:bodyPr>
            <a:normAutofit fontScale="92500" lnSpcReduction="10000"/>
          </a:bodyPr>
          <a:lstStyle/>
          <a:p>
            <a:pPr>
              <a:lnSpc>
                <a:spcPct val="110000"/>
              </a:lnSpc>
            </a:pPr>
            <a:r>
              <a:rPr lang="en-US" sz="1800" b="1" dirty="0"/>
              <a:t>Problem Framing</a:t>
            </a:r>
            <a:r>
              <a:rPr lang="en-US" sz="1800" dirty="0"/>
              <a:t>: </a:t>
            </a:r>
          </a:p>
          <a:p>
            <a:pPr>
              <a:lnSpc>
                <a:spcPct val="110000"/>
              </a:lnSpc>
            </a:pPr>
            <a:r>
              <a:rPr lang="en-US" sz="1800" dirty="0"/>
              <a:t>Accessibility often framed as a technical or legal problem</a:t>
            </a:r>
          </a:p>
          <a:p>
            <a:pPr lvl="1">
              <a:lnSpc>
                <a:spcPct val="110000"/>
              </a:lnSpc>
            </a:pPr>
            <a:r>
              <a:rPr lang="en-US" sz="1300" dirty="0"/>
              <a:t>Check that a feature is present (technical problem)</a:t>
            </a:r>
          </a:p>
          <a:p>
            <a:pPr lvl="1">
              <a:lnSpc>
                <a:spcPct val="110000"/>
              </a:lnSpc>
            </a:pPr>
            <a:r>
              <a:rPr lang="en-US" sz="1300" dirty="0"/>
              <a:t>Compliance with legal requirements such as 508</a:t>
            </a:r>
          </a:p>
          <a:p>
            <a:pPr>
              <a:lnSpc>
                <a:spcPct val="110000"/>
              </a:lnSpc>
            </a:pPr>
            <a:r>
              <a:rPr lang="en-US" sz="1800" dirty="0"/>
              <a:t>What happens when we re-frame accessibility as a learning problem?</a:t>
            </a:r>
          </a:p>
          <a:p>
            <a:pPr>
              <a:lnSpc>
                <a:spcPct val="110000"/>
              </a:lnSpc>
            </a:pPr>
            <a:r>
              <a:rPr lang="en-US" sz="1800" dirty="0"/>
              <a:t>We can apply different learning theories to accessible design and decision making</a:t>
            </a:r>
          </a:p>
          <a:p>
            <a:pPr>
              <a:lnSpc>
                <a:spcPct val="110000"/>
              </a:lnSpc>
            </a:pPr>
            <a:r>
              <a:rPr lang="en-US" sz="1800" dirty="0"/>
              <a:t>For example – accessible learning and cognitive theories</a:t>
            </a:r>
          </a:p>
          <a:p>
            <a:pPr lvl="1">
              <a:lnSpc>
                <a:spcPct val="110000"/>
              </a:lnSpc>
            </a:pPr>
            <a:r>
              <a:rPr lang="en-US" sz="1300" dirty="0"/>
              <a:t>Information processing</a:t>
            </a:r>
          </a:p>
          <a:p>
            <a:pPr lvl="1">
              <a:lnSpc>
                <a:spcPct val="110000"/>
              </a:lnSpc>
            </a:pPr>
            <a:r>
              <a:rPr lang="en-US" sz="1300" dirty="0"/>
              <a:t>Cognitive load</a:t>
            </a:r>
          </a:p>
          <a:p>
            <a:pPr lvl="1">
              <a:lnSpc>
                <a:spcPct val="110000"/>
              </a:lnSpc>
            </a:pPr>
            <a:r>
              <a:rPr lang="en-US" sz="1300" dirty="0"/>
              <a:t>Selection, integration, and organization</a:t>
            </a:r>
          </a:p>
          <a:p>
            <a:pPr lvl="1">
              <a:lnSpc>
                <a:spcPct val="110000"/>
              </a:lnSpc>
            </a:pPr>
            <a:r>
              <a:rPr lang="en-US" sz="1300" dirty="0"/>
              <a:t>How can we facilitate active learning processes of acquiring new information / knowledge, organization, and constructing new understandings?</a:t>
            </a:r>
          </a:p>
        </p:txBody>
      </p:sp>
      <p:pic>
        <p:nvPicPr>
          <p:cNvPr id="7" name="Graphic 6">
            <a:extLst>
              <a:ext uri="{FF2B5EF4-FFF2-40B4-BE49-F238E27FC236}">
                <a16:creationId xmlns:a16="http://schemas.microsoft.com/office/drawing/2014/main" id="{D91FFD29-0D21-3F3B-A1AB-DC229187018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30935" y="804520"/>
            <a:ext cx="4660762" cy="4660762"/>
          </a:xfrm>
          <a:prstGeom prst="rect">
            <a:avLst/>
          </a:prstGeom>
        </p:spPr>
      </p:pic>
    </p:spTree>
    <p:extLst>
      <p:ext uri="{BB962C8B-B14F-4D97-AF65-F5344CB8AC3E}">
        <p14:creationId xmlns:p14="http://schemas.microsoft.com/office/powerpoint/2010/main" val="1870497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6B9CB-1887-A1E3-022C-9F3CBF1F25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CFFAE0-2E50-9746-3335-E6D81D6946F4}"/>
              </a:ext>
            </a:extLst>
          </p:cNvPr>
          <p:cNvSpPr>
            <a:spLocks noGrp="1"/>
          </p:cNvSpPr>
          <p:nvPr>
            <p:ph type="title"/>
          </p:nvPr>
        </p:nvSpPr>
        <p:spPr>
          <a:xfrm>
            <a:off x="1451580" y="804520"/>
            <a:ext cx="4176511" cy="1049235"/>
          </a:xfrm>
        </p:spPr>
        <p:txBody>
          <a:bodyPr>
            <a:normAutofit/>
          </a:bodyPr>
          <a:lstStyle/>
          <a:p>
            <a:r>
              <a:rPr lang="en-US" dirty="0"/>
              <a:t>Early deliberation activities</a:t>
            </a:r>
          </a:p>
        </p:txBody>
      </p:sp>
      <p:sp>
        <p:nvSpPr>
          <p:cNvPr id="3" name="Content Placeholder 2">
            <a:extLst>
              <a:ext uri="{FF2B5EF4-FFF2-40B4-BE49-F238E27FC236}">
                <a16:creationId xmlns:a16="http://schemas.microsoft.com/office/drawing/2014/main" id="{C176A5AF-32EE-A2D1-0F12-276C8A1A0512}"/>
              </a:ext>
            </a:extLst>
          </p:cNvPr>
          <p:cNvSpPr>
            <a:spLocks noGrp="1"/>
          </p:cNvSpPr>
          <p:nvPr>
            <p:ph idx="1"/>
          </p:nvPr>
        </p:nvSpPr>
        <p:spPr>
          <a:xfrm>
            <a:off x="1451580" y="2015732"/>
            <a:ext cx="6079051" cy="4099318"/>
          </a:xfrm>
        </p:spPr>
        <p:txBody>
          <a:bodyPr>
            <a:normAutofit fontScale="92500" lnSpcReduction="10000"/>
          </a:bodyPr>
          <a:lstStyle/>
          <a:p>
            <a:pPr>
              <a:lnSpc>
                <a:spcPct val="110000"/>
              </a:lnSpc>
            </a:pPr>
            <a:r>
              <a:rPr lang="en-US" sz="1800" b="1" dirty="0"/>
              <a:t>Problem Framing</a:t>
            </a:r>
            <a:r>
              <a:rPr lang="en-US" sz="1800" dirty="0"/>
              <a:t>: </a:t>
            </a:r>
          </a:p>
          <a:p>
            <a:pPr>
              <a:lnSpc>
                <a:spcPct val="110000"/>
              </a:lnSpc>
            </a:pPr>
            <a:r>
              <a:rPr lang="en-US" sz="1800" dirty="0"/>
              <a:t>Socio-cognitive theories and accessibility</a:t>
            </a:r>
          </a:p>
          <a:p>
            <a:pPr lvl="1">
              <a:lnSpc>
                <a:spcPct val="110000"/>
              </a:lnSpc>
            </a:pPr>
            <a:r>
              <a:rPr lang="en-US" sz="1300" dirty="0"/>
              <a:t>Interactions are necessary to learning</a:t>
            </a:r>
          </a:p>
          <a:p>
            <a:pPr lvl="1">
              <a:lnSpc>
                <a:spcPct val="110000"/>
              </a:lnSpc>
            </a:pPr>
            <a:r>
              <a:rPr lang="en-US" sz="1300" dirty="0"/>
              <a:t>Technical or legal accessibility solutions can cut learners out of the active meaning making process</a:t>
            </a:r>
          </a:p>
          <a:p>
            <a:pPr lvl="1">
              <a:lnSpc>
                <a:spcPct val="110000"/>
              </a:lnSpc>
            </a:pPr>
            <a:r>
              <a:rPr lang="en-US" sz="1300" dirty="0"/>
              <a:t>Non-example – transcripts of chats or live discussions</a:t>
            </a:r>
          </a:p>
          <a:p>
            <a:pPr>
              <a:lnSpc>
                <a:spcPct val="110000"/>
              </a:lnSpc>
            </a:pPr>
            <a:r>
              <a:rPr lang="en-US" sz="1800" dirty="0"/>
              <a:t>Online / digital environments – types of interaction / Community of Inquiry framing</a:t>
            </a:r>
          </a:p>
          <a:p>
            <a:pPr lvl="1">
              <a:lnSpc>
                <a:spcPct val="110000"/>
              </a:lnSpc>
            </a:pPr>
            <a:r>
              <a:rPr lang="en-US" sz="1300" dirty="0"/>
              <a:t>Learner-content interaction</a:t>
            </a:r>
          </a:p>
          <a:p>
            <a:pPr lvl="1">
              <a:lnSpc>
                <a:spcPct val="110000"/>
              </a:lnSpc>
            </a:pPr>
            <a:r>
              <a:rPr lang="en-US" sz="1300" dirty="0"/>
              <a:t>Learner-learner interaction</a:t>
            </a:r>
          </a:p>
          <a:p>
            <a:pPr lvl="1">
              <a:lnSpc>
                <a:spcPct val="110000"/>
              </a:lnSpc>
            </a:pPr>
            <a:r>
              <a:rPr lang="en-US" sz="1300" dirty="0"/>
              <a:t>Learner-instructor interaction</a:t>
            </a:r>
          </a:p>
          <a:p>
            <a:pPr>
              <a:lnSpc>
                <a:spcPct val="110000"/>
              </a:lnSpc>
            </a:pPr>
            <a:r>
              <a:rPr lang="en-US" sz="1800" dirty="0"/>
              <a:t>Other ways we might frame accessibility as a learning problem?</a:t>
            </a:r>
          </a:p>
          <a:p>
            <a:pPr>
              <a:lnSpc>
                <a:spcPct val="110000"/>
              </a:lnSpc>
            </a:pPr>
            <a:r>
              <a:rPr lang="en-US" sz="1800" dirty="0"/>
              <a:t>What might be the implications for the use of generative AI for learning?</a:t>
            </a:r>
          </a:p>
        </p:txBody>
      </p:sp>
      <p:pic>
        <p:nvPicPr>
          <p:cNvPr id="7" name="Graphic 6">
            <a:extLst>
              <a:ext uri="{FF2B5EF4-FFF2-40B4-BE49-F238E27FC236}">
                <a16:creationId xmlns:a16="http://schemas.microsoft.com/office/drawing/2014/main" id="{799A86A6-580C-922D-15C5-6087766C10B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30935" y="804520"/>
            <a:ext cx="4660762" cy="4660762"/>
          </a:xfrm>
          <a:prstGeom prst="rect">
            <a:avLst/>
          </a:prstGeom>
        </p:spPr>
      </p:pic>
    </p:spTree>
    <p:extLst>
      <p:ext uri="{BB962C8B-B14F-4D97-AF65-F5344CB8AC3E}">
        <p14:creationId xmlns:p14="http://schemas.microsoft.com/office/powerpoint/2010/main" val="2953502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499381-C6F2-6A2C-B595-227921983C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09A7B7-45DB-0F9B-9E71-4980150A8050}"/>
              </a:ext>
            </a:extLst>
          </p:cNvPr>
          <p:cNvSpPr>
            <a:spLocks noGrp="1"/>
          </p:cNvSpPr>
          <p:nvPr>
            <p:ph type="title"/>
          </p:nvPr>
        </p:nvSpPr>
        <p:spPr>
          <a:xfrm>
            <a:off x="1451580" y="804520"/>
            <a:ext cx="4176511" cy="1049235"/>
          </a:xfrm>
        </p:spPr>
        <p:txBody>
          <a:bodyPr>
            <a:normAutofit/>
          </a:bodyPr>
          <a:lstStyle/>
          <a:p>
            <a:r>
              <a:rPr lang="en-US" dirty="0"/>
              <a:t>Early deliberation activities</a:t>
            </a:r>
          </a:p>
        </p:txBody>
      </p:sp>
      <p:sp>
        <p:nvSpPr>
          <p:cNvPr id="3" name="Content Placeholder 2">
            <a:extLst>
              <a:ext uri="{FF2B5EF4-FFF2-40B4-BE49-F238E27FC236}">
                <a16:creationId xmlns:a16="http://schemas.microsoft.com/office/drawing/2014/main" id="{830FC27A-1864-57AC-88AD-A2080646C5B4}"/>
              </a:ext>
            </a:extLst>
          </p:cNvPr>
          <p:cNvSpPr>
            <a:spLocks noGrp="1"/>
          </p:cNvSpPr>
          <p:nvPr>
            <p:ph idx="1"/>
          </p:nvPr>
        </p:nvSpPr>
        <p:spPr>
          <a:xfrm>
            <a:off x="1451580" y="2015732"/>
            <a:ext cx="6379661" cy="947276"/>
          </a:xfrm>
        </p:spPr>
        <p:txBody>
          <a:bodyPr>
            <a:normAutofit fontScale="92500" lnSpcReduction="20000"/>
          </a:bodyPr>
          <a:lstStyle/>
          <a:p>
            <a:pPr>
              <a:lnSpc>
                <a:spcPct val="110000"/>
              </a:lnSpc>
            </a:pPr>
            <a:r>
              <a:rPr lang="en-US" sz="1800" b="1" dirty="0"/>
              <a:t>Ethical Analysis</a:t>
            </a:r>
            <a:r>
              <a:rPr lang="en-US" sz="1800" dirty="0"/>
              <a:t>: </a:t>
            </a:r>
          </a:p>
          <a:p>
            <a:pPr>
              <a:lnSpc>
                <a:spcPct val="110000"/>
              </a:lnSpc>
            </a:pPr>
            <a:r>
              <a:rPr lang="en-US" sz="1800" dirty="0"/>
              <a:t>Potential harms AND potential benefits (adapted from Moore et al., 2024 – “the change we work”)</a:t>
            </a:r>
          </a:p>
        </p:txBody>
      </p:sp>
      <p:pic>
        <p:nvPicPr>
          <p:cNvPr id="7" name="Graphic 6">
            <a:extLst>
              <a:ext uri="{FF2B5EF4-FFF2-40B4-BE49-F238E27FC236}">
                <a16:creationId xmlns:a16="http://schemas.microsoft.com/office/drawing/2014/main" id="{7535F864-FCE4-C108-4861-6DDAB7CA951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31238" y="804520"/>
            <a:ext cx="4660762" cy="4660762"/>
          </a:xfrm>
          <a:prstGeom prst="rect">
            <a:avLst/>
          </a:prstGeom>
        </p:spPr>
      </p:pic>
      <p:graphicFrame>
        <p:nvGraphicFramePr>
          <p:cNvPr id="5" name="Table 4">
            <a:extLst>
              <a:ext uri="{FF2B5EF4-FFF2-40B4-BE49-F238E27FC236}">
                <a16:creationId xmlns:a16="http://schemas.microsoft.com/office/drawing/2014/main" id="{8B9924BB-ECF2-1F68-78BF-23D3A8951C02}"/>
              </a:ext>
            </a:extLst>
          </p:cNvPr>
          <p:cNvGraphicFramePr>
            <a:graphicFrameLocks noGrp="1"/>
          </p:cNvGraphicFramePr>
          <p:nvPr/>
        </p:nvGraphicFramePr>
        <p:xfrm>
          <a:off x="1559793" y="3153313"/>
          <a:ext cx="6379662" cy="3139440"/>
        </p:xfrm>
        <a:graphic>
          <a:graphicData uri="http://schemas.openxmlformats.org/drawingml/2006/table">
            <a:tbl>
              <a:tblPr firstRow="1" bandRow="1">
                <a:tableStyleId>{5C22544A-7EE6-4342-B048-85BDC9FD1C3A}</a:tableStyleId>
              </a:tblPr>
              <a:tblGrid>
                <a:gridCol w="2126554">
                  <a:extLst>
                    <a:ext uri="{9D8B030D-6E8A-4147-A177-3AD203B41FA5}">
                      <a16:colId xmlns:a16="http://schemas.microsoft.com/office/drawing/2014/main" val="4272041009"/>
                    </a:ext>
                  </a:extLst>
                </a:gridCol>
                <a:gridCol w="2126554">
                  <a:extLst>
                    <a:ext uri="{9D8B030D-6E8A-4147-A177-3AD203B41FA5}">
                      <a16:colId xmlns:a16="http://schemas.microsoft.com/office/drawing/2014/main" val="519045395"/>
                    </a:ext>
                  </a:extLst>
                </a:gridCol>
                <a:gridCol w="2126554">
                  <a:extLst>
                    <a:ext uri="{9D8B030D-6E8A-4147-A177-3AD203B41FA5}">
                      <a16:colId xmlns:a16="http://schemas.microsoft.com/office/drawing/2014/main" val="2305569643"/>
                    </a:ext>
                  </a:extLst>
                </a:gridCol>
              </a:tblGrid>
              <a:tr h="370840">
                <a:tc>
                  <a:txBody>
                    <a:bodyPr/>
                    <a:lstStyle/>
                    <a:p>
                      <a:r>
                        <a:rPr lang="en-US" dirty="0"/>
                        <a:t>GenAI – potential benefits</a:t>
                      </a:r>
                    </a:p>
                  </a:txBody>
                  <a:tcPr/>
                </a:tc>
                <a:tc>
                  <a:txBody>
                    <a:bodyPr/>
                    <a:lstStyle/>
                    <a:p>
                      <a:r>
                        <a:rPr lang="en-US" dirty="0"/>
                        <a:t>GenAI – potential harms</a:t>
                      </a:r>
                    </a:p>
                  </a:txBody>
                  <a:tcPr/>
                </a:tc>
                <a:tc>
                  <a:txBody>
                    <a:bodyPr/>
                    <a:lstStyle/>
                    <a:p>
                      <a:r>
                        <a:rPr lang="en-US" dirty="0"/>
                        <a:t>Related ethical and legal principles</a:t>
                      </a:r>
                    </a:p>
                  </a:txBody>
                  <a:tcPr/>
                </a:tc>
                <a:extLst>
                  <a:ext uri="{0D108BD9-81ED-4DB2-BD59-A6C34878D82A}">
                    <a16:rowId xmlns:a16="http://schemas.microsoft.com/office/drawing/2014/main" val="186384555"/>
                  </a:ext>
                </a:extLst>
              </a:tr>
              <a:tr h="370840">
                <a:tc>
                  <a:txBody>
                    <a:bodyPr/>
                    <a:lstStyle/>
                    <a:p>
                      <a:endParaRPr lang="en-US" dirty="0"/>
                    </a:p>
                  </a:txBody>
                  <a:tcPr/>
                </a:tc>
                <a:tc>
                  <a:txBody>
                    <a:bodyPr/>
                    <a:lstStyle/>
                    <a:p>
                      <a:endParaRPr lang="en-US"/>
                    </a:p>
                  </a:txBody>
                  <a:tcPr/>
                </a:tc>
                <a:tc>
                  <a:txBody>
                    <a:bodyPr/>
                    <a:lstStyle/>
                    <a:p>
                      <a:pPr marL="285750" indent="-285750">
                        <a:buFont typeface="Arial" panose="020B0604020202020204" pitchFamily="34" charset="0"/>
                        <a:buChar char="•"/>
                      </a:pPr>
                      <a:r>
                        <a:rPr lang="en-US" sz="1400" dirty="0"/>
                        <a:t>Power</a:t>
                      </a:r>
                    </a:p>
                    <a:p>
                      <a:pPr marL="285750" indent="-285750">
                        <a:buFont typeface="Arial" panose="020B0604020202020204" pitchFamily="34" charset="0"/>
                        <a:buChar char="•"/>
                      </a:pPr>
                      <a:r>
                        <a:rPr lang="en-US" sz="1400" dirty="0"/>
                        <a:t>Consent</a:t>
                      </a:r>
                    </a:p>
                    <a:p>
                      <a:pPr marL="285750" indent="-285750">
                        <a:buFont typeface="Arial" panose="020B0604020202020204" pitchFamily="34" charset="0"/>
                        <a:buChar char="•"/>
                      </a:pPr>
                      <a:r>
                        <a:rPr lang="en-US" sz="1400" dirty="0"/>
                        <a:t>Control and Agency</a:t>
                      </a:r>
                    </a:p>
                    <a:p>
                      <a:pPr marL="285750" indent="-285750">
                        <a:buFont typeface="Arial" panose="020B0604020202020204" pitchFamily="34" charset="0"/>
                        <a:buChar char="•"/>
                      </a:pPr>
                      <a:r>
                        <a:rPr lang="en-US" sz="1400" dirty="0"/>
                        <a:t>Privacy, safety and security</a:t>
                      </a:r>
                    </a:p>
                    <a:p>
                      <a:pPr marL="285750" indent="-285750">
                        <a:buFont typeface="Arial" panose="020B0604020202020204" pitchFamily="34" charset="0"/>
                        <a:buChar char="•"/>
                      </a:pPr>
                      <a:r>
                        <a:rPr lang="en-US" sz="1400" dirty="0"/>
                        <a:t>Copyright</a:t>
                      </a:r>
                    </a:p>
                    <a:p>
                      <a:pPr marL="285750" indent="-285750">
                        <a:buFont typeface="Arial" panose="020B0604020202020204" pitchFamily="34" charset="0"/>
                        <a:buChar char="•"/>
                      </a:pPr>
                      <a:r>
                        <a:rPr lang="en-US" sz="1400" dirty="0"/>
                        <a:t>Bias and wrongful discrimination</a:t>
                      </a:r>
                    </a:p>
                    <a:p>
                      <a:pPr marL="285750" indent="-285750">
                        <a:buFont typeface="Arial" panose="020B0604020202020204" pitchFamily="34" charset="0"/>
                        <a:buChar char="•"/>
                      </a:pPr>
                      <a:r>
                        <a:rPr lang="en-US" sz="1400" dirty="0"/>
                        <a:t>Academic integrity</a:t>
                      </a:r>
                    </a:p>
                    <a:p>
                      <a:pPr marL="285750" indent="-285750">
                        <a:buFont typeface="Arial" panose="020B0604020202020204" pitchFamily="34" charset="0"/>
                        <a:buChar char="•"/>
                      </a:pPr>
                      <a:r>
                        <a:rPr lang="en-US" sz="1400" dirty="0"/>
                        <a:t>Trust</a:t>
                      </a:r>
                    </a:p>
                  </a:txBody>
                  <a:tcPr/>
                </a:tc>
                <a:extLst>
                  <a:ext uri="{0D108BD9-81ED-4DB2-BD59-A6C34878D82A}">
                    <a16:rowId xmlns:a16="http://schemas.microsoft.com/office/drawing/2014/main" val="458430206"/>
                  </a:ext>
                </a:extLst>
              </a:tr>
            </a:tbl>
          </a:graphicData>
        </a:graphic>
      </p:graphicFrame>
    </p:spTree>
    <p:extLst>
      <p:ext uri="{BB962C8B-B14F-4D97-AF65-F5344CB8AC3E}">
        <p14:creationId xmlns:p14="http://schemas.microsoft.com/office/powerpoint/2010/main" val="25278112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3BDCC-8FE4-57C7-C349-51759042AC6B}"/>
              </a:ext>
            </a:extLst>
          </p:cNvPr>
          <p:cNvSpPr>
            <a:spLocks noGrp="1"/>
          </p:cNvSpPr>
          <p:nvPr>
            <p:ph type="title"/>
          </p:nvPr>
        </p:nvSpPr>
        <p:spPr/>
        <p:txBody>
          <a:bodyPr/>
          <a:lstStyle/>
          <a:p>
            <a:r>
              <a:rPr lang="en-US" dirty="0"/>
              <a:t>Deliberative and Reflective Practice for GenAI in </a:t>
            </a:r>
            <a:br>
              <a:rPr lang="en-US" dirty="0"/>
            </a:br>
            <a:r>
              <a:rPr lang="en-US" dirty="0"/>
              <a:t>Learning design</a:t>
            </a:r>
          </a:p>
        </p:txBody>
      </p:sp>
      <p:sp>
        <p:nvSpPr>
          <p:cNvPr id="3" name="Text Placeholder 2">
            <a:extLst>
              <a:ext uri="{FF2B5EF4-FFF2-40B4-BE49-F238E27FC236}">
                <a16:creationId xmlns:a16="http://schemas.microsoft.com/office/drawing/2014/main" id="{BCC35A08-8AA4-099A-56C0-5A91AA686BC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07816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5F5CC-7FCA-E181-1B49-3ED10ADDFF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3E6C02-CC56-DB4B-7382-1A867B9A6DBA}"/>
              </a:ext>
            </a:extLst>
          </p:cNvPr>
          <p:cNvSpPr>
            <a:spLocks noGrp="1"/>
          </p:cNvSpPr>
          <p:nvPr>
            <p:ph type="title"/>
          </p:nvPr>
        </p:nvSpPr>
        <p:spPr/>
        <p:txBody>
          <a:bodyPr/>
          <a:lstStyle/>
          <a:p>
            <a:r>
              <a:rPr lang="en-US" dirty="0"/>
              <a:t>Reflective Practice</a:t>
            </a:r>
          </a:p>
        </p:txBody>
      </p:sp>
      <p:sp>
        <p:nvSpPr>
          <p:cNvPr id="3" name="Content Placeholder 2">
            <a:extLst>
              <a:ext uri="{FF2B5EF4-FFF2-40B4-BE49-F238E27FC236}">
                <a16:creationId xmlns:a16="http://schemas.microsoft.com/office/drawing/2014/main" id="{8410157E-6861-E902-2BC3-4404FA809919}"/>
              </a:ext>
            </a:extLst>
          </p:cNvPr>
          <p:cNvSpPr>
            <a:spLocks noGrp="1"/>
          </p:cNvSpPr>
          <p:nvPr>
            <p:ph idx="1"/>
          </p:nvPr>
        </p:nvSpPr>
        <p:spPr/>
        <p:txBody>
          <a:bodyPr/>
          <a:lstStyle/>
          <a:p>
            <a:pPr marL="341313" indent="-341313">
              <a:buFont typeface="Wingdings" panose="05000000000000000000" pitchFamily="2" charset="2"/>
              <a:buChar char="Ø"/>
            </a:pPr>
            <a:r>
              <a:rPr lang="en-US" dirty="0"/>
              <a:t>Schön (1983) – the reflective practitioner is one who continuously incorporates lessons learned from past decisions and experiences to improve future outcomes and processes</a:t>
            </a:r>
          </a:p>
          <a:p>
            <a:pPr marL="341313" indent="-341313">
              <a:buFont typeface="Wingdings" panose="05000000000000000000" pitchFamily="2" charset="2"/>
              <a:buChar char="Ø"/>
            </a:pPr>
            <a:r>
              <a:rPr lang="en-US" dirty="0"/>
              <a:t>Tracey &amp; </a:t>
            </a:r>
            <a:r>
              <a:rPr lang="en-US" dirty="0" err="1"/>
              <a:t>Baaki</a:t>
            </a:r>
            <a:r>
              <a:rPr lang="en-US" dirty="0"/>
              <a:t>: “When a designer is presented with a complex problem or situation, the designer shows a series of questioning, making a decision, reflecting on the consequences of the decision, then making another move” (2014, p.4)</a:t>
            </a:r>
          </a:p>
        </p:txBody>
      </p:sp>
    </p:spTree>
    <p:extLst>
      <p:ext uri="{BB962C8B-B14F-4D97-AF65-F5344CB8AC3E}">
        <p14:creationId xmlns:p14="http://schemas.microsoft.com/office/powerpoint/2010/main" val="20071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60699-F345-2C54-378C-6D4248E22C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3012DB-EA57-B844-D519-65E02D7FB4F4}"/>
              </a:ext>
            </a:extLst>
          </p:cNvPr>
          <p:cNvSpPr>
            <a:spLocks noGrp="1"/>
          </p:cNvSpPr>
          <p:nvPr>
            <p:ph type="title"/>
          </p:nvPr>
        </p:nvSpPr>
        <p:spPr/>
        <p:txBody>
          <a:bodyPr/>
          <a:lstStyle/>
          <a:p>
            <a:r>
              <a:rPr lang="en-US" dirty="0"/>
              <a:t>Forms of reflection in practice</a:t>
            </a:r>
          </a:p>
        </p:txBody>
      </p:sp>
      <p:sp>
        <p:nvSpPr>
          <p:cNvPr id="3" name="Content Placeholder 2">
            <a:extLst>
              <a:ext uri="{FF2B5EF4-FFF2-40B4-BE49-F238E27FC236}">
                <a16:creationId xmlns:a16="http://schemas.microsoft.com/office/drawing/2014/main" id="{FB21ADD5-6BAB-4699-81BC-E48F5754A3E7}"/>
              </a:ext>
            </a:extLst>
          </p:cNvPr>
          <p:cNvSpPr>
            <a:spLocks noGrp="1"/>
          </p:cNvSpPr>
          <p:nvPr>
            <p:ph idx="1"/>
          </p:nvPr>
        </p:nvSpPr>
        <p:spPr>
          <a:xfrm>
            <a:off x="1097279" y="1845734"/>
            <a:ext cx="8534917" cy="4023360"/>
          </a:xfrm>
        </p:spPr>
        <p:txBody>
          <a:bodyPr>
            <a:normAutofit fontScale="92500" lnSpcReduction="20000"/>
          </a:bodyPr>
          <a:lstStyle/>
          <a:p>
            <a:pPr marL="341313" indent="-341313">
              <a:buFont typeface="Wingdings" panose="05000000000000000000" pitchFamily="2" charset="2"/>
              <a:buChar char="Ø"/>
            </a:pPr>
            <a:r>
              <a:rPr lang="en-US" dirty="0"/>
              <a:t>Reflection-in-action</a:t>
            </a:r>
          </a:p>
          <a:p>
            <a:pPr marL="633921" lvl="1" indent="-341313">
              <a:buFont typeface="Wingdings" panose="05000000000000000000" pitchFamily="2" charset="2"/>
              <a:buChar char="Ø"/>
            </a:pPr>
            <a:r>
              <a:rPr lang="en-US" dirty="0"/>
              <a:t>Occurs in the middle of design and development processes or stages</a:t>
            </a:r>
          </a:p>
          <a:p>
            <a:pPr marL="341313" indent="-341313">
              <a:buFont typeface="Wingdings" panose="05000000000000000000" pitchFamily="2" charset="2"/>
              <a:buChar char="Ø"/>
            </a:pPr>
            <a:r>
              <a:rPr lang="en-US" dirty="0"/>
              <a:t>Reflection-on-action</a:t>
            </a:r>
          </a:p>
          <a:p>
            <a:pPr marL="633921" lvl="1" indent="-341313">
              <a:buFont typeface="Wingdings" panose="05000000000000000000" pitchFamily="2" charset="2"/>
              <a:buChar char="Ø"/>
            </a:pPr>
            <a:r>
              <a:rPr lang="en-US" dirty="0"/>
              <a:t>Occurs after a project is completed; after-action review or evaluation</a:t>
            </a:r>
          </a:p>
          <a:p>
            <a:pPr marL="341313" indent="-341313">
              <a:buFont typeface="Wingdings" panose="05000000000000000000" pitchFamily="2" charset="2"/>
              <a:buChar char="Ø"/>
            </a:pPr>
            <a:r>
              <a:rPr lang="en-US" dirty="0"/>
              <a:t>Designers frequently use reflection throughout their processes (Moore et al., in press)</a:t>
            </a:r>
          </a:p>
          <a:p>
            <a:pPr marL="633921" lvl="1" indent="-341313">
              <a:buFont typeface="Wingdings" panose="05000000000000000000" pitchFamily="2" charset="2"/>
              <a:buChar char="Ø"/>
            </a:pPr>
            <a:r>
              <a:rPr lang="en-US" i="1" dirty="0"/>
              <a:t>Example:</a:t>
            </a:r>
            <a:r>
              <a:rPr lang="en-US" dirty="0"/>
              <a:t> “</a:t>
            </a:r>
            <a:r>
              <a:rPr lang="en-US" sz="1800" dirty="0">
                <a:effectLst/>
                <a:latin typeface="Aptos" panose="020B0004020202020204" pitchFamily="34" charset="0"/>
                <a:ea typeface="Aptos" panose="020B0004020202020204" pitchFamily="34" charset="0"/>
                <a:cs typeface="Arial" panose="020B0604020202020204" pitchFamily="34" charset="0"/>
              </a:rPr>
              <a:t>As we have engaged in our learning design process, we ‘paused</a:t>
            </a:r>
            <a:r>
              <a:rPr lang="en-US" dirty="0">
                <a:latin typeface="Aptos" panose="020B0004020202020204" pitchFamily="34" charset="0"/>
                <a:ea typeface="Aptos" panose="020B0004020202020204" pitchFamily="34" charset="0"/>
                <a:cs typeface="Arial" panose="020B0604020202020204" pitchFamily="34" charset="0"/>
              </a:rPr>
              <a:t>’</a:t>
            </a:r>
            <a:r>
              <a:rPr lang="en-US" sz="1800" dirty="0">
                <a:effectLst/>
                <a:latin typeface="Aptos" panose="020B0004020202020204" pitchFamily="34" charset="0"/>
                <a:ea typeface="Aptos" panose="020B0004020202020204" pitchFamily="34" charset="0"/>
                <a:cs typeface="Arial" panose="020B0604020202020204" pitchFamily="34" charset="0"/>
              </a:rPr>
              <a:t> (Patel, 2015) when we encountered what we recognize </a:t>
            </a:r>
            <a:r>
              <a:rPr lang="en-US" sz="1800">
                <a:effectLst/>
                <a:latin typeface="Aptos" panose="020B0004020202020204" pitchFamily="34" charset="0"/>
                <a:ea typeface="Aptos" panose="020B0004020202020204" pitchFamily="34" charset="0"/>
                <a:cs typeface="Arial" panose="020B0604020202020204" pitchFamily="34" charset="0"/>
              </a:rPr>
              <a:t>as ‘productive discomfort’ </a:t>
            </a:r>
            <a:r>
              <a:rPr lang="en-US" sz="1800" dirty="0">
                <a:effectLst/>
                <a:latin typeface="Aptos" panose="020B0004020202020204" pitchFamily="34" charset="0"/>
                <a:ea typeface="Aptos" panose="020B0004020202020204" pitchFamily="34" charset="0"/>
                <a:cs typeface="Arial" panose="020B0604020202020204" pitchFamily="34" charset="0"/>
              </a:rPr>
              <a:t>(Litts et al., 2023) in our design choices around (re)presentation. Because our process centers relationality as a value over, say, efficiency or production, we opted to give ourselves space to sit in these ethical tensions with a reflexive posture.” (Litts et al., 2024)</a:t>
            </a:r>
            <a:endParaRPr lang="en-US" dirty="0"/>
          </a:p>
          <a:p>
            <a:pPr marL="633921" lvl="1" indent="-341313">
              <a:buFont typeface="Wingdings" panose="05000000000000000000" pitchFamily="2" charset="2"/>
              <a:buChar char="Ø"/>
            </a:pPr>
            <a:endParaRPr lang="en-US" dirty="0"/>
          </a:p>
        </p:txBody>
      </p:sp>
    </p:spTree>
    <p:extLst>
      <p:ext uri="{BB962C8B-B14F-4D97-AF65-F5344CB8AC3E}">
        <p14:creationId xmlns:p14="http://schemas.microsoft.com/office/powerpoint/2010/main" val="566058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F767CA-ED3B-E8D1-2CDA-9B610C8A96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ED63F7-AA39-2947-AC5B-01FFEBB512F1}"/>
              </a:ext>
            </a:extLst>
          </p:cNvPr>
          <p:cNvSpPr>
            <a:spLocks noGrp="1"/>
          </p:cNvSpPr>
          <p:nvPr>
            <p:ph type="title"/>
          </p:nvPr>
        </p:nvSpPr>
        <p:spPr/>
        <p:txBody>
          <a:bodyPr/>
          <a:lstStyle/>
          <a:p>
            <a:r>
              <a:rPr lang="en-US" dirty="0"/>
              <a:t>Design Practices for Reflection</a:t>
            </a:r>
          </a:p>
        </p:txBody>
      </p:sp>
      <p:sp>
        <p:nvSpPr>
          <p:cNvPr id="3" name="Content Placeholder 2">
            <a:extLst>
              <a:ext uri="{FF2B5EF4-FFF2-40B4-BE49-F238E27FC236}">
                <a16:creationId xmlns:a16="http://schemas.microsoft.com/office/drawing/2014/main" id="{06B79197-67F6-863C-8F82-A67C1DBEF2D3}"/>
              </a:ext>
            </a:extLst>
          </p:cNvPr>
          <p:cNvSpPr>
            <a:spLocks noGrp="1"/>
          </p:cNvSpPr>
          <p:nvPr>
            <p:ph idx="1"/>
          </p:nvPr>
        </p:nvSpPr>
        <p:spPr>
          <a:xfrm>
            <a:off x="1097280" y="1845734"/>
            <a:ext cx="10058400" cy="4023360"/>
          </a:xfrm>
        </p:spPr>
        <p:txBody>
          <a:bodyPr>
            <a:normAutofit fontScale="85000" lnSpcReduction="20000"/>
          </a:bodyPr>
          <a:lstStyle/>
          <a:p>
            <a:pPr marL="341313" indent="-341313">
              <a:buFont typeface="Wingdings" panose="05000000000000000000" pitchFamily="2" charset="2"/>
              <a:buChar char="Ø"/>
            </a:pPr>
            <a:r>
              <a:rPr lang="en-US" dirty="0"/>
              <a:t>“A method of design in which a designer reflects on a problem or need, engages in a reflective process throughout of pausing to consider or contemplate, and then use that reflective process to inform their next steps” (Moore et al., in press)</a:t>
            </a:r>
          </a:p>
          <a:p>
            <a:pPr marL="341313" indent="-341313">
              <a:buFont typeface="Wingdings" panose="05000000000000000000" pitchFamily="2" charset="2"/>
              <a:buChar char="Ø"/>
            </a:pPr>
            <a:r>
              <a:rPr lang="en-US" i="1" dirty="0"/>
              <a:t>Example: </a:t>
            </a:r>
            <a:r>
              <a:rPr lang="en-US" dirty="0"/>
              <a:t>“Through our process of working through (re)presentation, we generated three guiding considerations for our prototyping that served to anchor us to the story itself and our shared values.” (Litts et al., 2024, para 43)</a:t>
            </a:r>
          </a:p>
          <a:p>
            <a:pPr marL="341313" indent="-341313">
              <a:buFont typeface="Wingdings" panose="05000000000000000000" pitchFamily="2" charset="2"/>
              <a:buChar char="Ø"/>
            </a:pPr>
            <a:r>
              <a:rPr lang="en-US" dirty="0"/>
              <a:t>Strategies: Team and individual reflection strategies</a:t>
            </a:r>
          </a:p>
          <a:p>
            <a:pPr marL="633921" lvl="1" indent="-341313">
              <a:buFont typeface="Wingdings" panose="05000000000000000000" pitchFamily="2" charset="2"/>
              <a:buChar char="Ø"/>
            </a:pPr>
            <a:r>
              <a:rPr lang="en-US" dirty="0"/>
              <a:t>Front-end problem framing – what is the problem you’re actually working on? Is it a technical problem? Or is it a learning problem? (or something else? Both or all?)</a:t>
            </a:r>
          </a:p>
          <a:p>
            <a:pPr marL="633921" lvl="1" indent="-341313">
              <a:buFont typeface="Wingdings" panose="05000000000000000000" pitchFamily="2" charset="2"/>
              <a:buChar char="Ø"/>
            </a:pPr>
            <a:r>
              <a:rPr lang="en-US" dirty="0"/>
              <a:t>Devising explicit reflective questions</a:t>
            </a:r>
          </a:p>
          <a:p>
            <a:pPr marL="633921" lvl="1" indent="-341313">
              <a:buFont typeface="Wingdings" panose="05000000000000000000" pitchFamily="2" charset="2"/>
              <a:buChar char="Ø"/>
            </a:pPr>
            <a:r>
              <a:rPr lang="en-US" dirty="0"/>
              <a:t>Identifying moments when it’s necessary to pause and reflect</a:t>
            </a:r>
          </a:p>
          <a:p>
            <a:pPr marL="633921" lvl="1" indent="-341313">
              <a:buFont typeface="Wingdings" panose="05000000000000000000" pitchFamily="2" charset="2"/>
              <a:buChar char="Ø"/>
            </a:pPr>
            <a:r>
              <a:rPr lang="en-US" dirty="0"/>
              <a:t>Journaling</a:t>
            </a:r>
          </a:p>
          <a:p>
            <a:pPr marL="633921" lvl="1" indent="-341313">
              <a:buFont typeface="Wingdings" panose="05000000000000000000" pitchFamily="2" charset="2"/>
              <a:buChar char="Ø"/>
            </a:pPr>
            <a:r>
              <a:rPr lang="en-US" dirty="0"/>
              <a:t>“Gathering” (Litts et al., 2024)</a:t>
            </a:r>
          </a:p>
        </p:txBody>
      </p:sp>
    </p:spTree>
    <p:extLst>
      <p:ext uri="{BB962C8B-B14F-4D97-AF65-F5344CB8AC3E}">
        <p14:creationId xmlns:p14="http://schemas.microsoft.com/office/powerpoint/2010/main" val="3545278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9DD06-2AFA-3DE4-126C-6716B9FA931A}"/>
              </a:ext>
            </a:extLst>
          </p:cNvPr>
          <p:cNvSpPr>
            <a:spLocks noGrp="1"/>
          </p:cNvSpPr>
          <p:nvPr>
            <p:ph type="title"/>
          </p:nvPr>
        </p:nvSpPr>
        <p:spPr/>
        <p:txBody>
          <a:bodyPr>
            <a:normAutofit fontScale="90000"/>
          </a:bodyPr>
          <a:lstStyle/>
          <a:p>
            <a:r>
              <a:rPr lang="en-US" sz="4000" b="1" dirty="0">
                <a:solidFill>
                  <a:srgbClr val="2F6277"/>
                </a:solidFill>
              </a:rPr>
              <a:t>Example of reflection-in-action</a:t>
            </a:r>
          </a:p>
        </p:txBody>
      </p:sp>
      <p:sp>
        <p:nvSpPr>
          <p:cNvPr id="3" name="Content Placeholder 2">
            <a:extLst>
              <a:ext uri="{FF2B5EF4-FFF2-40B4-BE49-F238E27FC236}">
                <a16:creationId xmlns:a16="http://schemas.microsoft.com/office/drawing/2014/main" id="{D27BD27B-C417-6AB1-65AB-6D2352619262}"/>
              </a:ext>
            </a:extLst>
          </p:cNvPr>
          <p:cNvSpPr>
            <a:spLocks noGrp="1"/>
          </p:cNvSpPr>
          <p:nvPr>
            <p:ph idx="1"/>
          </p:nvPr>
        </p:nvSpPr>
        <p:spPr>
          <a:xfrm>
            <a:off x="1097280" y="1883044"/>
            <a:ext cx="10256519" cy="4422866"/>
          </a:xfrm>
        </p:spPr>
        <p:txBody>
          <a:bodyPr>
            <a:normAutofit fontScale="85000" lnSpcReduction="10000"/>
          </a:bodyPr>
          <a:lstStyle/>
          <a:p>
            <a:pPr marL="0" indent="0">
              <a:buNone/>
            </a:pPr>
            <a:r>
              <a:rPr lang="en-US" sz="2000" dirty="0"/>
              <a:t>Ingraham &amp; Boyd (2020, presentation) – designing virtual worlds and simulations for training</a:t>
            </a:r>
          </a:p>
          <a:p>
            <a:r>
              <a:rPr lang="en-US" sz="2000" b="1" dirty="0">
                <a:solidFill>
                  <a:srgbClr val="2F6277"/>
                </a:solidFill>
              </a:rPr>
              <a:t>Articulated a central question </a:t>
            </a:r>
            <a:r>
              <a:rPr lang="en-US" sz="2000" dirty="0"/>
              <a:t>to reflect on their design process and products: how do we support social justice for learners?</a:t>
            </a:r>
          </a:p>
          <a:p>
            <a:r>
              <a:rPr lang="en-US" sz="2000" b="1" dirty="0">
                <a:solidFill>
                  <a:srgbClr val="2F6277"/>
                </a:solidFill>
              </a:rPr>
              <a:t>Tool: problem framing </a:t>
            </a:r>
            <a:r>
              <a:rPr lang="en-US" sz="2000" dirty="0"/>
              <a:t>– they framed their problem not merely as a learning or technical or development problem but also included racial disparity as part of their problem framing (we are working to address BOTH learning AND other needs or problems)</a:t>
            </a:r>
          </a:p>
          <a:p>
            <a:r>
              <a:rPr lang="en-US" sz="2000" b="1" dirty="0">
                <a:solidFill>
                  <a:srgbClr val="2F6277"/>
                </a:solidFill>
              </a:rPr>
              <a:t>Selected three ethical concerns </a:t>
            </a:r>
            <a:r>
              <a:rPr lang="en-US" sz="2000" dirty="0"/>
              <a:t>they wanted to address: </a:t>
            </a:r>
            <a:br>
              <a:rPr lang="en-US" sz="2000" dirty="0"/>
            </a:br>
            <a:r>
              <a:rPr lang="en-US" sz="2000" dirty="0"/>
              <a:t>whitewashing / normalizing whiteness, racial stereotyping, and digital blackface</a:t>
            </a:r>
          </a:p>
          <a:p>
            <a:r>
              <a:rPr lang="en-US" sz="2000" b="1" dirty="0">
                <a:solidFill>
                  <a:srgbClr val="2F6277"/>
                </a:solidFill>
              </a:rPr>
              <a:t>Developed explicit questions they used to reflect on and question </a:t>
            </a:r>
            <a:r>
              <a:rPr lang="en-US" sz="2000" dirty="0"/>
              <a:t>their process and products </a:t>
            </a:r>
            <a:r>
              <a:rPr lang="en-US" sz="2000" i="1" dirty="0"/>
              <a:t>throughout </a:t>
            </a:r>
            <a:r>
              <a:rPr lang="en-US" sz="2000" dirty="0"/>
              <a:t>brainstorming, idea generation, prototyping, and production:</a:t>
            </a:r>
          </a:p>
          <a:p>
            <a:pPr lvl="1">
              <a:buFont typeface="Wingdings" panose="05000000000000000000" pitchFamily="2" charset="2"/>
              <a:buChar char="Ø"/>
            </a:pPr>
            <a:r>
              <a:rPr lang="en-US" sz="1800" b="1" dirty="0">
                <a:solidFill>
                  <a:srgbClr val="2F6277"/>
                </a:solidFill>
              </a:rPr>
              <a:t>Does it include people of color?</a:t>
            </a:r>
          </a:p>
          <a:p>
            <a:pPr lvl="1">
              <a:buFont typeface="Wingdings" panose="05000000000000000000" pitchFamily="2" charset="2"/>
              <a:buChar char="Ø"/>
            </a:pPr>
            <a:r>
              <a:rPr lang="en-US" sz="1800" b="1" dirty="0">
                <a:solidFill>
                  <a:srgbClr val="2F6277"/>
                </a:solidFill>
              </a:rPr>
              <a:t>Do those characters include racial stereotypes?</a:t>
            </a:r>
          </a:p>
          <a:p>
            <a:pPr lvl="1">
              <a:buFont typeface="Wingdings" panose="05000000000000000000" pitchFamily="2" charset="2"/>
              <a:buChar char="Ø"/>
            </a:pPr>
            <a:r>
              <a:rPr lang="en-US" sz="1800" b="1" dirty="0">
                <a:solidFill>
                  <a:srgbClr val="2F6277"/>
                </a:solidFill>
              </a:rPr>
              <a:t>Who is performing that character?</a:t>
            </a:r>
          </a:p>
        </p:txBody>
      </p:sp>
    </p:spTree>
    <p:extLst>
      <p:ext uri="{BB962C8B-B14F-4D97-AF65-F5344CB8AC3E}">
        <p14:creationId xmlns:p14="http://schemas.microsoft.com/office/powerpoint/2010/main" val="296241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500"/>
                                        <p:tgtEl>
                                          <p:spTgt spid="3">
                                            <p:txEl>
                                              <p:pRg st="5" end="5"/>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7F7DB-6B4A-4C23-BDD0-E6982078067A}"/>
              </a:ext>
            </a:extLst>
          </p:cNvPr>
          <p:cNvSpPr>
            <a:spLocks noGrp="1"/>
          </p:cNvSpPr>
          <p:nvPr>
            <p:ph type="title"/>
          </p:nvPr>
        </p:nvSpPr>
        <p:spPr/>
        <p:txBody>
          <a:bodyPr/>
          <a:lstStyle/>
          <a:p>
            <a:r>
              <a:rPr lang="en-US" dirty="0"/>
              <a:t>Activity: Problem Framing and Reflective Questions</a:t>
            </a:r>
          </a:p>
        </p:txBody>
      </p:sp>
      <p:sp>
        <p:nvSpPr>
          <p:cNvPr id="3" name="Content Placeholder 2">
            <a:extLst>
              <a:ext uri="{FF2B5EF4-FFF2-40B4-BE49-F238E27FC236}">
                <a16:creationId xmlns:a16="http://schemas.microsoft.com/office/drawing/2014/main" id="{1878699B-0932-4114-A392-6F677363FED8}"/>
              </a:ext>
            </a:extLst>
          </p:cNvPr>
          <p:cNvSpPr>
            <a:spLocks noGrp="1"/>
          </p:cNvSpPr>
          <p:nvPr>
            <p:ph idx="1"/>
          </p:nvPr>
        </p:nvSpPr>
        <p:spPr/>
        <p:txBody>
          <a:bodyPr>
            <a:normAutofit fontScale="85000" lnSpcReduction="10000"/>
          </a:bodyPr>
          <a:lstStyle/>
          <a:p>
            <a:r>
              <a:rPr lang="en-US" sz="2000" i="1" dirty="0">
                <a:solidFill>
                  <a:schemeClr val="tx1"/>
                </a:solidFill>
              </a:rPr>
              <a:t>Take some time individually to jot down your thoughts for each of these:</a:t>
            </a:r>
          </a:p>
          <a:p>
            <a:endParaRPr lang="en-US" sz="2000" b="1" dirty="0">
              <a:solidFill>
                <a:srgbClr val="2F6277"/>
              </a:solidFill>
            </a:endParaRPr>
          </a:p>
          <a:p>
            <a:r>
              <a:rPr lang="en-US" sz="2000" b="1" dirty="0">
                <a:solidFill>
                  <a:srgbClr val="2F6277"/>
                </a:solidFill>
              </a:rPr>
              <a:t>Articulate a central question</a:t>
            </a:r>
            <a:r>
              <a:rPr lang="en-US" sz="2000" dirty="0"/>
              <a:t> (e.g., “how do we support social justice for learners?”)</a:t>
            </a:r>
          </a:p>
          <a:p>
            <a:endParaRPr lang="en-US" sz="2000" b="1" dirty="0">
              <a:solidFill>
                <a:srgbClr val="2F6277"/>
              </a:solidFill>
            </a:endParaRPr>
          </a:p>
          <a:p>
            <a:r>
              <a:rPr lang="en-US" sz="2000" b="1" dirty="0">
                <a:solidFill>
                  <a:srgbClr val="2F6277"/>
                </a:solidFill>
              </a:rPr>
              <a:t>Problem framing </a:t>
            </a:r>
            <a:r>
              <a:rPr lang="en-US" sz="2000" dirty="0"/>
              <a:t>– not merely technical – what is the actual problem you are trying to solve? What does it mean to you – </a:t>
            </a:r>
            <a:r>
              <a:rPr lang="en-US" sz="2000" i="1" dirty="0"/>
              <a:t>from a learning perspective</a:t>
            </a:r>
            <a:r>
              <a:rPr lang="en-US" sz="2000" dirty="0"/>
              <a:t> – that your materials are accessible?</a:t>
            </a:r>
          </a:p>
          <a:p>
            <a:endParaRPr lang="en-US" sz="2000" b="1" dirty="0">
              <a:solidFill>
                <a:srgbClr val="2F6277"/>
              </a:solidFill>
            </a:endParaRPr>
          </a:p>
          <a:p>
            <a:r>
              <a:rPr lang="en-US" sz="2000" b="1" dirty="0">
                <a:solidFill>
                  <a:srgbClr val="2F6277"/>
                </a:solidFill>
              </a:rPr>
              <a:t>Develop explicit questions you can use to reflect on and question your process and products </a:t>
            </a:r>
            <a:r>
              <a:rPr lang="en-US" sz="2000" b="1" i="1" dirty="0">
                <a:solidFill>
                  <a:srgbClr val="2F6277"/>
                </a:solidFill>
              </a:rPr>
              <a:t>throughout </a:t>
            </a:r>
            <a:r>
              <a:rPr lang="en-US" sz="2000" b="1" dirty="0">
                <a:solidFill>
                  <a:srgbClr val="2F6277"/>
                </a:solidFill>
              </a:rPr>
              <a:t>brainstorming, idea generation, prototyping, and production:</a:t>
            </a:r>
          </a:p>
          <a:p>
            <a:endParaRPr lang="en-US" sz="2000" dirty="0"/>
          </a:p>
        </p:txBody>
      </p:sp>
    </p:spTree>
    <p:extLst>
      <p:ext uri="{BB962C8B-B14F-4D97-AF65-F5344CB8AC3E}">
        <p14:creationId xmlns:p14="http://schemas.microsoft.com/office/powerpoint/2010/main" val="29141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BAD0B7-B284-F895-AC0E-5B691B47C3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ADF72-3074-D54F-F185-4515BF58FB84}"/>
              </a:ext>
            </a:extLst>
          </p:cNvPr>
          <p:cNvSpPr>
            <a:spLocks noGrp="1"/>
          </p:cNvSpPr>
          <p:nvPr>
            <p:ph type="title"/>
          </p:nvPr>
        </p:nvSpPr>
        <p:spPr/>
        <p:txBody>
          <a:bodyPr/>
          <a:lstStyle/>
          <a:p>
            <a:r>
              <a:rPr lang="en-US" dirty="0"/>
              <a:t>Activity: Devising Reflective Questions</a:t>
            </a:r>
          </a:p>
        </p:txBody>
      </p:sp>
      <p:sp>
        <p:nvSpPr>
          <p:cNvPr id="3" name="Content Placeholder 2">
            <a:extLst>
              <a:ext uri="{FF2B5EF4-FFF2-40B4-BE49-F238E27FC236}">
                <a16:creationId xmlns:a16="http://schemas.microsoft.com/office/drawing/2014/main" id="{5ABCDE3F-C195-E9CD-2456-CEAE5FB5D52B}"/>
              </a:ext>
            </a:extLst>
          </p:cNvPr>
          <p:cNvSpPr>
            <a:spLocks noGrp="1"/>
          </p:cNvSpPr>
          <p:nvPr>
            <p:ph idx="1"/>
          </p:nvPr>
        </p:nvSpPr>
        <p:spPr/>
        <p:txBody>
          <a:bodyPr>
            <a:normAutofit fontScale="85000" lnSpcReduction="10000"/>
          </a:bodyPr>
          <a:lstStyle/>
          <a:p>
            <a:r>
              <a:rPr lang="en-US" dirty="0"/>
              <a:t>In our Goggle Doc (</a:t>
            </a:r>
            <a:r>
              <a:rPr lang="en-US" dirty="0">
                <a:solidFill>
                  <a:srgbClr val="C00000"/>
                </a:solidFill>
              </a:rPr>
              <a:t>create link</a:t>
            </a:r>
            <a:r>
              <a:rPr lang="en-US" dirty="0"/>
              <a:t>), let’s quickly list some questions you can ask yourself about the output from these tools that can support you in making critical decisions about and improvements to the quality, accuracy, etc. of the output.</a:t>
            </a:r>
          </a:p>
          <a:p>
            <a:endParaRPr lang="en-US" dirty="0"/>
          </a:p>
          <a:p>
            <a:r>
              <a:rPr lang="en-US" i="1" dirty="0"/>
              <a:t>For example: </a:t>
            </a:r>
          </a:p>
          <a:p>
            <a:r>
              <a:rPr lang="en-US" dirty="0"/>
              <a:t>Is this actually more accessible to learners?</a:t>
            </a:r>
          </a:p>
          <a:p>
            <a:r>
              <a:rPr lang="en-US" dirty="0"/>
              <a:t>Is it explaining too much detail, or not enough?</a:t>
            </a:r>
          </a:p>
          <a:p>
            <a:r>
              <a:rPr lang="en-US" dirty="0"/>
              <a:t>Is it conveying this visual accurately?</a:t>
            </a:r>
          </a:p>
          <a:p>
            <a:r>
              <a:rPr lang="en-US" dirty="0"/>
              <a:t>Can all learners participate in the meaning making process of learning?</a:t>
            </a:r>
          </a:p>
        </p:txBody>
      </p:sp>
    </p:spTree>
    <p:extLst>
      <p:ext uri="{BB962C8B-B14F-4D97-AF65-F5344CB8AC3E}">
        <p14:creationId xmlns:p14="http://schemas.microsoft.com/office/powerpoint/2010/main" val="155647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BC394-9225-30EC-7CD5-BB95164E5BB9}"/>
              </a:ext>
            </a:extLst>
          </p:cNvPr>
          <p:cNvSpPr>
            <a:spLocks noGrp="1"/>
          </p:cNvSpPr>
          <p:nvPr>
            <p:ph type="title"/>
          </p:nvPr>
        </p:nvSpPr>
        <p:spPr/>
        <p:txBody>
          <a:bodyPr/>
          <a:lstStyle/>
          <a:p>
            <a:r>
              <a:rPr lang="en-US" dirty="0"/>
              <a:t>A need for design decision-making</a:t>
            </a:r>
          </a:p>
        </p:txBody>
      </p:sp>
      <p:sp>
        <p:nvSpPr>
          <p:cNvPr id="3" name="Content Placeholder 2">
            <a:extLst>
              <a:ext uri="{FF2B5EF4-FFF2-40B4-BE49-F238E27FC236}">
                <a16:creationId xmlns:a16="http://schemas.microsoft.com/office/drawing/2014/main" id="{80E65AF7-8C0A-D556-E6FE-EC3FED7D600F}"/>
              </a:ext>
            </a:extLst>
          </p:cNvPr>
          <p:cNvSpPr>
            <a:spLocks noGrp="1"/>
          </p:cNvSpPr>
          <p:nvPr>
            <p:ph idx="1"/>
          </p:nvPr>
        </p:nvSpPr>
        <p:spPr/>
        <p:txBody>
          <a:bodyPr/>
          <a:lstStyle/>
          <a:p>
            <a:r>
              <a:rPr lang="en-US" dirty="0"/>
              <a:t>There has been an increase in research exploring how instructional designers make decision, engage in reflection-in-action, and navigate design judgments (Boling et al., 2017; Tracey et al., 2014).</a:t>
            </a:r>
          </a:p>
          <a:p>
            <a:r>
              <a:rPr lang="en-US" dirty="0"/>
              <a:t>Context (learners’ prior knowledge, culture) significantly influences design decisions</a:t>
            </a:r>
          </a:p>
          <a:p>
            <a:r>
              <a:rPr lang="en-US" dirty="0"/>
              <a:t>Designers must consider both their own context and the learner’s (</a:t>
            </a:r>
            <a:r>
              <a:rPr lang="en-US" dirty="0" err="1"/>
              <a:t>Baaki</a:t>
            </a:r>
            <a:r>
              <a:rPr lang="en-US" dirty="0"/>
              <a:t> &amp; Tracey, 2022)</a:t>
            </a:r>
          </a:p>
          <a:p>
            <a:r>
              <a:rPr lang="en-US" dirty="0"/>
              <a:t>Localization strategies are key for online learning environments</a:t>
            </a:r>
          </a:p>
          <a:p>
            <a:endParaRPr lang="en-US" dirty="0"/>
          </a:p>
        </p:txBody>
      </p:sp>
    </p:spTree>
    <p:extLst>
      <p:ext uri="{BB962C8B-B14F-4D97-AF65-F5344CB8AC3E}">
        <p14:creationId xmlns:p14="http://schemas.microsoft.com/office/powerpoint/2010/main" val="11904510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B2D571-02A0-6E52-9D83-CDA0732E602B}"/>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id="{CC8D25C3-3658-42C7-C22F-81349AE22314}"/>
              </a:ext>
            </a:extLst>
          </p:cNvPr>
          <p:cNvSpPr>
            <a:spLocks noGrp="1"/>
          </p:cNvSpPr>
          <p:nvPr>
            <p:ph idx="1"/>
          </p:nvPr>
        </p:nvSpPr>
        <p:spPr>
          <a:xfrm>
            <a:off x="1451580" y="2015732"/>
            <a:ext cx="3297402" cy="3450613"/>
          </a:xfrm>
        </p:spPr>
        <p:txBody>
          <a:bodyPr/>
          <a:lstStyle/>
          <a:p>
            <a:pPr marL="0" indent="0">
              <a:buNone/>
            </a:pPr>
            <a:r>
              <a:rPr lang="en-US" dirty="0"/>
              <a:t>Jill Stefaniak</a:t>
            </a:r>
          </a:p>
          <a:p>
            <a:pPr marL="0" indent="0">
              <a:buNone/>
            </a:pPr>
            <a:r>
              <a:rPr lang="en-US" dirty="0"/>
              <a:t>University of Georgia</a:t>
            </a:r>
          </a:p>
          <a:p>
            <a:pPr marL="0" indent="0">
              <a:buNone/>
            </a:pPr>
            <a:r>
              <a:rPr lang="en-US" dirty="0">
                <a:hlinkClick r:id="rId2"/>
              </a:rPr>
              <a:t>Jill.Stefaniak@uga.edu</a:t>
            </a:r>
            <a:r>
              <a:rPr lang="en-US" dirty="0"/>
              <a:t> </a:t>
            </a:r>
          </a:p>
        </p:txBody>
      </p:sp>
      <p:sp>
        <p:nvSpPr>
          <p:cNvPr id="6" name="Content Placeholder 4">
            <a:extLst>
              <a:ext uri="{FF2B5EF4-FFF2-40B4-BE49-F238E27FC236}">
                <a16:creationId xmlns:a16="http://schemas.microsoft.com/office/drawing/2014/main" id="{B0DA0530-8777-8985-2D5B-1848594338CD}"/>
              </a:ext>
            </a:extLst>
          </p:cNvPr>
          <p:cNvSpPr txBox="1">
            <a:spLocks/>
          </p:cNvSpPr>
          <p:nvPr/>
        </p:nvSpPr>
        <p:spPr>
          <a:xfrm>
            <a:off x="6253216" y="2015732"/>
            <a:ext cx="3297402" cy="3450613"/>
          </a:xfrm>
          <a:prstGeom prst="rect">
            <a:avLst/>
          </a:prstGeom>
        </p:spPr>
        <p:txBody>
          <a:bodyPr vert="horz" lIns="91440" tIns="45720" rIns="91440" bIns="45720" rtlCol="0" anchor="t">
            <a:normAutofit/>
          </a:bodyPr>
          <a:lst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a:lstStyle>
          <a:p>
            <a:pPr marL="0" indent="0">
              <a:buFont typeface="Arial" panose="020B0604020202020204" pitchFamily="34" charset="0"/>
              <a:buNone/>
            </a:pPr>
            <a:r>
              <a:rPr lang="en-US" dirty="0"/>
              <a:t>Stephanie Moore</a:t>
            </a:r>
          </a:p>
          <a:p>
            <a:pPr marL="0" indent="0">
              <a:buFont typeface="Arial" panose="020B0604020202020204" pitchFamily="34" charset="0"/>
              <a:buNone/>
            </a:pPr>
            <a:r>
              <a:rPr lang="en-US" dirty="0"/>
              <a:t>University of New Mexico</a:t>
            </a:r>
          </a:p>
          <a:p>
            <a:pPr marL="0" indent="0">
              <a:buFont typeface="Arial" panose="020B0604020202020204" pitchFamily="34" charset="0"/>
              <a:buNone/>
            </a:pPr>
            <a:r>
              <a:rPr lang="en-US" dirty="0">
                <a:hlinkClick r:id="rId3"/>
              </a:rPr>
              <a:t>stephaniemoore@unm.edu</a:t>
            </a:r>
            <a:r>
              <a:rPr lang="en-US" dirty="0"/>
              <a:t>	</a:t>
            </a:r>
          </a:p>
        </p:txBody>
      </p:sp>
    </p:spTree>
    <p:extLst>
      <p:ext uri="{BB962C8B-B14F-4D97-AF65-F5344CB8AC3E}">
        <p14:creationId xmlns:p14="http://schemas.microsoft.com/office/powerpoint/2010/main" val="156123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1A871-E948-701B-C99C-F2E149BF1CC3}"/>
              </a:ext>
            </a:extLst>
          </p:cNvPr>
          <p:cNvSpPr>
            <a:spLocks noGrp="1"/>
          </p:cNvSpPr>
          <p:nvPr>
            <p:ph type="title"/>
          </p:nvPr>
        </p:nvSpPr>
        <p:spPr/>
        <p:txBody>
          <a:bodyPr/>
          <a:lstStyle/>
          <a:p>
            <a:r>
              <a:rPr lang="en-US" dirty="0"/>
              <a:t>Generative AI as design support</a:t>
            </a:r>
          </a:p>
        </p:txBody>
      </p:sp>
      <p:sp>
        <p:nvSpPr>
          <p:cNvPr id="3" name="Content Placeholder 2">
            <a:extLst>
              <a:ext uri="{FF2B5EF4-FFF2-40B4-BE49-F238E27FC236}">
                <a16:creationId xmlns:a16="http://schemas.microsoft.com/office/drawing/2014/main" id="{E4E9E9E5-80FC-CCDC-E590-A9AAD6BCDE70}"/>
              </a:ext>
            </a:extLst>
          </p:cNvPr>
          <p:cNvSpPr>
            <a:spLocks noGrp="1"/>
          </p:cNvSpPr>
          <p:nvPr>
            <p:ph idx="1"/>
          </p:nvPr>
        </p:nvSpPr>
        <p:spPr/>
        <p:txBody>
          <a:bodyPr/>
          <a:lstStyle/>
          <a:p>
            <a:r>
              <a:rPr lang="en-US" dirty="0"/>
              <a:t>AI tools can aid in personalization, accessibility (e.g., auto-captioning), and inclusive design.</a:t>
            </a:r>
          </a:p>
          <a:p>
            <a:r>
              <a:rPr lang="en-US" dirty="0"/>
              <a:t>Designers can use AI to optimize time, enhance innovation, and support deliberative, learner-centric design processes.</a:t>
            </a:r>
          </a:p>
          <a:p>
            <a:r>
              <a:rPr lang="en-US" dirty="0"/>
              <a:t>Generative AI can serve as both a tool for design and as an objective of thoughtful design practice. </a:t>
            </a:r>
          </a:p>
        </p:txBody>
      </p:sp>
    </p:spTree>
    <p:extLst>
      <p:ext uri="{BB962C8B-B14F-4D97-AF65-F5344CB8AC3E}">
        <p14:creationId xmlns:p14="http://schemas.microsoft.com/office/powerpoint/2010/main" val="2267491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417E5DBC-6665-CF53-D083-B521B0E46B45}"/>
              </a:ext>
            </a:extLst>
          </p:cNvPr>
          <p:cNvSpPr>
            <a:spLocks noGrp="1"/>
          </p:cNvSpPr>
          <p:nvPr>
            <p:ph type="title"/>
          </p:nvPr>
        </p:nvSpPr>
        <p:spPr>
          <a:xfrm>
            <a:off x="1451579" y="2303047"/>
            <a:ext cx="3272093" cy="2674198"/>
          </a:xfrm>
        </p:spPr>
        <p:txBody>
          <a:bodyPr anchor="t">
            <a:normAutofit/>
          </a:bodyPr>
          <a:lstStyle/>
          <a:p>
            <a:r>
              <a:rPr lang="en-US" sz="3000"/>
              <a:t>Generative AI in Instructional design</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3" descr="Core Functionality&#10; AI systems that generate content (text, images, video) often indistinguishable from human-created materials (Hodges &amp; Kirschner, 2024; Hsu et al., 2023)&#10; Large Language Models (LLMs), like GPT-4, are a key example&#10;Key Learning Affordances&#10; Rapid, automated development of written and multimedia instructional materials (Bozkurt, 2023; Trust et al., 2023)&#10; Scalability and efficiency in content creation for diverse learning contexts&#10;Adaptability and Personalization &#10; Learner-specific content and assessment paths through data-driven customization (Firat, 2023; Kuhail et al., 2023)&#10; Supports differentiated learning and responsiveness to varied educational backgrounds&#10;">
            <a:extLst>
              <a:ext uri="{FF2B5EF4-FFF2-40B4-BE49-F238E27FC236}">
                <a16:creationId xmlns:a16="http://schemas.microsoft.com/office/drawing/2014/main" id="{9BFFE55D-ABC9-9DAB-0F02-B66577BE0E1E}"/>
              </a:ext>
            </a:extLst>
          </p:cNvPr>
          <p:cNvGraphicFramePr>
            <a:graphicFrameLocks noGrp="1"/>
          </p:cNvGraphicFramePr>
          <p:nvPr>
            <p:ph idx="1"/>
            <p:extLst>
              <p:ext uri="{D42A27DB-BD31-4B8C-83A1-F6EECF244321}">
                <p14:modId xmlns:p14="http://schemas.microsoft.com/office/powerpoint/2010/main" val="3548355718"/>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2268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6C0E-857B-96FB-26E3-274BDCAADD43}"/>
              </a:ext>
            </a:extLst>
          </p:cNvPr>
          <p:cNvSpPr>
            <a:spLocks noGrp="1"/>
          </p:cNvSpPr>
          <p:nvPr>
            <p:ph type="title"/>
          </p:nvPr>
        </p:nvSpPr>
        <p:spPr/>
        <p:txBody>
          <a:bodyPr/>
          <a:lstStyle/>
          <a:p>
            <a:r>
              <a:rPr lang="en-US" dirty="0"/>
              <a:t>A Conceptual Framework to support design deliberations</a:t>
            </a:r>
          </a:p>
        </p:txBody>
      </p:sp>
      <p:sp>
        <p:nvSpPr>
          <p:cNvPr id="3" name="Content Placeholder 2">
            <a:extLst>
              <a:ext uri="{FF2B5EF4-FFF2-40B4-BE49-F238E27FC236}">
                <a16:creationId xmlns:a16="http://schemas.microsoft.com/office/drawing/2014/main" id="{B6B3D551-2675-5E37-792B-A141907A83EA}"/>
              </a:ext>
            </a:extLst>
          </p:cNvPr>
          <p:cNvSpPr>
            <a:spLocks noGrp="1"/>
          </p:cNvSpPr>
          <p:nvPr>
            <p:ph idx="1"/>
          </p:nvPr>
        </p:nvSpPr>
        <p:spPr/>
        <p:txBody>
          <a:bodyPr/>
          <a:lstStyle/>
          <a:p>
            <a:r>
              <a:rPr lang="en-US" sz="1800" dirty="0">
                <a:solidFill>
                  <a:srgbClr val="000000"/>
                </a:solidFill>
                <a:ea typeface="Times New Roman" panose="02020603050405020304" pitchFamily="18" charset="0"/>
              </a:rPr>
              <a:t>We </a:t>
            </a:r>
            <a:r>
              <a:rPr lang="en-US" sz="1800" dirty="0">
                <a:solidFill>
                  <a:srgbClr val="000000"/>
                </a:solidFill>
                <a:effectLst/>
                <a:ea typeface="Times New Roman" panose="02020603050405020304" pitchFamily="18" charset="0"/>
              </a:rPr>
              <a:t>propose a conceptual framework that supports instructional designers’ use of generative AI for inclusivity in design deliberations. </a:t>
            </a:r>
          </a:p>
          <a:p>
            <a:r>
              <a:rPr lang="en-US" sz="1800" dirty="0">
                <a:solidFill>
                  <a:srgbClr val="000000"/>
                </a:solidFill>
                <a:ea typeface="Times New Roman" panose="02020603050405020304" pitchFamily="18" charset="0"/>
              </a:rPr>
              <a:t>We placed on e</a:t>
            </a:r>
            <a:r>
              <a:rPr lang="en-US" sz="1800" dirty="0">
                <a:solidFill>
                  <a:srgbClr val="000000"/>
                </a:solidFill>
                <a:effectLst/>
                <a:ea typeface="Times New Roman" panose="02020603050405020304" pitchFamily="18" charset="0"/>
              </a:rPr>
              <a:t>mphasis on exploring how generative AI can be used to instructional designers’ abilities to conduct a more in-depth learner analysis and engage in recursive design deliberations that prompt designers to address inclusivity and other ethical considerations in their online instructional design processes and designed artifacts. </a:t>
            </a:r>
            <a:endParaRPr lang="en-US" dirty="0"/>
          </a:p>
        </p:txBody>
      </p:sp>
    </p:spTree>
    <p:extLst>
      <p:ext uri="{BB962C8B-B14F-4D97-AF65-F5344CB8AC3E}">
        <p14:creationId xmlns:p14="http://schemas.microsoft.com/office/powerpoint/2010/main" val="418255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6E6531A-0776-43BA-A852-5FB5C7753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56085" y="533400"/>
            <a:ext cx="9079832" cy="5077326"/>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8C5273F-2B84-46BF-A94F-1A20E13B3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4605" y="763203"/>
            <a:ext cx="8622792" cy="4617720"/>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Design deliberation - includes Conception, Judgment and Inference; Judgment maps to Localized Designer Context and Localized Learner Context, there is a two-way arrow between the two types of context. On the side, a list of specific activities to localize context: frame the problem, manage the design space, explore potential benefits and harms through ethical analysis; devise adaptations that are responsive to context; evaluate and iterate; reflect on sustainability; document the process.">
            <a:extLst>
              <a:ext uri="{FF2B5EF4-FFF2-40B4-BE49-F238E27FC236}">
                <a16:creationId xmlns:a16="http://schemas.microsoft.com/office/drawing/2014/main" id="{823869C7-9941-2A48-328C-2D6645CBAA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1502" y="1247835"/>
            <a:ext cx="6428997" cy="3648456"/>
          </a:xfrm>
          <a:prstGeom prst="rect">
            <a:avLst/>
          </a:prstGeom>
        </p:spPr>
      </p:pic>
      <p:sp>
        <p:nvSpPr>
          <p:cNvPr id="2" name="Title 1">
            <a:extLst>
              <a:ext uri="{FF2B5EF4-FFF2-40B4-BE49-F238E27FC236}">
                <a16:creationId xmlns:a16="http://schemas.microsoft.com/office/drawing/2014/main" id="{B9615EE0-3D7C-363A-3D80-40E2C4B4C8BF}"/>
              </a:ext>
            </a:extLst>
          </p:cNvPr>
          <p:cNvSpPr>
            <a:spLocks noGrp="1"/>
          </p:cNvSpPr>
          <p:nvPr>
            <p:ph type="title" idx="4294967295"/>
          </p:nvPr>
        </p:nvSpPr>
        <p:spPr>
          <a:xfrm>
            <a:off x="1451579" y="-1049235"/>
            <a:ext cx="9603275" cy="1049235"/>
          </a:xfrm>
        </p:spPr>
        <p:txBody>
          <a:bodyPr vert="horz" lIns="91440" tIns="45720" rIns="91440" bIns="45720" rtlCol="0" anchor="b">
            <a:normAutofit/>
          </a:bodyPr>
          <a:lstStyle/>
          <a:p>
            <a:r>
              <a:rPr lang="en-US" dirty="0"/>
              <a:t>Conceptual framework of Design Deliberation</a:t>
            </a:r>
          </a:p>
        </p:txBody>
      </p:sp>
    </p:spTree>
    <p:extLst>
      <p:ext uri="{BB962C8B-B14F-4D97-AF65-F5344CB8AC3E}">
        <p14:creationId xmlns:p14="http://schemas.microsoft.com/office/powerpoint/2010/main" val="3526337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CF2B8-2596-5AC3-3E66-5C4F299E781E}"/>
              </a:ext>
            </a:extLst>
          </p:cNvPr>
          <p:cNvSpPr>
            <a:spLocks noGrp="1"/>
          </p:cNvSpPr>
          <p:nvPr>
            <p:ph type="title"/>
          </p:nvPr>
        </p:nvSpPr>
        <p:spPr/>
        <p:txBody>
          <a:bodyPr/>
          <a:lstStyle/>
          <a:p>
            <a:r>
              <a:rPr lang="en-US" dirty="0"/>
              <a:t>What is deliberative design?</a:t>
            </a:r>
          </a:p>
        </p:txBody>
      </p:sp>
      <p:sp>
        <p:nvSpPr>
          <p:cNvPr id="3" name="Content Placeholder 2">
            <a:extLst>
              <a:ext uri="{FF2B5EF4-FFF2-40B4-BE49-F238E27FC236}">
                <a16:creationId xmlns:a16="http://schemas.microsoft.com/office/drawing/2014/main" id="{19AC4BFC-ED04-BCFF-3421-B1AED807C41C}"/>
              </a:ext>
            </a:extLst>
          </p:cNvPr>
          <p:cNvSpPr>
            <a:spLocks noGrp="1"/>
          </p:cNvSpPr>
          <p:nvPr>
            <p:ph idx="1"/>
          </p:nvPr>
        </p:nvSpPr>
        <p:spPr/>
        <p:txBody>
          <a:bodyPr/>
          <a:lstStyle/>
          <a:p>
            <a:r>
              <a:rPr lang="en-US" dirty="0"/>
              <a:t>Draws from definitions of “deliberate,” “deliberation,” and “deliberative” — all grounded in careful thought, reflection, and judgment (Cambridge Dictionary; Merriam-Webster)</a:t>
            </a:r>
          </a:p>
          <a:p>
            <a:r>
              <a:rPr lang="en-US" dirty="0"/>
              <a:t>Goes beyond traditional design by emphasizing intentional, cognitive, and ethical engagement with design decisions</a:t>
            </a:r>
          </a:p>
        </p:txBody>
      </p:sp>
    </p:spTree>
    <p:extLst>
      <p:ext uri="{BB962C8B-B14F-4D97-AF65-F5344CB8AC3E}">
        <p14:creationId xmlns:p14="http://schemas.microsoft.com/office/powerpoint/2010/main" val="2234792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690BD7D-DEF7-C911-B9EE-719FDE1FD496}"/>
              </a:ext>
            </a:extLst>
          </p:cNvPr>
          <p:cNvSpPr>
            <a:spLocks noGrp="1"/>
          </p:cNvSpPr>
          <p:nvPr>
            <p:ph type="ctrTitle"/>
          </p:nvPr>
        </p:nvSpPr>
        <p:spPr/>
        <p:txBody>
          <a:bodyPr>
            <a:normAutofit fontScale="90000"/>
          </a:bodyPr>
          <a:lstStyle/>
          <a:p>
            <a:r>
              <a:rPr lang="en-US" dirty="0"/>
              <a:t>Deliberative design is an intentional act of exercising care in design.</a:t>
            </a:r>
          </a:p>
        </p:txBody>
      </p:sp>
    </p:spTree>
    <p:extLst>
      <p:ext uri="{BB962C8B-B14F-4D97-AF65-F5344CB8AC3E}">
        <p14:creationId xmlns:p14="http://schemas.microsoft.com/office/powerpoint/2010/main" val="7451163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105</TotalTime>
  <Words>3054</Words>
  <Application>Microsoft Office PowerPoint</Application>
  <PresentationFormat>Widescreen</PresentationFormat>
  <Paragraphs>202</Paragraphs>
  <Slides>30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Aptos</vt:lpstr>
      <vt:lpstr>Arial</vt:lpstr>
      <vt:lpstr>Calibri</vt:lpstr>
      <vt:lpstr>Gill Sans MT</vt:lpstr>
      <vt:lpstr>Times New Roman</vt:lpstr>
      <vt:lpstr>Wingdings</vt:lpstr>
      <vt:lpstr>Gallery</vt:lpstr>
      <vt:lpstr>The Use of Generative AI to Support Inclusivity and Design Deliberation for Online Instruction </vt:lpstr>
      <vt:lpstr>Goals for Session</vt:lpstr>
      <vt:lpstr>A need for design decision-making</vt:lpstr>
      <vt:lpstr>Generative AI as design support</vt:lpstr>
      <vt:lpstr>Generative AI in Instructional design</vt:lpstr>
      <vt:lpstr>A Conceptual Framework to support design deliberations</vt:lpstr>
      <vt:lpstr>Conceptual framework of Design Deliberation</vt:lpstr>
      <vt:lpstr>What is deliberative design?</vt:lpstr>
      <vt:lpstr>Deliberative design is an intentional act of exercising care in design.</vt:lpstr>
      <vt:lpstr>Why Deliberation is needed when using generative Ai</vt:lpstr>
      <vt:lpstr>Deliberation in Action</vt:lpstr>
      <vt:lpstr>Challenges with learner analyses </vt:lpstr>
      <vt:lpstr>Design tensions</vt:lpstr>
      <vt:lpstr>Shifting to a Localization of Context</vt:lpstr>
      <vt:lpstr>Conceptual framework of Design Deliberation</vt:lpstr>
      <vt:lpstr>Early deliberation activities</vt:lpstr>
      <vt:lpstr>Ongoing Deliberate Design activities</vt:lpstr>
      <vt:lpstr>Reflective deliberate activities</vt:lpstr>
      <vt:lpstr>Activity:  Framing accessibility as a learning problem</vt:lpstr>
      <vt:lpstr>Early deliberation activities</vt:lpstr>
      <vt:lpstr>Early deliberation activities</vt:lpstr>
      <vt:lpstr>Early deliberation activities</vt:lpstr>
      <vt:lpstr>Deliberative and Reflective Practice for GenAI in  Learning design</vt:lpstr>
      <vt:lpstr>Reflective Practice</vt:lpstr>
      <vt:lpstr>Forms of reflection in practice</vt:lpstr>
      <vt:lpstr>Design Practices for Reflection</vt:lpstr>
      <vt:lpstr>Example of reflection-in-action</vt:lpstr>
      <vt:lpstr>Activity: Problem Framing and Reflective Questions</vt:lpstr>
      <vt:lpstr>Activity: Devising Reflective Questions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Jill E Stefaniak</dc:creator>
  <cp:lastModifiedBy>Jill E Stefaniak</cp:lastModifiedBy>
  <cp:revision>13</cp:revision>
  <dcterms:created xsi:type="dcterms:W3CDTF">2025-04-06T19:35:37Z</dcterms:created>
  <dcterms:modified xsi:type="dcterms:W3CDTF">2025-04-09T21:49:45Z</dcterms:modified>
</cp:coreProperties>
</file>