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veat" panose="020B0604020202020204" charset="0"/>
      <p:regular r:id="rId24"/>
      <p:bold r:id="rId25"/>
    </p:embeddedFont>
    <p:embeddedFont>
      <p:font typeface="Pacifico" panose="020B0604020202020204" charset="0"/>
      <p:regular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7b91ec00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7b91ec00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7026ec8431_0_9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7026ec8431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757b1677d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757b1677d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757b1677d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757b1677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7026ec8431_0_8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7026ec8431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669915a78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669915a78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7ed87e7f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7ed87e7f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7ed87e7fa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7ed87e7fa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669915a787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669915a78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026ec8431_0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026ec8431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2b4b56073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2b4b56073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7026ec8431_0_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7026ec8431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7026ec8431_0_9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7026ec8431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7b91ec00b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7b91ec00b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7b91ec00b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7b91ec00b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7b91ec00b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7b91ec00b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0epE98e7c1VTdVcVoGAXsb9Wn52AaA2Bo-YFVkml9Lg/edi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30125"/>
            <a:ext cx="8520600" cy="1446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500">
                <a:latin typeface="Pacifico"/>
                <a:ea typeface="Pacifico"/>
                <a:cs typeface="Pacifico"/>
                <a:sym typeface="Pacifico"/>
              </a:rPr>
              <a:t>Small College–Big Possibilities:</a:t>
            </a:r>
            <a:endParaRPr sz="4500">
              <a:latin typeface="Pacifico"/>
              <a:ea typeface="Pacifico"/>
              <a:cs typeface="Pacifico"/>
              <a:sym typeface="Pacifico"/>
            </a:endParaRPr>
          </a:p>
        </p:txBody>
      </p:sp>
      <p:sp>
        <p:nvSpPr>
          <p:cNvPr id="55" name="Google Shape;55;p13"/>
          <p:cNvSpPr txBox="1">
            <a:spLocks noGrp="1"/>
          </p:cNvSpPr>
          <p:nvPr>
            <p:ph type="subTitle" idx="1"/>
          </p:nvPr>
        </p:nvSpPr>
        <p:spPr>
          <a:xfrm>
            <a:off x="376950" y="19340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400" b="1">
                <a:solidFill>
                  <a:schemeClr val="dk1"/>
                </a:solidFill>
                <a:latin typeface="Caveat"/>
                <a:ea typeface="Caveat"/>
                <a:cs typeface="Caveat"/>
                <a:sym typeface="Caveat"/>
              </a:rPr>
              <a:t>Fresh Ideas for Quality Assurance</a:t>
            </a:r>
            <a:endParaRPr sz="3400" b="1">
              <a:solidFill>
                <a:schemeClr val="dk1"/>
              </a:solidFill>
              <a:latin typeface="Caveat"/>
              <a:ea typeface="Caveat"/>
              <a:cs typeface="Caveat"/>
              <a:sym typeface="Caveat"/>
            </a:endParaRPr>
          </a:p>
        </p:txBody>
      </p:sp>
      <p:sp>
        <p:nvSpPr>
          <p:cNvPr id="56" name="Google Shape;56;p13"/>
          <p:cNvSpPr txBox="1"/>
          <p:nvPr/>
        </p:nvSpPr>
        <p:spPr>
          <a:xfrm>
            <a:off x="775650" y="3359550"/>
            <a:ext cx="33846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 sz="1800">
                <a:solidFill>
                  <a:srgbClr val="0000FF"/>
                </a:solidFill>
                <a:latin typeface="Caveat"/>
                <a:ea typeface="Caveat"/>
                <a:cs typeface="Caveat"/>
                <a:sym typeface="Caveat"/>
              </a:rPr>
              <a:t>Dr. Marcea Seible</a:t>
            </a:r>
            <a:endParaRPr sz="1800">
              <a:solidFill>
                <a:srgbClr val="0000FF"/>
              </a:solidFill>
              <a:latin typeface="Caveat"/>
              <a:ea typeface="Caveat"/>
              <a:cs typeface="Caveat"/>
              <a:sym typeface="Caveat"/>
            </a:endParaRPr>
          </a:p>
          <a:p>
            <a:pPr marL="0" lvl="0" indent="0" algn="l" rtl="0">
              <a:spcBef>
                <a:spcPts val="0"/>
              </a:spcBef>
              <a:spcAft>
                <a:spcPts val="0"/>
              </a:spcAft>
              <a:buNone/>
            </a:pPr>
            <a:r>
              <a:rPr lang="en" sz="1800">
                <a:solidFill>
                  <a:srgbClr val="0000FF"/>
                </a:solidFill>
                <a:latin typeface="Caveat"/>
                <a:ea typeface="Caveat"/>
                <a:cs typeface="Caveat"/>
                <a:sym typeface="Caveat"/>
              </a:rPr>
              <a:t>Hawkeye Community College</a:t>
            </a:r>
            <a:endParaRPr sz="1800">
              <a:solidFill>
                <a:srgbClr val="0000FF"/>
              </a:solidFill>
              <a:latin typeface="Caveat"/>
              <a:ea typeface="Caveat"/>
              <a:cs typeface="Caveat"/>
              <a:sym typeface="Caveat"/>
            </a:endParaRPr>
          </a:p>
          <a:p>
            <a:pPr marL="0" lvl="0" indent="0" algn="l" rtl="0">
              <a:spcBef>
                <a:spcPts val="0"/>
              </a:spcBef>
              <a:spcAft>
                <a:spcPts val="0"/>
              </a:spcAft>
              <a:buClr>
                <a:schemeClr val="dk2"/>
              </a:buClr>
              <a:buSzPts val="1100"/>
              <a:buFont typeface="Arial"/>
              <a:buNone/>
            </a:pPr>
            <a:r>
              <a:rPr lang="en" sz="1800">
                <a:solidFill>
                  <a:srgbClr val="0000FF"/>
                </a:solidFill>
                <a:latin typeface="Caveat"/>
                <a:ea typeface="Caveat"/>
                <a:cs typeface="Caveat"/>
                <a:sym typeface="Caveat"/>
              </a:rPr>
              <a:t>marcea.seible@hawkeyecollege.edu</a:t>
            </a:r>
            <a:endParaRPr sz="1800">
              <a:solidFill>
                <a:srgbClr val="0000FF"/>
              </a:solidFill>
              <a:latin typeface="Caveat"/>
              <a:ea typeface="Caveat"/>
              <a:cs typeface="Caveat"/>
              <a:sym typeface="Caveat"/>
            </a:endParaRPr>
          </a:p>
        </p:txBody>
      </p:sp>
      <p:pic>
        <p:nvPicPr>
          <p:cNvPr id="57" name="Google Shape;57;p13"/>
          <p:cNvPicPr preferRelativeResize="0"/>
          <p:nvPr/>
        </p:nvPicPr>
        <p:blipFill rotWithShape="1">
          <a:blip r:embed="rId3">
            <a:alphaModFix/>
          </a:blip>
          <a:srcRect l="3306" b="-5719"/>
          <a:stretch/>
        </p:blipFill>
        <p:spPr>
          <a:xfrm>
            <a:off x="6773050" y="2965250"/>
            <a:ext cx="1959800" cy="1727050"/>
          </a:xfrm>
          <a:prstGeom prst="rect">
            <a:avLst/>
          </a:prstGeom>
          <a:noFill/>
          <a:ln>
            <a:noFill/>
          </a:ln>
        </p:spPr>
      </p:pic>
      <p:sp>
        <p:nvSpPr>
          <p:cNvPr id="58" name="Google Shape;58;p13"/>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59" name="Google Shape;59;p13"/>
          <p:cNvSpPr txBox="1"/>
          <p:nvPr/>
        </p:nvSpPr>
        <p:spPr>
          <a:xfrm>
            <a:off x="68700" y="469847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Pacifico"/>
                <a:ea typeface="Pacifico"/>
                <a:cs typeface="Pacifico"/>
                <a:sym typeface="Pacifico"/>
              </a:rPr>
              <a:t>Brobst Center - Change Timeline</a:t>
            </a:r>
            <a:endParaRPr b="1">
              <a:latin typeface="Pacifico"/>
              <a:ea typeface="Pacifico"/>
              <a:cs typeface="Pacifico"/>
              <a:sym typeface="Pacifico"/>
            </a:endParaRPr>
          </a:p>
        </p:txBody>
      </p:sp>
      <p:sp>
        <p:nvSpPr>
          <p:cNvPr id="132" name="Google Shape;132;p22"/>
          <p:cNvSpPr txBox="1">
            <a:spLocks noGrp="1"/>
          </p:cNvSpPr>
          <p:nvPr>
            <p:ph type="body" idx="1"/>
          </p:nvPr>
        </p:nvSpPr>
        <p:spPr>
          <a:xfrm>
            <a:off x="529725" y="1187875"/>
            <a:ext cx="7927800" cy="32949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Clr>
                <a:schemeClr val="dk1"/>
              </a:buClr>
              <a:buSzPts val="1600"/>
              <a:buChar char="●"/>
            </a:pPr>
            <a:r>
              <a:rPr lang="en" sz="1600" b="1">
                <a:solidFill>
                  <a:schemeClr val="dk1"/>
                </a:solidFill>
                <a:latin typeface="Calibri"/>
                <a:ea typeface="Calibri"/>
                <a:cs typeface="Calibri"/>
                <a:sym typeface="Calibri"/>
              </a:rPr>
              <a:t>2022 - Down to 2 full-time employees (with shared responsibilities)</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914400" lvl="1" indent="-330200" algn="l" rtl="0">
              <a:lnSpc>
                <a:spcPct val="9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Director (now also serving as Dean of Business and Applied Technology)</a:t>
            </a:r>
            <a:endParaRPr sz="1600">
              <a:solidFill>
                <a:schemeClr val="dk1"/>
              </a:solidFill>
              <a:latin typeface="Calibri"/>
              <a:ea typeface="Calibri"/>
              <a:cs typeface="Calibri"/>
              <a:sym typeface="Calibri"/>
            </a:endParaRPr>
          </a:p>
          <a:p>
            <a:pPr marL="914400" lvl="1" indent="-330200" algn="l" rtl="0">
              <a:lnSpc>
                <a:spcPct val="9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Administrative Assistant (shared with School of Business and Applied Technology)</a:t>
            </a:r>
            <a:br>
              <a:rPr lang="en" sz="1600">
                <a:solidFill>
                  <a:schemeClr val="dk1"/>
                </a:solidFill>
                <a:latin typeface="Calibri"/>
                <a:ea typeface="Calibri"/>
                <a:cs typeface="Calibri"/>
                <a:sym typeface="Calibri"/>
              </a:rPr>
            </a:b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 Plus- </a:t>
            </a:r>
            <a:br>
              <a:rPr lang="en"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914400" lvl="1" indent="-330200" algn="l" rtl="0">
              <a:lnSpc>
                <a:spcPct val="95000"/>
              </a:lnSpc>
              <a:spcBef>
                <a:spcPts val="0"/>
              </a:spcBef>
              <a:spcAft>
                <a:spcPts val="0"/>
              </a:spcAft>
              <a:buClr>
                <a:schemeClr val="dk1"/>
              </a:buClr>
              <a:buSzPts val="1600"/>
              <a:buChar char="○"/>
            </a:pPr>
            <a:r>
              <a:rPr lang="en" sz="1600" b="1">
                <a:solidFill>
                  <a:schemeClr val="dk1"/>
                </a:solidFill>
                <a:latin typeface="Calibri"/>
                <a:ea typeface="Calibri"/>
                <a:cs typeface="Calibri"/>
                <a:sym typeface="Calibri"/>
              </a:rPr>
              <a:t>1 full-time</a:t>
            </a:r>
            <a:r>
              <a:rPr lang="en" sz="1600">
                <a:solidFill>
                  <a:schemeClr val="dk1"/>
                </a:solidFill>
                <a:latin typeface="Calibri"/>
                <a:ea typeface="Calibri"/>
                <a:cs typeface="Calibri"/>
                <a:sym typeface="Calibri"/>
              </a:rPr>
              <a:t> Instructional Design and Technology Specialist</a:t>
            </a:r>
            <a:br>
              <a:rPr lang="en"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914400" lvl="1" indent="-330200" algn="l" rtl="0">
              <a:lnSpc>
                <a:spcPct val="95000"/>
              </a:lnSpc>
              <a:spcBef>
                <a:spcPts val="0"/>
              </a:spcBef>
              <a:spcAft>
                <a:spcPts val="0"/>
              </a:spcAft>
              <a:buClr>
                <a:schemeClr val="dk1"/>
              </a:buClr>
              <a:buSzPts val="1600"/>
              <a:buChar char="○"/>
            </a:pPr>
            <a:r>
              <a:rPr lang="en" sz="1600" b="1">
                <a:solidFill>
                  <a:schemeClr val="dk1"/>
                </a:solidFill>
                <a:latin typeface="Calibri"/>
                <a:ea typeface="Calibri"/>
                <a:cs typeface="Calibri"/>
                <a:sym typeface="Calibri"/>
              </a:rPr>
              <a:t>1 part-time</a:t>
            </a:r>
            <a:r>
              <a:rPr lang="en" sz="1600">
                <a:solidFill>
                  <a:schemeClr val="dk1"/>
                </a:solidFill>
                <a:latin typeface="Calibri"/>
                <a:ea typeface="Calibri"/>
                <a:cs typeface="Calibri"/>
                <a:sym typeface="Calibri"/>
              </a:rPr>
              <a:t> Faculty Fellow</a:t>
            </a:r>
            <a:br>
              <a:rPr lang="en"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914400" lvl="0" indent="0" algn="l" rtl="0">
              <a:lnSpc>
                <a:spcPct val="95000"/>
              </a:lnSpc>
              <a:spcBef>
                <a:spcPts val="1200"/>
              </a:spcBef>
              <a:spcAft>
                <a:spcPts val="1200"/>
              </a:spcAft>
              <a:buNone/>
            </a:pPr>
            <a:br>
              <a:rPr lang="en" sz="1600">
                <a:solidFill>
                  <a:schemeClr val="dk1"/>
                </a:solidFill>
              </a:rPr>
            </a:br>
            <a:endParaRPr sz="1600">
              <a:solidFill>
                <a:schemeClr val="dk1"/>
              </a:solidFill>
            </a:endParaRPr>
          </a:p>
        </p:txBody>
      </p:sp>
      <p:sp>
        <p:nvSpPr>
          <p:cNvPr id="133" name="Google Shape;133;p22"/>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34" name="Google Shape;134;p22"/>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Brobst Center for Teaching and Learning - Current Staff</a:t>
            </a:r>
            <a:endParaRPr b="1">
              <a:latin typeface="Pacifico"/>
              <a:ea typeface="Pacifico"/>
              <a:cs typeface="Pacifico"/>
              <a:sym typeface="Pacifico"/>
            </a:endParaRPr>
          </a:p>
        </p:txBody>
      </p:sp>
      <p:sp>
        <p:nvSpPr>
          <p:cNvPr id="140" name="Google Shape;140;p23"/>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41" name="Google Shape;141;p23"/>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42" name="Google Shape;142;p23"/>
          <p:cNvSpPr txBox="1">
            <a:spLocks noGrp="1"/>
          </p:cNvSpPr>
          <p:nvPr>
            <p:ph type="body" idx="1"/>
          </p:nvPr>
        </p:nvSpPr>
        <p:spPr>
          <a:xfrm>
            <a:off x="311700" y="2151575"/>
            <a:ext cx="1620000" cy="173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Robin Galloway</a:t>
            </a:r>
            <a:endParaRPr/>
          </a:p>
          <a:p>
            <a:pPr marL="0" lvl="0" indent="0" algn="l" rtl="0">
              <a:spcBef>
                <a:spcPts val="1200"/>
              </a:spcBef>
              <a:spcAft>
                <a:spcPts val="1200"/>
              </a:spcAft>
              <a:buNone/>
            </a:pPr>
            <a:r>
              <a:rPr lang="en" sz="1000"/>
              <a:t>Director of Brobst Center for Teaching &amp; Learning and Dean of Business and Applied Technology</a:t>
            </a:r>
            <a:endParaRPr sz="1000"/>
          </a:p>
        </p:txBody>
      </p:sp>
      <p:sp>
        <p:nvSpPr>
          <p:cNvPr id="143" name="Google Shape;143;p23"/>
          <p:cNvSpPr txBox="1">
            <a:spLocks noGrp="1"/>
          </p:cNvSpPr>
          <p:nvPr>
            <p:ph type="body" idx="2"/>
          </p:nvPr>
        </p:nvSpPr>
        <p:spPr>
          <a:xfrm>
            <a:off x="3844600" y="2542400"/>
            <a:ext cx="1620000" cy="173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Joshua Mitchell</a:t>
            </a:r>
            <a:endParaRPr/>
          </a:p>
          <a:p>
            <a:pPr marL="0" lvl="0" indent="0" algn="l" rtl="0">
              <a:spcBef>
                <a:spcPts val="1200"/>
              </a:spcBef>
              <a:spcAft>
                <a:spcPts val="1200"/>
              </a:spcAft>
              <a:buNone/>
            </a:pPr>
            <a:r>
              <a:rPr lang="en" sz="1000"/>
              <a:t>Instructional Design and Technology Specialist, Brobst Center for Teaching &amp; Learning</a:t>
            </a:r>
            <a:endParaRPr sz="1000"/>
          </a:p>
        </p:txBody>
      </p:sp>
      <p:sp>
        <p:nvSpPr>
          <p:cNvPr id="144" name="Google Shape;144;p23"/>
          <p:cNvSpPr txBox="1">
            <a:spLocks noGrp="1"/>
          </p:cNvSpPr>
          <p:nvPr>
            <p:ph type="body" idx="2"/>
          </p:nvPr>
        </p:nvSpPr>
        <p:spPr>
          <a:xfrm>
            <a:off x="2193875" y="2151575"/>
            <a:ext cx="1620000" cy="1733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r>
              <a:rPr lang="en"/>
              <a:t>Cindi Clark</a:t>
            </a:r>
            <a:endParaRPr/>
          </a:p>
          <a:p>
            <a:pPr marL="0" lvl="0" indent="0" algn="l" rtl="0">
              <a:spcBef>
                <a:spcPts val="1200"/>
              </a:spcBef>
              <a:spcAft>
                <a:spcPts val="1200"/>
              </a:spcAft>
              <a:buNone/>
            </a:pPr>
            <a:r>
              <a:rPr lang="en" sz="1000"/>
              <a:t>Administrative Assistant Brobst Center for Teaching &amp; Learning and School of Business and Applied Technology</a:t>
            </a:r>
            <a:endParaRPr sz="1000"/>
          </a:p>
        </p:txBody>
      </p:sp>
      <p:sp>
        <p:nvSpPr>
          <p:cNvPr id="145" name="Google Shape;145;p23"/>
          <p:cNvSpPr txBox="1">
            <a:spLocks noGrp="1"/>
          </p:cNvSpPr>
          <p:nvPr>
            <p:ph type="body" idx="2"/>
          </p:nvPr>
        </p:nvSpPr>
        <p:spPr>
          <a:xfrm>
            <a:off x="5597175" y="2151575"/>
            <a:ext cx="1620000" cy="17337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endParaRPr/>
          </a:p>
          <a:p>
            <a:pPr marL="0" lvl="0" indent="0" algn="l" rtl="0">
              <a:spcBef>
                <a:spcPts val="1200"/>
              </a:spcBef>
              <a:spcAft>
                <a:spcPts val="0"/>
              </a:spcAft>
              <a:buNone/>
            </a:pPr>
            <a:r>
              <a:rPr lang="en"/>
              <a:t>Dr. Marcea Seible</a:t>
            </a:r>
            <a:endParaRPr/>
          </a:p>
          <a:p>
            <a:pPr marL="0" lvl="0" indent="0" algn="l" rtl="0">
              <a:spcBef>
                <a:spcPts val="1200"/>
              </a:spcBef>
              <a:spcAft>
                <a:spcPts val="1200"/>
              </a:spcAft>
              <a:buNone/>
            </a:pPr>
            <a:r>
              <a:rPr lang="en" sz="1000"/>
              <a:t>Professor, English</a:t>
            </a:r>
            <a:br>
              <a:rPr lang="en" sz="1000"/>
            </a:br>
            <a:r>
              <a:rPr lang="en" sz="1000"/>
              <a:t>Faculty Fellow Supporting Online Instruction, Brobst Center for Teaching &amp; Learning</a:t>
            </a:r>
            <a:endParaRPr sz="1000"/>
          </a:p>
        </p:txBody>
      </p:sp>
      <p:pic>
        <p:nvPicPr>
          <p:cNvPr id="146" name="Google Shape;146;p23"/>
          <p:cNvPicPr preferRelativeResize="0"/>
          <p:nvPr/>
        </p:nvPicPr>
        <p:blipFill>
          <a:blip r:embed="rId3">
            <a:alphaModFix/>
          </a:blip>
          <a:stretch>
            <a:fillRect/>
          </a:stretch>
        </p:blipFill>
        <p:spPr>
          <a:xfrm>
            <a:off x="5687699" y="1077650"/>
            <a:ext cx="1098774" cy="1464475"/>
          </a:xfrm>
          <a:prstGeom prst="rect">
            <a:avLst/>
          </a:prstGeom>
          <a:noFill/>
          <a:ln>
            <a:noFill/>
          </a:ln>
        </p:spPr>
      </p:pic>
      <p:pic>
        <p:nvPicPr>
          <p:cNvPr id="147" name="Google Shape;147;p23"/>
          <p:cNvPicPr preferRelativeResize="0"/>
          <p:nvPr/>
        </p:nvPicPr>
        <p:blipFill>
          <a:blip r:embed="rId4">
            <a:alphaModFix/>
          </a:blip>
          <a:stretch>
            <a:fillRect/>
          </a:stretch>
        </p:blipFill>
        <p:spPr>
          <a:xfrm>
            <a:off x="2193863" y="1077366"/>
            <a:ext cx="1098774" cy="1465032"/>
          </a:xfrm>
          <a:prstGeom prst="rect">
            <a:avLst/>
          </a:prstGeom>
          <a:noFill/>
          <a:ln>
            <a:noFill/>
          </a:ln>
        </p:spPr>
      </p:pic>
      <p:pic>
        <p:nvPicPr>
          <p:cNvPr id="148" name="Google Shape;148;p23"/>
          <p:cNvPicPr preferRelativeResize="0"/>
          <p:nvPr/>
        </p:nvPicPr>
        <p:blipFill rotWithShape="1">
          <a:blip r:embed="rId5">
            <a:alphaModFix/>
          </a:blip>
          <a:srcRect l="8682" r="7432"/>
          <a:stretch/>
        </p:blipFill>
        <p:spPr>
          <a:xfrm>
            <a:off x="421850" y="1094288"/>
            <a:ext cx="1200600" cy="1431200"/>
          </a:xfrm>
          <a:prstGeom prst="rect">
            <a:avLst/>
          </a:prstGeom>
          <a:noFill/>
          <a:ln>
            <a:noFill/>
          </a:ln>
        </p:spPr>
      </p:pic>
      <p:pic>
        <p:nvPicPr>
          <p:cNvPr id="149" name="Google Shape;149;p23"/>
          <p:cNvPicPr preferRelativeResize="0"/>
          <p:nvPr/>
        </p:nvPicPr>
        <p:blipFill rotWithShape="1">
          <a:blip r:embed="rId6">
            <a:alphaModFix/>
          </a:blip>
          <a:srcRect b="8483"/>
          <a:stretch/>
        </p:blipFill>
        <p:spPr>
          <a:xfrm>
            <a:off x="3844600" y="1077376"/>
            <a:ext cx="1200599" cy="14650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Brobst Center for Teaching and Learning</a:t>
            </a:r>
            <a:endParaRPr b="1">
              <a:latin typeface="Pacifico"/>
              <a:ea typeface="Pacifico"/>
              <a:cs typeface="Pacifico"/>
              <a:sym typeface="Pacifico"/>
            </a:endParaRPr>
          </a:p>
        </p:txBody>
      </p:sp>
      <p:sp>
        <p:nvSpPr>
          <p:cNvPr id="155" name="Google Shape;155;p24"/>
          <p:cNvSpPr txBox="1">
            <a:spLocks noGrp="1"/>
          </p:cNvSpPr>
          <p:nvPr>
            <p:ph type="body" idx="1"/>
          </p:nvPr>
        </p:nvSpPr>
        <p:spPr>
          <a:xfrm>
            <a:off x="311700" y="1152475"/>
            <a:ext cx="8520600" cy="340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solidFill>
                  <a:schemeClr val="dk1"/>
                </a:solidFill>
                <a:highlight>
                  <a:srgbClr val="FFFFFF"/>
                </a:highlight>
                <a:latin typeface="Calibri"/>
                <a:ea typeface="Calibri"/>
                <a:cs typeface="Calibri"/>
                <a:sym typeface="Calibri"/>
              </a:rPr>
              <a:t>Challenges:</a:t>
            </a:r>
            <a:endParaRPr sz="1600" b="1">
              <a:solidFill>
                <a:schemeClr val="dk1"/>
              </a:solidFill>
              <a:highlight>
                <a:srgbClr val="FFFFFF"/>
              </a:highlight>
              <a:latin typeface="Calibri"/>
              <a:ea typeface="Calibri"/>
              <a:cs typeface="Calibri"/>
              <a:sym typeface="Calibri"/>
            </a:endParaRPr>
          </a:p>
          <a:p>
            <a:pPr marL="457200" lvl="0" indent="-330200" algn="l" rtl="0">
              <a:spcBef>
                <a:spcPts val="1500"/>
              </a:spcBef>
              <a:spcAft>
                <a:spcPts val="0"/>
              </a:spcAft>
              <a:buClr>
                <a:schemeClr val="dk1"/>
              </a:buClr>
              <a:buSzPts val="1600"/>
              <a:buFont typeface="Calibri"/>
              <a:buChar char="●"/>
            </a:pPr>
            <a:r>
              <a:rPr lang="en" sz="1600">
                <a:solidFill>
                  <a:schemeClr val="dk1"/>
                </a:solidFill>
                <a:highlight>
                  <a:srgbClr val="FFFFFF"/>
                </a:highlight>
                <a:latin typeface="Calibri"/>
                <a:ea typeface="Calibri"/>
                <a:cs typeface="Calibri"/>
                <a:sym typeface="Calibri"/>
              </a:rPr>
              <a:t>Lack of staff and space.</a:t>
            </a:r>
            <a:endParaRPr sz="160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highlight>
                  <a:srgbClr val="FFFFFF"/>
                </a:highlight>
                <a:latin typeface="Calibri"/>
                <a:ea typeface="Calibri"/>
                <a:cs typeface="Calibri"/>
                <a:sym typeface="Calibri"/>
              </a:rPr>
              <a:t>Lack of professional development programs.</a:t>
            </a:r>
            <a:endParaRPr sz="160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Lack of faculty and greater campus input.</a:t>
            </a:r>
            <a:endParaRPr sz="1600" b="1">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highlight>
                  <a:srgbClr val="FFFFFF"/>
                </a:highlight>
                <a:latin typeface="Calibri"/>
                <a:ea typeface="Calibri"/>
                <a:cs typeface="Calibri"/>
                <a:sym typeface="Calibri"/>
              </a:rPr>
              <a:t>Less communication about teaching initiatives or changes (Ex: LMS integrations).</a:t>
            </a:r>
            <a:endParaRPr sz="160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highlight>
                  <a:srgbClr val="FFFFFF"/>
                </a:highlight>
                <a:latin typeface="Calibri"/>
                <a:ea typeface="Calibri"/>
                <a:cs typeface="Calibri"/>
                <a:sym typeface="Calibri"/>
              </a:rPr>
              <a:t>Little-to-no oversight of LMS use by faculty (full-time, adjunct, and concurrent).</a:t>
            </a:r>
            <a:endParaRPr sz="160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Few professional development opportunities. </a:t>
            </a:r>
            <a:endParaRPr sz="160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highlight>
                  <a:srgbClr val="FFFFFF"/>
                </a:highlight>
                <a:latin typeface="Calibri"/>
                <a:ea typeface="Calibri"/>
                <a:cs typeface="Calibri"/>
                <a:sym typeface="Calibri"/>
              </a:rPr>
              <a:t>Lack of Quality Matters training or implementation by instructors.</a:t>
            </a:r>
            <a:endParaRPr sz="1600">
              <a:solidFill>
                <a:schemeClr val="dk1"/>
              </a:solidFill>
              <a:highlight>
                <a:srgbClr val="FFFFFF"/>
              </a:highlight>
              <a:latin typeface="Calibri"/>
              <a:ea typeface="Calibri"/>
              <a:cs typeface="Calibri"/>
              <a:sym typeface="Calibri"/>
            </a:endParaRPr>
          </a:p>
        </p:txBody>
      </p:sp>
      <p:sp>
        <p:nvSpPr>
          <p:cNvPr id="156" name="Google Shape;156;p24"/>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57" name="Google Shape;157;p24"/>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Fresh Ideas for Quality Assurance</a:t>
            </a:r>
            <a:endParaRPr b="1">
              <a:latin typeface="Pacifico"/>
              <a:ea typeface="Pacifico"/>
              <a:cs typeface="Pacifico"/>
              <a:sym typeface="Pacifico"/>
            </a:endParaRPr>
          </a:p>
        </p:txBody>
      </p:sp>
      <p:sp>
        <p:nvSpPr>
          <p:cNvPr id="163" name="Google Shape;163;p25"/>
          <p:cNvSpPr txBox="1">
            <a:spLocks noGrp="1"/>
          </p:cNvSpPr>
          <p:nvPr>
            <p:ph type="body" idx="1"/>
          </p:nvPr>
        </p:nvSpPr>
        <p:spPr>
          <a:xfrm>
            <a:off x="311700" y="1152475"/>
            <a:ext cx="8520600" cy="3403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68750"/>
              <a:buFont typeface="Arial"/>
              <a:buNone/>
            </a:pPr>
            <a:r>
              <a:rPr lang="en" sz="1600" b="1">
                <a:solidFill>
                  <a:schemeClr val="dk1"/>
                </a:solidFill>
                <a:highlight>
                  <a:schemeClr val="lt1"/>
                </a:highlight>
                <a:latin typeface="Calibri"/>
                <a:ea typeface="Calibri"/>
                <a:cs typeface="Calibri"/>
                <a:sym typeface="Calibri"/>
              </a:rPr>
              <a:t>1: Established Faculty Fellow in Assessment</a:t>
            </a:r>
            <a:endParaRPr sz="1600" b="1">
              <a:solidFill>
                <a:schemeClr val="dk1"/>
              </a:solidFill>
              <a:highlight>
                <a:schemeClr val="lt1"/>
              </a:highlight>
              <a:latin typeface="Calibri"/>
              <a:ea typeface="Calibri"/>
              <a:cs typeface="Calibri"/>
              <a:sym typeface="Calibri"/>
            </a:endParaRPr>
          </a:p>
          <a:p>
            <a:pPr marL="457200" lvl="0" indent="-314960" algn="l" rtl="0">
              <a:spcBef>
                <a:spcPts val="1500"/>
              </a:spcBef>
              <a:spcAft>
                <a:spcPts val="0"/>
              </a:spcAft>
              <a:buClr>
                <a:schemeClr val="dk1"/>
              </a:buClr>
              <a:buSzPct val="100000"/>
              <a:buFont typeface="Calibri"/>
              <a:buChar char="●"/>
            </a:pPr>
            <a:r>
              <a:rPr lang="en" sz="1600">
                <a:solidFill>
                  <a:schemeClr val="dk1"/>
                </a:solidFill>
                <a:highlight>
                  <a:schemeClr val="lt1"/>
                </a:highlight>
                <a:latin typeface="Calibri"/>
                <a:ea typeface="Calibri"/>
                <a:cs typeface="Calibri"/>
                <a:sym typeface="Calibri"/>
              </a:rPr>
              <a:t>Worked with adjuncts to assist them with the college’s Assessment Plan requirements.</a:t>
            </a:r>
            <a:endParaRPr sz="1600">
              <a:solidFill>
                <a:schemeClr val="dk1"/>
              </a:solidFill>
              <a:highlight>
                <a:schemeClr val="lt1"/>
              </a:highlight>
              <a:latin typeface="Calibri"/>
              <a:ea typeface="Calibri"/>
              <a:cs typeface="Calibri"/>
              <a:sym typeface="Calibri"/>
            </a:endParaRPr>
          </a:p>
          <a:p>
            <a:pPr marL="457200" lvl="0" indent="-314960" algn="l" rtl="0">
              <a:spcBef>
                <a:spcPts val="0"/>
              </a:spcBef>
              <a:spcAft>
                <a:spcPts val="0"/>
              </a:spcAft>
              <a:buClr>
                <a:schemeClr val="dk1"/>
              </a:buClr>
              <a:buSzPct val="100000"/>
              <a:buFont typeface="Calibri"/>
              <a:buChar char="●"/>
            </a:pPr>
            <a:r>
              <a:rPr lang="en" sz="1600">
                <a:solidFill>
                  <a:schemeClr val="dk1"/>
                </a:solidFill>
                <a:highlight>
                  <a:schemeClr val="lt1"/>
                </a:highlight>
                <a:latin typeface="Calibri"/>
                <a:ea typeface="Calibri"/>
                <a:cs typeface="Calibri"/>
                <a:sym typeface="Calibri"/>
              </a:rPr>
              <a:t>Offered a few Professional Development opportunities (Canvas Showcase, Rubrics Workshop)</a:t>
            </a:r>
            <a:endParaRPr sz="1600">
              <a:solidFill>
                <a:schemeClr val="dk1"/>
              </a:solidFill>
              <a:highlight>
                <a:schemeClr val="lt1"/>
              </a:highlight>
              <a:latin typeface="Calibri"/>
              <a:ea typeface="Calibri"/>
              <a:cs typeface="Calibri"/>
              <a:sym typeface="Calibri"/>
            </a:endParaRPr>
          </a:p>
          <a:p>
            <a:pPr marL="457200" lvl="0" indent="-314960" algn="l" rtl="0">
              <a:spcBef>
                <a:spcPts val="0"/>
              </a:spcBef>
              <a:spcAft>
                <a:spcPts val="0"/>
              </a:spcAft>
              <a:buClr>
                <a:schemeClr val="dk1"/>
              </a:buClr>
              <a:buSzPct val="100000"/>
              <a:buFont typeface="Calibri"/>
              <a:buChar char="●"/>
            </a:pPr>
            <a:r>
              <a:rPr lang="en" sz="1600">
                <a:solidFill>
                  <a:schemeClr val="dk1"/>
                </a:solidFill>
                <a:highlight>
                  <a:schemeClr val="lt1"/>
                </a:highlight>
                <a:latin typeface="Calibri"/>
                <a:ea typeface="Calibri"/>
                <a:cs typeface="Calibri"/>
                <a:sym typeface="Calibri"/>
              </a:rPr>
              <a:t>Morphed into more responsibility with college Assessment Plan, and the Assessment and Curriculum Committees.</a:t>
            </a:r>
            <a:endParaRPr sz="1600">
              <a:solidFill>
                <a:schemeClr val="dk1"/>
              </a:solidFill>
              <a:highlight>
                <a:schemeClr val="lt1"/>
              </a:highlight>
              <a:latin typeface="Calibri"/>
              <a:ea typeface="Calibri"/>
              <a:cs typeface="Calibri"/>
              <a:sym typeface="Calibri"/>
            </a:endParaRPr>
          </a:p>
          <a:p>
            <a:pPr marL="0" lvl="0" indent="0" algn="l" rtl="0">
              <a:spcBef>
                <a:spcPts val="1500"/>
              </a:spcBef>
              <a:spcAft>
                <a:spcPts val="0"/>
              </a:spcAft>
              <a:buNone/>
            </a:pPr>
            <a:r>
              <a:rPr lang="en" sz="1600" b="1">
                <a:solidFill>
                  <a:schemeClr val="dk1"/>
                </a:solidFill>
                <a:highlight>
                  <a:schemeClr val="lt1"/>
                </a:highlight>
                <a:latin typeface="Calibri"/>
                <a:ea typeface="Calibri"/>
                <a:cs typeface="Calibri"/>
                <a:sym typeface="Calibri"/>
              </a:rPr>
              <a:t>2: Established </a:t>
            </a:r>
            <a:r>
              <a:rPr lang="en" sz="1600" b="1" u="sng">
                <a:solidFill>
                  <a:schemeClr val="hlink"/>
                </a:solidFill>
                <a:highlight>
                  <a:schemeClr val="lt1"/>
                </a:highlight>
                <a:latin typeface="Calibri"/>
                <a:ea typeface="Calibri"/>
                <a:cs typeface="Calibri"/>
                <a:sym typeface="Calibri"/>
                <a:hlinkClick r:id="rId3"/>
              </a:rPr>
              <a:t>Faculty Fellow in Online Learning</a:t>
            </a:r>
            <a:endParaRPr sz="1600" b="1">
              <a:solidFill>
                <a:schemeClr val="dk1"/>
              </a:solidFill>
              <a:highlight>
                <a:schemeClr val="lt1"/>
              </a:highlight>
              <a:latin typeface="Calibri"/>
              <a:ea typeface="Calibri"/>
              <a:cs typeface="Calibri"/>
              <a:sym typeface="Calibri"/>
            </a:endParaRPr>
          </a:p>
          <a:p>
            <a:pPr marL="457200" lvl="0" indent="-314960" algn="l" rtl="0">
              <a:spcBef>
                <a:spcPts val="1500"/>
              </a:spcBef>
              <a:spcAft>
                <a:spcPts val="0"/>
              </a:spcAft>
              <a:buClr>
                <a:schemeClr val="dk1"/>
              </a:buClr>
              <a:buSzPct val="100000"/>
              <a:buFont typeface="Calibri"/>
              <a:buChar char="●"/>
            </a:pPr>
            <a:r>
              <a:rPr lang="en" sz="1600">
                <a:solidFill>
                  <a:schemeClr val="dk1"/>
                </a:solidFill>
                <a:highlight>
                  <a:schemeClr val="lt1"/>
                </a:highlight>
                <a:latin typeface="Calibri"/>
                <a:ea typeface="Calibri"/>
                <a:cs typeface="Calibri"/>
                <a:sym typeface="Calibri"/>
              </a:rPr>
              <a:t>Started as a QM faculty fellow to work with instructors on implementing QM standards.</a:t>
            </a:r>
            <a:endParaRPr sz="1600">
              <a:solidFill>
                <a:schemeClr val="dk1"/>
              </a:solidFill>
              <a:highlight>
                <a:schemeClr val="lt1"/>
              </a:highlight>
              <a:latin typeface="Calibri"/>
              <a:ea typeface="Calibri"/>
              <a:cs typeface="Calibri"/>
              <a:sym typeface="Calibri"/>
            </a:endParaRPr>
          </a:p>
          <a:p>
            <a:pPr marL="457200" lvl="0" indent="-314960" algn="l" rtl="0">
              <a:spcBef>
                <a:spcPts val="0"/>
              </a:spcBef>
              <a:spcAft>
                <a:spcPts val="0"/>
              </a:spcAft>
              <a:buClr>
                <a:schemeClr val="dk1"/>
              </a:buClr>
              <a:buSzPct val="100000"/>
              <a:buFont typeface="Calibri"/>
              <a:buChar char="●"/>
            </a:pPr>
            <a:r>
              <a:rPr lang="en" sz="1600">
                <a:solidFill>
                  <a:schemeClr val="dk1"/>
                </a:solidFill>
                <a:highlight>
                  <a:schemeClr val="lt1"/>
                </a:highlight>
                <a:latin typeface="Calibri"/>
                <a:ea typeface="Calibri"/>
                <a:cs typeface="Calibri"/>
                <a:sym typeface="Calibri"/>
              </a:rPr>
              <a:t>Became a resource when COVID forced online instruction</a:t>
            </a:r>
            <a:endParaRPr sz="1600">
              <a:solidFill>
                <a:schemeClr val="dk1"/>
              </a:solidFill>
              <a:highlight>
                <a:schemeClr val="lt1"/>
              </a:highlight>
              <a:latin typeface="Calibri"/>
              <a:ea typeface="Calibri"/>
              <a:cs typeface="Calibri"/>
              <a:sym typeface="Calibri"/>
            </a:endParaRPr>
          </a:p>
          <a:p>
            <a:pPr marL="457200" lvl="0" indent="-314960" algn="l" rtl="0">
              <a:spcBef>
                <a:spcPts val="0"/>
              </a:spcBef>
              <a:spcAft>
                <a:spcPts val="0"/>
              </a:spcAft>
              <a:buClr>
                <a:schemeClr val="dk1"/>
              </a:buClr>
              <a:buSzPct val="100000"/>
              <a:buFont typeface="Calibri"/>
              <a:buChar char="●"/>
            </a:pPr>
            <a:r>
              <a:rPr lang="en" sz="1600">
                <a:solidFill>
                  <a:schemeClr val="dk1"/>
                </a:solidFill>
                <a:highlight>
                  <a:schemeClr val="lt1"/>
                </a:highlight>
                <a:latin typeface="Calibri"/>
                <a:ea typeface="Calibri"/>
                <a:cs typeface="Calibri"/>
                <a:sym typeface="Calibri"/>
              </a:rPr>
              <a:t>Morphed into support role for online, face-to-face, and hybrid instructors.</a:t>
            </a:r>
            <a:endParaRPr sz="1600">
              <a:solidFill>
                <a:schemeClr val="dk1"/>
              </a:solidFill>
              <a:highlight>
                <a:schemeClr val="lt1"/>
              </a:highlight>
              <a:latin typeface="Calibri"/>
              <a:ea typeface="Calibri"/>
              <a:cs typeface="Calibri"/>
              <a:sym typeface="Calibri"/>
            </a:endParaRPr>
          </a:p>
          <a:p>
            <a:pPr marL="457200" lvl="0" indent="-314960" algn="l" rtl="0">
              <a:spcBef>
                <a:spcPts val="0"/>
              </a:spcBef>
              <a:spcAft>
                <a:spcPts val="0"/>
              </a:spcAft>
              <a:buClr>
                <a:schemeClr val="dk1"/>
              </a:buClr>
              <a:buSzPct val="100000"/>
              <a:buFont typeface="Calibri"/>
              <a:buChar char="●"/>
            </a:pPr>
            <a:r>
              <a:rPr lang="en" sz="1600">
                <a:solidFill>
                  <a:schemeClr val="dk1"/>
                </a:solidFill>
                <a:highlight>
                  <a:schemeClr val="lt1"/>
                </a:highlight>
                <a:latin typeface="Calibri"/>
                <a:ea typeface="Calibri"/>
                <a:cs typeface="Calibri"/>
                <a:sym typeface="Calibri"/>
              </a:rPr>
              <a:t>Became combination of QM facilitator (online and in-person), online learning support, resource for teaching issues and teaching with technology issues.</a:t>
            </a:r>
            <a:endParaRPr sz="1600">
              <a:solidFill>
                <a:schemeClr val="dk1"/>
              </a:solidFill>
              <a:highlight>
                <a:schemeClr val="lt1"/>
              </a:highlight>
              <a:latin typeface="Calibri"/>
              <a:ea typeface="Calibri"/>
              <a:cs typeface="Calibri"/>
              <a:sym typeface="Calibri"/>
            </a:endParaRPr>
          </a:p>
          <a:p>
            <a:pPr marL="0" lvl="0" indent="0" algn="l" rtl="0">
              <a:spcBef>
                <a:spcPts val="1500"/>
              </a:spcBef>
              <a:spcAft>
                <a:spcPts val="1500"/>
              </a:spcAft>
              <a:buNone/>
            </a:pPr>
            <a:r>
              <a:rPr lang="en" sz="1600" b="1">
                <a:solidFill>
                  <a:schemeClr val="dk1"/>
                </a:solidFill>
                <a:highlight>
                  <a:schemeClr val="lt1"/>
                </a:highlight>
                <a:latin typeface="Calibri"/>
                <a:ea typeface="Calibri"/>
                <a:cs typeface="Calibri"/>
                <a:sym typeface="Calibri"/>
              </a:rPr>
              <a:t>3: Will Advertise for a Second Instructional Designer (Spring 2023)</a:t>
            </a:r>
            <a:endParaRPr sz="1600">
              <a:solidFill>
                <a:schemeClr val="dk1"/>
              </a:solidFill>
              <a:highlight>
                <a:srgbClr val="FFFFFF"/>
              </a:highlight>
              <a:latin typeface="Calibri"/>
              <a:ea typeface="Calibri"/>
              <a:cs typeface="Calibri"/>
              <a:sym typeface="Calibri"/>
            </a:endParaRPr>
          </a:p>
        </p:txBody>
      </p:sp>
      <p:sp>
        <p:nvSpPr>
          <p:cNvPr id="164" name="Google Shape;164;p25"/>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65" name="Google Shape;165;p25"/>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Pacifico"/>
                <a:ea typeface="Pacifico"/>
                <a:cs typeface="Pacifico"/>
                <a:sym typeface="Pacifico"/>
              </a:rPr>
              <a:t>Fresh Ideas for Quality Assurance</a:t>
            </a:r>
            <a:endParaRPr>
              <a:latin typeface="Pacifico"/>
              <a:ea typeface="Pacifico"/>
              <a:cs typeface="Pacifico"/>
              <a:sym typeface="Pacifico"/>
            </a:endParaRPr>
          </a:p>
        </p:txBody>
      </p:sp>
      <p:sp>
        <p:nvSpPr>
          <p:cNvPr id="171" name="Google Shape;17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Finding Some Success</a:t>
            </a:r>
            <a:endParaRPr sz="1600" b="1">
              <a:solidFill>
                <a:schemeClr val="dk1"/>
              </a:solidFill>
              <a:latin typeface="Calibri"/>
              <a:ea typeface="Calibri"/>
              <a:cs typeface="Calibri"/>
              <a:sym typeface="Calibri"/>
            </a:endParaRPr>
          </a:p>
          <a:p>
            <a:pPr marL="457200" lvl="0" indent="-330200" algn="l" rtl="0">
              <a:spcBef>
                <a:spcPts val="12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Instructional Design &amp; Technology Specialist has a little more time to devote to technology workshops and training.</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One more person available for general assistance or teaching-related concerns.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More faculty signing up for internal QM Course Reviews and asking for QM help.</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Teaching-focused professional development sessions have been popular.</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Caffeinated Conversations is bringing people together again.</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More interaction is spurring more collaboration across campus.</a:t>
            </a:r>
            <a:endParaRPr sz="1600">
              <a:solidFill>
                <a:schemeClr val="dk1"/>
              </a:solidFill>
              <a:latin typeface="Calibri"/>
              <a:ea typeface="Calibri"/>
              <a:cs typeface="Calibri"/>
              <a:sym typeface="Calibri"/>
            </a:endParaRPr>
          </a:p>
          <a:p>
            <a:pPr marL="0" lvl="0" indent="0" algn="l" rtl="0">
              <a:spcBef>
                <a:spcPts val="1200"/>
              </a:spcBef>
              <a:spcAft>
                <a:spcPts val="0"/>
              </a:spcAft>
              <a:buNone/>
            </a:pPr>
            <a:endParaRPr sz="3500" b="1">
              <a:solidFill>
                <a:srgbClr val="FF0000"/>
              </a:solidFill>
              <a:highlight>
                <a:schemeClr val="lt1"/>
              </a:highlight>
              <a:latin typeface="Calibri"/>
              <a:ea typeface="Calibri"/>
              <a:cs typeface="Calibri"/>
              <a:sym typeface="Calibri"/>
            </a:endParaRPr>
          </a:p>
          <a:p>
            <a:pPr marL="0" lvl="0" indent="0" algn="l" rtl="0">
              <a:spcBef>
                <a:spcPts val="0"/>
              </a:spcBef>
              <a:spcAft>
                <a:spcPts val="1200"/>
              </a:spcAft>
              <a:buNone/>
            </a:pPr>
            <a:endParaRPr>
              <a:solidFill>
                <a:schemeClr val="dk1"/>
              </a:solidFill>
              <a:latin typeface="Calibri"/>
              <a:ea typeface="Calibri"/>
              <a:cs typeface="Calibri"/>
              <a:sym typeface="Calibri"/>
            </a:endParaRPr>
          </a:p>
        </p:txBody>
      </p:sp>
      <p:sp>
        <p:nvSpPr>
          <p:cNvPr id="172" name="Google Shape;172;p26"/>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73" name="Google Shape;173;p26"/>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acifico"/>
                <a:ea typeface="Pacifico"/>
                <a:cs typeface="Pacifico"/>
                <a:sym typeface="Pacifico"/>
              </a:rPr>
              <a:t>Your Turn – Quality Assurance: 1-2-3</a:t>
            </a:r>
            <a:endParaRPr>
              <a:latin typeface="Pacifico"/>
              <a:ea typeface="Pacifico"/>
              <a:cs typeface="Pacifico"/>
              <a:sym typeface="Pacifico"/>
            </a:endParaRPr>
          </a:p>
        </p:txBody>
      </p:sp>
      <p:sp>
        <p:nvSpPr>
          <p:cNvPr id="179" name="Google Shape;179;p27"/>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AutoNum type="arabicPeriod"/>
            </a:pPr>
            <a:r>
              <a:rPr lang="en" sz="1300" b="1">
                <a:solidFill>
                  <a:schemeClr val="dk1"/>
                </a:solidFill>
                <a:latin typeface="Calibri"/>
                <a:ea typeface="Calibri"/>
                <a:cs typeface="Calibri"/>
                <a:sym typeface="Calibri"/>
              </a:rPr>
              <a:t>Write 1 quality assurance goal for your institution.</a:t>
            </a:r>
            <a:endParaRPr sz="1300" b="1">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AutoNum type="alphaLcPeriod"/>
            </a:pPr>
            <a:r>
              <a:rPr lang="en" sz="1300">
                <a:solidFill>
                  <a:schemeClr val="dk1"/>
                </a:solidFill>
                <a:latin typeface="Calibri"/>
                <a:ea typeface="Calibri"/>
                <a:cs typeface="Calibri"/>
                <a:sym typeface="Calibri"/>
              </a:rPr>
              <a:t>What is one area that needs attention? </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AutoNum type="alphaLcPeriod"/>
            </a:pPr>
            <a:r>
              <a:rPr lang="en" sz="1300">
                <a:solidFill>
                  <a:schemeClr val="dk1"/>
                </a:solidFill>
                <a:latin typeface="Calibri"/>
                <a:ea typeface="Calibri"/>
                <a:cs typeface="Calibri"/>
                <a:sym typeface="Calibri"/>
              </a:rPr>
              <a:t>Example: Syllabus or LMS course reviews needed.</a:t>
            </a:r>
            <a:br>
              <a:rPr lang="en" sz="1300">
                <a:solidFill>
                  <a:schemeClr val="dk1"/>
                </a:solidFill>
                <a:latin typeface="Calibri"/>
                <a:ea typeface="Calibri"/>
                <a:cs typeface="Calibri"/>
                <a:sym typeface="Calibri"/>
              </a:rPr>
            </a:b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AutoNum type="arabicPeriod"/>
            </a:pPr>
            <a:r>
              <a:rPr lang="en" sz="1300" b="1">
                <a:solidFill>
                  <a:schemeClr val="dk1"/>
                </a:solidFill>
                <a:latin typeface="Calibri"/>
                <a:ea typeface="Calibri"/>
                <a:cs typeface="Calibri"/>
                <a:sym typeface="Calibri"/>
              </a:rPr>
              <a:t>Identify 2 ways of working toward that goal.</a:t>
            </a:r>
            <a:endParaRPr sz="1300" b="1">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AutoNum type="alphaLcPeriod"/>
            </a:pPr>
            <a:r>
              <a:rPr lang="en" sz="1300">
                <a:solidFill>
                  <a:schemeClr val="dk1"/>
                </a:solidFill>
                <a:latin typeface="Calibri"/>
                <a:ea typeface="Calibri"/>
                <a:cs typeface="Calibri"/>
                <a:sym typeface="Calibri"/>
              </a:rPr>
              <a:t>What can your institution do on a small scale to make it happen?</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AutoNum type="alphaLcPeriod"/>
            </a:pPr>
            <a:r>
              <a:rPr lang="en" sz="1300">
                <a:solidFill>
                  <a:schemeClr val="dk1"/>
                </a:solidFill>
                <a:latin typeface="Calibri"/>
                <a:ea typeface="Calibri"/>
                <a:cs typeface="Calibri"/>
                <a:sym typeface="Calibri"/>
              </a:rPr>
              <a:t>Examples: (Identify and communicate expectations for LMS requirements. Appoint 1-2 people who can serve as liaisons and make personal connections with instructors.)</a:t>
            </a:r>
            <a:br>
              <a:rPr lang="en" sz="1300">
                <a:solidFill>
                  <a:schemeClr val="dk1"/>
                </a:solidFill>
                <a:latin typeface="Calibri"/>
                <a:ea typeface="Calibri"/>
                <a:cs typeface="Calibri"/>
                <a:sym typeface="Calibri"/>
              </a:rPr>
            </a:b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AutoNum type="arabicPeriod"/>
            </a:pPr>
            <a:r>
              <a:rPr lang="en" sz="1300" b="1">
                <a:solidFill>
                  <a:schemeClr val="dk1"/>
                </a:solidFill>
                <a:latin typeface="Calibri"/>
                <a:ea typeface="Calibri"/>
                <a:cs typeface="Calibri"/>
                <a:sym typeface="Calibri"/>
              </a:rPr>
              <a:t>Create a 3-step plan for assessing completion of that goal.</a:t>
            </a:r>
            <a:endParaRPr sz="1300" b="1">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AutoNum type="alphaLcPeriod"/>
            </a:pPr>
            <a:r>
              <a:rPr lang="en" sz="1300">
                <a:solidFill>
                  <a:schemeClr val="dk1"/>
                </a:solidFill>
                <a:latin typeface="Calibri"/>
                <a:ea typeface="Calibri"/>
                <a:cs typeface="Calibri"/>
                <a:sym typeface="Calibri"/>
              </a:rPr>
              <a:t>How much time do you need to make this happen? List the steps needed to pursue it. </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AutoNum type="alphaLcPeriod"/>
            </a:pPr>
            <a:r>
              <a:rPr lang="en" sz="1300">
                <a:solidFill>
                  <a:schemeClr val="dk1"/>
                </a:solidFill>
                <a:latin typeface="Calibri"/>
                <a:ea typeface="Calibri"/>
                <a:cs typeface="Calibri"/>
                <a:sym typeface="Calibri"/>
              </a:rPr>
              <a:t>Example: </a:t>
            </a:r>
            <a:endParaRPr sz="1300">
              <a:solidFill>
                <a:schemeClr val="dk1"/>
              </a:solidFill>
              <a:latin typeface="Calibri"/>
              <a:ea typeface="Calibri"/>
              <a:cs typeface="Calibri"/>
              <a:sym typeface="Calibri"/>
            </a:endParaRPr>
          </a:p>
          <a:p>
            <a:pPr marL="1371600" lvl="2" indent="-311150" algn="l" rtl="0">
              <a:spcBef>
                <a:spcPts val="0"/>
              </a:spcBef>
              <a:spcAft>
                <a:spcPts val="0"/>
              </a:spcAft>
              <a:buClr>
                <a:schemeClr val="dk1"/>
              </a:buClr>
              <a:buSzPts val="1300"/>
              <a:buFont typeface="Calibri"/>
              <a:buAutoNum type="romanLcPeriod"/>
            </a:pPr>
            <a:r>
              <a:rPr lang="en" sz="1300">
                <a:solidFill>
                  <a:schemeClr val="dk1"/>
                </a:solidFill>
                <a:latin typeface="Calibri"/>
                <a:ea typeface="Calibri"/>
                <a:cs typeface="Calibri"/>
                <a:sym typeface="Calibri"/>
              </a:rPr>
              <a:t>Step 1 - Hold forums/create an online survey to determine needs of faculty/institution</a:t>
            </a:r>
            <a:endParaRPr sz="1300">
              <a:solidFill>
                <a:schemeClr val="dk1"/>
              </a:solidFill>
              <a:latin typeface="Calibri"/>
              <a:ea typeface="Calibri"/>
              <a:cs typeface="Calibri"/>
              <a:sym typeface="Calibri"/>
            </a:endParaRPr>
          </a:p>
          <a:p>
            <a:pPr marL="1371600" lvl="2" indent="-311150" algn="l" rtl="0">
              <a:spcBef>
                <a:spcPts val="0"/>
              </a:spcBef>
              <a:spcAft>
                <a:spcPts val="0"/>
              </a:spcAft>
              <a:buClr>
                <a:schemeClr val="dk1"/>
              </a:buClr>
              <a:buSzPts val="1300"/>
              <a:buFont typeface="Calibri"/>
              <a:buAutoNum type="romanLcPeriod"/>
            </a:pPr>
            <a:r>
              <a:rPr lang="en" sz="1300">
                <a:solidFill>
                  <a:schemeClr val="dk1"/>
                </a:solidFill>
                <a:latin typeface="Calibri"/>
                <a:ea typeface="Calibri"/>
                <a:cs typeface="Calibri"/>
                <a:sym typeface="Calibri"/>
              </a:rPr>
              <a:t>Step 2 - Form a small committee to address identified needs.</a:t>
            </a:r>
            <a:endParaRPr sz="1300">
              <a:solidFill>
                <a:schemeClr val="dk1"/>
              </a:solidFill>
              <a:latin typeface="Calibri"/>
              <a:ea typeface="Calibri"/>
              <a:cs typeface="Calibri"/>
              <a:sym typeface="Calibri"/>
            </a:endParaRPr>
          </a:p>
          <a:p>
            <a:pPr marL="1371600" lvl="2" indent="-311150" algn="l" rtl="0">
              <a:spcBef>
                <a:spcPts val="0"/>
              </a:spcBef>
              <a:spcAft>
                <a:spcPts val="0"/>
              </a:spcAft>
              <a:buClr>
                <a:schemeClr val="dk1"/>
              </a:buClr>
              <a:buSzPts val="1300"/>
              <a:buFont typeface="Calibri"/>
              <a:buAutoNum type="romanLcPeriod"/>
            </a:pPr>
            <a:r>
              <a:rPr lang="en" sz="1300">
                <a:solidFill>
                  <a:schemeClr val="dk1"/>
                </a:solidFill>
                <a:latin typeface="Calibri"/>
                <a:ea typeface="Calibri"/>
                <a:cs typeface="Calibri"/>
                <a:sym typeface="Calibri"/>
              </a:rPr>
              <a:t>Step 3 - Plan one event or task to see progress.</a:t>
            </a:r>
            <a:endParaRPr sz="1300">
              <a:solidFill>
                <a:schemeClr val="dk1"/>
              </a:solidFill>
              <a:latin typeface="Calibri"/>
              <a:ea typeface="Calibri"/>
              <a:cs typeface="Calibri"/>
              <a:sym typeface="Calibri"/>
            </a:endParaRPr>
          </a:p>
        </p:txBody>
      </p:sp>
      <p:sp>
        <p:nvSpPr>
          <p:cNvPr id="180" name="Google Shape;180;p27"/>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81" name="Google Shape;181;p27"/>
          <p:cNvSpPr txBox="1"/>
          <p:nvPr/>
        </p:nvSpPr>
        <p:spPr>
          <a:xfrm>
            <a:off x="68700" y="47036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acifico"/>
                <a:ea typeface="Pacifico"/>
                <a:cs typeface="Pacifico"/>
                <a:sym typeface="Pacifico"/>
              </a:rPr>
              <a:t>Share Your Ideas</a:t>
            </a:r>
            <a:endParaRPr>
              <a:latin typeface="Pacifico"/>
              <a:ea typeface="Pacifico"/>
              <a:cs typeface="Pacifico"/>
              <a:sym typeface="Pacifico"/>
            </a:endParaRPr>
          </a:p>
        </p:txBody>
      </p:sp>
      <p:sp>
        <p:nvSpPr>
          <p:cNvPr id="187" name="Google Shape;18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AutoNum type="arabicPeriod"/>
            </a:pPr>
            <a:r>
              <a:rPr lang="en" b="1">
                <a:solidFill>
                  <a:schemeClr val="dk1"/>
                </a:solidFill>
                <a:latin typeface="Calibri"/>
                <a:ea typeface="Calibri"/>
                <a:cs typeface="Calibri"/>
                <a:sym typeface="Calibri"/>
              </a:rPr>
              <a:t>Write 1 quality assurance goal for your institution.</a:t>
            </a:r>
            <a:endParaRPr b="1">
              <a:solidFill>
                <a:schemeClr val="dk1"/>
              </a:solidFill>
              <a:latin typeface="Calibri"/>
              <a:ea typeface="Calibri"/>
              <a:cs typeface="Calibri"/>
              <a:sym typeface="Calibri"/>
            </a:endParaRPr>
          </a:p>
          <a:p>
            <a:pPr marL="914400" lvl="0" indent="0" algn="l" rtl="0">
              <a:spcBef>
                <a:spcPts val="1200"/>
              </a:spcBef>
              <a:spcAft>
                <a:spcPts val="0"/>
              </a:spcAft>
              <a:buNone/>
            </a:pPr>
            <a:endParaRPr>
              <a:solidFill>
                <a:schemeClr val="dk1"/>
              </a:solidFill>
              <a:latin typeface="Calibri"/>
              <a:ea typeface="Calibri"/>
              <a:cs typeface="Calibri"/>
              <a:sym typeface="Calibri"/>
            </a:endParaRPr>
          </a:p>
          <a:p>
            <a:pPr marL="457200" lvl="0" indent="-342900" algn="l" rtl="0">
              <a:spcBef>
                <a:spcPts val="1200"/>
              </a:spcBef>
              <a:spcAft>
                <a:spcPts val="0"/>
              </a:spcAft>
              <a:buClr>
                <a:schemeClr val="dk1"/>
              </a:buClr>
              <a:buSzPts val="1800"/>
              <a:buFont typeface="Calibri"/>
              <a:buAutoNum type="arabicPeriod"/>
            </a:pPr>
            <a:r>
              <a:rPr lang="en" b="1">
                <a:solidFill>
                  <a:schemeClr val="dk1"/>
                </a:solidFill>
                <a:latin typeface="Calibri"/>
                <a:ea typeface="Calibri"/>
                <a:cs typeface="Calibri"/>
                <a:sym typeface="Calibri"/>
              </a:rPr>
              <a:t>Identify 2 ways of working toward that goal.</a:t>
            </a:r>
            <a:br>
              <a:rPr lang="en" b="1">
                <a:solidFill>
                  <a:schemeClr val="dk1"/>
                </a:solidFill>
                <a:latin typeface="Calibri"/>
                <a:ea typeface="Calibri"/>
                <a:cs typeface="Calibri"/>
                <a:sym typeface="Calibri"/>
              </a:rPr>
            </a:br>
            <a:br>
              <a:rPr lang="en" b="1">
                <a:solidFill>
                  <a:schemeClr val="dk1"/>
                </a:solidFill>
                <a:latin typeface="Calibri"/>
                <a:ea typeface="Calibri"/>
                <a:cs typeface="Calibri"/>
                <a:sym typeface="Calibri"/>
              </a:rPr>
            </a:br>
            <a:endParaRPr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b="1">
                <a:solidFill>
                  <a:schemeClr val="dk1"/>
                </a:solidFill>
                <a:latin typeface="Calibri"/>
                <a:ea typeface="Calibri"/>
                <a:cs typeface="Calibri"/>
                <a:sym typeface="Calibri"/>
              </a:rPr>
              <a:t>Create a 3-step plan for assessing completion of that goal.</a:t>
            </a:r>
            <a:endParaRPr b="1">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
        <p:nvSpPr>
          <p:cNvPr id="188" name="Google Shape;188;p28"/>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89" name="Google Shape;189;p28"/>
          <p:cNvSpPr txBox="1"/>
          <p:nvPr/>
        </p:nvSpPr>
        <p:spPr>
          <a:xfrm>
            <a:off x="68700" y="47036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acifico"/>
                <a:ea typeface="Pacifico"/>
                <a:cs typeface="Pacifico"/>
                <a:sym typeface="Pacifico"/>
              </a:rPr>
              <a:t>The End – Big Possibilities</a:t>
            </a:r>
            <a:endParaRPr>
              <a:latin typeface="Pacifico"/>
              <a:ea typeface="Pacifico"/>
              <a:cs typeface="Pacifico"/>
              <a:sym typeface="Pacifico"/>
            </a:endParaRPr>
          </a:p>
        </p:txBody>
      </p:sp>
      <p:sp>
        <p:nvSpPr>
          <p:cNvPr id="195" name="Google Shape;195;p29"/>
          <p:cNvSpPr txBox="1">
            <a:spLocks noGrp="1"/>
          </p:cNvSpPr>
          <p:nvPr>
            <p:ph type="body" idx="1"/>
          </p:nvPr>
        </p:nvSpPr>
        <p:spPr>
          <a:xfrm>
            <a:off x="348700" y="1196875"/>
            <a:ext cx="8520600" cy="2991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500" b="1">
              <a:solidFill>
                <a:schemeClr val="dk1"/>
              </a:solidFill>
              <a:latin typeface="Caveat"/>
              <a:ea typeface="Caveat"/>
              <a:cs typeface="Caveat"/>
              <a:sym typeface="Caveat"/>
            </a:endParaRPr>
          </a:p>
          <a:p>
            <a:pPr marL="0" lvl="0" indent="0" algn="ctr" rtl="0">
              <a:spcBef>
                <a:spcPts val="1200"/>
              </a:spcBef>
              <a:spcAft>
                <a:spcPts val="0"/>
              </a:spcAft>
              <a:buNone/>
            </a:pPr>
            <a:r>
              <a:rPr lang="en" sz="2500" b="1">
                <a:solidFill>
                  <a:schemeClr val="dk1"/>
                </a:solidFill>
                <a:latin typeface="Caveat"/>
                <a:ea typeface="Caveat"/>
                <a:cs typeface="Caveat"/>
                <a:sym typeface="Caveat"/>
              </a:rPr>
              <a:t>Thank you for choosing this session!</a:t>
            </a:r>
            <a:br>
              <a:rPr lang="en" sz="2500" b="1">
                <a:solidFill>
                  <a:schemeClr val="dk1"/>
                </a:solidFill>
                <a:latin typeface="Caveat"/>
                <a:ea typeface="Caveat"/>
                <a:cs typeface="Caveat"/>
                <a:sym typeface="Caveat"/>
              </a:rPr>
            </a:br>
            <a:endParaRPr sz="2500" b="1">
              <a:solidFill>
                <a:schemeClr val="dk1"/>
              </a:solidFill>
              <a:latin typeface="Caveat"/>
              <a:ea typeface="Caveat"/>
              <a:cs typeface="Caveat"/>
              <a:sym typeface="Caveat"/>
            </a:endParaRPr>
          </a:p>
          <a:p>
            <a:pPr marL="0" lvl="0" indent="0" algn="ctr" rtl="0">
              <a:lnSpc>
                <a:spcPct val="100000"/>
              </a:lnSpc>
              <a:spcBef>
                <a:spcPts val="1200"/>
              </a:spcBef>
              <a:spcAft>
                <a:spcPts val="0"/>
              </a:spcAft>
              <a:buClr>
                <a:schemeClr val="dk2"/>
              </a:buClr>
              <a:buSzPts val="1100"/>
              <a:buFont typeface="Arial"/>
              <a:buNone/>
            </a:pPr>
            <a:r>
              <a:rPr lang="en">
                <a:solidFill>
                  <a:srgbClr val="0000FF"/>
                </a:solidFill>
                <a:latin typeface="Caveat"/>
                <a:ea typeface="Caveat"/>
                <a:cs typeface="Caveat"/>
                <a:sym typeface="Caveat"/>
              </a:rPr>
              <a:t>Dr. Marcea Seible</a:t>
            </a:r>
            <a:endParaRPr>
              <a:solidFill>
                <a:srgbClr val="0000FF"/>
              </a:solidFill>
              <a:latin typeface="Caveat"/>
              <a:ea typeface="Caveat"/>
              <a:cs typeface="Caveat"/>
              <a:sym typeface="Caveat"/>
            </a:endParaRPr>
          </a:p>
          <a:p>
            <a:pPr marL="0" lvl="0" indent="0" algn="ctr" rtl="0">
              <a:lnSpc>
                <a:spcPct val="100000"/>
              </a:lnSpc>
              <a:spcBef>
                <a:spcPts val="0"/>
              </a:spcBef>
              <a:spcAft>
                <a:spcPts val="0"/>
              </a:spcAft>
              <a:buClr>
                <a:schemeClr val="dk1"/>
              </a:buClr>
              <a:buSzPts val="1100"/>
              <a:buFont typeface="Arial"/>
              <a:buNone/>
            </a:pPr>
            <a:r>
              <a:rPr lang="en">
                <a:solidFill>
                  <a:srgbClr val="0000FF"/>
                </a:solidFill>
                <a:latin typeface="Caveat"/>
                <a:ea typeface="Caveat"/>
                <a:cs typeface="Caveat"/>
                <a:sym typeface="Caveat"/>
              </a:rPr>
              <a:t>Hawkeye Community College</a:t>
            </a:r>
            <a:endParaRPr>
              <a:solidFill>
                <a:srgbClr val="0000FF"/>
              </a:solidFill>
              <a:latin typeface="Caveat"/>
              <a:ea typeface="Caveat"/>
              <a:cs typeface="Caveat"/>
              <a:sym typeface="Caveat"/>
            </a:endParaRPr>
          </a:p>
          <a:p>
            <a:pPr marL="0" lvl="0" indent="0" algn="ctr" rtl="0">
              <a:lnSpc>
                <a:spcPct val="100000"/>
              </a:lnSpc>
              <a:spcBef>
                <a:spcPts val="0"/>
              </a:spcBef>
              <a:spcAft>
                <a:spcPts val="0"/>
              </a:spcAft>
              <a:buNone/>
            </a:pPr>
            <a:r>
              <a:rPr lang="en">
                <a:solidFill>
                  <a:srgbClr val="0000FF"/>
                </a:solidFill>
                <a:latin typeface="Caveat"/>
                <a:ea typeface="Caveat"/>
                <a:cs typeface="Caveat"/>
                <a:sym typeface="Caveat"/>
              </a:rPr>
              <a:t>marcea.seible@hawkeyecollege.edu</a:t>
            </a:r>
            <a:endParaRPr>
              <a:solidFill>
                <a:schemeClr val="dk1"/>
              </a:solidFill>
            </a:endParaRPr>
          </a:p>
        </p:txBody>
      </p:sp>
      <p:sp>
        <p:nvSpPr>
          <p:cNvPr id="196" name="Google Shape;196;p29"/>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97" name="Google Shape;197;p29"/>
          <p:cNvSpPr txBox="1"/>
          <p:nvPr/>
        </p:nvSpPr>
        <p:spPr>
          <a:xfrm>
            <a:off x="68700" y="47036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Fresh Ideas for Quality Assurance</a:t>
            </a:r>
            <a:endParaRPr b="1">
              <a:latin typeface="Pacifico"/>
              <a:ea typeface="Pacifico"/>
              <a:cs typeface="Pacifico"/>
              <a:sym typeface="Pacifico"/>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rgbClr val="000000"/>
                </a:solidFill>
                <a:latin typeface="Calibri"/>
                <a:ea typeface="Calibri"/>
                <a:cs typeface="Calibri"/>
                <a:sym typeface="Calibri"/>
              </a:rPr>
              <a:t>Session Description: </a:t>
            </a:r>
            <a:r>
              <a:rPr lang="en">
                <a:solidFill>
                  <a:schemeClr val="dk1"/>
                </a:solidFill>
                <a:latin typeface="Calibri"/>
                <a:ea typeface="Calibri"/>
                <a:cs typeface="Calibri"/>
                <a:sym typeface="Calibri"/>
              </a:rPr>
              <a:t>Quality matters in higher education, but what if your Teaching and Learning Center does not have the resources needed to address today’s teaching and learning needs? You get creative! Come learn how one community college reinvented faculty development, creating a new plan for quality assurance. </a:t>
            </a:r>
            <a:endParaRPr sz="2500" b="1">
              <a:solidFill>
                <a:srgbClr val="000000"/>
              </a:solidFill>
              <a:latin typeface="Calibri"/>
              <a:ea typeface="Calibri"/>
              <a:cs typeface="Calibri"/>
              <a:sym typeface="Calibri"/>
            </a:endParaRPr>
          </a:p>
          <a:p>
            <a:pPr marL="0" lvl="0" indent="0" algn="l" rtl="0">
              <a:spcBef>
                <a:spcPts val="1200"/>
              </a:spcBef>
              <a:spcAft>
                <a:spcPts val="0"/>
              </a:spcAft>
              <a:buNone/>
            </a:pPr>
            <a:endParaRPr>
              <a:solidFill>
                <a:srgbClr val="000000"/>
              </a:solidFill>
              <a:latin typeface="Calibri"/>
              <a:ea typeface="Calibri"/>
              <a:cs typeface="Calibri"/>
              <a:sym typeface="Calibri"/>
            </a:endParaRPr>
          </a:p>
          <a:p>
            <a:pPr marL="0" lvl="0" indent="0" algn="l" rtl="0">
              <a:spcBef>
                <a:spcPts val="1200"/>
              </a:spcBef>
              <a:spcAft>
                <a:spcPts val="0"/>
              </a:spcAft>
              <a:buNone/>
            </a:pPr>
            <a:r>
              <a:rPr lang="en" b="1">
                <a:solidFill>
                  <a:srgbClr val="000000"/>
                </a:solidFill>
                <a:latin typeface="Calibri"/>
                <a:ea typeface="Calibri"/>
                <a:cs typeface="Calibri"/>
                <a:sym typeface="Calibri"/>
              </a:rPr>
              <a:t>Session Goals - 1, 2, 3:</a:t>
            </a:r>
            <a:endParaRPr b="1">
              <a:solidFill>
                <a:srgbClr val="000000"/>
              </a:solidFill>
              <a:latin typeface="Calibri"/>
              <a:ea typeface="Calibri"/>
              <a:cs typeface="Calibri"/>
              <a:sym typeface="Calibri"/>
            </a:endParaRPr>
          </a:p>
          <a:p>
            <a:pPr marL="457200" lvl="0" indent="-342900" algn="l" rtl="0">
              <a:spcBef>
                <a:spcPts val="1200"/>
              </a:spcBef>
              <a:spcAft>
                <a:spcPts val="0"/>
              </a:spcAft>
              <a:buClr>
                <a:srgbClr val="000000"/>
              </a:buClr>
              <a:buSzPts val="1800"/>
              <a:buFont typeface="Calibri"/>
              <a:buChar char="●"/>
            </a:pPr>
            <a:r>
              <a:rPr lang="en">
                <a:solidFill>
                  <a:srgbClr val="000000"/>
                </a:solidFill>
                <a:latin typeface="Calibri"/>
                <a:ea typeface="Calibri"/>
                <a:cs typeface="Calibri"/>
                <a:sym typeface="Calibri"/>
              </a:rPr>
              <a:t>Write 1 quality assurance goal for your institution.</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Identify 2 ways of working toward that goal.</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Create a 3-step plan for assessing completion of that goal.</a:t>
            </a:r>
            <a:endParaRPr>
              <a:solidFill>
                <a:srgbClr val="000000"/>
              </a:solidFill>
              <a:latin typeface="Calibri"/>
              <a:ea typeface="Calibri"/>
              <a:cs typeface="Calibri"/>
              <a:sym typeface="Calibri"/>
            </a:endParaRPr>
          </a:p>
        </p:txBody>
      </p:sp>
      <p:sp>
        <p:nvSpPr>
          <p:cNvPr id="66" name="Google Shape;66;p14"/>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67" name="Google Shape;67;p14"/>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Hawkeye Community College</a:t>
            </a:r>
            <a:endParaRPr b="1">
              <a:latin typeface="Pacifico"/>
              <a:ea typeface="Pacifico"/>
              <a:cs typeface="Pacifico"/>
              <a:sym typeface="Pacifico"/>
            </a:endParaRPr>
          </a:p>
        </p:txBody>
      </p:sp>
      <p:sp>
        <p:nvSpPr>
          <p:cNvPr id="73" name="Google Shape;73;p15"/>
          <p:cNvSpPr txBox="1">
            <a:spLocks noGrp="1"/>
          </p:cNvSpPr>
          <p:nvPr>
            <p:ph type="body" idx="1"/>
          </p:nvPr>
        </p:nvSpPr>
        <p:spPr>
          <a:xfrm>
            <a:off x="4259125" y="1187800"/>
            <a:ext cx="4481700" cy="3294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2850" b="1">
                <a:solidFill>
                  <a:schemeClr val="dk1"/>
                </a:solidFill>
                <a:latin typeface="Calibri"/>
                <a:ea typeface="Calibri"/>
                <a:cs typeface="Calibri"/>
                <a:sym typeface="Calibri"/>
              </a:rPr>
              <a:t>Programs:</a:t>
            </a:r>
            <a:endParaRPr sz="2850" b="1">
              <a:solidFill>
                <a:schemeClr val="dk1"/>
              </a:solidFill>
              <a:latin typeface="Calibri"/>
              <a:ea typeface="Calibri"/>
              <a:cs typeface="Calibri"/>
              <a:sym typeface="Calibri"/>
            </a:endParaRPr>
          </a:p>
          <a:p>
            <a:pPr marL="457200" lvl="0" indent="-324757" algn="l" rtl="0">
              <a:spcBef>
                <a:spcPts val="120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Liberal Arts Transfer Majors</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Agriculture</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Arts &amp; Humanities</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Automotive &amp; Transportation</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Business</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Construction</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Education</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Health Science and Services</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Information Tech</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Manufacturing &amp; Engineering</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Science &amp; Mathematics</a:t>
            </a:r>
            <a:endParaRPr sz="2422">
              <a:solidFill>
                <a:schemeClr val="dk1"/>
              </a:solidFill>
              <a:latin typeface="Calibri"/>
              <a:ea typeface="Calibri"/>
              <a:cs typeface="Calibri"/>
              <a:sym typeface="Calibri"/>
            </a:endParaRPr>
          </a:p>
          <a:p>
            <a:pPr marL="457200" lvl="0" indent="-324757" algn="l" rtl="0">
              <a:spcBef>
                <a:spcPts val="0"/>
              </a:spcBef>
              <a:spcAft>
                <a:spcPts val="0"/>
              </a:spcAft>
              <a:buClr>
                <a:schemeClr val="dk1"/>
              </a:buClr>
              <a:buSzPct val="100000"/>
              <a:buFont typeface="Calibri"/>
              <a:buChar char="●"/>
            </a:pPr>
            <a:r>
              <a:rPr lang="en" sz="2422">
                <a:solidFill>
                  <a:schemeClr val="dk1"/>
                </a:solidFill>
                <a:latin typeface="Calibri"/>
                <a:ea typeface="Calibri"/>
                <a:cs typeface="Calibri"/>
                <a:sym typeface="Calibri"/>
              </a:rPr>
              <a:t>Social Sciences and Public Services</a:t>
            </a:r>
            <a:endParaRPr sz="2422">
              <a:solidFill>
                <a:schemeClr val="dk1"/>
              </a:solidFill>
              <a:latin typeface="Calibri"/>
              <a:ea typeface="Calibri"/>
              <a:cs typeface="Calibri"/>
              <a:sym typeface="Calibri"/>
            </a:endParaRPr>
          </a:p>
        </p:txBody>
      </p:sp>
      <p:sp>
        <p:nvSpPr>
          <p:cNvPr id="74" name="Google Shape;74;p15"/>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75" name="Google Shape;75;p15"/>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76" name="Google Shape;76;p15"/>
          <p:cNvSpPr txBox="1"/>
          <p:nvPr/>
        </p:nvSpPr>
        <p:spPr>
          <a:xfrm>
            <a:off x="481300" y="1187800"/>
            <a:ext cx="36108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50" b="1">
                <a:latin typeface="Calibri"/>
                <a:ea typeface="Calibri"/>
                <a:cs typeface="Calibri"/>
                <a:sym typeface="Calibri"/>
              </a:rPr>
              <a:t>Degrees and Awards</a:t>
            </a:r>
            <a:br>
              <a:rPr lang="en">
                <a:latin typeface="Calibri"/>
                <a:ea typeface="Calibri"/>
                <a:cs typeface="Calibri"/>
                <a:sym typeface="Calibri"/>
              </a:rPr>
            </a:br>
            <a:endParaRPr>
              <a:latin typeface="Calibri"/>
              <a:ea typeface="Calibri"/>
              <a:cs typeface="Calibri"/>
              <a:sym typeface="Calibri"/>
            </a:endParaRPr>
          </a:p>
          <a:p>
            <a:pPr marL="457200" lvl="0" indent="-339725" algn="l" rtl="0">
              <a:spcBef>
                <a:spcPts val="0"/>
              </a:spcBef>
              <a:spcAft>
                <a:spcPts val="0"/>
              </a:spcAft>
              <a:buSzPts val="1750"/>
              <a:buFont typeface="Calibri"/>
              <a:buChar char="●"/>
            </a:pPr>
            <a:r>
              <a:rPr lang="en" sz="1750">
                <a:latin typeface="Calibri"/>
                <a:ea typeface="Calibri"/>
                <a:cs typeface="Calibri"/>
                <a:sym typeface="Calibri"/>
              </a:rPr>
              <a:t>AA and AAS</a:t>
            </a:r>
            <a:endParaRPr sz="1750">
              <a:latin typeface="Calibri"/>
              <a:ea typeface="Calibri"/>
              <a:cs typeface="Calibri"/>
              <a:sym typeface="Calibri"/>
            </a:endParaRPr>
          </a:p>
          <a:p>
            <a:pPr marL="457200" lvl="0" indent="-339725" algn="l" rtl="0">
              <a:spcBef>
                <a:spcPts val="0"/>
              </a:spcBef>
              <a:spcAft>
                <a:spcPts val="0"/>
              </a:spcAft>
              <a:buSzPts val="1750"/>
              <a:buFont typeface="Calibri"/>
              <a:buChar char="●"/>
            </a:pPr>
            <a:r>
              <a:rPr lang="en" sz="1750">
                <a:latin typeface="Calibri"/>
                <a:ea typeface="Calibri"/>
                <a:cs typeface="Calibri"/>
                <a:sym typeface="Calibri"/>
              </a:rPr>
              <a:t>Diploma</a:t>
            </a:r>
            <a:endParaRPr sz="1750">
              <a:latin typeface="Calibri"/>
              <a:ea typeface="Calibri"/>
              <a:cs typeface="Calibri"/>
              <a:sym typeface="Calibri"/>
            </a:endParaRPr>
          </a:p>
          <a:p>
            <a:pPr marL="457200" lvl="0" indent="-339725" algn="l" rtl="0">
              <a:spcBef>
                <a:spcPts val="0"/>
              </a:spcBef>
              <a:spcAft>
                <a:spcPts val="0"/>
              </a:spcAft>
              <a:buSzPts val="1750"/>
              <a:buFont typeface="Calibri"/>
              <a:buChar char="●"/>
            </a:pPr>
            <a:r>
              <a:rPr lang="en" sz="1750">
                <a:latin typeface="Calibri"/>
                <a:ea typeface="Calibri"/>
                <a:cs typeface="Calibri"/>
                <a:sym typeface="Calibri"/>
              </a:rPr>
              <a:t>Certificate</a:t>
            </a:r>
            <a:endParaRPr sz="1750">
              <a:latin typeface="Calibri"/>
              <a:ea typeface="Calibri"/>
              <a:cs typeface="Calibri"/>
              <a:sym typeface="Calibri"/>
            </a:endParaRPr>
          </a:p>
          <a:p>
            <a:pPr marL="457200" lvl="0" indent="-339725" algn="l" rtl="0">
              <a:spcBef>
                <a:spcPts val="0"/>
              </a:spcBef>
              <a:spcAft>
                <a:spcPts val="0"/>
              </a:spcAft>
              <a:buSzPts val="1750"/>
              <a:buFont typeface="Calibri"/>
              <a:buChar char="●"/>
            </a:pPr>
            <a:r>
              <a:rPr lang="en" sz="1750">
                <a:latin typeface="Calibri"/>
                <a:ea typeface="Calibri"/>
                <a:cs typeface="Calibri"/>
                <a:sym typeface="Calibri"/>
              </a:rPr>
              <a:t>Workforce Education Certificate</a:t>
            </a:r>
            <a:endParaRPr sz="1750">
              <a:latin typeface="Calibri"/>
              <a:ea typeface="Calibri"/>
              <a:cs typeface="Calibri"/>
              <a:sym typeface="Calibri"/>
            </a:endParaRPr>
          </a:p>
          <a:p>
            <a:pPr marL="457200" lvl="0" indent="-339725" algn="l" rtl="0">
              <a:spcBef>
                <a:spcPts val="0"/>
              </a:spcBef>
              <a:spcAft>
                <a:spcPts val="0"/>
              </a:spcAft>
              <a:buSzPts val="1750"/>
              <a:buFont typeface="Calibri"/>
              <a:buChar char="●"/>
            </a:pPr>
            <a:r>
              <a:rPr lang="en" sz="1750">
                <a:latin typeface="Calibri"/>
                <a:ea typeface="Calibri"/>
                <a:cs typeface="Calibri"/>
                <a:sym typeface="Calibri"/>
              </a:rPr>
              <a:t>Apprenticeship</a:t>
            </a:r>
            <a:endParaRPr sz="175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Hawkeye Community College</a:t>
            </a:r>
            <a:endParaRPr b="1">
              <a:latin typeface="Pacifico"/>
              <a:ea typeface="Pacifico"/>
              <a:cs typeface="Pacifico"/>
              <a:sym typeface="Pacifico"/>
            </a:endParaRPr>
          </a:p>
        </p:txBody>
      </p:sp>
      <p:sp>
        <p:nvSpPr>
          <p:cNvPr id="82" name="Google Shape;82;p16"/>
          <p:cNvSpPr txBox="1">
            <a:spLocks noGrp="1"/>
          </p:cNvSpPr>
          <p:nvPr>
            <p:ph type="body" idx="1"/>
          </p:nvPr>
        </p:nvSpPr>
        <p:spPr>
          <a:xfrm>
            <a:off x="311700" y="1120750"/>
            <a:ext cx="8520600" cy="3448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000" b="1">
                <a:solidFill>
                  <a:schemeClr val="dk1"/>
                </a:solidFill>
                <a:latin typeface="Calibri"/>
                <a:ea typeface="Calibri"/>
                <a:cs typeface="Calibri"/>
                <a:sym typeface="Calibri"/>
              </a:rPr>
              <a:t>Fall 2022:</a:t>
            </a:r>
            <a:br>
              <a:rPr lang="en" sz="2000" b="1">
                <a:solidFill>
                  <a:schemeClr val="dk1"/>
                </a:solidFill>
                <a:latin typeface="Calibri"/>
                <a:ea typeface="Calibri"/>
                <a:cs typeface="Calibri"/>
                <a:sym typeface="Calibri"/>
              </a:rPr>
            </a:br>
            <a:endParaRPr sz="2000" b="1">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Char char="●"/>
            </a:pPr>
            <a:r>
              <a:rPr lang="en" sz="2000" b="1">
                <a:solidFill>
                  <a:schemeClr val="dk1"/>
                </a:solidFill>
                <a:latin typeface="Calibri"/>
                <a:ea typeface="Calibri"/>
                <a:cs typeface="Calibri"/>
                <a:sym typeface="Calibri"/>
              </a:rPr>
              <a:t>Student Enrollment: </a:t>
            </a:r>
            <a:r>
              <a:rPr lang="en" sz="2000">
                <a:solidFill>
                  <a:schemeClr val="dk1"/>
                </a:solidFill>
                <a:latin typeface="Calibri"/>
                <a:ea typeface="Calibri"/>
                <a:cs typeface="Calibri"/>
                <a:sym typeface="Calibri"/>
              </a:rPr>
              <a:t>4,787</a:t>
            </a:r>
            <a:br>
              <a:rPr lang="en"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Char char="●"/>
            </a:pPr>
            <a:r>
              <a:rPr lang="en" sz="2000" b="1">
                <a:solidFill>
                  <a:schemeClr val="dk1"/>
                </a:solidFill>
                <a:latin typeface="Calibri"/>
                <a:ea typeface="Calibri"/>
                <a:cs typeface="Calibri"/>
                <a:sym typeface="Calibri"/>
              </a:rPr>
              <a:t>Full-Time Faculty</a:t>
            </a:r>
            <a:r>
              <a:rPr lang="en" sz="2000">
                <a:solidFill>
                  <a:schemeClr val="dk1"/>
                </a:solidFill>
                <a:latin typeface="Calibri"/>
                <a:ea typeface="Calibri"/>
                <a:cs typeface="Calibri"/>
                <a:sym typeface="Calibri"/>
              </a:rPr>
              <a:t>: 121</a:t>
            </a:r>
            <a:br>
              <a:rPr lang="en"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Char char="●"/>
            </a:pPr>
            <a:r>
              <a:rPr lang="en" sz="2000" b="1">
                <a:solidFill>
                  <a:schemeClr val="dk1"/>
                </a:solidFill>
                <a:latin typeface="Calibri"/>
                <a:ea typeface="Calibri"/>
                <a:cs typeface="Calibri"/>
                <a:sym typeface="Calibri"/>
              </a:rPr>
              <a:t>Adjunct Faculty</a:t>
            </a:r>
            <a:r>
              <a:rPr lang="en" sz="2000">
                <a:solidFill>
                  <a:schemeClr val="dk1"/>
                </a:solidFill>
                <a:latin typeface="Calibri"/>
                <a:ea typeface="Calibri"/>
                <a:cs typeface="Calibri"/>
                <a:sym typeface="Calibri"/>
              </a:rPr>
              <a:t>: 123 </a:t>
            </a:r>
            <a:br>
              <a:rPr lang="en" sz="2000">
                <a:solidFill>
                  <a:schemeClr val="dk1"/>
                </a:solidFill>
                <a:latin typeface="Calibri"/>
                <a:ea typeface="Calibri"/>
                <a:cs typeface="Calibri"/>
                <a:sym typeface="Calibri"/>
              </a:rPr>
            </a:br>
            <a:r>
              <a:rPr lang="en" sz="2000">
                <a:solidFill>
                  <a:schemeClr val="dk1"/>
                </a:solidFill>
                <a:latin typeface="Calibri"/>
                <a:ea typeface="Calibri"/>
                <a:cs typeface="Calibri"/>
                <a:sym typeface="Calibri"/>
              </a:rPr>
              <a:t>(+77 credentialed HS faculty </a:t>
            </a:r>
            <a:br>
              <a:rPr lang="en" sz="2000">
                <a:solidFill>
                  <a:schemeClr val="dk1"/>
                </a:solidFill>
                <a:latin typeface="Calibri"/>
                <a:ea typeface="Calibri"/>
                <a:cs typeface="Calibri"/>
                <a:sym typeface="Calibri"/>
              </a:rPr>
            </a:br>
            <a:r>
              <a:rPr lang="en" sz="2000">
                <a:solidFill>
                  <a:schemeClr val="dk1"/>
                </a:solidFill>
                <a:latin typeface="Calibri"/>
                <a:ea typeface="Calibri"/>
                <a:cs typeface="Calibri"/>
                <a:sym typeface="Calibri"/>
              </a:rPr>
              <a:t>teaching concurrent courses)</a:t>
            </a:r>
            <a:endParaRPr sz="2400">
              <a:solidFill>
                <a:schemeClr val="dk1"/>
              </a:solidFill>
              <a:latin typeface="Calibri"/>
              <a:ea typeface="Calibri"/>
              <a:cs typeface="Calibri"/>
              <a:sym typeface="Calibri"/>
            </a:endParaRPr>
          </a:p>
        </p:txBody>
      </p:sp>
      <p:sp>
        <p:nvSpPr>
          <p:cNvPr id="83" name="Google Shape;83;p16"/>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84" name="Google Shape;84;p16"/>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85" name="Google Shape;85;p16"/>
          <p:cNvPicPr preferRelativeResize="0"/>
          <p:nvPr/>
        </p:nvPicPr>
        <p:blipFill>
          <a:blip r:embed="rId3">
            <a:alphaModFix/>
          </a:blip>
          <a:stretch>
            <a:fillRect/>
          </a:stretch>
        </p:blipFill>
        <p:spPr>
          <a:xfrm>
            <a:off x="4305337" y="1223774"/>
            <a:ext cx="4526962" cy="23880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Brobst Center for Teaching and Learning (est. 1995)</a:t>
            </a:r>
            <a:endParaRPr b="1">
              <a:latin typeface="Pacifico"/>
              <a:ea typeface="Pacifico"/>
              <a:cs typeface="Pacifico"/>
              <a:sym typeface="Pacifico"/>
            </a:endParaRPr>
          </a:p>
        </p:txBody>
      </p:sp>
      <p:sp>
        <p:nvSpPr>
          <p:cNvPr id="91" name="Google Shape;91;p17"/>
          <p:cNvSpPr txBox="1">
            <a:spLocks noGrp="1"/>
          </p:cNvSpPr>
          <p:nvPr>
            <p:ph type="body" idx="1"/>
          </p:nvPr>
        </p:nvSpPr>
        <p:spPr>
          <a:xfrm>
            <a:off x="311700" y="1152475"/>
            <a:ext cx="8520600" cy="3403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600" b="1">
                <a:solidFill>
                  <a:schemeClr val="dk1"/>
                </a:solidFill>
                <a:highlight>
                  <a:srgbClr val="FFFFFF"/>
                </a:highlight>
                <a:latin typeface="Calibri"/>
                <a:ea typeface="Calibri"/>
                <a:cs typeface="Calibri"/>
                <a:sym typeface="Calibri"/>
              </a:rPr>
              <a:t>Overview: </a:t>
            </a:r>
            <a:r>
              <a:rPr lang="en" sz="1400">
                <a:solidFill>
                  <a:schemeClr val="dk1"/>
                </a:solidFill>
                <a:highlight>
                  <a:srgbClr val="FFFFFF"/>
                </a:highlight>
                <a:latin typeface="Calibri"/>
                <a:ea typeface="Calibri"/>
                <a:cs typeface="Calibri"/>
                <a:sym typeface="Calibri"/>
              </a:rPr>
              <a:t>We provide resources and on-going support for faculty development and innovation to enhance student learning.  </a:t>
            </a:r>
            <a:endParaRPr sz="1400">
              <a:solidFill>
                <a:schemeClr val="dk1"/>
              </a:solidFill>
              <a:highlight>
                <a:srgbClr val="FFFFFF"/>
              </a:highlight>
              <a:latin typeface="Calibri"/>
              <a:ea typeface="Calibri"/>
              <a:cs typeface="Calibri"/>
              <a:sym typeface="Calibri"/>
            </a:endParaRPr>
          </a:p>
          <a:p>
            <a:pPr marL="0" lvl="0" indent="0" algn="l" rtl="0">
              <a:spcBef>
                <a:spcPts val="1500"/>
              </a:spcBef>
              <a:spcAft>
                <a:spcPts val="0"/>
              </a:spcAft>
              <a:buNone/>
            </a:pPr>
            <a:r>
              <a:rPr lang="en" sz="1400">
                <a:solidFill>
                  <a:schemeClr val="dk1"/>
                </a:solidFill>
                <a:highlight>
                  <a:srgbClr val="FFFFFF"/>
                </a:highlight>
                <a:latin typeface="Calibri"/>
                <a:ea typeface="Calibri"/>
                <a:cs typeface="Calibri"/>
                <a:sym typeface="Calibri"/>
              </a:rPr>
              <a:t>We strive to:</a:t>
            </a:r>
            <a:endParaRPr sz="1400">
              <a:solidFill>
                <a:schemeClr val="dk1"/>
              </a:solidFill>
              <a:highlight>
                <a:srgbClr val="FFFFFF"/>
              </a:highlight>
              <a:latin typeface="Calibri"/>
              <a:ea typeface="Calibri"/>
              <a:cs typeface="Calibri"/>
              <a:sym typeface="Calibri"/>
            </a:endParaRPr>
          </a:p>
          <a:p>
            <a:pPr marL="457200" lvl="0" indent="-323850" algn="l" rtl="0">
              <a:spcBef>
                <a:spcPts val="150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Engage faculty as full partners in the learning process.</a:t>
            </a:r>
            <a:endParaRPr sz="150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Shift focus from the process of teaching to the results of learning.</a:t>
            </a:r>
            <a:endParaRPr sz="150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Understand the impact of teaching so that we get better results in the classroom.</a:t>
            </a:r>
            <a:endParaRPr sz="150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Provide learning opportunities based on faculty needs and student learning data.</a:t>
            </a:r>
            <a:endParaRPr sz="150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Coach, consult, and provide tools and strategies to engage learners.</a:t>
            </a:r>
            <a:endParaRPr sz="150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Maximize use of classroom technology.</a:t>
            </a:r>
            <a:endParaRPr sz="150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Create media resources to complement instruction.</a:t>
            </a:r>
            <a:endParaRPr sz="150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Enhance online instruction and distance-learning courses.</a:t>
            </a:r>
            <a:endParaRPr sz="2100">
              <a:solidFill>
                <a:schemeClr val="dk1"/>
              </a:solidFill>
            </a:endParaRPr>
          </a:p>
        </p:txBody>
      </p:sp>
      <p:sp>
        <p:nvSpPr>
          <p:cNvPr id="92" name="Google Shape;92;p17"/>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93" name="Google Shape;93;p17"/>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Brobst Center for Teaching and Learning</a:t>
            </a:r>
            <a:endParaRPr b="1">
              <a:latin typeface="Pacifico"/>
              <a:ea typeface="Pacifico"/>
              <a:cs typeface="Pacifico"/>
              <a:sym typeface="Pacifico"/>
            </a:endParaRPr>
          </a:p>
        </p:txBody>
      </p:sp>
      <p:sp>
        <p:nvSpPr>
          <p:cNvPr id="99" name="Google Shape;99;p18"/>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200" b="1">
                <a:solidFill>
                  <a:schemeClr val="dk1"/>
                </a:solidFill>
                <a:highlight>
                  <a:srgbClr val="FFFFFF"/>
                </a:highlight>
                <a:latin typeface="Calibri"/>
                <a:ea typeface="Calibri"/>
                <a:cs typeface="Calibri"/>
                <a:sym typeface="Calibri"/>
              </a:rPr>
              <a:t>Technology Instruction:</a:t>
            </a:r>
            <a:endParaRPr sz="1200" b="1">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Canvas: New Features, Key Elements and the Basics</a:t>
            </a:r>
            <a:endParaRPr sz="120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Google Sites for Quality Faculty Plan</a:t>
            </a:r>
            <a:endParaRPr sz="120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Panopto 1: The Basics</a:t>
            </a: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b="1">
                <a:solidFill>
                  <a:schemeClr val="dk1"/>
                </a:solidFill>
                <a:highlight>
                  <a:srgbClr val="FFFFFF"/>
                </a:highlight>
                <a:latin typeface="Calibri"/>
                <a:ea typeface="Calibri"/>
                <a:cs typeface="Calibri"/>
                <a:sym typeface="Calibri"/>
              </a:rPr>
              <a:t>Quality Matters:</a:t>
            </a:r>
            <a:endParaRPr sz="1200" b="1">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APPQMR (Iowa College Consortium)</a:t>
            </a:r>
            <a:endParaRPr sz="120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Improving Your Online Course (Web)</a:t>
            </a: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b="1">
                <a:solidFill>
                  <a:schemeClr val="dk1"/>
                </a:solidFill>
                <a:highlight>
                  <a:srgbClr val="FFFFFF"/>
                </a:highlight>
                <a:latin typeface="Calibri"/>
                <a:ea typeface="Calibri"/>
                <a:cs typeface="Calibri"/>
                <a:sym typeface="Calibri"/>
              </a:rPr>
              <a:t>Instructor Support</a:t>
            </a:r>
            <a:endParaRPr sz="1200" b="1">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LMS development and support</a:t>
            </a: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b="1">
                <a:solidFill>
                  <a:schemeClr val="dk1"/>
                </a:solidFill>
                <a:highlight>
                  <a:srgbClr val="FFFFFF"/>
                </a:highlight>
                <a:latin typeface="Calibri"/>
                <a:ea typeface="Calibri"/>
                <a:cs typeface="Calibri"/>
                <a:sym typeface="Calibri"/>
              </a:rPr>
              <a:t>New Faculty Induction &amp; Mentoring</a:t>
            </a:r>
            <a:endParaRPr sz="1200" b="1">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chemeClr val="lt1"/>
                </a:highlight>
                <a:latin typeface="Calibri"/>
                <a:ea typeface="Calibri"/>
                <a:cs typeface="Calibri"/>
                <a:sym typeface="Calibri"/>
              </a:rPr>
              <a:t>Two-Year Induction Program</a:t>
            </a:r>
            <a:endParaRPr sz="1200">
              <a:solidFill>
                <a:schemeClr val="dk1"/>
              </a:solidFill>
              <a:highlight>
                <a:schemeClr val="lt1"/>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highlight>
                  <a:schemeClr val="lt1"/>
                </a:highlight>
                <a:latin typeface="Calibri"/>
                <a:ea typeface="Calibri"/>
                <a:cs typeface="Calibri"/>
                <a:sym typeface="Calibri"/>
              </a:rPr>
              <a:t>Faculty Mentoring Program</a:t>
            </a:r>
            <a:endParaRPr sz="1200">
              <a:solidFill>
                <a:schemeClr val="dk1"/>
              </a:solidFill>
              <a:highlight>
                <a:schemeClr val="lt1"/>
              </a:highlight>
              <a:latin typeface="Calibri"/>
              <a:ea typeface="Calibri"/>
              <a:cs typeface="Calibri"/>
              <a:sym typeface="Calibri"/>
            </a:endParaRPr>
          </a:p>
          <a:p>
            <a:pPr marL="0" lvl="0" indent="0" algn="l" rtl="0">
              <a:spcBef>
                <a:spcPts val="0"/>
              </a:spcBef>
              <a:spcAft>
                <a:spcPts val="0"/>
              </a:spcAft>
              <a:buNone/>
            </a:pPr>
            <a:endParaRPr b="1">
              <a:solidFill>
                <a:schemeClr val="dk1"/>
              </a:solidFill>
            </a:endParaRPr>
          </a:p>
        </p:txBody>
      </p:sp>
      <p:sp>
        <p:nvSpPr>
          <p:cNvPr id="100" name="Google Shape;100;p18"/>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01" name="Google Shape;101;p18"/>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02" name="Google Shape;102;p18"/>
          <p:cNvPicPr preferRelativeResize="0"/>
          <p:nvPr/>
        </p:nvPicPr>
        <p:blipFill>
          <a:blip r:embed="rId3">
            <a:alphaModFix/>
          </a:blip>
          <a:stretch>
            <a:fillRect/>
          </a:stretch>
        </p:blipFill>
        <p:spPr>
          <a:xfrm>
            <a:off x="4409950" y="1664423"/>
            <a:ext cx="3518100" cy="2637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Brobst Center - Change Timeline</a:t>
            </a:r>
            <a:endParaRPr b="1">
              <a:latin typeface="Pacifico"/>
              <a:ea typeface="Pacifico"/>
              <a:cs typeface="Pacifico"/>
              <a:sym typeface="Pacifico"/>
            </a:endParaRPr>
          </a:p>
        </p:txBody>
      </p:sp>
      <p:sp>
        <p:nvSpPr>
          <p:cNvPr id="108" name="Google Shape;108;p19"/>
          <p:cNvSpPr txBox="1">
            <a:spLocks noGrp="1"/>
          </p:cNvSpPr>
          <p:nvPr>
            <p:ph type="body" idx="1"/>
          </p:nvPr>
        </p:nvSpPr>
        <p:spPr>
          <a:xfrm>
            <a:off x="529725" y="1187875"/>
            <a:ext cx="7927800" cy="32949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latin typeface="Calibri"/>
                <a:ea typeface="Calibri"/>
                <a:cs typeface="Calibri"/>
                <a:sym typeface="Calibri"/>
              </a:rPr>
              <a:t>2005 - 7 Full-Time Employees</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Director, Administrative Secretary, Educational Technology Specialist, Instructional Media Specialist, Instructional Media Technologist, Distance Learning Coordinator, Broadcast Engineering Specialist.</a:t>
            </a:r>
            <a:br>
              <a:rPr lang="en"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Font typeface="Calibri"/>
              <a:buChar char="●"/>
            </a:pPr>
            <a:r>
              <a:rPr lang="en" sz="1600" b="1">
                <a:solidFill>
                  <a:schemeClr val="dk1"/>
                </a:solidFill>
                <a:highlight>
                  <a:schemeClr val="lt1"/>
                </a:highlight>
                <a:latin typeface="Calibri"/>
                <a:ea typeface="Calibri"/>
                <a:cs typeface="Calibri"/>
                <a:sym typeface="Calibri"/>
              </a:rPr>
              <a:t>2010 - Moved from Bremer Hall to Tama Hall </a:t>
            </a:r>
            <a:endParaRPr sz="1600" b="1">
              <a:solidFill>
                <a:schemeClr val="dk1"/>
              </a:solidFill>
              <a:highlight>
                <a:schemeClr val="lt1"/>
              </a:highlight>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Lost dedicated space for offices and professional development. Gained one tech classroom for prof. dev. events in Tama Hall.</a:t>
            </a:r>
            <a:br>
              <a:rPr lang="en" sz="1600">
                <a:solidFill>
                  <a:schemeClr val="dk1"/>
                </a:solidFill>
                <a:highlight>
                  <a:schemeClr val="lt1"/>
                </a:highlight>
                <a:latin typeface="Calibri"/>
                <a:ea typeface="Calibri"/>
                <a:cs typeface="Calibri"/>
                <a:sym typeface="Calibri"/>
              </a:rPr>
            </a:br>
            <a:endParaRPr sz="1600">
              <a:solidFill>
                <a:schemeClr val="dk1"/>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None/>
            </a:pPr>
            <a:endParaRPr sz="1600" b="1">
              <a:solidFill>
                <a:schemeClr val="dk1"/>
              </a:solidFill>
              <a:latin typeface="Calibri"/>
              <a:ea typeface="Calibri"/>
              <a:cs typeface="Calibri"/>
              <a:sym typeface="Calibri"/>
            </a:endParaRPr>
          </a:p>
          <a:p>
            <a:pPr marL="0" lvl="0" indent="0" algn="l" rtl="0">
              <a:lnSpc>
                <a:spcPct val="95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95000"/>
              </a:lnSpc>
              <a:spcBef>
                <a:spcPts val="1200"/>
              </a:spcBef>
              <a:spcAft>
                <a:spcPts val="1200"/>
              </a:spcAft>
              <a:buNone/>
            </a:pPr>
            <a:endParaRPr sz="1600">
              <a:solidFill>
                <a:schemeClr val="dk1"/>
              </a:solidFill>
            </a:endParaRPr>
          </a:p>
        </p:txBody>
      </p:sp>
      <p:sp>
        <p:nvSpPr>
          <p:cNvPr id="109" name="Google Shape;109;p19"/>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10" name="Google Shape;110;p19"/>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653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Brobst Center - Change Timeline</a:t>
            </a:r>
            <a:endParaRPr b="1">
              <a:latin typeface="Pacifico"/>
              <a:ea typeface="Pacifico"/>
              <a:cs typeface="Pacifico"/>
              <a:sym typeface="Pacifico"/>
            </a:endParaRPr>
          </a:p>
        </p:txBody>
      </p:sp>
      <p:sp>
        <p:nvSpPr>
          <p:cNvPr id="116" name="Google Shape;116;p20"/>
          <p:cNvSpPr txBox="1">
            <a:spLocks noGrp="1"/>
          </p:cNvSpPr>
          <p:nvPr>
            <p:ph type="body" idx="1"/>
          </p:nvPr>
        </p:nvSpPr>
        <p:spPr>
          <a:xfrm>
            <a:off x="529725" y="1058300"/>
            <a:ext cx="7927800" cy="34245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Clr>
                <a:schemeClr val="dk1"/>
              </a:buClr>
              <a:buSzPts val="1600"/>
              <a:buFont typeface="Calibri"/>
              <a:buChar char="●"/>
            </a:pPr>
            <a:r>
              <a:rPr lang="en" sz="1600" b="1">
                <a:solidFill>
                  <a:schemeClr val="dk1"/>
                </a:solidFill>
                <a:latin typeface="Calibri"/>
                <a:ea typeface="Calibri"/>
                <a:cs typeface="Calibri"/>
                <a:sym typeface="Calibri"/>
              </a:rPr>
              <a:t>2013 - 6 full-time; 2 part-time employees: </a:t>
            </a:r>
            <a:endParaRPr sz="1600" b="1">
              <a:solidFill>
                <a:schemeClr val="dk1"/>
              </a:solidFill>
              <a:latin typeface="Calibri"/>
              <a:ea typeface="Calibri"/>
              <a:cs typeface="Calibri"/>
              <a:sym typeface="Calibri"/>
            </a:endParaRPr>
          </a:p>
          <a:p>
            <a:pPr marL="914400" lvl="1" indent="-330200" algn="l" rtl="0">
              <a:lnSpc>
                <a:spcPct val="9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Director, Admin. Secretary, Ed. Tech Specialist, Distance Learning Coordinator, 2 Broadcast Engineering Specialists, 1 part-time position and 1 student employee assistant. [Note: Center Changes: ICN to Online learning, better LMS software, QM initiatives, program support, and Broadcast Engineering Specialists moved to CIS.]</a:t>
            </a:r>
            <a:br>
              <a:rPr lang="en"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b="1">
                <a:solidFill>
                  <a:schemeClr val="dk1"/>
                </a:solidFill>
                <a:highlight>
                  <a:schemeClr val="lt1"/>
                </a:highlight>
                <a:latin typeface="Calibri"/>
                <a:ea typeface="Calibri"/>
                <a:cs typeface="Calibri"/>
                <a:sym typeface="Calibri"/>
              </a:rPr>
              <a:t>ca. 2013 - Brobst Center Steering Committee Disbanded </a:t>
            </a:r>
            <a:endParaRPr sz="1600" b="1">
              <a:solidFill>
                <a:schemeClr val="dk1"/>
              </a:solidFill>
              <a:highlight>
                <a:schemeClr val="lt1"/>
              </a:highlight>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No faculty group on campus to propose ideas for professional development.</a:t>
            </a:r>
            <a:br>
              <a:rPr lang="en" sz="1600">
                <a:solidFill>
                  <a:schemeClr val="dk1"/>
                </a:solidFill>
                <a:highlight>
                  <a:schemeClr val="lt1"/>
                </a:highlight>
                <a:latin typeface="Calibri"/>
                <a:ea typeface="Calibri"/>
                <a:cs typeface="Calibri"/>
                <a:sym typeface="Calibri"/>
              </a:rPr>
            </a:b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b="1">
                <a:solidFill>
                  <a:schemeClr val="dk1"/>
                </a:solidFill>
                <a:highlight>
                  <a:schemeClr val="lt1"/>
                </a:highlight>
                <a:latin typeface="Calibri"/>
                <a:ea typeface="Calibri"/>
                <a:cs typeface="Calibri"/>
                <a:sym typeface="Calibri"/>
              </a:rPr>
              <a:t>2019-2020 - 3 Employees Retired and Were Not Replaced </a:t>
            </a:r>
            <a:endParaRPr sz="1600" b="1">
              <a:solidFill>
                <a:schemeClr val="dk1"/>
              </a:solidFill>
              <a:highlight>
                <a:schemeClr val="lt1"/>
              </a:highlight>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Distance Learning Coordinator (retired Dec. 2019).</a:t>
            </a:r>
            <a:endParaRPr sz="1600">
              <a:solidFill>
                <a:schemeClr val="dk1"/>
              </a:solidFill>
              <a:highlight>
                <a:schemeClr val="lt1"/>
              </a:highlight>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Instructional Design Specialist (retired April 2020).</a:t>
            </a:r>
            <a:endParaRPr sz="1600">
              <a:solidFill>
                <a:schemeClr val="dk1"/>
              </a:solidFill>
              <a:highlight>
                <a:schemeClr val="lt1"/>
              </a:highlight>
              <a:latin typeface="Calibri"/>
              <a:ea typeface="Calibri"/>
              <a:cs typeface="Calibri"/>
              <a:sym typeface="Calibri"/>
            </a:endParaRPr>
          </a:p>
          <a:p>
            <a:pPr marL="914400" lvl="1" indent="-317500" algn="l" rtl="0">
              <a:spcBef>
                <a:spcPts val="0"/>
              </a:spcBef>
              <a:spcAft>
                <a:spcPts val="0"/>
              </a:spcAft>
              <a:buClr>
                <a:schemeClr val="dk1"/>
              </a:buClr>
              <a:buSzPts val="1400"/>
              <a:buChar char="○"/>
            </a:pPr>
            <a:r>
              <a:rPr lang="en" sz="1600">
                <a:solidFill>
                  <a:schemeClr val="dk1"/>
                </a:solidFill>
                <a:highlight>
                  <a:schemeClr val="lt1"/>
                </a:highlight>
                <a:latin typeface="Calibri"/>
                <a:ea typeface="Calibri"/>
                <a:cs typeface="Calibri"/>
                <a:sym typeface="Calibri"/>
              </a:rPr>
              <a:t>Administrative Assistant (retired April 2022).</a:t>
            </a:r>
            <a:br>
              <a:rPr lang="en" sz="1600">
                <a:solidFill>
                  <a:schemeClr val="dk1"/>
                </a:solidFill>
                <a:highlight>
                  <a:schemeClr val="lt1"/>
                </a:highlight>
                <a:latin typeface="Calibri"/>
                <a:ea typeface="Calibri"/>
                <a:cs typeface="Calibri"/>
                <a:sym typeface="Calibri"/>
              </a:rPr>
            </a:br>
            <a:endParaRPr sz="1600">
              <a:solidFill>
                <a:schemeClr val="dk1"/>
              </a:solidFill>
              <a:latin typeface="Calibri"/>
              <a:ea typeface="Calibri"/>
              <a:cs typeface="Calibri"/>
              <a:sym typeface="Calibri"/>
            </a:endParaRPr>
          </a:p>
          <a:p>
            <a:pPr marL="0" lvl="0" indent="0" algn="l" rtl="0">
              <a:lnSpc>
                <a:spcPct val="95000"/>
              </a:lnSpc>
              <a:spcBef>
                <a:spcPts val="1500"/>
              </a:spcBef>
              <a:spcAft>
                <a:spcPts val="1200"/>
              </a:spcAft>
              <a:buNone/>
            </a:pPr>
            <a:endParaRPr sz="1600">
              <a:solidFill>
                <a:schemeClr val="dk1"/>
              </a:solidFill>
            </a:endParaRPr>
          </a:p>
        </p:txBody>
      </p:sp>
      <p:sp>
        <p:nvSpPr>
          <p:cNvPr id="117" name="Google Shape;117;p20"/>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18" name="Google Shape;118;p20"/>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acifico"/>
                <a:ea typeface="Pacifico"/>
                <a:cs typeface="Pacifico"/>
                <a:sym typeface="Pacifico"/>
              </a:rPr>
              <a:t>Brobst Center - Change Timeline</a:t>
            </a:r>
            <a:endParaRPr b="1">
              <a:latin typeface="Pacifico"/>
              <a:ea typeface="Pacifico"/>
              <a:cs typeface="Pacifico"/>
              <a:sym typeface="Pacifico"/>
            </a:endParaRPr>
          </a:p>
        </p:txBody>
      </p:sp>
      <p:sp>
        <p:nvSpPr>
          <p:cNvPr id="124" name="Google Shape;124;p21"/>
          <p:cNvSpPr txBox="1">
            <a:spLocks noGrp="1"/>
          </p:cNvSpPr>
          <p:nvPr>
            <p:ph type="body" idx="1"/>
          </p:nvPr>
        </p:nvSpPr>
        <p:spPr>
          <a:xfrm>
            <a:off x="529725" y="1187875"/>
            <a:ext cx="7927800" cy="32949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latin typeface="Calibri"/>
                <a:ea typeface="Calibri"/>
                <a:cs typeface="Calibri"/>
                <a:sym typeface="Calibri"/>
              </a:rPr>
              <a:t>2020 - 3 full-time employees, 1 Faculty Fellow</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Director, Instructional Design and Technology Specialist, Administrative Assistant; 1 part-time Faculty Fellow.</a:t>
            </a:r>
            <a:br>
              <a:rPr lang="en" sz="1600">
                <a:solidFill>
                  <a:schemeClr val="dk1"/>
                </a:solidFill>
              </a:rPr>
            </a:b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Font typeface="Calibri"/>
              <a:buChar char="●"/>
            </a:pPr>
            <a:r>
              <a:rPr lang="en" sz="1600" b="1">
                <a:solidFill>
                  <a:schemeClr val="dk1"/>
                </a:solidFill>
                <a:highlight>
                  <a:schemeClr val="lt1"/>
                </a:highlight>
                <a:latin typeface="Calibri"/>
                <a:ea typeface="Calibri"/>
                <a:cs typeface="Calibri"/>
                <a:sym typeface="Calibri"/>
              </a:rPr>
              <a:t>2021 - Center Relocated within the Building</a:t>
            </a:r>
            <a:endParaRPr sz="1600" b="1">
              <a:solidFill>
                <a:schemeClr val="dk1"/>
              </a:solidFill>
              <a:highlight>
                <a:schemeClr val="lt1"/>
              </a:highlight>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Health Sciences moved out of their building for renovations and took all of the Brobst Center space for offices and classrooms.</a:t>
            </a:r>
            <a:br>
              <a:rPr lang="en" sz="1600">
                <a:solidFill>
                  <a:schemeClr val="dk1"/>
                </a:solidFill>
                <a:highlight>
                  <a:schemeClr val="lt1"/>
                </a:highlight>
                <a:latin typeface="Calibri"/>
                <a:ea typeface="Calibri"/>
                <a:cs typeface="Calibri"/>
                <a:sym typeface="Calibri"/>
              </a:rPr>
            </a:br>
            <a:endParaRPr sz="1600" b="1">
              <a:solidFill>
                <a:schemeClr val="dk1"/>
              </a:solidFill>
              <a:highlight>
                <a:schemeClr val="lt1"/>
              </a:highlight>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Font typeface="Calibri"/>
              <a:buChar char="●"/>
            </a:pPr>
            <a:r>
              <a:rPr lang="en" sz="1600" b="1">
                <a:solidFill>
                  <a:schemeClr val="dk1"/>
                </a:solidFill>
                <a:highlight>
                  <a:schemeClr val="lt1"/>
                </a:highlight>
                <a:latin typeface="Calibri"/>
                <a:ea typeface="Calibri"/>
                <a:cs typeface="Calibri"/>
                <a:sym typeface="Calibri"/>
              </a:rPr>
              <a:t>2021 - Brobst Center Director Added Role of Dean of Business and Technology</a:t>
            </a:r>
            <a:endParaRPr sz="1600" b="1">
              <a:solidFill>
                <a:schemeClr val="dk1"/>
              </a:solidFill>
              <a:highlight>
                <a:schemeClr val="lt1"/>
              </a:highlight>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Split his time between Brobst Center and School of Business and Technology.</a:t>
            </a:r>
            <a:endParaRPr sz="1600">
              <a:solidFill>
                <a:schemeClr val="dk1"/>
              </a:solidFill>
              <a:highlight>
                <a:schemeClr val="lt1"/>
              </a:highlight>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Administrative Assistant from this area doing both Brobst and School of Bus &amp; Tech.</a:t>
            </a:r>
            <a:endParaRPr sz="1600">
              <a:solidFill>
                <a:schemeClr val="dk1"/>
              </a:solidFill>
              <a:latin typeface="Calibri"/>
              <a:ea typeface="Calibri"/>
              <a:cs typeface="Calibri"/>
              <a:sym typeface="Calibri"/>
            </a:endParaRPr>
          </a:p>
        </p:txBody>
      </p:sp>
      <p:sp>
        <p:nvSpPr>
          <p:cNvPr id="125" name="Google Shape;125;p21"/>
          <p:cNvSpPr txBox="1"/>
          <p:nvPr/>
        </p:nvSpPr>
        <p:spPr>
          <a:xfrm>
            <a:off x="68700" y="46529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26" name="Google Shape;126;p21"/>
          <p:cNvSpPr txBox="1"/>
          <p:nvPr/>
        </p:nvSpPr>
        <p:spPr>
          <a:xfrm>
            <a:off x="68700" y="44825"/>
            <a:ext cx="9006600" cy="4002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1320</Words>
  <Application>Microsoft Office PowerPoint</Application>
  <PresentationFormat>On-screen Show (16:9)</PresentationFormat>
  <Paragraphs>158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Pacifico</vt:lpstr>
      <vt:lpstr>Arial</vt:lpstr>
      <vt:lpstr>Source Sans Pro</vt:lpstr>
      <vt:lpstr>Caveat</vt:lpstr>
      <vt:lpstr>Calibri</vt:lpstr>
      <vt:lpstr>Simple Light</vt:lpstr>
      <vt:lpstr>Small College–Big Possibilities:</vt:lpstr>
      <vt:lpstr>Fresh Ideas for Quality Assurance</vt:lpstr>
      <vt:lpstr>Hawkeye Community College</vt:lpstr>
      <vt:lpstr>Hawkeye Community College</vt:lpstr>
      <vt:lpstr>Brobst Center for Teaching and Learning (est. 1995)</vt:lpstr>
      <vt:lpstr>Brobst Center for Teaching and Learning</vt:lpstr>
      <vt:lpstr>Brobst Center - Change Timeline</vt:lpstr>
      <vt:lpstr>Brobst Center - Change Timeline</vt:lpstr>
      <vt:lpstr>Brobst Center - Change Timeline</vt:lpstr>
      <vt:lpstr>Brobst Center - Change Timeline</vt:lpstr>
      <vt:lpstr>Brobst Center for Teaching and Learning - Current Staff</vt:lpstr>
      <vt:lpstr>Brobst Center for Teaching and Learning</vt:lpstr>
      <vt:lpstr>Fresh Ideas for Quality Assurance</vt:lpstr>
      <vt:lpstr>Fresh Ideas for Quality Assurance</vt:lpstr>
      <vt:lpstr>Your Turn – Quality Assurance: 1-2-3</vt:lpstr>
      <vt:lpstr>Share Your Ideas</vt:lpstr>
      <vt:lpstr>The End – Big Possibilities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College–Big Possibilities:</dc:title>
  <dc:creator>Marcea Seible</dc:creator>
  <cp:lastModifiedBy>Marcea Seible</cp:lastModifiedBy>
  <cp:revision>1</cp:revision>
  <dcterms:modified xsi:type="dcterms:W3CDTF">2022-11-02T18:41:11Z</dcterms:modified>
</cp:coreProperties>
</file>