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3"/>
  </p:notesMasterIdLst>
  <p:handoutMasterIdLst>
    <p:handoutMasterId r:id="rId14"/>
  </p:handoutMasterIdLst>
  <p:sldIdLst>
    <p:sldId id="283" r:id="rId2"/>
    <p:sldId id="284" r:id="rId3"/>
    <p:sldId id="285" r:id="rId4"/>
    <p:sldId id="291" r:id="rId5"/>
    <p:sldId id="290" r:id="rId6"/>
    <p:sldId id="286" r:id="rId7"/>
    <p:sldId id="292" r:id="rId8"/>
    <p:sldId id="287" r:id="rId9"/>
    <p:sldId id="268" r:id="rId10"/>
    <p:sldId id="293" r:id="rId11"/>
    <p:sldId id="28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D" initials="LEAD" lastIdx="1" clrIdx="0">
    <p:extLst>
      <p:ext uri="{19B8F6BF-5375-455C-9EA6-DF929625EA0E}">
        <p15:presenceInfo xmlns:p15="http://schemas.microsoft.com/office/powerpoint/2012/main" userId="LE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70" autoAdjust="0"/>
    <p:restoredTop sz="94674"/>
  </p:normalViewPr>
  <p:slideViewPr>
    <p:cSldViewPr snapToGrid="0" snapToObjects="1">
      <p:cViewPr varScale="1">
        <p:scale>
          <a:sx n="144" d="100"/>
          <a:sy n="144" d="100"/>
        </p:scale>
        <p:origin x="27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2:52:47.034" idx="1">
    <p:pos x="4252" y="329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A2175-B916-AC47-9950-9DB23DCEE8A0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19739-17C1-2540-A6B5-0ADA05FBC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2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514DB-9031-8C41-90F2-198019955CAF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C7DBA-AB27-AD4D-84C5-9771C56A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44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F2C2-694B-4E09-BCE1-569FF811B0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9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52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90298CD5-6C1E-4009-B41F-6DF62E31D3BE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MAGNA TEACHING WITH TECHNOLOGY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0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90298CD5-6C1E-4009-B41F-6DF62E31D3BE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MAGNA TEACHING WITH TECHNOLOGY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30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90298CD5-6C1E-4009-B41F-6DF62E31D3BE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MAGNA TEACHING WITH TECHNOLOGY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04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90298CD5-6C1E-4009-B41F-6DF62E31D3BE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MAGNA TEACHING WITH TECHNOLOGY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8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90298CD5-6C1E-4009-B41F-6DF62E31D3BE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MAGNA TEACHING WITH TECHNOLOGY CONFERENCE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71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90298CD5-6C1E-4009-B41F-6DF62E31D3BE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MAGNA TEACHING WITH TECHNOLOGY CONFERENCE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22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4CD73815-2707-4475-8F1A-B873CB631BB4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MAGNA TEACHING WITH TECHNOLOGY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70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2A4AFB99-0EAB-4182-AFF8-E214C82A68F6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MAGNA TEACHING WITH TECHNOLOGY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7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00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3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93C6A301-0538-44EC-B09D-202E1042A48B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Leadership in Higher Education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35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D789574A-8875-45EF-8EA2-3CAA0F7ABC4C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Leadership in Higher Education Conference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74" y="4006740"/>
            <a:ext cx="2803699" cy="106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25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67EF4D4C-5367-4C26-9E2B-D8088D7FCA81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Leadership in Higher Education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5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56E91E96-98B0-4413-9547-46F3504108EF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Leadership in Higher Education Conference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9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05C68B11-C5A8-448C-8CE9-B1A273C79CFC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Leadership in Higher Education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39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C7616CA0-919D-4A49-9C8A-62FDFB3A5183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Leadership in Higher Education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/>
          <a:lstStyle/>
          <a:p>
            <a:fld id="{0226CCDC-3057-A845-8B73-831E010D3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59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87" y="3724275"/>
            <a:ext cx="11144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6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660" r:id="rId18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none" baseline="0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Beth-Crawford@ut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tclearn.blackboard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77298" y="1753436"/>
            <a:ext cx="8219550" cy="148213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Enhancing Student Learning Outcomes and Assessment through Alignment and LMS Delivery</a:t>
            </a:r>
            <a:endParaRPr lang="en-US" cap="none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11499" y="3431510"/>
            <a:ext cx="8526025" cy="868554"/>
          </a:xfrm>
        </p:spPr>
        <p:txBody>
          <a:bodyPr/>
          <a:lstStyle/>
          <a:p>
            <a:r>
              <a:rPr lang="en-US" sz="1600" spc="270" dirty="0">
                <a:latin typeface="+mn-lt"/>
              </a:rPr>
              <a:t>Elizabeth </a:t>
            </a:r>
            <a:r>
              <a:rPr lang="en-US" sz="1600" spc="270" dirty="0" smtClean="0">
                <a:latin typeface="+mn-lt"/>
              </a:rPr>
              <a:t>Crawford</a:t>
            </a:r>
            <a:endParaRPr lang="en-US" sz="1600" spc="270" dirty="0">
              <a:latin typeface="+mn-lt"/>
            </a:endParaRPr>
          </a:p>
          <a:p>
            <a:r>
              <a:rPr lang="en-US" spc="270" dirty="0">
                <a:latin typeface="+mn-lt"/>
              </a:rPr>
              <a:t>The University of Tennessee at Chattanooga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67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Develop a brief outline for potential next steps at your institution</a:t>
            </a:r>
          </a:p>
          <a:p>
            <a:pPr lvl="1"/>
            <a:r>
              <a:rPr lang="en-US" sz="2000" dirty="0"/>
              <a:t>Include 3-5 items</a:t>
            </a:r>
          </a:p>
          <a:p>
            <a:pPr lvl="1"/>
            <a:r>
              <a:rPr lang="en-US" sz="2000" dirty="0"/>
              <a:t>Identify key stakeholders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CCDC-3057-A845-8B73-831E010D3B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7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Contact Information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7" y="2094562"/>
            <a:ext cx="7275010" cy="108574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+mn-lt"/>
              </a:rPr>
              <a:t>Dr. Elizabeth Crawford</a:t>
            </a:r>
          </a:p>
          <a:p>
            <a:pPr marL="0" indent="0" algn="ctr">
              <a:buNone/>
            </a:pPr>
            <a:r>
              <a:rPr lang="en-US" dirty="0" smtClean="0">
                <a:latin typeface="+mn-lt"/>
                <a:hlinkClick r:id="rId2"/>
              </a:rPr>
              <a:t>Beth-Crawford@utc.edu</a:t>
            </a: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CCDC-3057-A845-8B73-831E010D3B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wide Curriculum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491664"/>
            <a:ext cx="7765322" cy="27713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Preparing for Accreditation</a:t>
            </a:r>
          </a:p>
          <a:p>
            <a:r>
              <a:rPr lang="en-US" sz="2000" dirty="0" smtClean="0"/>
              <a:t>All Colleges, Departments, and Programs</a:t>
            </a:r>
          </a:p>
          <a:p>
            <a:r>
              <a:rPr lang="en-US" sz="2000" dirty="0" smtClean="0"/>
              <a:t>Curriculum Mapping Team</a:t>
            </a:r>
          </a:p>
          <a:p>
            <a:r>
              <a:rPr lang="en-US" sz="2000" dirty="0" smtClean="0"/>
              <a:t>Review all core program requirements</a:t>
            </a:r>
          </a:p>
          <a:p>
            <a:pPr lvl="1"/>
            <a:r>
              <a:rPr lang="en-US" sz="2000" dirty="0" smtClean="0"/>
              <a:t>Map to Courses</a:t>
            </a:r>
          </a:p>
          <a:p>
            <a:pPr lvl="1"/>
            <a:r>
              <a:rPr lang="en-US" sz="2000" dirty="0" smtClean="0"/>
              <a:t>Identify/Create/Refine Course Learning Outcomes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763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+mn-lt"/>
              </a:rPr>
              <a:t>E-Learn 2018 World Conference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6" y="216038"/>
            <a:ext cx="6124764" cy="473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9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Mapping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Please work in small groups (3-5) to examine your own curriculum mapping processes</a:t>
            </a:r>
          </a:p>
          <a:p>
            <a:pPr lvl="1"/>
            <a:r>
              <a:rPr lang="en-US" sz="2000" dirty="0"/>
              <a:t>Identify how you align between program and course learning outcomes</a:t>
            </a:r>
          </a:p>
          <a:p>
            <a:pPr lvl="1"/>
            <a:r>
              <a:rPr lang="en-US" sz="2000" dirty="0"/>
              <a:t>Explain how you utilize the QM standards in this process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CCDC-3057-A845-8B73-831E010D3B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1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Maps, Assessment, and QM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72048"/>
            <a:ext cx="6636480" cy="27713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Curriculum map identifies level of skill expected for student learning and work products </a:t>
            </a:r>
          </a:p>
          <a:p>
            <a:pPr lvl="1"/>
            <a:r>
              <a:rPr lang="en-US" sz="1850" dirty="0" smtClean="0"/>
              <a:t>Ongoing assessment may be used in interpreting patterns to evaluate curriculum coherence </a:t>
            </a:r>
            <a:endParaRPr lang="en-US" sz="1850" dirty="0"/>
          </a:p>
          <a:p>
            <a:r>
              <a:rPr lang="en-US" sz="2000" dirty="0" smtClean="0"/>
              <a:t>QM General Standard 2 assists faculty identify measurable outcomes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797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926081-4147-4F9E-9C98-E2FB2725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09" y="432203"/>
            <a:ext cx="10515600" cy="868886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/>
              <a:t>Quality Matters Process at UTC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1D3265-F6C3-46F6-83DA-D285F9878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09" y="1414673"/>
            <a:ext cx="10515600" cy="3898128"/>
          </a:xfrm>
        </p:spPr>
        <p:txBody>
          <a:bodyPr>
            <a:normAutofit/>
          </a:bodyPr>
          <a:lstStyle/>
          <a:p>
            <a:r>
              <a:rPr lang="en-US" sz="2000" dirty="0"/>
              <a:t>Adopted QM in 2015 with soft roll-out</a:t>
            </a:r>
          </a:p>
          <a:p>
            <a:r>
              <a:rPr lang="en-US" sz="2000" dirty="0"/>
              <a:t>Provost champion</a:t>
            </a:r>
          </a:p>
          <a:p>
            <a:r>
              <a:rPr lang="en-US" sz="2000" dirty="0"/>
              <a:t>Deans and Department Heads involved</a:t>
            </a:r>
          </a:p>
          <a:p>
            <a:r>
              <a:rPr lang="en-US" sz="2000" dirty="0"/>
              <a:t>Requiring QM certification of all online and hybrid courses by Fall 2019</a:t>
            </a:r>
          </a:p>
          <a:p>
            <a:pPr lvl="1"/>
            <a:r>
              <a:rPr lang="en-US" sz="2000" dirty="0" smtClean="0"/>
              <a:t>Priority </a:t>
            </a:r>
            <a:r>
              <a:rPr lang="en-US" sz="2000" dirty="0"/>
              <a:t>on general education and high enrollment courses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143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your small groups, provide examples of challenges faced at your institution</a:t>
            </a:r>
          </a:p>
          <a:p>
            <a:pPr lvl="1"/>
            <a:r>
              <a:rPr lang="en-US" sz="2000" dirty="0"/>
              <a:t>Faculty</a:t>
            </a:r>
          </a:p>
          <a:p>
            <a:pPr lvl="1"/>
            <a:r>
              <a:rPr lang="en-US" sz="2000" dirty="0"/>
              <a:t>LMS</a:t>
            </a:r>
          </a:p>
          <a:p>
            <a:pPr lvl="1"/>
            <a:r>
              <a:rPr lang="en-US" sz="2000" dirty="0"/>
              <a:t>Curriculum process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CCDC-3057-A845-8B73-831E010D3B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4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– Hybrid – and more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Syllabus template</a:t>
            </a:r>
          </a:p>
          <a:p>
            <a:pPr lvl="1"/>
            <a:r>
              <a:rPr lang="en-US" sz="2000" dirty="0"/>
              <a:t>UTC’s syllabus template, when completed fully and correctly, meets 13 QM standards. </a:t>
            </a:r>
          </a:p>
          <a:p>
            <a:r>
              <a:rPr lang="en-US" sz="2000" dirty="0" smtClean="0"/>
              <a:t>LMS </a:t>
            </a:r>
            <a:r>
              <a:rPr lang="en-US" sz="2000" dirty="0"/>
              <a:t>course </a:t>
            </a:r>
            <a:r>
              <a:rPr lang="en-US" sz="2000" dirty="0" smtClean="0"/>
              <a:t>template</a:t>
            </a:r>
          </a:p>
          <a:p>
            <a:pPr lvl="1"/>
            <a:r>
              <a:rPr lang="en-US" sz="2000" dirty="0" smtClean="0"/>
              <a:t>Links </a:t>
            </a:r>
            <a:r>
              <a:rPr lang="en-US" sz="2000" dirty="0"/>
              <a:t>to Privacy Policies, Accessibility, and Academic Support and Student Services, meeting 5 additional </a:t>
            </a:r>
            <a:r>
              <a:rPr lang="en-US" sz="2000" dirty="0" smtClean="0"/>
              <a:t>QM standards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" y="522809"/>
            <a:ext cx="6394737" cy="36681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8629" y="697465"/>
            <a:ext cx="2155372" cy="2231630"/>
          </a:xfrm>
        </p:spPr>
        <p:txBody>
          <a:bodyPr>
            <a:normAutofit/>
          </a:bodyPr>
          <a:lstStyle/>
          <a:p>
            <a:r>
              <a:rPr lang="en-US" dirty="0" smtClean="0"/>
              <a:t>LMS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Assessment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000000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10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1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1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1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1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1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1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1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1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ppt/theme/themeOverride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FFFFF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1994</TotalTime>
  <Words>267</Words>
  <Application>Microsoft Office PowerPoint</Application>
  <PresentationFormat>On-screen Show (16:9)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Rockwell</vt:lpstr>
      <vt:lpstr>Damask</vt:lpstr>
      <vt:lpstr>Enhancing Student Learning Outcomes and Assessment through Alignment and LMS Delivery</vt:lpstr>
      <vt:lpstr>Campus wide Curriculum Mapping</vt:lpstr>
      <vt:lpstr>PowerPoint Presentation</vt:lpstr>
      <vt:lpstr>Curriculum Mapping Activity</vt:lpstr>
      <vt:lpstr>Curriculum Maps, Assessment, and QM</vt:lpstr>
      <vt:lpstr>Quality Matters Process at UTC</vt:lpstr>
      <vt:lpstr>Challenges</vt:lpstr>
      <vt:lpstr>Online – Hybrid – and more</vt:lpstr>
      <vt:lpstr>LMS  Assessment  SLOs</vt:lpstr>
      <vt:lpstr>Next steps</vt:lpstr>
      <vt:lpstr>Contact Information</vt:lpstr>
    </vt:vector>
  </TitlesOfParts>
  <Company>Magna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Lovelien</dc:creator>
  <cp:lastModifiedBy>LEAD</cp:lastModifiedBy>
  <cp:revision>158</cp:revision>
  <dcterms:created xsi:type="dcterms:W3CDTF">2016-04-25T15:32:19Z</dcterms:created>
  <dcterms:modified xsi:type="dcterms:W3CDTF">2019-04-18T18:36:42Z</dcterms:modified>
</cp:coreProperties>
</file>