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66" r:id="rId2"/>
    <p:sldId id="269" r:id="rId3"/>
    <p:sldId id="28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90" r:id="rId24"/>
    <p:sldId id="256" r:id="rId25"/>
    <p:sldId id="257" r:id="rId26"/>
    <p:sldId id="258" r:id="rId27"/>
    <p:sldId id="259" r:id="rId28"/>
    <p:sldId id="260" r:id="rId29"/>
    <p:sldId id="261" r:id="rId30"/>
    <p:sldId id="262" r:id="rId31"/>
    <p:sldId id="291" r:id="rId32"/>
    <p:sldId id="263" r:id="rId33"/>
    <p:sldId id="264" r:id="rId34"/>
    <p:sldId id="265" r:id="rId35"/>
    <p:sldId id="26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4" d="100"/>
          <a:sy n="74" d="100"/>
        </p:scale>
        <p:origin x="444"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solidFill>
              <a:schemeClr val="accent1"/>
            </a:solidFill>
            <a:ln>
              <a:noFill/>
            </a:ln>
            <a:effectLst/>
            <a:sp3d/>
          </c:spPr>
          <c:invertIfNegative val="0"/>
          <c:dPt>
            <c:idx val="0"/>
            <c:invertIfNegative val="0"/>
            <c:bubble3D val="0"/>
            <c:spPr>
              <a:solidFill>
                <a:schemeClr val="accent6">
                  <a:lumMod val="60000"/>
                  <a:lumOff val="40000"/>
                </a:schemeClr>
              </a:solidFill>
              <a:ln>
                <a:noFill/>
              </a:ln>
              <a:effectLst/>
              <a:sp3d/>
            </c:spPr>
          </c:dPt>
          <c:dPt>
            <c:idx val="2"/>
            <c:invertIfNegative val="0"/>
            <c:bubble3D val="0"/>
            <c:spPr>
              <a:solidFill>
                <a:schemeClr val="accent2">
                  <a:lumMod val="60000"/>
                  <a:lumOff val="40000"/>
                </a:schemeClr>
              </a:solidFill>
              <a:ln>
                <a:noFill/>
              </a:ln>
              <a:effectLst/>
              <a:sp3d/>
            </c:spPr>
          </c:dPt>
          <c:dPt>
            <c:idx val="3"/>
            <c:invertIfNegative val="0"/>
            <c:bubble3D val="0"/>
            <c:spPr>
              <a:solidFill>
                <a:schemeClr val="accent4">
                  <a:lumMod val="60000"/>
                  <a:lumOff val="40000"/>
                </a:schemeClr>
              </a:solidFill>
              <a:ln>
                <a:noFill/>
              </a:ln>
              <a:effectLst/>
              <a:sp3d/>
            </c:spPr>
          </c:dPt>
          <c:dLbls>
            <c:dLbl>
              <c:idx val="0"/>
              <c:layout>
                <c:manualLayout>
                  <c:x val="1.4144064817682832E-2"/>
                  <c:y val="-2.348629553850538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4752113430945015E-2"/>
                  <c:y val="-2.348629553850539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4144064817682865E-2"/>
                  <c:y val="-2.642208248081866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9448089124313939E-2"/>
                  <c:y val="-2.935786942313173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Business</c:v>
                </c:pt>
                <c:pt idx="1">
                  <c:v>General</c:v>
                </c:pt>
                <c:pt idx="2">
                  <c:v>Health</c:v>
                </c:pt>
                <c:pt idx="3">
                  <c:v>Technology</c:v>
                </c:pt>
              </c:strCache>
            </c:strRef>
          </c:cat>
          <c:val>
            <c:numRef>
              <c:f>Sheet1!$B$2:$B$5</c:f>
              <c:numCache>
                <c:formatCode>General</c:formatCode>
                <c:ptCount val="4"/>
                <c:pt idx="0">
                  <c:v>40</c:v>
                </c:pt>
                <c:pt idx="1">
                  <c:v>48</c:v>
                </c:pt>
                <c:pt idx="2">
                  <c:v>9</c:v>
                </c:pt>
                <c:pt idx="3">
                  <c:v>36</c:v>
                </c:pt>
              </c:numCache>
            </c:numRef>
          </c:val>
        </c:ser>
        <c:dLbls>
          <c:showLegendKey val="0"/>
          <c:showVal val="1"/>
          <c:showCatName val="0"/>
          <c:showSerName val="0"/>
          <c:showPercent val="0"/>
          <c:showBubbleSize val="0"/>
        </c:dLbls>
        <c:gapWidth val="150"/>
        <c:shape val="box"/>
        <c:axId val="441369744"/>
        <c:axId val="443561384"/>
        <c:axId val="0"/>
      </c:bar3DChart>
      <c:catAx>
        <c:axId val="4413697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561384"/>
        <c:crosses val="autoZero"/>
        <c:auto val="1"/>
        <c:lblAlgn val="ctr"/>
        <c:lblOffset val="100"/>
        <c:noMultiLvlLbl val="0"/>
      </c:catAx>
      <c:valAx>
        <c:axId val="443561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369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Active Courses for 201802</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Traditional</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Active Courses</c:v>
                </c:pt>
                <c:pt idx="1">
                  <c:v>Inactive Courses</c:v>
                </c:pt>
              </c:strCache>
            </c:strRef>
          </c:cat>
          <c:val>
            <c:numRef>
              <c:f>Sheet1!$B$2:$B$3</c:f>
              <c:numCache>
                <c:formatCode>General</c:formatCode>
                <c:ptCount val="2"/>
                <c:pt idx="0">
                  <c:v>385</c:v>
                </c:pt>
                <c:pt idx="1">
                  <c:v>385</c:v>
                </c:pt>
              </c:numCache>
            </c:numRef>
          </c:val>
        </c:ser>
        <c:ser>
          <c:idx val="1"/>
          <c:order val="1"/>
          <c:tx>
            <c:strRef>
              <c:f>Sheet1!$C$1</c:f>
              <c:strCache>
                <c:ptCount val="1"/>
                <c:pt idx="0">
                  <c:v>Web</c:v>
                </c:pt>
              </c:strCache>
            </c:strRef>
          </c:tx>
          <c:spPr>
            <a:solidFill>
              <a:schemeClr val="accent4">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Active Courses</c:v>
                </c:pt>
                <c:pt idx="1">
                  <c:v>Inactive Courses</c:v>
                </c:pt>
              </c:strCache>
            </c:strRef>
          </c:cat>
          <c:val>
            <c:numRef>
              <c:f>Sheet1!$C$2:$C$3</c:f>
              <c:numCache>
                <c:formatCode>General</c:formatCode>
                <c:ptCount val="2"/>
                <c:pt idx="0">
                  <c:v>81</c:v>
                </c:pt>
                <c:pt idx="1">
                  <c:v>0</c:v>
                </c:pt>
              </c:numCache>
            </c:numRef>
          </c:val>
        </c:ser>
        <c:ser>
          <c:idx val="2"/>
          <c:order val="2"/>
          <c:tx>
            <c:strRef>
              <c:f>Sheet1!$D$1</c:f>
              <c:strCache>
                <c:ptCount val="1"/>
                <c:pt idx="0">
                  <c:v>Blended</c:v>
                </c:pt>
              </c:strCache>
            </c:strRef>
          </c:tx>
          <c:spPr>
            <a:solidFill>
              <a:schemeClr val="accent6">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Active Courses</c:v>
                </c:pt>
                <c:pt idx="1">
                  <c:v>Inactive Courses</c:v>
                </c:pt>
              </c:strCache>
            </c:strRef>
          </c:cat>
          <c:val>
            <c:numRef>
              <c:f>Sheet1!$D$2:$D$3</c:f>
              <c:numCache>
                <c:formatCode>General</c:formatCode>
                <c:ptCount val="2"/>
                <c:pt idx="0">
                  <c:v>40</c:v>
                </c:pt>
                <c:pt idx="1">
                  <c:v>0</c:v>
                </c:pt>
              </c:numCache>
            </c:numRef>
          </c:val>
        </c:ser>
        <c:dLbls>
          <c:showLegendKey val="0"/>
          <c:showVal val="0"/>
          <c:showCatName val="0"/>
          <c:showSerName val="0"/>
          <c:showPercent val="0"/>
          <c:showBubbleSize val="0"/>
        </c:dLbls>
        <c:gapWidth val="150"/>
        <c:shape val="box"/>
        <c:axId val="443562168"/>
        <c:axId val="443562560"/>
        <c:axId val="0"/>
      </c:bar3DChart>
      <c:catAx>
        <c:axId val="443562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562560"/>
        <c:crosses val="autoZero"/>
        <c:auto val="1"/>
        <c:lblAlgn val="ctr"/>
        <c:lblOffset val="100"/>
        <c:noMultiLvlLbl val="0"/>
      </c:catAx>
      <c:valAx>
        <c:axId val="443562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562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Hits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NURS-134</c:v>
                </c:pt>
                <c:pt idx="1">
                  <c:v>NURS-125</c:v>
                </c:pt>
                <c:pt idx="2">
                  <c:v>ALHL-105W </c:v>
                </c:pt>
                <c:pt idx="3">
                  <c:v>NURS-144</c:v>
                </c:pt>
                <c:pt idx="4">
                  <c:v>NURS-133</c:v>
                </c:pt>
                <c:pt idx="5">
                  <c:v>NURS-244</c:v>
                </c:pt>
                <c:pt idx="6">
                  <c:v>ALHL-110W</c:v>
                </c:pt>
                <c:pt idx="7">
                  <c:v>DMSU-100W</c:v>
                </c:pt>
                <c:pt idx="8">
                  <c:v>PHED-101W</c:v>
                </c:pt>
                <c:pt idx="9">
                  <c:v>GNST-110</c:v>
                </c:pt>
              </c:strCache>
            </c:strRef>
          </c:cat>
          <c:val>
            <c:numRef>
              <c:f>Sheet1!$B$2:$B$11</c:f>
              <c:numCache>
                <c:formatCode>General</c:formatCode>
                <c:ptCount val="10"/>
                <c:pt idx="0">
                  <c:v>29138</c:v>
                </c:pt>
                <c:pt idx="1">
                  <c:v>23423</c:v>
                </c:pt>
                <c:pt idx="2">
                  <c:v>19511</c:v>
                </c:pt>
                <c:pt idx="3">
                  <c:v>18513</c:v>
                </c:pt>
                <c:pt idx="4">
                  <c:v>14667</c:v>
                </c:pt>
                <c:pt idx="5">
                  <c:v>12234</c:v>
                </c:pt>
                <c:pt idx="6">
                  <c:v>12220</c:v>
                </c:pt>
                <c:pt idx="7">
                  <c:v>11779</c:v>
                </c:pt>
                <c:pt idx="8">
                  <c:v>11292</c:v>
                </c:pt>
                <c:pt idx="9">
                  <c:v>9670</c:v>
                </c:pt>
              </c:numCache>
            </c:numRef>
          </c:val>
        </c:ser>
        <c:dLbls>
          <c:showLegendKey val="0"/>
          <c:showVal val="0"/>
          <c:showCatName val="0"/>
          <c:showSerName val="0"/>
          <c:showPercent val="0"/>
          <c:showBubbleSize val="0"/>
        </c:dLbls>
        <c:gapWidth val="182"/>
        <c:axId val="443563344"/>
        <c:axId val="443563736"/>
      </c:barChart>
      <c:catAx>
        <c:axId val="443563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563736"/>
        <c:crosses val="autoZero"/>
        <c:auto val="1"/>
        <c:lblAlgn val="ctr"/>
        <c:lblOffset val="100"/>
        <c:noMultiLvlLbl val="0"/>
      </c:catAx>
      <c:valAx>
        <c:axId val="4435637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563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NURS-134</c:v>
                </c:pt>
                <c:pt idx="1">
                  <c:v>NURS-125</c:v>
                </c:pt>
                <c:pt idx="2">
                  <c:v>ALHL-105W</c:v>
                </c:pt>
                <c:pt idx="3">
                  <c:v>NURS-144</c:v>
                </c:pt>
                <c:pt idx="4">
                  <c:v>NURS-133</c:v>
                </c:pt>
                <c:pt idx="5">
                  <c:v>NURS-244</c:v>
                </c:pt>
                <c:pt idx="6">
                  <c:v>ALHL-110W</c:v>
                </c:pt>
                <c:pt idx="7">
                  <c:v>DMSU-100W</c:v>
                </c:pt>
                <c:pt idx="8">
                  <c:v>PHED-101W</c:v>
                </c:pt>
                <c:pt idx="9">
                  <c:v>GNST-110</c:v>
                </c:pt>
              </c:strCache>
            </c:strRef>
          </c:cat>
          <c:val>
            <c:numRef>
              <c:f>Sheet1!$B$2:$B$11</c:f>
              <c:numCache>
                <c:formatCode>General</c:formatCode>
                <c:ptCount val="10"/>
                <c:pt idx="0">
                  <c:v>71</c:v>
                </c:pt>
                <c:pt idx="1">
                  <c:v>52</c:v>
                </c:pt>
                <c:pt idx="2">
                  <c:v>66</c:v>
                </c:pt>
                <c:pt idx="3">
                  <c:v>46</c:v>
                </c:pt>
                <c:pt idx="4">
                  <c:v>71</c:v>
                </c:pt>
                <c:pt idx="5">
                  <c:v>47</c:v>
                </c:pt>
                <c:pt idx="6">
                  <c:v>32</c:v>
                </c:pt>
                <c:pt idx="7">
                  <c:v>32</c:v>
                </c:pt>
                <c:pt idx="8">
                  <c:v>35</c:v>
                </c:pt>
                <c:pt idx="9">
                  <c:v>40</c:v>
                </c:pt>
              </c:numCache>
            </c:numRef>
          </c:val>
        </c:ser>
        <c:dLbls>
          <c:showLegendKey val="0"/>
          <c:showVal val="0"/>
          <c:showCatName val="0"/>
          <c:showSerName val="0"/>
          <c:showPercent val="0"/>
          <c:showBubbleSize val="0"/>
        </c:dLbls>
        <c:gapWidth val="182"/>
        <c:axId val="443564520"/>
        <c:axId val="443564912"/>
      </c:barChart>
      <c:catAx>
        <c:axId val="443564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564912"/>
        <c:crosses val="autoZero"/>
        <c:auto val="1"/>
        <c:lblAlgn val="ctr"/>
        <c:lblOffset val="100"/>
        <c:noMultiLvlLbl val="0"/>
      </c:catAx>
      <c:valAx>
        <c:axId val="443564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564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Hits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ALHL-105</c:v>
                </c:pt>
                <c:pt idx="1">
                  <c:v>ALHL-110</c:v>
                </c:pt>
                <c:pt idx="2">
                  <c:v>DMSU-100</c:v>
                </c:pt>
                <c:pt idx="3">
                  <c:v>PHED-101</c:v>
                </c:pt>
                <c:pt idx="4">
                  <c:v>GNST-130</c:v>
                </c:pt>
                <c:pt idx="5">
                  <c:v>HUMN-101</c:v>
                </c:pt>
                <c:pt idx="6">
                  <c:v>SOCI-130</c:v>
                </c:pt>
                <c:pt idx="7">
                  <c:v>ENGL-102</c:v>
                </c:pt>
                <c:pt idx="8">
                  <c:v>GNST-110</c:v>
                </c:pt>
                <c:pt idx="9">
                  <c:v>ALHL-102</c:v>
                </c:pt>
              </c:strCache>
            </c:strRef>
          </c:cat>
          <c:val>
            <c:numRef>
              <c:f>Sheet1!$B$2:$B$11</c:f>
              <c:numCache>
                <c:formatCode>General</c:formatCode>
                <c:ptCount val="10"/>
                <c:pt idx="0">
                  <c:v>19511</c:v>
                </c:pt>
                <c:pt idx="1">
                  <c:v>12220</c:v>
                </c:pt>
                <c:pt idx="2">
                  <c:v>11779</c:v>
                </c:pt>
                <c:pt idx="3">
                  <c:v>11292</c:v>
                </c:pt>
                <c:pt idx="4">
                  <c:v>9517</c:v>
                </c:pt>
                <c:pt idx="5">
                  <c:v>9027</c:v>
                </c:pt>
                <c:pt idx="6">
                  <c:v>8585</c:v>
                </c:pt>
                <c:pt idx="7">
                  <c:v>7983</c:v>
                </c:pt>
                <c:pt idx="8">
                  <c:v>7492</c:v>
                </c:pt>
                <c:pt idx="9">
                  <c:v>7457</c:v>
                </c:pt>
              </c:numCache>
            </c:numRef>
          </c:val>
        </c:ser>
        <c:dLbls>
          <c:showLegendKey val="0"/>
          <c:showVal val="0"/>
          <c:showCatName val="0"/>
          <c:showSerName val="0"/>
          <c:showPercent val="0"/>
          <c:showBubbleSize val="0"/>
        </c:dLbls>
        <c:gapWidth val="182"/>
        <c:axId val="441290640"/>
        <c:axId val="441291032"/>
      </c:barChart>
      <c:catAx>
        <c:axId val="441290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291032"/>
        <c:crosses val="autoZero"/>
        <c:auto val="1"/>
        <c:lblAlgn val="ctr"/>
        <c:lblOffset val="100"/>
        <c:noMultiLvlLbl val="0"/>
      </c:catAx>
      <c:valAx>
        <c:axId val="441291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290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ALHL-105</c:v>
                </c:pt>
                <c:pt idx="1">
                  <c:v>ALHL-110</c:v>
                </c:pt>
                <c:pt idx="2">
                  <c:v>DMSU-100</c:v>
                </c:pt>
                <c:pt idx="3">
                  <c:v>PHED-101</c:v>
                </c:pt>
                <c:pt idx="4">
                  <c:v>GNST-130</c:v>
                </c:pt>
                <c:pt idx="5">
                  <c:v>HUMN-101</c:v>
                </c:pt>
                <c:pt idx="6">
                  <c:v>SOCI-130</c:v>
                </c:pt>
                <c:pt idx="7">
                  <c:v>ENGL-102</c:v>
                </c:pt>
                <c:pt idx="8">
                  <c:v>GNST-110</c:v>
                </c:pt>
                <c:pt idx="9">
                  <c:v>ALHL-102</c:v>
                </c:pt>
              </c:strCache>
            </c:strRef>
          </c:cat>
          <c:val>
            <c:numRef>
              <c:f>Sheet1!$B$2:$B$11</c:f>
              <c:numCache>
                <c:formatCode>General</c:formatCode>
                <c:ptCount val="10"/>
                <c:pt idx="0">
                  <c:v>63</c:v>
                </c:pt>
                <c:pt idx="1">
                  <c:v>32</c:v>
                </c:pt>
                <c:pt idx="2">
                  <c:v>10</c:v>
                </c:pt>
                <c:pt idx="3">
                  <c:v>35</c:v>
                </c:pt>
                <c:pt idx="4">
                  <c:v>22</c:v>
                </c:pt>
                <c:pt idx="5">
                  <c:v>22</c:v>
                </c:pt>
                <c:pt idx="6">
                  <c:v>23</c:v>
                </c:pt>
                <c:pt idx="7">
                  <c:v>23</c:v>
                </c:pt>
                <c:pt idx="8">
                  <c:v>23</c:v>
                </c:pt>
                <c:pt idx="9">
                  <c:v>25</c:v>
                </c:pt>
              </c:numCache>
            </c:numRef>
          </c:val>
        </c:ser>
        <c:dLbls>
          <c:showLegendKey val="0"/>
          <c:showVal val="0"/>
          <c:showCatName val="0"/>
          <c:showSerName val="0"/>
          <c:showPercent val="0"/>
          <c:showBubbleSize val="0"/>
        </c:dLbls>
        <c:gapWidth val="182"/>
        <c:axId val="441288288"/>
        <c:axId val="443665920"/>
      </c:barChart>
      <c:catAx>
        <c:axId val="441288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665920"/>
        <c:crosses val="autoZero"/>
        <c:auto val="1"/>
        <c:lblAlgn val="ctr"/>
        <c:lblOffset val="100"/>
        <c:noMultiLvlLbl val="0"/>
      </c:catAx>
      <c:valAx>
        <c:axId val="443665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288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AF67DD-6B9F-4E83-BBCA-F52DCDEE26BF}"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8CD112F-CC32-44AC-9919-013A0523A275}" type="slidenum">
              <a:rPr lang="en-US" smtClean="0"/>
              <a:t>‹#›</a:t>
            </a:fld>
            <a:endParaRPr lang="en-US"/>
          </a:p>
        </p:txBody>
      </p:sp>
    </p:spTree>
    <p:extLst>
      <p:ext uri="{BB962C8B-B14F-4D97-AF65-F5344CB8AC3E}">
        <p14:creationId xmlns:p14="http://schemas.microsoft.com/office/powerpoint/2010/main" val="16228760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F67DD-6B9F-4E83-BBCA-F52DCDEE26BF}"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CD112F-CC32-44AC-9919-013A0523A275}" type="slidenum">
              <a:rPr lang="en-US" smtClean="0"/>
              <a:t>‹#›</a:t>
            </a:fld>
            <a:endParaRPr lang="en-US"/>
          </a:p>
        </p:txBody>
      </p:sp>
    </p:spTree>
    <p:extLst>
      <p:ext uri="{BB962C8B-B14F-4D97-AF65-F5344CB8AC3E}">
        <p14:creationId xmlns:p14="http://schemas.microsoft.com/office/powerpoint/2010/main" val="41572922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F67DD-6B9F-4E83-BBCA-F52DCDEE26BF}"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CD112F-CC32-44AC-9919-013A0523A27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272529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5AF67DD-6B9F-4E83-BBCA-F52DCDEE26BF}"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CD112F-CC32-44AC-9919-013A0523A275}" type="slidenum">
              <a:rPr lang="en-US" smtClean="0"/>
              <a:t>‹#›</a:t>
            </a:fld>
            <a:endParaRPr lang="en-US"/>
          </a:p>
        </p:txBody>
      </p:sp>
    </p:spTree>
    <p:extLst>
      <p:ext uri="{BB962C8B-B14F-4D97-AF65-F5344CB8AC3E}">
        <p14:creationId xmlns:p14="http://schemas.microsoft.com/office/powerpoint/2010/main" val="30804765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5AF67DD-6B9F-4E83-BBCA-F52DCDEE26BF}"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CD112F-CC32-44AC-9919-013A0523A27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027076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5AF67DD-6B9F-4E83-BBCA-F52DCDEE26BF}"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CD112F-CC32-44AC-9919-013A0523A275}" type="slidenum">
              <a:rPr lang="en-US" smtClean="0"/>
              <a:t>‹#›</a:t>
            </a:fld>
            <a:endParaRPr lang="en-US"/>
          </a:p>
        </p:txBody>
      </p:sp>
    </p:spTree>
    <p:extLst>
      <p:ext uri="{BB962C8B-B14F-4D97-AF65-F5344CB8AC3E}">
        <p14:creationId xmlns:p14="http://schemas.microsoft.com/office/powerpoint/2010/main" val="19999892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F67DD-6B9F-4E83-BBCA-F52DCDEE26BF}"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CD112F-CC32-44AC-9919-013A0523A275}" type="slidenum">
              <a:rPr lang="en-US" smtClean="0"/>
              <a:t>‹#›</a:t>
            </a:fld>
            <a:endParaRPr lang="en-US"/>
          </a:p>
        </p:txBody>
      </p:sp>
    </p:spTree>
    <p:extLst>
      <p:ext uri="{BB962C8B-B14F-4D97-AF65-F5344CB8AC3E}">
        <p14:creationId xmlns:p14="http://schemas.microsoft.com/office/powerpoint/2010/main" val="344930561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F67DD-6B9F-4E83-BBCA-F52DCDEE26BF}"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CD112F-CC32-44AC-9919-013A0523A275}" type="slidenum">
              <a:rPr lang="en-US" smtClean="0"/>
              <a:t>‹#›</a:t>
            </a:fld>
            <a:endParaRPr lang="en-US"/>
          </a:p>
        </p:txBody>
      </p:sp>
    </p:spTree>
    <p:extLst>
      <p:ext uri="{BB962C8B-B14F-4D97-AF65-F5344CB8AC3E}">
        <p14:creationId xmlns:p14="http://schemas.microsoft.com/office/powerpoint/2010/main" val="42683928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F67DD-6B9F-4E83-BBCA-F52DCDEE26BF}"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CD112F-CC32-44AC-9919-013A0523A275}"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587" y="117983"/>
            <a:ext cx="1207363" cy="52762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94153" y="117983"/>
            <a:ext cx="1220918" cy="636912"/>
          </a:xfrm>
          <a:prstGeom prst="rect">
            <a:avLst/>
          </a:prstGeom>
        </p:spPr>
      </p:pic>
    </p:spTree>
    <p:extLst>
      <p:ext uri="{BB962C8B-B14F-4D97-AF65-F5344CB8AC3E}">
        <p14:creationId xmlns:p14="http://schemas.microsoft.com/office/powerpoint/2010/main" val="3055134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F67DD-6B9F-4E83-BBCA-F52DCDEE26BF}"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CD112F-CC32-44AC-9919-013A0523A275}"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587" y="117983"/>
            <a:ext cx="1207363" cy="52762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94153" y="117983"/>
            <a:ext cx="1220918" cy="636912"/>
          </a:xfrm>
          <a:prstGeom prst="rect">
            <a:avLst/>
          </a:prstGeom>
        </p:spPr>
      </p:pic>
    </p:spTree>
    <p:extLst>
      <p:ext uri="{BB962C8B-B14F-4D97-AF65-F5344CB8AC3E}">
        <p14:creationId xmlns:p14="http://schemas.microsoft.com/office/powerpoint/2010/main" val="34336781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AF67DD-6B9F-4E83-BBCA-F52DCDEE26BF}"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8CD112F-CC32-44AC-9919-013A0523A275}" type="slidenum">
              <a:rPr lang="en-US" smtClean="0"/>
              <a:t>‹#›</a:t>
            </a:fld>
            <a:endParaRPr lang="en-US"/>
          </a:p>
        </p:txBody>
      </p:sp>
    </p:spTree>
    <p:extLst>
      <p:ext uri="{BB962C8B-B14F-4D97-AF65-F5344CB8AC3E}">
        <p14:creationId xmlns:p14="http://schemas.microsoft.com/office/powerpoint/2010/main" val="171275873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AF67DD-6B9F-4E83-BBCA-F52DCDEE26BF}"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8CD112F-CC32-44AC-9919-013A0523A275}" type="slidenum">
              <a:rPr lang="en-US" smtClean="0"/>
              <a:t>‹#›</a:t>
            </a:fld>
            <a:endParaRPr lang="en-US"/>
          </a:p>
        </p:txBody>
      </p:sp>
    </p:spTree>
    <p:extLst>
      <p:ext uri="{BB962C8B-B14F-4D97-AF65-F5344CB8AC3E}">
        <p14:creationId xmlns:p14="http://schemas.microsoft.com/office/powerpoint/2010/main" val="30022451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5AF67DD-6B9F-4E83-BBCA-F52DCDEE26BF}"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8CD112F-CC32-44AC-9919-013A0523A275}"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4153" y="117983"/>
            <a:ext cx="1220918" cy="63691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587" y="117983"/>
            <a:ext cx="1207363" cy="527627"/>
          </a:xfrm>
          <a:prstGeom prst="rect">
            <a:avLst/>
          </a:prstGeom>
        </p:spPr>
      </p:pic>
    </p:spTree>
    <p:extLst>
      <p:ext uri="{BB962C8B-B14F-4D97-AF65-F5344CB8AC3E}">
        <p14:creationId xmlns:p14="http://schemas.microsoft.com/office/powerpoint/2010/main" val="19178998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F67DD-6B9F-4E83-BBCA-F52DCDEE26BF}"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8CD112F-CC32-44AC-9919-013A0523A275}"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587" y="117983"/>
            <a:ext cx="1207363" cy="52762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94153" y="117983"/>
            <a:ext cx="1220918" cy="636912"/>
          </a:xfrm>
          <a:prstGeom prst="rect">
            <a:avLst/>
          </a:prstGeom>
        </p:spPr>
      </p:pic>
    </p:spTree>
    <p:extLst>
      <p:ext uri="{BB962C8B-B14F-4D97-AF65-F5344CB8AC3E}">
        <p14:creationId xmlns:p14="http://schemas.microsoft.com/office/powerpoint/2010/main" val="11679873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F67DD-6B9F-4E83-BBCA-F52DCDEE26BF}"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8CD112F-CC32-44AC-9919-013A0523A275}" type="slidenum">
              <a:rPr lang="en-US" smtClean="0"/>
              <a:t>‹#›</a:t>
            </a:fld>
            <a:endParaRPr lang="en-US"/>
          </a:p>
        </p:txBody>
      </p:sp>
    </p:spTree>
    <p:extLst>
      <p:ext uri="{BB962C8B-B14F-4D97-AF65-F5344CB8AC3E}">
        <p14:creationId xmlns:p14="http://schemas.microsoft.com/office/powerpoint/2010/main" val="3538854744"/>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F67DD-6B9F-4E83-BBCA-F52DCDEE26BF}"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CD112F-CC32-44AC-9919-013A0523A275}" type="slidenum">
              <a:rPr lang="en-US" smtClean="0"/>
              <a:t>‹#›</a:t>
            </a:fld>
            <a:endParaRPr lang="en-US"/>
          </a:p>
        </p:txBody>
      </p:sp>
    </p:spTree>
    <p:extLst>
      <p:ext uri="{BB962C8B-B14F-4D97-AF65-F5344CB8AC3E}">
        <p14:creationId xmlns:p14="http://schemas.microsoft.com/office/powerpoint/2010/main" val="40619345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5AF67DD-6B9F-4E83-BBCA-F52DCDEE26BF}" type="datetimeFigureOut">
              <a:rPr lang="en-US" smtClean="0"/>
              <a:t>4/8/2018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8CD112F-CC32-44AC-9919-013A0523A275}" type="slidenum">
              <a:rPr lang="en-US" smtClean="0"/>
              <a:t>‹#›</a:t>
            </a:fld>
            <a:endParaRPr lang="en-US"/>
          </a:p>
        </p:txBody>
      </p:sp>
    </p:spTree>
    <p:extLst>
      <p:ext uri="{BB962C8B-B14F-4D97-AF65-F5344CB8AC3E}">
        <p14:creationId xmlns:p14="http://schemas.microsoft.com/office/powerpoint/2010/main" val="33934904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Deborah.McDaniel@bridgevalley.edu"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mailto:sherri.ritter@bridgevalley.edu" TargetMode="External"/><Relationship Id="rId4" Type="http://schemas.openxmlformats.org/officeDocument/2006/relationships/hyperlink" Target="mailto:Calisa.Pierce@bridgevalley.edu"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help.blackboard.com/Learn/Instructor/Performance/Goal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Student%20Goal%20Performance.pdf" TargetMode="External"/><Relationship Id="rId2" Type="http://schemas.openxmlformats.org/officeDocument/2006/relationships/hyperlink" Target="QM%20Course%20Coverage%20Report.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Calisa.Pierce@bridgevalley.edu" TargetMode="External"/><Relationship Id="rId2" Type="http://schemas.openxmlformats.org/officeDocument/2006/relationships/hyperlink" Target="mailto:Deborah.McDaniel@bridgevalley.edu" TargetMode="External"/><Relationship Id="rId1" Type="http://schemas.openxmlformats.org/officeDocument/2006/relationships/slideLayout" Target="../slideLayouts/slideLayout2.xml"/><Relationship Id="rId4" Type="http://schemas.openxmlformats.org/officeDocument/2006/relationships/hyperlink" Target="mailto:sherri.ritter@bridgevalley.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1"/>
            <a:ext cx="8915399" cy="2029972"/>
          </a:xfrm>
        </p:spPr>
        <p:txBody>
          <a:bodyPr>
            <a:normAutofit/>
          </a:bodyPr>
          <a:lstStyle/>
          <a:p>
            <a:r>
              <a:rPr lang="en-US" b="1" dirty="0"/>
              <a:t>Templates and Goals</a:t>
            </a:r>
            <a:r>
              <a:rPr lang="en-US" b="1" dirty="0" smtClean="0"/>
              <a:t>:</a:t>
            </a:r>
            <a:endParaRPr lang="en-US" dirty="0"/>
          </a:p>
        </p:txBody>
      </p:sp>
      <p:sp>
        <p:nvSpPr>
          <p:cNvPr id="3" name="Subtitle 2"/>
          <p:cNvSpPr>
            <a:spLocks noGrp="1"/>
          </p:cNvSpPr>
          <p:nvPr>
            <p:ph type="subTitle" idx="1"/>
          </p:nvPr>
        </p:nvSpPr>
        <p:spPr>
          <a:xfrm>
            <a:off x="2589213" y="4544573"/>
            <a:ext cx="8915399" cy="1126283"/>
          </a:xfrm>
        </p:spPr>
        <p:txBody>
          <a:bodyPr>
            <a:normAutofit/>
          </a:bodyPr>
          <a:lstStyle/>
          <a:p>
            <a:r>
              <a:rPr lang="en-US" sz="2900" b="1" dirty="0"/>
              <a:t>Positioning Faculty Members for </a:t>
            </a:r>
            <a:r>
              <a:rPr lang="en-US" sz="2900" b="1" dirty="0" smtClean="0"/>
              <a:t>Success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7173" y="961054"/>
            <a:ext cx="5180380" cy="2263867"/>
          </a:xfrm>
          <a:prstGeom prst="rect">
            <a:avLst/>
          </a:prstGeom>
        </p:spPr>
      </p:pic>
      <p:sp>
        <p:nvSpPr>
          <p:cNvPr id="5" name="TextBox 4"/>
          <p:cNvSpPr txBox="1"/>
          <p:nvPr/>
        </p:nvSpPr>
        <p:spPr>
          <a:xfrm>
            <a:off x="2587746" y="5340520"/>
            <a:ext cx="7210628" cy="1200329"/>
          </a:xfrm>
          <a:prstGeom prst="rect">
            <a:avLst/>
          </a:prstGeom>
          <a:noFill/>
        </p:spPr>
        <p:txBody>
          <a:bodyPr wrap="none" rtlCol="0">
            <a:spAutoFit/>
          </a:bodyPr>
          <a:lstStyle/>
          <a:p>
            <a:pPr algn="ctr"/>
            <a:r>
              <a:rPr lang="en-US" b="1" dirty="0" smtClean="0"/>
              <a:t>Presenters</a:t>
            </a:r>
          </a:p>
          <a:p>
            <a:pPr algn="ctr"/>
            <a:r>
              <a:rPr lang="en-US" b="1" dirty="0" smtClean="0"/>
              <a:t>Ms. Deborah McDaniel </a:t>
            </a:r>
            <a:r>
              <a:rPr lang="en-US" dirty="0" smtClean="0"/>
              <a:t>– </a:t>
            </a:r>
            <a:r>
              <a:rPr lang="en-US" dirty="0" smtClean="0">
                <a:hlinkClick r:id="rId3"/>
              </a:rPr>
              <a:t>Deborah.McDaniel@bridgevalley.edu</a:t>
            </a:r>
            <a:endParaRPr lang="en-US" dirty="0" smtClean="0"/>
          </a:p>
          <a:p>
            <a:pPr algn="ctr"/>
            <a:r>
              <a:rPr lang="en-US" b="1" dirty="0" smtClean="0"/>
              <a:t>Dr. Calisa Pierce </a:t>
            </a:r>
            <a:r>
              <a:rPr lang="en-US" dirty="0" smtClean="0"/>
              <a:t>– </a:t>
            </a:r>
            <a:r>
              <a:rPr lang="en-US" dirty="0" smtClean="0">
                <a:hlinkClick r:id="rId4"/>
              </a:rPr>
              <a:t>Calisa.Pierce@bridgevalley.edu</a:t>
            </a:r>
            <a:r>
              <a:rPr lang="en-US" dirty="0" smtClean="0"/>
              <a:t> </a:t>
            </a:r>
          </a:p>
          <a:p>
            <a:pPr algn="ctr"/>
            <a:r>
              <a:rPr lang="en-US" b="1" dirty="0" smtClean="0"/>
              <a:t>Dr. Sherri Ritter </a:t>
            </a:r>
            <a:r>
              <a:rPr lang="en-US" dirty="0" smtClean="0"/>
              <a:t>– </a:t>
            </a:r>
            <a:r>
              <a:rPr lang="en-US" dirty="0" smtClean="0">
                <a:hlinkClick r:id="rId5"/>
              </a:rPr>
              <a:t>sherri.ritter@bridgevalley.edu</a:t>
            </a:r>
            <a:r>
              <a:rPr lang="en-US" dirty="0" smtClean="0"/>
              <a:t> </a:t>
            </a:r>
            <a:endParaRPr lang="en-US" dirty="0"/>
          </a:p>
        </p:txBody>
      </p:sp>
    </p:spTree>
    <p:extLst>
      <p:ext uri="{BB962C8B-B14F-4D97-AF65-F5344CB8AC3E}">
        <p14:creationId xmlns:p14="http://schemas.microsoft.com/office/powerpoint/2010/main" val="2388785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907" y="365125"/>
            <a:ext cx="9262604" cy="1325563"/>
          </a:xfrm>
        </p:spPr>
        <p:txBody>
          <a:bodyPr/>
          <a:lstStyle/>
          <a:p>
            <a:pPr algn="ctr"/>
            <a:r>
              <a:rPr lang="en-US" dirty="0" smtClean="0"/>
              <a:t>10 Most Active Web Courses </a:t>
            </a:r>
            <a:br>
              <a:rPr lang="en-US" dirty="0" smtClean="0"/>
            </a:br>
            <a:r>
              <a:rPr lang="en-US" dirty="0" smtClean="0"/>
              <a:t>with Enrollments</a:t>
            </a:r>
            <a:endParaRPr lang="en-US" dirty="0"/>
          </a:p>
        </p:txBody>
      </p:sp>
      <p:graphicFrame>
        <p:nvGraphicFramePr>
          <p:cNvPr id="6" name="Chart 5"/>
          <p:cNvGraphicFramePr/>
          <p:nvPr>
            <p:extLst>
              <p:ext uri="{D42A27DB-BD31-4B8C-83A1-F6EECF244321}">
                <p14:modId xmlns:p14="http://schemas.microsoft.com/office/powerpoint/2010/main" val="2036930394"/>
              </p:ext>
            </p:extLst>
          </p:nvPr>
        </p:nvGraphicFramePr>
        <p:xfrm>
          <a:off x="1436801" y="1766822"/>
          <a:ext cx="5830691" cy="50254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156578215"/>
              </p:ext>
            </p:extLst>
          </p:nvPr>
        </p:nvGraphicFramePr>
        <p:xfrm>
          <a:off x="6698324" y="1692535"/>
          <a:ext cx="5396019" cy="5099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6532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94" y="624110"/>
            <a:ext cx="9574118" cy="1280890"/>
          </a:xfrm>
        </p:spPr>
        <p:txBody>
          <a:bodyPr/>
          <a:lstStyle/>
          <a:p>
            <a:r>
              <a:rPr lang="en-US" dirty="0" smtClean="0"/>
              <a:t>Average Page and Course Views Per Day</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93" y="1996225"/>
            <a:ext cx="8678486" cy="4548967"/>
          </a:xfrm>
          <a:prstGeom prst="rect">
            <a:avLst/>
          </a:prstGeom>
        </p:spPr>
      </p:pic>
    </p:spTree>
    <p:extLst>
      <p:ext uri="{BB962C8B-B14F-4D97-AF65-F5344CB8AC3E}">
        <p14:creationId xmlns:p14="http://schemas.microsoft.com/office/powerpoint/2010/main" val="1784438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Tools Used in Courses</a:t>
            </a:r>
            <a:endParaRPr lang="en-US"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531" y="2440219"/>
            <a:ext cx="9209050" cy="3375044"/>
          </a:xfrm>
          <a:prstGeom prst="rect">
            <a:avLst/>
          </a:prstGeom>
        </p:spPr>
      </p:pic>
    </p:spTree>
    <p:extLst>
      <p:ext uri="{BB962C8B-B14F-4D97-AF65-F5344CB8AC3E}">
        <p14:creationId xmlns:p14="http://schemas.microsoft.com/office/powerpoint/2010/main" val="796899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Students/Faculty Access</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673" y="2237873"/>
            <a:ext cx="8301522" cy="3488123"/>
          </a:xfrm>
          <a:prstGeom prst="rect">
            <a:avLst/>
          </a:prstGeom>
        </p:spPr>
      </p:pic>
    </p:spTree>
    <p:extLst>
      <p:ext uri="{BB962C8B-B14F-4D97-AF65-F5344CB8AC3E}">
        <p14:creationId xmlns:p14="http://schemas.microsoft.com/office/powerpoint/2010/main" val="2524897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3858" y="3158952"/>
            <a:ext cx="9144000" cy="2387600"/>
          </a:xfrm>
        </p:spPr>
        <p:txBody>
          <a:bodyPr/>
          <a:lstStyle/>
          <a:p>
            <a:r>
              <a:rPr lang="en-US" dirty="0" smtClean="0"/>
              <a:t>201501 - 201801</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507" y="1744772"/>
            <a:ext cx="7048500" cy="2466975"/>
          </a:xfrm>
          <a:prstGeom prst="rect">
            <a:avLst/>
          </a:prstGeom>
        </p:spPr>
      </p:pic>
    </p:spTree>
    <p:extLst>
      <p:ext uri="{BB962C8B-B14F-4D97-AF65-F5344CB8AC3E}">
        <p14:creationId xmlns:p14="http://schemas.microsoft.com/office/powerpoint/2010/main" val="1573952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81919" y="3943537"/>
            <a:ext cx="5150746" cy="1722121"/>
          </a:xfrm>
        </p:spPr>
        <p:txBody>
          <a:bodyPr>
            <a:normAutofit fontScale="92500"/>
          </a:bodyPr>
          <a:lstStyle/>
          <a:p>
            <a:pPr marL="0" indent="0" algn="ctr">
              <a:buNone/>
            </a:pPr>
            <a:r>
              <a:rPr lang="en-US" sz="3600" dirty="0" smtClean="0"/>
              <a:t>3,220 Students have successfully completed the SOOL class</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60" y="833929"/>
            <a:ext cx="7403864" cy="2464429"/>
          </a:xfrm>
          <a:prstGeom prst="rect">
            <a:avLst/>
          </a:prstGeom>
        </p:spPr>
      </p:pic>
    </p:spTree>
    <p:extLst>
      <p:ext uri="{BB962C8B-B14F-4D97-AF65-F5344CB8AC3E}">
        <p14:creationId xmlns:p14="http://schemas.microsoft.com/office/powerpoint/2010/main" val="2320343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841" y="900236"/>
            <a:ext cx="9701448" cy="5769151"/>
          </a:xfrm>
          <a:prstGeom prst="rect">
            <a:avLst/>
          </a:prstGeom>
        </p:spPr>
      </p:pic>
    </p:spTree>
    <p:extLst>
      <p:ext uri="{BB962C8B-B14F-4D97-AF65-F5344CB8AC3E}">
        <p14:creationId xmlns:p14="http://schemas.microsoft.com/office/powerpoint/2010/main" val="3188445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519" y="561528"/>
            <a:ext cx="9237305" cy="6207283"/>
          </a:xfrm>
          <a:prstGeom prst="rect">
            <a:avLst/>
          </a:prstGeom>
        </p:spPr>
      </p:pic>
    </p:spTree>
    <p:extLst>
      <p:ext uri="{BB962C8B-B14F-4D97-AF65-F5344CB8AC3E}">
        <p14:creationId xmlns:p14="http://schemas.microsoft.com/office/powerpoint/2010/main" val="2429917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807" y="539994"/>
            <a:ext cx="9115262" cy="5976564"/>
          </a:xfrm>
          <a:prstGeom prst="rect">
            <a:avLst/>
          </a:prstGeom>
        </p:spPr>
      </p:pic>
    </p:spTree>
    <p:extLst>
      <p:ext uri="{BB962C8B-B14F-4D97-AF65-F5344CB8AC3E}">
        <p14:creationId xmlns:p14="http://schemas.microsoft.com/office/powerpoint/2010/main" val="3338537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322" y="707228"/>
            <a:ext cx="9629139" cy="6150772"/>
          </a:xfrm>
          <a:prstGeom prst="rect">
            <a:avLst/>
          </a:prstGeom>
        </p:spPr>
      </p:pic>
    </p:spTree>
    <p:extLst>
      <p:ext uri="{BB962C8B-B14F-4D97-AF65-F5344CB8AC3E}">
        <p14:creationId xmlns:p14="http://schemas.microsoft.com/office/powerpoint/2010/main" val="1856943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631066"/>
            <a:ext cx="8915399" cy="2099255"/>
          </a:xfrm>
        </p:spPr>
        <p:txBody>
          <a:bodyPr/>
          <a:lstStyle/>
          <a:p>
            <a:r>
              <a:rPr lang="en-US" dirty="0" smtClean="0"/>
              <a:t>BridgeValley Community and Technical College</a:t>
            </a:r>
            <a:endParaRPr lang="en-US" dirty="0"/>
          </a:p>
        </p:txBody>
      </p:sp>
      <p:sp>
        <p:nvSpPr>
          <p:cNvPr id="3" name="Subtitle 2"/>
          <p:cNvSpPr>
            <a:spLocks noGrp="1"/>
          </p:cNvSpPr>
          <p:nvPr>
            <p:ph type="subTitle" idx="1"/>
          </p:nvPr>
        </p:nvSpPr>
        <p:spPr>
          <a:xfrm>
            <a:off x="2215725" y="3103809"/>
            <a:ext cx="8915399" cy="2799854"/>
          </a:xfrm>
        </p:spPr>
        <p:txBody>
          <a:bodyPr>
            <a:normAutofit fontScale="85000" lnSpcReduction="10000"/>
          </a:bodyPr>
          <a:lstStyle/>
          <a:p>
            <a:r>
              <a:rPr lang="en-US" sz="3600" dirty="0" smtClean="0"/>
              <a:t>2-year CTC</a:t>
            </a:r>
          </a:p>
          <a:p>
            <a:r>
              <a:rPr lang="en-US" sz="3600" dirty="0" smtClean="0"/>
              <a:t>Offers over 90 degree and certificate programs</a:t>
            </a:r>
          </a:p>
          <a:p>
            <a:r>
              <a:rPr lang="en-US" sz="3600" dirty="0" smtClean="0"/>
              <a:t>Over 1700 students</a:t>
            </a:r>
          </a:p>
          <a:p>
            <a:r>
              <a:rPr lang="en-US" sz="3600" dirty="0" smtClean="0"/>
              <a:t>2 campuses - So. Charleston &amp; Montgomery</a:t>
            </a:r>
          </a:p>
          <a:p>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441" y="146676"/>
            <a:ext cx="1255780" cy="5487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469" y="99484"/>
            <a:ext cx="1129005" cy="588964"/>
          </a:xfrm>
          <a:prstGeom prst="rect">
            <a:avLst/>
          </a:prstGeom>
        </p:spPr>
      </p:pic>
    </p:spTree>
    <p:extLst>
      <p:ext uri="{BB962C8B-B14F-4D97-AF65-F5344CB8AC3E}">
        <p14:creationId xmlns:p14="http://schemas.microsoft.com/office/powerpoint/2010/main" val="4018449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875" y="0"/>
            <a:ext cx="8618250" cy="6858000"/>
          </a:xfrm>
          <a:prstGeom prst="rect">
            <a:avLst/>
          </a:prstGeom>
        </p:spPr>
      </p:pic>
    </p:spTree>
    <p:extLst>
      <p:ext uri="{BB962C8B-B14F-4D97-AF65-F5344CB8AC3E}">
        <p14:creationId xmlns:p14="http://schemas.microsoft.com/office/powerpoint/2010/main" val="1435704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084" y="0"/>
            <a:ext cx="8789832" cy="6858000"/>
          </a:xfrm>
          <a:prstGeom prst="rect">
            <a:avLst/>
          </a:prstGeom>
        </p:spPr>
      </p:pic>
    </p:spTree>
    <p:extLst>
      <p:ext uri="{BB962C8B-B14F-4D97-AF65-F5344CB8AC3E}">
        <p14:creationId xmlns:p14="http://schemas.microsoft.com/office/powerpoint/2010/main" val="3295292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2560" y="178513"/>
            <a:ext cx="9537441" cy="851027"/>
          </a:xfrm>
        </p:spPr>
        <p:txBody>
          <a:bodyPr>
            <a:normAutofit fontScale="90000"/>
          </a:bodyPr>
          <a:lstStyle/>
          <a:p>
            <a:pPr algn="ctr"/>
            <a:r>
              <a:rPr lang="en-US" dirty="0" smtClean="0"/>
              <a:t>Grades: Traditional vs Web </a:t>
            </a:r>
            <a:br>
              <a:rPr lang="en-US" dirty="0" smtClean="0"/>
            </a:br>
            <a:r>
              <a:rPr lang="en-US" dirty="0" smtClean="0"/>
              <a:t>in Percentages</a:t>
            </a:r>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343" y="1216152"/>
            <a:ext cx="5973009" cy="5382376"/>
          </a:xfrm>
          <a:prstGeom prst="rect">
            <a:avLst/>
          </a:prstGeom>
        </p:spPr>
      </p:pic>
    </p:spTree>
    <p:extLst>
      <p:ext uri="{BB962C8B-B14F-4D97-AF65-F5344CB8AC3E}">
        <p14:creationId xmlns:p14="http://schemas.microsoft.com/office/powerpoint/2010/main" val="1105115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Templates </a:t>
            </a:r>
            <a:endParaRPr lang="en-US" dirty="0"/>
          </a:p>
        </p:txBody>
      </p:sp>
      <p:sp>
        <p:nvSpPr>
          <p:cNvPr id="5" name="Subtitle 4"/>
          <p:cNvSpPr>
            <a:spLocks noGrp="1"/>
          </p:cNvSpPr>
          <p:nvPr>
            <p:ph type="subTitle" idx="1"/>
          </p:nvPr>
        </p:nvSpPr>
        <p:spPr/>
        <p:txBody>
          <a:bodyPr/>
          <a:lstStyle/>
          <a:p>
            <a:r>
              <a:rPr lang="en-US" dirty="0" smtClean="0"/>
              <a:t>For Blackboard</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3338" y="1117058"/>
            <a:ext cx="4645161" cy="2029972"/>
          </a:xfrm>
          <a:prstGeom prst="rect">
            <a:avLst/>
          </a:prstGeom>
        </p:spPr>
      </p:pic>
    </p:spTree>
    <p:extLst>
      <p:ext uri="{BB962C8B-B14F-4D97-AF65-F5344CB8AC3E}">
        <p14:creationId xmlns:p14="http://schemas.microsoft.com/office/powerpoint/2010/main" val="238347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Template Setup</a:t>
            </a:r>
            <a:endParaRPr lang="en-US" dirty="0"/>
          </a:p>
        </p:txBody>
      </p:sp>
      <p:sp>
        <p:nvSpPr>
          <p:cNvPr id="5" name="Content Placeholder 4"/>
          <p:cNvSpPr>
            <a:spLocks noGrp="1"/>
          </p:cNvSpPr>
          <p:nvPr>
            <p:ph idx="1"/>
          </p:nvPr>
        </p:nvSpPr>
        <p:spPr>
          <a:xfrm>
            <a:off x="2589212" y="2133600"/>
            <a:ext cx="8915400" cy="4052596"/>
          </a:xfrm>
        </p:spPr>
        <p:txBody>
          <a:bodyPr>
            <a:normAutofit/>
          </a:bodyPr>
          <a:lstStyle/>
          <a:p>
            <a:r>
              <a:rPr lang="en-US" dirty="0" smtClean="0"/>
              <a:t>Create an </a:t>
            </a:r>
            <a:r>
              <a:rPr lang="en-US" dirty="0"/>
              <a:t>area in content collection to store files needed in the template.</a:t>
            </a:r>
          </a:p>
          <a:p>
            <a:pPr lvl="1"/>
            <a:r>
              <a:rPr lang="en-US" dirty="0"/>
              <a:t>We use a </a:t>
            </a:r>
            <a:r>
              <a:rPr lang="en-US" b="1" i="1" dirty="0"/>
              <a:t>Default </a:t>
            </a:r>
            <a:r>
              <a:rPr lang="en-US" b="1" i="1" dirty="0" smtClean="0"/>
              <a:t>Files </a:t>
            </a:r>
            <a:r>
              <a:rPr lang="en-US" b="1" i="1" dirty="0"/>
              <a:t>folder</a:t>
            </a:r>
            <a:r>
              <a:rPr lang="en-US" dirty="0"/>
              <a:t>, this make updates possible.</a:t>
            </a:r>
          </a:p>
          <a:p>
            <a:pPr lvl="1"/>
            <a:r>
              <a:rPr lang="en-US" dirty="0"/>
              <a:t>Make sure </a:t>
            </a:r>
            <a:r>
              <a:rPr lang="en-US" b="1" dirty="0" smtClean="0"/>
              <a:t>Permissions</a:t>
            </a:r>
            <a:r>
              <a:rPr lang="en-US" dirty="0" smtClean="0"/>
              <a:t> </a:t>
            </a:r>
            <a:r>
              <a:rPr lang="en-US" dirty="0"/>
              <a:t>are set </a:t>
            </a:r>
            <a:r>
              <a:rPr lang="en-US" dirty="0" smtClean="0"/>
              <a:t>within the default folder to “</a:t>
            </a:r>
            <a:r>
              <a:rPr lang="en-US" b="1" dirty="0" smtClean="0"/>
              <a:t>Read</a:t>
            </a:r>
            <a:r>
              <a:rPr lang="en-US" dirty="0" smtClean="0"/>
              <a:t>” </a:t>
            </a:r>
            <a:r>
              <a:rPr lang="en-US" dirty="0"/>
              <a:t>for </a:t>
            </a:r>
            <a:r>
              <a:rPr lang="en-US" dirty="0" smtClean="0"/>
              <a:t>everyone.</a:t>
            </a:r>
            <a:endParaRPr lang="en-US" dirty="0"/>
          </a:p>
          <a:p>
            <a:r>
              <a:rPr lang="en-US" dirty="0"/>
              <a:t>Do </a:t>
            </a:r>
            <a:r>
              <a:rPr lang="en-US" dirty="0" smtClean="0"/>
              <a:t>not </a:t>
            </a:r>
            <a:r>
              <a:rPr lang="en-US" dirty="0"/>
              <a:t>store files in the </a:t>
            </a:r>
            <a:r>
              <a:rPr lang="en-US" dirty="0" smtClean="0"/>
              <a:t>default template.</a:t>
            </a:r>
          </a:p>
          <a:p>
            <a:r>
              <a:rPr lang="en-US" dirty="0"/>
              <a:t>Name the </a:t>
            </a:r>
            <a:r>
              <a:rPr lang="en-US" dirty="0" smtClean="0"/>
              <a:t>default template </a:t>
            </a:r>
            <a:r>
              <a:rPr lang="en-US" dirty="0"/>
              <a:t>with the year it was created.</a:t>
            </a:r>
          </a:p>
          <a:p>
            <a:r>
              <a:rPr lang="en-US" dirty="0" smtClean="0"/>
              <a:t>Have </a:t>
            </a:r>
            <a:r>
              <a:rPr lang="en-US" dirty="0"/>
              <a:t>a blank default shell for future semesters</a:t>
            </a:r>
            <a:r>
              <a:rPr lang="en-US" dirty="0" smtClean="0"/>
              <a:t>, and include </a:t>
            </a:r>
            <a:r>
              <a:rPr lang="en-US" dirty="0"/>
              <a:t>only bare </a:t>
            </a:r>
            <a:r>
              <a:rPr lang="en-US" dirty="0" smtClean="0"/>
              <a:t>essentials.</a:t>
            </a:r>
            <a:endParaRPr lang="en-US" dirty="0"/>
          </a:p>
          <a:p>
            <a:pPr lvl="1"/>
            <a:r>
              <a:rPr lang="en-US" dirty="0"/>
              <a:t>The first </a:t>
            </a:r>
            <a:r>
              <a:rPr lang="en-US" dirty="0" smtClean="0"/>
              <a:t>year, </a:t>
            </a:r>
            <a:r>
              <a:rPr lang="en-US" dirty="0"/>
              <a:t>use the full template to automatically deploy the content.</a:t>
            </a:r>
          </a:p>
          <a:p>
            <a:pPr lvl="1"/>
            <a:r>
              <a:rPr lang="en-US" dirty="0"/>
              <a:t>All other </a:t>
            </a:r>
            <a:r>
              <a:rPr lang="en-US" dirty="0" smtClean="0"/>
              <a:t>years, </a:t>
            </a:r>
            <a:r>
              <a:rPr lang="en-US" dirty="0"/>
              <a:t>use the blank </a:t>
            </a:r>
            <a:r>
              <a:rPr lang="en-US" dirty="0" smtClean="0"/>
              <a:t>template; </a:t>
            </a:r>
            <a:r>
              <a:rPr lang="en-US" dirty="0"/>
              <a:t>it saves a lot of cleanup for the faculty</a:t>
            </a:r>
            <a:r>
              <a:rPr lang="en-US" dirty="0" smtClean="0"/>
              <a:t>.</a:t>
            </a:r>
            <a:endParaRPr lang="en-US" dirty="0"/>
          </a:p>
        </p:txBody>
      </p:sp>
    </p:spTree>
    <p:extLst>
      <p:ext uri="{BB962C8B-B14F-4D97-AF65-F5344CB8AC3E}">
        <p14:creationId xmlns:p14="http://schemas.microsoft.com/office/powerpoint/2010/main" val="2925840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Include in the Template</a:t>
            </a:r>
            <a:endParaRPr lang="en-US" dirty="0"/>
          </a:p>
        </p:txBody>
      </p:sp>
      <p:sp>
        <p:nvSpPr>
          <p:cNvPr id="3" name="Content Placeholder 2"/>
          <p:cNvSpPr>
            <a:spLocks noGrp="1"/>
          </p:cNvSpPr>
          <p:nvPr>
            <p:ph idx="1"/>
          </p:nvPr>
        </p:nvSpPr>
        <p:spPr/>
        <p:txBody>
          <a:bodyPr/>
          <a:lstStyle/>
          <a:p>
            <a:r>
              <a:rPr lang="en-US" dirty="0"/>
              <a:t>If you have a default course </a:t>
            </a:r>
            <a:r>
              <a:rPr lang="en-US" dirty="0" smtClean="0"/>
              <a:t>menu, </a:t>
            </a:r>
            <a:r>
              <a:rPr lang="en-US" dirty="0"/>
              <a:t>include that menu in the default shell. </a:t>
            </a:r>
          </a:p>
          <a:p>
            <a:r>
              <a:rPr lang="en-US" dirty="0" smtClean="0"/>
              <a:t>Suggestions </a:t>
            </a:r>
            <a:r>
              <a:rPr lang="en-US" dirty="0"/>
              <a:t>to include in template: </a:t>
            </a:r>
          </a:p>
          <a:p>
            <a:pPr lvl="1"/>
            <a:r>
              <a:rPr lang="en-US" b="1" dirty="0"/>
              <a:t>Start Here </a:t>
            </a:r>
            <a:r>
              <a:rPr lang="en-US" dirty="0"/>
              <a:t>– A message to all students. This message can be modified by instructor to include QM </a:t>
            </a:r>
            <a:r>
              <a:rPr lang="en-US" dirty="0" smtClean="0"/>
              <a:t>goals.</a:t>
            </a:r>
          </a:p>
          <a:p>
            <a:pPr lvl="1"/>
            <a:r>
              <a:rPr lang="en-US" b="1" dirty="0" smtClean="0"/>
              <a:t>Syllabus </a:t>
            </a:r>
            <a:r>
              <a:rPr lang="en-US" dirty="0"/>
              <a:t>- </a:t>
            </a:r>
            <a:r>
              <a:rPr lang="en-US" dirty="0" smtClean="0"/>
              <a:t>Include </a:t>
            </a:r>
            <a:r>
              <a:rPr lang="en-US" dirty="0"/>
              <a:t>Overview, Sample Syllabus, Netiquette and Discussion Expectations, Instructor Biography, and Syllabus Quiz.</a:t>
            </a:r>
          </a:p>
          <a:p>
            <a:pPr lvl="1"/>
            <a:r>
              <a:rPr lang="en-US" b="1" dirty="0"/>
              <a:t>Course Content </a:t>
            </a:r>
            <a:r>
              <a:rPr lang="en-US" dirty="0"/>
              <a:t>- </a:t>
            </a:r>
            <a:r>
              <a:rPr lang="en-US" dirty="0" smtClean="0"/>
              <a:t>Include </a:t>
            </a:r>
            <a:r>
              <a:rPr lang="en-US" dirty="0"/>
              <a:t>a Course Overview and Sample </a:t>
            </a:r>
            <a:r>
              <a:rPr lang="en-US" dirty="0" smtClean="0"/>
              <a:t>Module</a:t>
            </a:r>
            <a:endParaRPr lang="en-US" dirty="0"/>
          </a:p>
        </p:txBody>
      </p:sp>
    </p:spTree>
    <p:extLst>
      <p:ext uri="{BB962C8B-B14F-4D97-AF65-F5344CB8AC3E}">
        <p14:creationId xmlns:p14="http://schemas.microsoft.com/office/powerpoint/2010/main" val="3569121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Include in the Template </a:t>
            </a:r>
            <a:r>
              <a:rPr lang="en-US" sz="2800" dirty="0" smtClean="0"/>
              <a:t>(Communication Tools)</a:t>
            </a:r>
            <a:endParaRPr lang="en-US" dirty="0"/>
          </a:p>
        </p:txBody>
      </p:sp>
      <p:sp>
        <p:nvSpPr>
          <p:cNvPr id="3" name="Content Placeholder 2"/>
          <p:cNvSpPr>
            <a:spLocks noGrp="1"/>
          </p:cNvSpPr>
          <p:nvPr>
            <p:ph idx="1"/>
          </p:nvPr>
        </p:nvSpPr>
        <p:spPr/>
        <p:txBody>
          <a:bodyPr/>
          <a:lstStyle/>
          <a:p>
            <a:r>
              <a:rPr lang="en-US" b="1" dirty="0" smtClean="0"/>
              <a:t>Communication Tools </a:t>
            </a:r>
          </a:p>
          <a:p>
            <a:pPr lvl="1"/>
            <a:r>
              <a:rPr lang="en-US" dirty="0" smtClean="0"/>
              <a:t>My </a:t>
            </a:r>
            <a:r>
              <a:rPr lang="en-US" dirty="0"/>
              <a:t>Grades</a:t>
            </a:r>
          </a:p>
          <a:p>
            <a:pPr lvl="1"/>
            <a:r>
              <a:rPr lang="en-US" dirty="0"/>
              <a:t>Announcements</a:t>
            </a:r>
          </a:p>
          <a:p>
            <a:pPr lvl="1"/>
            <a:r>
              <a:rPr lang="en-US" dirty="0"/>
              <a:t>Discussions</a:t>
            </a:r>
          </a:p>
          <a:p>
            <a:pPr lvl="1"/>
            <a:r>
              <a:rPr lang="en-US" dirty="0"/>
              <a:t>Course Messages</a:t>
            </a:r>
          </a:p>
          <a:p>
            <a:pPr lvl="1"/>
            <a:r>
              <a:rPr lang="en-US" dirty="0"/>
              <a:t>Email</a:t>
            </a:r>
          </a:p>
          <a:p>
            <a:pPr lvl="1"/>
            <a:r>
              <a:rPr lang="en-US" dirty="0"/>
              <a:t>Calendar</a:t>
            </a:r>
          </a:p>
          <a:p>
            <a:pPr lvl="1"/>
            <a:r>
              <a:rPr lang="en-US" dirty="0"/>
              <a:t>Water </a:t>
            </a:r>
            <a:r>
              <a:rPr lang="en-US" dirty="0" smtClean="0"/>
              <a:t>Cooler</a:t>
            </a:r>
          </a:p>
          <a:p>
            <a:pPr lvl="1"/>
            <a:r>
              <a:rPr lang="en-US" i="1" dirty="0"/>
              <a:t>Goal </a:t>
            </a:r>
            <a:r>
              <a:rPr lang="en-US" i="1" dirty="0" smtClean="0"/>
              <a:t>Performance (Optional)</a:t>
            </a:r>
            <a:endParaRPr lang="en-US" i="1" dirty="0"/>
          </a:p>
        </p:txBody>
      </p:sp>
    </p:spTree>
    <p:extLst>
      <p:ext uri="{BB962C8B-B14F-4D97-AF65-F5344CB8AC3E}">
        <p14:creationId xmlns:p14="http://schemas.microsoft.com/office/powerpoint/2010/main" val="245799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Include in the Template </a:t>
            </a:r>
            <a:r>
              <a:rPr lang="en-US" sz="2800" dirty="0" smtClean="0"/>
              <a:t>(Technical Support)</a:t>
            </a:r>
            <a:endParaRPr lang="en-US" sz="2800" dirty="0"/>
          </a:p>
        </p:txBody>
      </p:sp>
      <p:sp>
        <p:nvSpPr>
          <p:cNvPr id="3" name="Content Placeholder 2"/>
          <p:cNvSpPr>
            <a:spLocks noGrp="1"/>
          </p:cNvSpPr>
          <p:nvPr>
            <p:ph idx="1"/>
          </p:nvPr>
        </p:nvSpPr>
        <p:spPr/>
        <p:txBody>
          <a:bodyPr/>
          <a:lstStyle/>
          <a:p>
            <a:r>
              <a:rPr lang="en-US" dirty="0" smtClean="0"/>
              <a:t>Module </a:t>
            </a:r>
            <a:r>
              <a:rPr lang="en-US" dirty="0"/>
              <a:t>Overview </a:t>
            </a:r>
            <a:endParaRPr lang="en-US" dirty="0" smtClean="0"/>
          </a:p>
          <a:p>
            <a:pPr lvl="1"/>
            <a:r>
              <a:rPr lang="en-US" dirty="0" smtClean="0"/>
              <a:t>Sample Module with Module Overview</a:t>
            </a:r>
          </a:p>
          <a:p>
            <a:r>
              <a:rPr lang="en-US" dirty="0" smtClean="0"/>
              <a:t>Technical </a:t>
            </a:r>
            <a:r>
              <a:rPr lang="en-US" dirty="0"/>
              <a:t>Support information </a:t>
            </a:r>
            <a:endParaRPr lang="en-US" dirty="0" smtClean="0"/>
          </a:p>
          <a:p>
            <a:pPr lvl="1"/>
            <a:r>
              <a:rPr lang="en-US" dirty="0" smtClean="0"/>
              <a:t>Help line, online help, &amp; after hours help</a:t>
            </a:r>
          </a:p>
          <a:p>
            <a:r>
              <a:rPr lang="en-US" dirty="0" smtClean="0"/>
              <a:t>Link </a:t>
            </a:r>
            <a:r>
              <a:rPr lang="en-US" dirty="0"/>
              <a:t>to a file in Content </a:t>
            </a:r>
            <a:r>
              <a:rPr lang="en-US" dirty="0" smtClean="0"/>
              <a:t>Collection (</a:t>
            </a:r>
            <a:r>
              <a:rPr lang="en-US" i="1" dirty="0" smtClean="0"/>
              <a:t>Default File Folder</a:t>
            </a:r>
            <a:r>
              <a:rPr lang="en-US" dirty="0" smtClean="0"/>
              <a:t>) </a:t>
            </a:r>
            <a:r>
              <a:rPr lang="en-US" dirty="0"/>
              <a:t>for easy update</a:t>
            </a:r>
            <a:r>
              <a:rPr lang="en-US" dirty="0" smtClean="0"/>
              <a:t>.</a:t>
            </a:r>
            <a:endParaRPr lang="en-US" dirty="0"/>
          </a:p>
        </p:txBody>
      </p:sp>
    </p:spTree>
    <p:extLst>
      <p:ext uri="{BB962C8B-B14F-4D97-AF65-F5344CB8AC3E}">
        <p14:creationId xmlns:p14="http://schemas.microsoft.com/office/powerpoint/2010/main" val="81384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Include in the Template </a:t>
            </a:r>
            <a:br>
              <a:rPr lang="en-US" dirty="0" smtClean="0"/>
            </a:br>
            <a:r>
              <a:rPr lang="en-US" sz="2400" dirty="0" smtClean="0"/>
              <a:t>(Technical Requirements)</a:t>
            </a:r>
            <a:endParaRPr lang="en-US" dirty="0"/>
          </a:p>
        </p:txBody>
      </p:sp>
      <p:sp>
        <p:nvSpPr>
          <p:cNvPr id="3" name="Content Placeholder 2"/>
          <p:cNvSpPr>
            <a:spLocks noGrp="1"/>
          </p:cNvSpPr>
          <p:nvPr>
            <p:ph idx="1"/>
          </p:nvPr>
        </p:nvSpPr>
        <p:spPr/>
        <p:txBody>
          <a:bodyPr>
            <a:normAutofit/>
          </a:bodyPr>
          <a:lstStyle/>
          <a:p>
            <a:r>
              <a:rPr lang="en-US" b="1" dirty="0" smtClean="0"/>
              <a:t>Module Overview</a:t>
            </a:r>
          </a:p>
          <a:p>
            <a:r>
              <a:rPr lang="en-US" b="1" dirty="0" smtClean="0"/>
              <a:t>Technical </a:t>
            </a:r>
            <a:r>
              <a:rPr lang="en-US" b="1" dirty="0"/>
              <a:t>Requirements </a:t>
            </a:r>
            <a:r>
              <a:rPr lang="en-US" b="1" dirty="0" smtClean="0"/>
              <a:t>information</a:t>
            </a:r>
          </a:p>
          <a:p>
            <a:pPr lvl="1"/>
            <a:r>
              <a:rPr lang="en-US" dirty="0" smtClean="0"/>
              <a:t>Technical Requirements</a:t>
            </a:r>
          </a:p>
          <a:p>
            <a:pPr lvl="1"/>
            <a:r>
              <a:rPr lang="en-US" dirty="0" smtClean="0"/>
              <a:t>Learning Management System Competencies</a:t>
            </a:r>
          </a:p>
          <a:p>
            <a:pPr lvl="1"/>
            <a:r>
              <a:rPr lang="en-US" dirty="0" smtClean="0"/>
              <a:t>Minimum Technology Skill Requirements </a:t>
            </a:r>
          </a:p>
          <a:p>
            <a:pPr lvl="1"/>
            <a:r>
              <a:rPr lang="en-US" dirty="0" smtClean="0"/>
              <a:t>Necessary Software</a:t>
            </a:r>
          </a:p>
          <a:p>
            <a:pPr lvl="1"/>
            <a:r>
              <a:rPr lang="en-US" dirty="0" smtClean="0"/>
              <a:t>Blackboard Browser and Operating Systems Support</a:t>
            </a:r>
          </a:p>
          <a:p>
            <a:r>
              <a:rPr lang="en-US" dirty="0" smtClean="0"/>
              <a:t>Link </a:t>
            </a:r>
            <a:r>
              <a:rPr lang="en-US" dirty="0"/>
              <a:t>to a file in Content Collection </a:t>
            </a:r>
            <a:r>
              <a:rPr lang="en-US" dirty="0" smtClean="0"/>
              <a:t>(</a:t>
            </a:r>
            <a:r>
              <a:rPr lang="en-US" i="1" dirty="0"/>
              <a:t>Default File </a:t>
            </a:r>
            <a:r>
              <a:rPr lang="en-US" i="1" dirty="0" smtClean="0"/>
              <a:t>Folder</a:t>
            </a:r>
            <a:r>
              <a:rPr lang="en-US" dirty="0" smtClean="0"/>
              <a:t>) for </a:t>
            </a:r>
            <a:r>
              <a:rPr lang="en-US" dirty="0"/>
              <a:t>easy update</a:t>
            </a:r>
            <a:r>
              <a:rPr lang="en-US" dirty="0" smtClean="0"/>
              <a:t>.</a:t>
            </a:r>
            <a:endParaRPr lang="en-US" dirty="0"/>
          </a:p>
        </p:txBody>
      </p:sp>
    </p:spTree>
    <p:extLst>
      <p:ext uri="{BB962C8B-B14F-4D97-AF65-F5344CB8AC3E}">
        <p14:creationId xmlns:p14="http://schemas.microsoft.com/office/powerpoint/2010/main" val="564000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Include in the Template </a:t>
            </a:r>
            <a:r>
              <a:rPr lang="en-US" sz="2800" dirty="0" smtClean="0"/>
              <a:t>(Policies)</a:t>
            </a:r>
            <a:endParaRPr lang="en-US" sz="2800" dirty="0"/>
          </a:p>
        </p:txBody>
      </p:sp>
      <p:sp>
        <p:nvSpPr>
          <p:cNvPr id="3" name="Content Placeholder 2"/>
          <p:cNvSpPr>
            <a:spLocks noGrp="1"/>
          </p:cNvSpPr>
          <p:nvPr>
            <p:ph idx="1"/>
          </p:nvPr>
        </p:nvSpPr>
        <p:spPr/>
        <p:txBody>
          <a:bodyPr>
            <a:normAutofit/>
          </a:bodyPr>
          <a:lstStyle/>
          <a:p>
            <a:r>
              <a:rPr lang="en-US" b="1" dirty="0" smtClean="0"/>
              <a:t>Module </a:t>
            </a:r>
            <a:r>
              <a:rPr lang="en-US" b="1" dirty="0"/>
              <a:t>Overview and Policy information </a:t>
            </a:r>
            <a:endParaRPr lang="en-US" b="1" dirty="0" smtClean="0"/>
          </a:p>
          <a:p>
            <a:pPr lvl="1"/>
            <a:r>
              <a:rPr lang="en-US" b="1" dirty="0" smtClean="0"/>
              <a:t>Institutional Policies </a:t>
            </a:r>
            <a:r>
              <a:rPr lang="en-US" dirty="0"/>
              <a:t>– Academic Integrity, </a:t>
            </a:r>
            <a:r>
              <a:rPr lang="en-US" dirty="0" smtClean="0"/>
              <a:t>Grade </a:t>
            </a:r>
            <a:r>
              <a:rPr lang="en-US" dirty="0"/>
              <a:t>Appeals, Academic Standings, Class Cancellation and College Closures, Computer Use and Abuse, Distance Delivery of Instruction, Electronic Communication Usage, Final Exams, Grades, Proctoring of Online and Web Courses, Tuition and Fees, and Student Handbook.</a:t>
            </a:r>
          </a:p>
          <a:p>
            <a:pPr lvl="1"/>
            <a:r>
              <a:rPr lang="en-US" b="1" dirty="0"/>
              <a:t>Software Privacy Policies </a:t>
            </a:r>
            <a:r>
              <a:rPr lang="en-US" dirty="0"/>
              <a:t>– Blackboard, McGraw Hill Connect, YouTube, Respondus and Lockdown Browser, and any other common software.</a:t>
            </a:r>
          </a:p>
          <a:p>
            <a:pPr lvl="1"/>
            <a:r>
              <a:rPr lang="en-US" b="1" dirty="0"/>
              <a:t>Software Accessibility Statements </a:t>
            </a:r>
            <a:r>
              <a:rPr lang="en-US" dirty="0"/>
              <a:t>– Blackboard, Big Blue Button, McGraw Hill, YouTube, Respondus, and any other common software.</a:t>
            </a:r>
          </a:p>
          <a:p>
            <a:r>
              <a:rPr lang="en-US" dirty="0" smtClean="0"/>
              <a:t>Link to a file in Content Collection (</a:t>
            </a:r>
            <a:r>
              <a:rPr lang="en-US" i="1" dirty="0"/>
              <a:t>Default File </a:t>
            </a:r>
            <a:r>
              <a:rPr lang="en-US" i="1" dirty="0" smtClean="0"/>
              <a:t>Folder</a:t>
            </a:r>
            <a:r>
              <a:rPr lang="en-US" dirty="0" smtClean="0"/>
              <a:t>) for easy update.</a:t>
            </a:r>
          </a:p>
          <a:p>
            <a:endParaRPr lang="en-US" dirty="0"/>
          </a:p>
        </p:txBody>
      </p:sp>
    </p:spTree>
    <p:extLst>
      <p:ext uri="{BB962C8B-B14F-4D97-AF65-F5344CB8AC3E}">
        <p14:creationId xmlns:p14="http://schemas.microsoft.com/office/powerpoint/2010/main" val="3885465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156" y="858415"/>
            <a:ext cx="9843622" cy="5535255"/>
          </a:xfrm>
          <a:prstGeom prst="rect">
            <a:avLst/>
          </a:prstGeom>
        </p:spPr>
      </p:pic>
    </p:spTree>
    <p:extLst>
      <p:ext uri="{BB962C8B-B14F-4D97-AF65-F5344CB8AC3E}">
        <p14:creationId xmlns:p14="http://schemas.microsoft.com/office/powerpoint/2010/main" val="2279489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Include in the Template </a:t>
            </a:r>
            <a:br>
              <a:rPr lang="en-US" dirty="0" smtClean="0"/>
            </a:br>
            <a:r>
              <a:rPr lang="en-US" sz="2800" dirty="0" smtClean="0"/>
              <a:t>(Proctor &amp; Additional)</a:t>
            </a:r>
            <a:endParaRPr lang="en-US" sz="2800" dirty="0"/>
          </a:p>
        </p:txBody>
      </p:sp>
      <p:sp>
        <p:nvSpPr>
          <p:cNvPr id="3" name="Content Placeholder 2"/>
          <p:cNvSpPr>
            <a:spLocks noGrp="1"/>
          </p:cNvSpPr>
          <p:nvPr>
            <p:ph idx="1"/>
          </p:nvPr>
        </p:nvSpPr>
        <p:spPr>
          <a:xfrm>
            <a:off x="2589212" y="2133599"/>
            <a:ext cx="8915400" cy="4397829"/>
          </a:xfrm>
        </p:spPr>
        <p:txBody>
          <a:bodyPr>
            <a:normAutofit fontScale="85000" lnSpcReduction="20000"/>
          </a:bodyPr>
          <a:lstStyle/>
          <a:p>
            <a:r>
              <a:rPr lang="en-US" b="1" dirty="0" smtClean="0"/>
              <a:t>Proctoring Overview</a:t>
            </a:r>
          </a:p>
          <a:p>
            <a:pPr lvl="1"/>
            <a:r>
              <a:rPr lang="en-US" dirty="0" smtClean="0"/>
              <a:t>On-campus Proctoring</a:t>
            </a:r>
          </a:p>
          <a:p>
            <a:pPr lvl="1"/>
            <a:r>
              <a:rPr lang="en-US" dirty="0" smtClean="0"/>
              <a:t>Off-campus Proctoring</a:t>
            </a:r>
          </a:p>
          <a:p>
            <a:pPr lvl="1"/>
            <a:r>
              <a:rPr lang="en-US" dirty="0" smtClean="0"/>
              <a:t>Online Proctoring</a:t>
            </a:r>
            <a:endParaRPr lang="en-US" dirty="0"/>
          </a:p>
          <a:p>
            <a:r>
              <a:rPr lang="en-US" b="1" dirty="0"/>
              <a:t>Additional Resources </a:t>
            </a:r>
            <a:endParaRPr lang="en-US" dirty="0"/>
          </a:p>
          <a:p>
            <a:pPr lvl="1"/>
            <a:r>
              <a:rPr lang="en-US" dirty="0" smtClean="0"/>
              <a:t>Library Services</a:t>
            </a:r>
          </a:p>
          <a:p>
            <a:pPr lvl="1"/>
            <a:r>
              <a:rPr lang="en-US" dirty="0" smtClean="0"/>
              <a:t>Computing Services </a:t>
            </a:r>
          </a:p>
          <a:p>
            <a:pPr lvl="1"/>
            <a:r>
              <a:rPr lang="en-US" dirty="0" smtClean="0"/>
              <a:t>Student </a:t>
            </a:r>
            <a:r>
              <a:rPr lang="en-US" dirty="0"/>
              <a:t>Success </a:t>
            </a:r>
            <a:r>
              <a:rPr lang="en-US" dirty="0" smtClean="0"/>
              <a:t>Center</a:t>
            </a:r>
          </a:p>
          <a:p>
            <a:pPr lvl="1"/>
            <a:r>
              <a:rPr lang="en-US" dirty="0" smtClean="0"/>
              <a:t>Student Services</a:t>
            </a:r>
          </a:p>
          <a:p>
            <a:pPr lvl="1"/>
            <a:r>
              <a:rPr lang="en-US" dirty="0" smtClean="0"/>
              <a:t>Office </a:t>
            </a:r>
            <a:r>
              <a:rPr lang="en-US" dirty="0"/>
              <a:t>of the </a:t>
            </a:r>
            <a:r>
              <a:rPr lang="en-US" dirty="0" smtClean="0"/>
              <a:t>Registrar</a:t>
            </a:r>
          </a:p>
          <a:p>
            <a:pPr lvl="1"/>
            <a:r>
              <a:rPr lang="en-US" dirty="0" smtClean="0"/>
              <a:t>Veteran Affairs</a:t>
            </a:r>
          </a:p>
          <a:p>
            <a:pPr lvl="1"/>
            <a:r>
              <a:rPr lang="en-US" dirty="0" smtClean="0"/>
              <a:t>Financial Aid</a:t>
            </a:r>
          </a:p>
          <a:p>
            <a:pPr lvl="1"/>
            <a:r>
              <a:rPr lang="en-US" dirty="0" smtClean="0"/>
              <a:t>Counseling</a:t>
            </a:r>
            <a:r>
              <a:rPr lang="en-US" dirty="0"/>
              <a:t>, </a:t>
            </a:r>
            <a:r>
              <a:rPr lang="en-US" dirty="0" smtClean="0"/>
              <a:t>Disability</a:t>
            </a:r>
          </a:p>
          <a:p>
            <a:pPr lvl="1"/>
            <a:r>
              <a:rPr lang="en-US" dirty="0" smtClean="0"/>
              <a:t>Career Services</a:t>
            </a:r>
            <a:endParaRPr lang="en-US" dirty="0"/>
          </a:p>
          <a:p>
            <a:endParaRPr lang="en-US" dirty="0"/>
          </a:p>
        </p:txBody>
      </p:sp>
    </p:spTree>
    <p:extLst>
      <p:ext uri="{BB962C8B-B14F-4D97-AF65-F5344CB8AC3E}">
        <p14:creationId xmlns:p14="http://schemas.microsoft.com/office/powerpoint/2010/main" val="2981838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Goals </a:t>
            </a:r>
            <a:endParaRPr lang="en-US" dirty="0"/>
          </a:p>
        </p:txBody>
      </p:sp>
      <p:sp>
        <p:nvSpPr>
          <p:cNvPr id="3" name="Subtitle 2"/>
          <p:cNvSpPr>
            <a:spLocks noGrp="1"/>
          </p:cNvSpPr>
          <p:nvPr>
            <p:ph type="subTitle" idx="1"/>
          </p:nvPr>
        </p:nvSpPr>
        <p:spPr/>
        <p:txBody>
          <a:bodyPr/>
          <a:lstStyle/>
          <a:p>
            <a:r>
              <a:rPr lang="en-US" dirty="0" smtClean="0"/>
              <a:t>For Blackboard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848" y="865133"/>
            <a:ext cx="4645161" cy="2029972"/>
          </a:xfrm>
          <a:prstGeom prst="rect">
            <a:avLst/>
          </a:prstGeom>
        </p:spPr>
      </p:pic>
    </p:spTree>
    <p:extLst>
      <p:ext uri="{BB962C8B-B14F-4D97-AF65-F5344CB8AC3E}">
        <p14:creationId xmlns:p14="http://schemas.microsoft.com/office/powerpoint/2010/main" val="2877016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r>
              <a:rPr lang="en-US" dirty="0"/>
              <a:t>Institutions can demonstrate that their programs and curriculums are effective with goal alignment to course content and activities</a:t>
            </a:r>
            <a:r>
              <a:rPr lang="en-US" dirty="0" smtClean="0"/>
              <a:t>.</a:t>
            </a:r>
          </a:p>
          <a:p>
            <a:r>
              <a:rPr lang="en-US" dirty="0" smtClean="0"/>
              <a:t>Goals can be aligned with </a:t>
            </a:r>
          </a:p>
          <a:p>
            <a:pPr lvl="1"/>
            <a:r>
              <a:rPr lang="en-US" dirty="0" smtClean="0"/>
              <a:t>Content</a:t>
            </a:r>
          </a:p>
          <a:p>
            <a:pPr lvl="1"/>
            <a:r>
              <a:rPr lang="en-US" dirty="0" smtClean="0"/>
              <a:t>Discussions</a:t>
            </a:r>
          </a:p>
          <a:p>
            <a:pPr lvl="1"/>
            <a:r>
              <a:rPr lang="en-US" dirty="0" smtClean="0"/>
              <a:t>Blogs, Journals, and Wikis</a:t>
            </a:r>
          </a:p>
          <a:p>
            <a:pPr lvl="1"/>
            <a:r>
              <a:rPr lang="en-US" dirty="0" smtClean="0"/>
              <a:t>Tests and Individual Questions Within the Tests</a:t>
            </a:r>
          </a:p>
          <a:p>
            <a:pPr lvl="1"/>
            <a:r>
              <a:rPr lang="en-US" dirty="0" smtClean="0"/>
              <a:t>Assignments</a:t>
            </a:r>
          </a:p>
          <a:p>
            <a:pPr lvl="1"/>
            <a:r>
              <a:rPr lang="en-US" dirty="0" smtClean="0"/>
              <a:t>Rubrics</a:t>
            </a:r>
          </a:p>
          <a:p>
            <a:r>
              <a:rPr lang="en-US" dirty="0" smtClean="0">
                <a:hlinkClick r:id="rId2"/>
              </a:rPr>
              <a:t>https://help.blackboard.com/Learn/Instructor/Performance/Goals</a:t>
            </a:r>
            <a:r>
              <a:rPr lang="en-US" dirty="0" smtClean="0"/>
              <a:t> </a:t>
            </a:r>
            <a:endParaRPr lang="en-US" dirty="0"/>
          </a:p>
        </p:txBody>
      </p:sp>
    </p:spTree>
    <p:extLst>
      <p:ext uri="{BB962C8B-B14F-4D97-AF65-F5344CB8AC3E}">
        <p14:creationId xmlns:p14="http://schemas.microsoft.com/office/powerpoint/2010/main" val="3402020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Administrator Goals</a:t>
            </a:r>
            <a:endParaRPr lang="en-US" dirty="0"/>
          </a:p>
        </p:txBody>
      </p:sp>
      <p:sp>
        <p:nvSpPr>
          <p:cNvPr id="3" name="Content Placeholder 2"/>
          <p:cNvSpPr>
            <a:spLocks noGrp="1"/>
          </p:cNvSpPr>
          <p:nvPr>
            <p:ph idx="1"/>
          </p:nvPr>
        </p:nvSpPr>
        <p:spPr/>
        <p:txBody>
          <a:bodyPr/>
          <a:lstStyle/>
          <a:p>
            <a:r>
              <a:rPr lang="en-US" dirty="0" smtClean="0"/>
              <a:t>Make sure Goals are available in the system</a:t>
            </a:r>
          </a:p>
          <a:p>
            <a:r>
              <a:rPr lang="en-US" dirty="0" smtClean="0"/>
              <a:t>Administrators add Goals (</a:t>
            </a:r>
            <a:r>
              <a:rPr lang="en-US" b="1" dirty="0" smtClean="0"/>
              <a:t>System Admin&gt; Tools &amp; Utilities&gt; Goals</a:t>
            </a:r>
            <a:r>
              <a:rPr lang="en-US" dirty="0" smtClean="0"/>
              <a:t>)</a:t>
            </a:r>
          </a:p>
          <a:p>
            <a:pPr lvl="1"/>
            <a:r>
              <a:rPr lang="en-US" dirty="0" smtClean="0"/>
              <a:t>Create Quality Matters Goal Set</a:t>
            </a:r>
          </a:p>
          <a:p>
            <a:pPr lvl="1"/>
            <a:r>
              <a:rPr lang="en-US" dirty="0" smtClean="0"/>
              <a:t>Add a Category for each QM Standard</a:t>
            </a:r>
          </a:p>
          <a:p>
            <a:pPr lvl="1"/>
            <a:r>
              <a:rPr lang="en-US" dirty="0" smtClean="0"/>
              <a:t>Add Goals for each Standard</a:t>
            </a:r>
          </a:p>
          <a:p>
            <a:r>
              <a:rPr lang="en-US" dirty="0" smtClean="0"/>
              <a:t>Have a Numbering System (Goals must be unique)</a:t>
            </a:r>
          </a:p>
          <a:p>
            <a:r>
              <a:rPr lang="en-US" dirty="0" smtClean="0"/>
              <a:t>Include Essential, Very Important, and Important</a:t>
            </a:r>
            <a:endParaRPr lang="en-US" dirty="0"/>
          </a:p>
        </p:txBody>
      </p:sp>
    </p:spTree>
    <p:extLst>
      <p:ext uri="{BB962C8B-B14F-4D97-AF65-F5344CB8AC3E}">
        <p14:creationId xmlns:p14="http://schemas.microsoft.com/office/powerpoint/2010/main" val="2303411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Template Goals</a:t>
            </a:r>
            <a:endParaRPr lang="en-US" dirty="0"/>
          </a:p>
        </p:txBody>
      </p:sp>
      <p:sp>
        <p:nvSpPr>
          <p:cNvPr id="3" name="Content Placeholder 2"/>
          <p:cNvSpPr>
            <a:spLocks noGrp="1"/>
          </p:cNvSpPr>
          <p:nvPr>
            <p:ph idx="1"/>
          </p:nvPr>
        </p:nvSpPr>
        <p:spPr>
          <a:xfrm>
            <a:off x="2589212" y="2133600"/>
            <a:ext cx="8915400" cy="4201886"/>
          </a:xfrm>
        </p:spPr>
        <p:txBody>
          <a:bodyPr>
            <a:normAutofit lnSpcReduction="10000"/>
          </a:bodyPr>
          <a:lstStyle/>
          <a:p>
            <a:r>
              <a:rPr lang="en-US" dirty="0" smtClean="0"/>
              <a:t>Go to </a:t>
            </a:r>
            <a:r>
              <a:rPr lang="en-US" b="1" dirty="0" smtClean="0"/>
              <a:t>Control Panel&gt; Course Tools&gt; Goals </a:t>
            </a:r>
            <a:r>
              <a:rPr lang="en-US" dirty="0" smtClean="0"/>
              <a:t>to associate QM Goals to shell</a:t>
            </a:r>
          </a:p>
          <a:p>
            <a:r>
              <a:rPr lang="en-US" dirty="0" smtClean="0"/>
              <a:t>Go to various Content Areas to add Alignments</a:t>
            </a:r>
          </a:p>
          <a:p>
            <a:r>
              <a:rPr lang="en-US" dirty="0" smtClean="0"/>
              <a:t>To run Reports</a:t>
            </a:r>
          </a:p>
          <a:p>
            <a:pPr lvl="1"/>
            <a:r>
              <a:rPr lang="en-US" dirty="0" smtClean="0"/>
              <a:t>Go to </a:t>
            </a:r>
            <a:r>
              <a:rPr lang="en-US" b="1" dirty="0" smtClean="0"/>
              <a:t>Control Panel&gt; Evaluation&gt; Course Reports&gt; Course Coverage Report</a:t>
            </a:r>
            <a:r>
              <a:rPr lang="en-US" dirty="0" smtClean="0"/>
              <a:t> to run reports on the coverage areas</a:t>
            </a:r>
          </a:p>
          <a:p>
            <a:pPr lvl="1"/>
            <a:r>
              <a:rPr lang="en-US" dirty="0" smtClean="0">
                <a:hlinkClick r:id="rId2" action="ppaction://hlinkfile"/>
              </a:rPr>
              <a:t>Sample Course Coverage Report</a:t>
            </a:r>
            <a:endParaRPr lang="en-US" dirty="0" smtClean="0"/>
          </a:p>
          <a:p>
            <a:r>
              <a:rPr lang="en-US" dirty="0" smtClean="0"/>
              <a:t>Once the template is deployed, faculty can add Alignments to the course content that they add for the remaining QM goals.</a:t>
            </a:r>
          </a:p>
          <a:p>
            <a:r>
              <a:rPr lang="en-US" dirty="0" smtClean="0"/>
              <a:t>Report can be run at any time to see coverage areas.</a:t>
            </a:r>
          </a:p>
          <a:p>
            <a:pPr lvl="1"/>
            <a:r>
              <a:rPr lang="en-US" dirty="0" smtClean="0"/>
              <a:t>It takes up to 3 or 4 hours after the goals have been aligned for the aligned goals to activate for the reports.</a:t>
            </a:r>
          </a:p>
          <a:p>
            <a:pPr lvl="1"/>
            <a:r>
              <a:rPr lang="en-US" dirty="0" smtClean="0">
                <a:hlinkClick r:id="rId3" action="ppaction://hlinkfile"/>
              </a:rPr>
              <a:t>Sample Student Report</a:t>
            </a:r>
            <a:endParaRPr lang="en-US" dirty="0"/>
          </a:p>
        </p:txBody>
      </p:sp>
    </p:spTree>
    <p:extLst>
      <p:ext uri="{BB962C8B-B14F-4D97-AF65-F5344CB8AC3E}">
        <p14:creationId xmlns:p14="http://schemas.microsoft.com/office/powerpoint/2010/main" val="1394034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Content Placeholder 3"/>
          <p:cNvSpPr txBox="1">
            <a:spLocks noGrp="1"/>
          </p:cNvSpPr>
          <p:nvPr>
            <p:ph idx="1"/>
          </p:nvPr>
        </p:nvSpPr>
        <p:spPr>
          <a:xfrm>
            <a:off x="3660407" y="2133600"/>
            <a:ext cx="7556877" cy="2985433"/>
          </a:xfrm>
          <a:prstGeom prst="rect">
            <a:avLst/>
          </a:prstGeom>
          <a:noFill/>
        </p:spPr>
        <p:txBody>
          <a:bodyPr wrap="none" rtlCol="0">
            <a:spAutoFit/>
          </a:bodyPr>
          <a:lstStyle/>
          <a:p>
            <a:pPr marL="0" indent="0">
              <a:buNone/>
            </a:pPr>
            <a:r>
              <a:rPr lang="en-US" sz="2400" b="1" dirty="0" smtClean="0"/>
              <a:t>Contact Information</a:t>
            </a:r>
          </a:p>
          <a:p>
            <a:pPr marL="0" indent="0">
              <a:buNone/>
            </a:pPr>
            <a:endParaRPr lang="en-US" sz="2400" b="1" dirty="0" smtClean="0"/>
          </a:p>
          <a:p>
            <a:r>
              <a:rPr lang="en-US" b="1" dirty="0" smtClean="0"/>
              <a:t>Ms. Deborah McDaniel </a:t>
            </a:r>
            <a:r>
              <a:rPr lang="en-US" dirty="0" smtClean="0"/>
              <a:t>– </a:t>
            </a:r>
            <a:r>
              <a:rPr lang="en-US" dirty="0" smtClean="0">
                <a:hlinkClick r:id="rId2"/>
              </a:rPr>
              <a:t>Deborah.McDaniel@bridgevalley.edu</a:t>
            </a:r>
            <a:endParaRPr lang="en-US" dirty="0" smtClean="0"/>
          </a:p>
          <a:p>
            <a:endParaRPr lang="en-US" dirty="0" smtClean="0"/>
          </a:p>
          <a:p>
            <a:r>
              <a:rPr lang="en-US" b="1" dirty="0" smtClean="0"/>
              <a:t>Dr. Calisa Pierce </a:t>
            </a:r>
            <a:r>
              <a:rPr lang="en-US" dirty="0" smtClean="0"/>
              <a:t>– </a:t>
            </a:r>
            <a:r>
              <a:rPr lang="en-US" dirty="0" smtClean="0">
                <a:hlinkClick r:id="rId3"/>
              </a:rPr>
              <a:t>Calisa.Pierce@bridgevalley.edu</a:t>
            </a:r>
            <a:r>
              <a:rPr lang="en-US" dirty="0" smtClean="0"/>
              <a:t> </a:t>
            </a:r>
          </a:p>
          <a:p>
            <a:endParaRPr lang="en-US" dirty="0" smtClean="0"/>
          </a:p>
          <a:p>
            <a:r>
              <a:rPr lang="en-US" b="1" dirty="0" smtClean="0"/>
              <a:t>Dr. Sherri Ritter </a:t>
            </a:r>
            <a:r>
              <a:rPr lang="en-US" dirty="0" smtClean="0"/>
              <a:t>– </a:t>
            </a:r>
            <a:r>
              <a:rPr lang="en-US" dirty="0" smtClean="0">
                <a:hlinkClick r:id="rId4"/>
              </a:rPr>
              <a:t>sherri.ritter@bridgevalley.edu</a:t>
            </a:r>
            <a:r>
              <a:rPr lang="en-US" dirty="0" smtClean="0"/>
              <a:t> </a:t>
            </a:r>
            <a:endParaRPr lang="en-US" dirty="0"/>
          </a:p>
        </p:txBody>
      </p:sp>
    </p:spTree>
    <p:extLst>
      <p:ext uri="{BB962C8B-B14F-4D97-AF65-F5344CB8AC3E}">
        <p14:creationId xmlns:p14="http://schemas.microsoft.com/office/powerpoint/2010/main" val="3517614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154" y="-1087946"/>
            <a:ext cx="10272458" cy="8126827"/>
          </a:xfrm>
          <a:prstGeom prst="rect">
            <a:avLst/>
          </a:prstGeom>
        </p:spPr>
      </p:pic>
    </p:spTree>
    <p:extLst>
      <p:ext uri="{BB962C8B-B14F-4D97-AF65-F5344CB8AC3E}">
        <p14:creationId xmlns:p14="http://schemas.microsoft.com/office/powerpoint/2010/main" val="1951065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996" y="355794"/>
            <a:ext cx="9360159" cy="1325563"/>
          </a:xfrm>
        </p:spPr>
        <p:txBody>
          <a:bodyPr/>
          <a:lstStyle/>
          <a:p>
            <a:pPr algn="ctr"/>
            <a:r>
              <a:rPr lang="en-US" dirty="0" smtClean="0"/>
              <a:t>Non-Web and Web Student Locations </a:t>
            </a:r>
            <a:br>
              <a:rPr lang="en-US" dirty="0" smtClean="0"/>
            </a:br>
            <a:r>
              <a:rPr lang="en-US" dirty="0" smtClean="0"/>
              <a:t>Fall 2017</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533" y="1767415"/>
            <a:ext cx="5673074" cy="46544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016" y="1767416"/>
            <a:ext cx="5673075" cy="4654406"/>
          </a:xfrm>
          <a:prstGeom prst="rect">
            <a:avLst/>
          </a:prstGeom>
        </p:spPr>
      </p:pic>
      <p:sp>
        <p:nvSpPr>
          <p:cNvPr id="6" name="TextBox 5"/>
          <p:cNvSpPr txBox="1"/>
          <p:nvPr/>
        </p:nvSpPr>
        <p:spPr>
          <a:xfrm>
            <a:off x="9104794" y="2192928"/>
            <a:ext cx="2378850" cy="646331"/>
          </a:xfrm>
          <a:prstGeom prst="rect">
            <a:avLst/>
          </a:prstGeom>
          <a:noFill/>
        </p:spPr>
        <p:txBody>
          <a:bodyPr wrap="square" rtlCol="0">
            <a:spAutoFit/>
          </a:bodyPr>
          <a:lstStyle/>
          <a:p>
            <a:pPr algn="ctr"/>
            <a:r>
              <a:rPr lang="en-US" dirty="0" smtClean="0"/>
              <a:t>Additional Students from: KY, OH, &amp; PA</a:t>
            </a:r>
            <a:endParaRPr lang="en-US" dirty="0"/>
          </a:p>
        </p:txBody>
      </p:sp>
      <p:sp>
        <p:nvSpPr>
          <p:cNvPr id="7" name="TextBox 6"/>
          <p:cNvSpPr txBox="1"/>
          <p:nvPr/>
        </p:nvSpPr>
        <p:spPr>
          <a:xfrm>
            <a:off x="3152207" y="2192927"/>
            <a:ext cx="2378850" cy="923330"/>
          </a:xfrm>
          <a:prstGeom prst="rect">
            <a:avLst/>
          </a:prstGeom>
          <a:noFill/>
        </p:spPr>
        <p:txBody>
          <a:bodyPr wrap="square" rtlCol="0">
            <a:spAutoFit/>
          </a:bodyPr>
          <a:lstStyle/>
          <a:p>
            <a:pPr algn="ctr"/>
            <a:r>
              <a:rPr lang="en-US" dirty="0" smtClean="0"/>
              <a:t>Additional Students from: CA, FL, OH, &amp; PA</a:t>
            </a:r>
            <a:endParaRPr lang="en-US" dirty="0"/>
          </a:p>
        </p:txBody>
      </p:sp>
    </p:spTree>
    <p:extLst>
      <p:ext uri="{BB962C8B-B14F-4D97-AF65-F5344CB8AC3E}">
        <p14:creationId xmlns:p14="http://schemas.microsoft.com/office/powerpoint/2010/main" val="1793068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 of BV Online Students</a:t>
            </a:r>
            <a:endParaRPr lang="en-US" dirty="0"/>
          </a:p>
        </p:txBody>
      </p:sp>
      <p:sp>
        <p:nvSpPr>
          <p:cNvPr id="3" name="TextBox 2"/>
          <p:cNvSpPr txBox="1"/>
          <p:nvPr/>
        </p:nvSpPr>
        <p:spPr>
          <a:xfrm>
            <a:off x="1691368" y="2963722"/>
            <a:ext cx="2403554" cy="1354217"/>
          </a:xfrm>
          <a:prstGeom prst="rect">
            <a:avLst/>
          </a:prstGeom>
          <a:noFill/>
        </p:spPr>
        <p:txBody>
          <a:bodyPr wrap="square" rtlCol="0">
            <a:spAutoFit/>
          </a:bodyPr>
          <a:lstStyle/>
          <a:p>
            <a:r>
              <a:rPr lang="en-US" sz="2800" b="1" dirty="0" smtClean="0"/>
              <a:t>Age</a:t>
            </a:r>
            <a:r>
              <a:rPr lang="en-US" dirty="0" smtClean="0"/>
              <a:t> </a:t>
            </a:r>
          </a:p>
          <a:p>
            <a:endParaRPr lang="en-US" dirty="0" smtClean="0"/>
          </a:p>
          <a:p>
            <a:pPr marL="285750" indent="-285750">
              <a:buFont typeface="Arial" panose="020B0604020202020204" pitchFamily="34" charset="0"/>
              <a:buChar char="•"/>
            </a:pPr>
            <a:r>
              <a:rPr lang="en-US" dirty="0" smtClean="0"/>
              <a:t>Web 17 - 68</a:t>
            </a:r>
          </a:p>
          <a:p>
            <a:pPr marL="285750" indent="-285750">
              <a:buFont typeface="Arial" panose="020B0604020202020204" pitchFamily="34" charset="0"/>
              <a:buChar char="•"/>
            </a:pPr>
            <a:r>
              <a:rPr lang="en-US" dirty="0" smtClean="0"/>
              <a:t>Non-Web 14 - 75</a:t>
            </a:r>
            <a:endParaRPr lang="en-US" dirty="0"/>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627" y="2103226"/>
            <a:ext cx="6068272" cy="4172532"/>
          </a:xfrm>
          <a:prstGeom prst="rect">
            <a:avLst/>
          </a:prstGeom>
        </p:spPr>
      </p:pic>
    </p:spTree>
    <p:extLst>
      <p:ext uri="{BB962C8B-B14F-4D97-AF65-F5344CB8AC3E}">
        <p14:creationId xmlns:p14="http://schemas.microsoft.com/office/powerpoint/2010/main" val="2578724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Classes by Division</a:t>
            </a:r>
            <a:endParaRPr lang="en-US" dirty="0"/>
          </a:p>
        </p:txBody>
      </p:sp>
      <p:sp>
        <p:nvSpPr>
          <p:cNvPr id="3" name="Content Placeholder 2"/>
          <p:cNvSpPr>
            <a:spLocks noGrp="1"/>
          </p:cNvSpPr>
          <p:nvPr>
            <p:ph idx="1"/>
          </p:nvPr>
        </p:nvSpPr>
        <p:spPr>
          <a:xfrm>
            <a:off x="1141413" y="1818197"/>
            <a:ext cx="9905998" cy="696403"/>
          </a:xfrm>
        </p:spPr>
        <p:txBody>
          <a:bodyPr/>
          <a:lstStyle/>
          <a:p>
            <a:pPr marL="0" indent="0" algn="ctr">
              <a:buNone/>
            </a:pPr>
            <a:r>
              <a:rPr lang="en-US" dirty="0"/>
              <a:t>T</a:t>
            </a:r>
            <a:r>
              <a:rPr lang="en-US" dirty="0" smtClean="0"/>
              <a:t>otal of 133 Web Courses</a:t>
            </a:r>
          </a:p>
        </p:txBody>
      </p:sp>
      <p:graphicFrame>
        <p:nvGraphicFramePr>
          <p:cNvPr id="8" name="Chart 7"/>
          <p:cNvGraphicFramePr/>
          <p:nvPr>
            <p:extLst/>
          </p:nvPr>
        </p:nvGraphicFramePr>
        <p:xfrm>
          <a:off x="2328420" y="2166398"/>
          <a:ext cx="7183225" cy="43259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4012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Active/Inactive Courses Spring 2018</a:t>
            </a:r>
            <a:endParaRPr lang="en-US" dirty="0"/>
          </a:p>
        </p:txBody>
      </p:sp>
      <p:graphicFrame>
        <p:nvGraphicFramePr>
          <p:cNvPr id="8" name="Chart 7"/>
          <p:cNvGraphicFramePr/>
          <p:nvPr>
            <p:extLst>
              <p:ext uri="{D42A27DB-BD31-4B8C-83A1-F6EECF244321}">
                <p14:modId xmlns:p14="http://schemas.microsoft.com/office/powerpoint/2010/main" val="713833552"/>
              </p:ext>
            </p:extLst>
          </p:nvPr>
        </p:nvGraphicFramePr>
        <p:xfrm>
          <a:off x="1530807" y="1461477"/>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317476" y="2309567"/>
            <a:ext cx="821194" cy="646331"/>
          </a:xfrm>
          <a:prstGeom prst="rect">
            <a:avLst/>
          </a:prstGeom>
          <a:noFill/>
        </p:spPr>
        <p:txBody>
          <a:bodyPr wrap="square" rtlCol="0">
            <a:spAutoFit/>
          </a:bodyPr>
          <a:lstStyle/>
          <a:p>
            <a:pPr algn="ctr"/>
            <a:r>
              <a:rPr lang="en-US" dirty="0" smtClean="0">
                <a:solidFill>
                  <a:prstClr val="black"/>
                </a:solidFill>
              </a:rPr>
              <a:t>Total506</a:t>
            </a:r>
            <a:endParaRPr lang="en-US" dirty="0">
              <a:solidFill>
                <a:prstClr val="black"/>
              </a:solidFill>
            </a:endParaRPr>
          </a:p>
        </p:txBody>
      </p:sp>
      <p:sp>
        <p:nvSpPr>
          <p:cNvPr id="10" name="TextBox 9"/>
          <p:cNvSpPr txBox="1"/>
          <p:nvPr/>
        </p:nvSpPr>
        <p:spPr>
          <a:xfrm>
            <a:off x="6996259" y="3135007"/>
            <a:ext cx="911369" cy="646331"/>
          </a:xfrm>
          <a:prstGeom prst="rect">
            <a:avLst/>
          </a:prstGeom>
          <a:noFill/>
        </p:spPr>
        <p:txBody>
          <a:bodyPr wrap="square" rtlCol="0">
            <a:spAutoFit/>
          </a:bodyPr>
          <a:lstStyle/>
          <a:p>
            <a:pPr algn="ctr"/>
            <a:r>
              <a:rPr lang="en-US" dirty="0" smtClean="0">
                <a:solidFill>
                  <a:prstClr val="black"/>
                </a:solidFill>
              </a:rPr>
              <a:t>Total</a:t>
            </a:r>
          </a:p>
          <a:p>
            <a:pPr algn="ctr"/>
            <a:r>
              <a:rPr lang="en-US" dirty="0" smtClean="0">
                <a:solidFill>
                  <a:prstClr val="black"/>
                </a:solidFill>
              </a:rPr>
              <a:t>385</a:t>
            </a:r>
            <a:endParaRPr lang="en-US" dirty="0">
              <a:solidFill>
                <a:prstClr val="black"/>
              </a:solidFill>
            </a:endParaRPr>
          </a:p>
        </p:txBody>
      </p:sp>
    </p:spTree>
    <p:extLst>
      <p:ext uri="{BB962C8B-B14F-4D97-AF65-F5344CB8AC3E}">
        <p14:creationId xmlns:p14="http://schemas.microsoft.com/office/powerpoint/2010/main" val="2972341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Most Active Courses with Enrollments</a:t>
            </a:r>
            <a:endParaRPr lang="en-US" dirty="0"/>
          </a:p>
        </p:txBody>
      </p:sp>
      <p:graphicFrame>
        <p:nvGraphicFramePr>
          <p:cNvPr id="6" name="Chart 5"/>
          <p:cNvGraphicFramePr/>
          <p:nvPr>
            <p:extLst>
              <p:ext uri="{D42A27DB-BD31-4B8C-83A1-F6EECF244321}">
                <p14:modId xmlns:p14="http://schemas.microsoft.com/office/powerpoint/2010/main" val="2835057250"/>
              </p:ext>
            </p:extLst>
          </p:nvPr>
        </p:nvGraphicFramePr>
        <p:xfrm>
          <a:off x="1035584" y="1727831"/>
          <a:ext cx="5830691" cy="50254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311301136"/>
              </p:ext>
            </p:extLst>
          </p:nvPr>
        </p:nvGraphicFramePr>
        <p:xfrm>
          <a:off x="6614349" y="1653544"/>
          <a:ext cx="5396019" cy="5099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6216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Custom 4">
      <a:dk1>
        <a:sysClr val="windowText" lastClr="000000"/>
      </a:dk1>
      <a:lt1>
        <a:sysClr val="window" lastClr="FFFFFF"/>
      </a:lt1>
      <a:dk2>
        <a:srgbClr val="2C3C43"/>
      </a:dk2>
      <a:lt2>
        <a:srgbClr val="EBEBEB"/>
      </a:lt2>
      <a:accent1>
        <a:srgbClr val="991B25"/>
      </a:accent1>
      <a:accent2>
        <a:srgbClr val="46A247"/>
      </a:accent2>
      <a:accent3>
        <a:srgbClr val="A7A9AC"/>
      </a:accent3>
      <a:accent4>
        <a:srgbClr val="CA2031"/>
      </a:accent4>
      <a:accent5>
        <a:srgbClr val="6EBF4B"/>
      </a:accent5>
      <a:accent6>
        <a:srgbClr val="A7A9AC"/>
      </a:accent6>
      <a:hlink>
        <a:srgbClr val="CA2031"/>
      </a:hlink>
      <a:folHlink>
        <a:srgbClr val="991B25"/>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1741</TotalTime>
  <Words>883</Words>
  <Application>Microsoft Office PowerPoint</Application>
  <PresentationFormat>Widescreen</PresentationFormat>
  <Paragraphs>139</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Century Gothic</vt:lpstr>
      <vt:lpstr>Wingdings 3</vt:lpstr>
      <vt:lpstr>Wisp</vt:lpstr>
      <vt:lpstr>Templates and Goals:</vt:lpstr>
      <vt:lpstr>BridgeValley Community and Technical College</vt:lpstr>
      <vt:lpstr>PowerPoint Presentation</vt:lpstr>
      <vt:lpstr>PowerPoint Presentation</vt:lpstr>
      <vt:lpstr>Non-Web and Web Student Locations  Fall 2017</vt:lpstr>
      <vt:lpstr>Demographics of BV Online Students</vt:lpstr>
      <vt:lpstr>Web Classes by Division</vt:lpstr>
      <vt:lpstr>Active/Inactive Courses Spring 2018</vt:lpstr>
      <vt:lpstr>10 Most Active Courses with Enrollments</vt:lpstr>
      <vt:lpstr>10 Most Active Web Courses  with Enrollments</vt:lpstr>
      <vt:lpstr>Average Page and Course Views Per Day</vt:lpstr>
      <vt:lpstr>Tools Used in Courses</vt:lpstr>
      <vt:lpstr>What Students/Faculty Access</vt:lpstr>
      <vt:lpstr>201501 - 201801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Grades: Traditional vs Web  in Percentages</vt:lpstr>
      <vt:lpstr>Templates </vt:lpstr>
      <vt:lpstr>Template Setup</vt:lpstr>
      <vt:lpstr>Things to Include in the Template</vt:lpstr>
      <vt:lpstr>Things to Include in the Template (Communication Tools)</vt:lpstr>
      <vt:lpstr>Things to Include in the Template (Technical Support)</vt:lpstr>
      <vt:lpstr>Things to Include in the Template  (Technical Requirements)</vt:lpstr>
      <vt:lpstr>Things to Include in the Template (Policies)</vt:lpstr>
      <vt:lpstr>Things to Include in the Template  (Proctor &amp; Additional)</vt:lpstr>
      <vt:lpstr>Goals </vt:lpstr>
      <vt:lpstr>Goals</vt:lpstr>
      <vt:lpstr>Administrator Goals</vt:lpstr>
      <vt:lpstr>Default Template Goals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Sherri Ritter</dc:creator>
  <cp:lastModifiedBy>Sherri Ritter</cp:lastModifiedBy>
  <cp:revision>40</cp:revision>
  <dcterms:created xsi:type="dcterms:W3CDTF">2018-03-14T13:36:27Z</dcterms:created>
  <dcterms:modified xsi:type="dcterms:W3CDTF">2018-04-08T13:45:56Z</dcterms:modified>
</cp:coreProperties>
</file>