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694" r:id="rId2"/>
  </p:sldMasterIdLst>
  <p:notesMasterIdLst>
    <p:notesMasterId r:id="rId25"/>
  </p:notesMasterIdLst>
  <p:handoutMasterIdLst>
    <p:handoutMasterId r:id="rId26"/>
  </p:handoutMasterIdLst>
  <p:sldIdLst>
    <p:sldId id="256" r:id="rId3"/>
    <p:sldId id="304" r:id="rId4"/>
    <p:sldId id="311" r:id="rId5"/>
    <p:sldId id="306" r:id="rId6"/>
    <p:sldId id="283" r:id="rId7"/>
    <p:sldId id="301" r:id="rId8"/>
    <p:sldId id="264" r:id="rId9"/>
    <p:sldId id="302" r:id="rId10"/>
    <p:sldId id="305" r:id="rId11"/>
    <p:sldId id="31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276" r:id="rId20"/>
    <p:sldId id="307" r:id="rId21"/>
    <p:sldId id="300" r:id="rId22"/>
    <p:sldId id="308" r:id="rId23"/>
    <p:sldId id="30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A6"/>
    <a:srgbClr val="FFFFFF"/>
    <a:srgbClr val="FFC001"/>
    <a:srgbClr val="FCC281"/>
    <a:srgbClr val="CCE2F5"/>
    <a:srgbClr val="E9EDFA"/>
    <a:srgbClr val="FFD44F"/>
    <a:srgbClr val="FFD54F"/>
    <a:srgbClr val="003777"/>
    <a:srgbClr val="003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1" autoAdjust="0"/>
    <p:restoredTop sz="93697" autoAdjust="0"/>
  </p:normalViewPr>
  <p:slideViewPr>
    <p:cSldViewPr snapToGrid="0" snapToObjects="1">
      <p:cViewPr>
        <p:scale>
          <a:sx n="77" d="100"/>
          <a:sy n="77" d="100"/>
        </p:scale>
        <p:origin x="1984" y="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85134148452302"/>
          <c:y val="0.0391359129395423"/>
          <c:w val="0.93482345180038"/>
          <c:h val="0.892376239416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Title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Sheet1!$A$2:$A$333</c:f>
              <c:numCache>
                <c:formatCode>General</c:formatCode>
                <c:ptCount val="33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8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Sheet1!$B$2:$B$333</c:f>
              <c:numCache>
                <c:formatCode>General</c:formatCode>
                <c:ptCount val="332"/>
                <c:pt idx="0">
                  <c:v>23.0</c:v>
                </c:pt>
                <c:pt idx="1">
                  <c:v>22.0</c:v>
                </c:pt>
                <c:pt idx="2">
                  <c:v>18.0</c:v>
                </c:pt>
                <c:pt idx="3">
                  <c:v>17.0</c:v>
                </c:pt>
                <c:pt idx="4">
                  <c:v>15.0</c:v>
                </c:pt>
                <c:pt idx="5">
                  <c:v>13.0</c:v>
                </c:pt>
                <c:pt idx="6">
                  <c:v>13.0</c:v>
                </c:pt>
                <c:pt idx="7">
                  <c:v>12.0</c:v>
                </c:pt>
                <c:pt idx="8">
                  <c:v>11.0</c:v>
                </c:pt>
                <c:pt idx="9">
                  <c:v>11.0</c:v>
                </c:pt>
                <c:pt idx="10">
                  <c:v>10.0</c:v>
                </c:pt>
                <c:pt idx="11">
                  <c:v>10.0</c:v>
                </c:pt>
                <c:pt idx="12">
                  <c:v>9.0</c:v>
                </c:pt>
                <c:pt idx="13">
                  <c:v>9.0</c:v>
                </c:pt>
                <c:pt idx="14">
                  <c:v>9.0</c:v>
                </c:pt>
                <c:pt idx="15">
                  <c:v>9.0</c:v>
                </c:pt>
                <c:pt idx="16">
                  <c:v>8.0</c:v>
                </c:pt>
                <c:pt idx="17">
                  <c:v>8.0</c:v>
                </c:pt>
                <c:pt idx="18">
                  <c:v>8.0</c:v>
                </c:pt>
                <c:pt idx="19">
                  <c:v>7.0</c:v>
                </c:pt>
                <c:pt idx="20">
                  <c:v>7.0</c:v>
                </c:pt>
                <c:pt idx="21">
                  <c:v>7.0</c:v>
                </c:pt>
                <c:pt idx="22">
                  <c:v>7.0</c:v>
                </c:pt>
                <c:pt idx="23">
                  <c:v>7.0</c:v>
                </c:pt>
                <c:pt idx="24">
                  <c:v>7.0</c:v>
                </c:pt>
                <c:pt idx="25">
                  <c:v>6.0</c:v>
                </c:pt>
                <c:pt idx="26">
                  <c:v>6.0</c:v>
                </c:pt>
                <c:pt idx="27">
                  <c:v>6.0</c:v>
                </c:pt>
                <c:pt idx="28">
                  <c:v>6.0</c:v>
                </c:pt>
                <c:pt idx="29">
                  <c:v>6.0</c:v>
                </c:pt>
                <c:pt idx="30">
                  <c:v>6.0</c:v>
                </c:pt>
                <c:pt idx="31">
                  <c:v>5.0</c:v>
                </c:pt>
                <c:pt idx="32">
                  <c:v>5.0</c:v>
                </c:pt>
                <c:pt idx="33">
                  <c:v>5.0</c:v>
                </c:pt>
                <c:pt idx="34">
                  <c:v>5.0</c:v>
                </c:pt>
                <c:pt idx="35">
                  <c:v>5.0</c:v>
                </c:pt>
                <c:pt idx="36">
                  <c:v>5.0</c:v>
                </c:pt>
                <c:pt idx="37">
                  <c:v>5.0</c:v>
                </c:pt>
                <c:pt idx="38">
                  <c:v>5.0</c:v>
                </c:pt>
                <c:pt idx="39">
                  <c:v>4.0</c:v>
                </c:pt>
                <c:pt idx="40">
                  <c:v>4.0</c:v>
                </c:pt>
                <c:pt idx="41">
                  <c:v>4.0</c:v>
                </c:pt>
                <c:pt idx="42">
                  <c:v>4.0</c:v>
                </c:pt>
                <c:pt idx="43">
                  <c:v>4.0</c:v>
                </c:pt>
                <c:pt idx="44">
                  <c:v>4.0</c:v>
                </c:pt>
                <c:pt idx="45">
                  <c:v>4.0</c:v>
                </c:pt>
                <c:pt idx="46">
                  <c:v>4.0</c:v>
                </c:pt>
                <c:pt idx="47">
                  <c:v>4.0</c:v>
                </c:pt>
                <c:pt idx="48">
                  <c:v>3.0</c:v>
                </c:pt>
                <c:pt idx="49">
                  <c:v>3.0</c:v>
                </c:pt>
                <c:pt idx="50">
                  <c:v>3.0</c:v>
                </c:pt>
                <c:pt idx="51">
                  <c:v>3.0</c:v>
                </c:pt>
                <c:pt idx="52">
                  <c:v>3.0</c:v>
                </c:pt>
                <c:pt idx="53">
                  <c:v>3.0</c:v>
                </c:pt>
                <c:pt idx="54">
                  <c:v>3.0</c:v>
                </c:pt>
                <c:pt idx="55">
                  <c:v>3.0</c:v>
                </c:pt>
                <c:pt idx="56">
                  <c:v>3.0</c:v>
                </c:pt>
                <c:pt idx="57">
                  <c:v>3.0</c:v>
                </c:pt>
                <c:pt idx="58">
                  <c:v>3.0</c:v>
                </c:pt>
                <c:pt idx="59">
                  <c:v>3.0</c:v>
                </c:pt>
                <c:pt idx="60">
                  <c:v>3.0</c:v>
                </c:pt>
                <c:pt idx="61">
                  <c:v>3.0</c:v>
                </c:pt>
                <c:pt idx="62">
                  <c:v>3.0</c:v>
                </c:pt>
                <c:pt idx="63">
                  <c:v>3.0</c:v>
                </c:pt>
                <c:pt idx="64">
                  <c:v>3.0</c:v>
                </c:pt>
                <c:pt idx="65">
                  <c:v>3.0</c:v>
                </c:pt>
                <c:pt idx="66">
                  <c:v>3.0</c:v>
                </c:pt>
                <c:pt idx="67">
                  <c:v>3.0</c:v>
                </c:pt>
                <c:pt idx="68">
                  <c:v>3.0</c:v>
                </c:pt>
                <c:pt idx="69">
                  <c:v>3.0</c:v>
                </c:pt>
                <c:pt idx="70">
                  <c:v>3.0</c:v>
                </c:pt>
                <c:pt idx="71">
                  <c:v>3.0</c:v>
                </c:pt>
                <c:pt idx="72">
                  <c:v>3.0</c:v>
                </c:pt>
                <c:pt idx="73">
                  <c:v>3.0</c:v>
                </c:pt>
                <c:pt idx="74">
                  <c:v>2.0</c:v>
                </c:pt>
                <c:pt idx="75">
                  <c:v>2.0</c:v>
                </c:pt>
                <c:pt idx="76">
                  <c:v>2.0</c:v>
                </c:pt>
                <c:pt idx="77">
                  <c:v>2.0</c:v>
                </c:pt>
                <c:pt idx="78">
                  <c:v>2.0</c:v>
                </c:pt>
                <c:pt idx="79">
                  <c:v>2.0</c:v>
                </c:pt>
                <c:pt idx="80">
                  <c:v>2.0</c:v>
                </c:pt>
                <c:pt idx="81">
                  <c:v>2.0</c:v>
                </c:pt>
                <c:pt idx="82">
                  <c:v>2.0</c:v>
                </c:pt>
                <c:pt idx="83">
                  <c:v>2.0</c:v>
                </c:pt>
                <c:pt idx="84">
                  <c:v>2.0</c:v>
                </c:pt>
                <c:pt idx="85">
                  <c:v>2.0</c:v>
                </c:pt>
                <c:pt idx="86">
                  <c:v>2.0</c:v>
                </c:pt>
                <c:pt idx="87">
                  <c:v>2.0</c:v>
                </c:pt>
                <c:pt idx="88">
                  <c:v>2.0</c:v>
                </c:pt>
                <c:pt idx="89">
                  <c:v>2.0</c:v>
                </c:pt>
                <c:pt idx="90">
                  <c:v>2.0</c:v>
                </c:pt>
                <c:pt idx="91">
                  <c:v>2.0</c:v>
                </c:pt>
                <c:pt idx="92">
                  <c:v>2.0</c:v>
                </c:pt>
                <c:pt idx="93">
                  <c:v>2.0</c:v>
                </c:pt>
                <c:pt idx="94">
                  <c:v>2.0</c:v>
                </c:pt>
                <c:pt idx="95">
                  <c:v>2.0</c:v>
                </c:pt>
                <c:pt idx="96">
                  <c:v>2.0</c:v>
                </c:pt>
                <c:pt idx="97">
                  <c:v>2.0</c:v>
                </c:pt>
                <c:pt idx="98">
                  <c:v>2.0</c:v>
                </c:pt>
                <c:pt idx="99">
                  <c:v>2.0</c:v>
                </c:pt>
                <c:pt idx="100">
                  <c:v>2.0</c:v>
                </c:pt>
                <c:pt idx="101">
                  <c:v>2.0</c:v>
                </c:pt>
                <c:pt idx="102">
                  <c:v>2.0</c:v>
                </c:pt>
                <c:pt idx="103">
                  <c:v>2.0</c:v>
                </c:pt>
                <c:pt idx="104">
                  <c:v>2.0</c:v>
                </c:pt>
                <c:pt idx="105">
                  <c:v>2.0</c:v>
                </c:pt>
                <c:pt idx="106">
                  <c:v>2.0</c:v>
                </c:pt>
                <c:pt idx="107">
                  <c:v>2.0</c:v>
                </c:pt>
                <c:pt idx="108">
                  <c:v>2.0</c:v>
                </c:pt>
                <c:pt idx="109">
                  <c:v>2.0</c:v>
                </c:pt>
                <c:pt idx="110">
                  <c:v>2.0</c:v>
                </c:pt>
                <c:pt idx="111">
                  <c:v>2.0</c:v>
                </c:pt>
                <c:pt idx="112">
                  <c:v>2.0</c:v>
                </c:pt>
                <c:pt idx="113">
                  <c:v>2.0</c:v>
                </c:pt>
                <c:pt idx="114">
                  <c:v>2.0</c:v>
                </c:pt>
                <c:pt idx="115">
                  <c:v>2.0</c:v>
                </c:pt>
                <c:pt idx="116">
                  <c:v>2.0</c:v>
                </c:pt>
                <c:pt idx="117">
                  <c:v>2.0</c:v>
                </c:pt>
                <c:pt idx="118">
                  <c:v>2.0</c:v>
                </c:pt>
                <c:pt idx="119">
                  <c:v>1.0</c:v>
                </c:pt>
                <c:pt idx="120">
                  <c:v>1.0</c:v>
                </c:pt>
                <c:pt idx="121">
                  <c:v>1.0</c:v>
                </c:pt>
                <c:pt idx="122">
                  <c:v>1.0</c:v>
                </c:pt>
                <c:pt idx="123">
                  <c:v>1.0</c:v>
                </c:pt>
                <c:pt idx="124">
                  <c:v>1.0</c:v>
                </c:pt>
                <c:pt idx="126">
                  <c:v>1.0</c:v>
                </c:pt>
                <c:pt idx="127">
                  <c:v>1.0</c:v>
                </c:pt>
                <c:pt idx="128">
                  <c:v>1.0</c:v>
                </c:pt>
                <c:pt idx="129">
                  <c:v>1.0</c:v>
                </c:pt>
                <c:pt idx="130">
                  <c:v>1.0</c:v>
                </c:pt>
                <c:pt idx="131">
                  <c:v>1.0</c:v>
                </c:pt>
                <c:pt idx="132">
                  <c:v>1.0</c:v>
                </c:pt>
                <c:pt idx="133">
                  <c:v>1.0</c:v>
                </c:pt>
                <c:pt idx="134">
                  <c:v>1.0</c:v>
                </c:pt>
                <c:pt idx="135">
                  <c:v>1.0</c:v>
                </c:pt>
                <c:pt idx="136">
                  <c:v>1.0</c:v>
                </c:pt>
                <c:pt idx="137">
                  <c:v>1.0</c:v>
                </c:pt>
                <c:pt idx="138">
                  <c:v>1.0</c:v>
                </c:pt>
                <c:pt idx="140">
                  <c:v>1.0</c:v>
                </c:pt>
                <c:pt idx="141">
                  <c:v>1.0</c:v>
                </c:pt>
                <c:pt idx="142">
                  <c:v>1.0</c:v>
                </c:pt>
                <c:pt idx="143">
                  <c:v>1.0</c:v>
                </c:pt>
                <c:pt idx="144">
                  <c:v>1.0</c:v>
                </c:pt>
                <c:pt idx="145">
                  <c:v>1.0</c:v>
                </c:pt>
                <c:pt idx="146">
                  <c:v>1.0</c:v>
                </c:pt>
                <c:pt idx="147">
                  <c:v>1.0</c:v>
                </c:pt>
                <c:pt idx="148">
                  <c:v>1.0</c:v>
                </c:pt>
                <c:pt idx="149">
                  <c:v>1.0</c:v>
                </c:pt>
                <c:pt idx="150">
                  <c:v>1.0</c:v>
                </c:pt>
                <c:pt idx="151">
                  <c:v>1.0</c:v>
                </c:pt>
                <c:pt idx="152">
                  <c:v>1.0</c:v>
                </c:pt>
                <c:pt idx="153">
                  <c:v>1.0</c:v>
                </c:pt>
                <c:pt idx="154">
                  <c:v>1.0</c:v>
                </c:pt>
                <c:pt idx="155">
                  <c:v>1.0</c:v>
                </c:pt>
                <c:pt idx="156">
                  <c:v>1.0</c:v>
                </c:pt>
                <c:pt idx="157">
                  <c:v>1.0</c:v>
                </c:pt>
                <c:pt idx="158">
                  <c:v>1.0</c:v>
                </c:pt>
                <c:pt idx="159">
                  <c:v>1.0</c:v>
                </c:pt>
                <c:pt idx="160">
                  <c:v>1.0</c:v>
                </c:pt>
                <c:pt idx="161">
                  <c:v>1.0</c:v>
                </c:pt>
                <c:pt idx="162">
                  <c:v>1.0</c:v>
                </c:pt>
                <c:pt idx="163">
                  <c:v>1.0</c:v>
                </c:pt>
                <c:pt idx="164">
                  <c:v>1.0</c:v>
                </c:pt>
                <c:pt idx="165">
                  <c:v>1.0</c:v>
                </c:pt>
                <c:pt idx="166">
                  <c:v>1.0</c:v>
                </c:pt>
                <c:pt idx="167">
                  <c:v>1.0</c:v>
                </c:pt>
                <c:pt idx="168">
                  <c:v>1.0</c:v>
                </c:pt>
                <c:pt idx="169">
                  <c:v>1.0</c:v>
                </c:pt>
                <c:pt idx="170">
                  <c:v>1.0</c:v>
                </c:pt>
                <c:pt idx="171">
                  <c:v>1.0</c:v>
                </c:pt>
                <c:pt idx="172">
                  <c:v>1.0</c:v>
                </c:pt>
                <c:pt idx="173">
                  <c:v>1.0</c:v>
                </c:pt>
                <c:pt idx="174">
                  <c:v>1.0</c:v>
                </c:pt>
                <c:pt idx="175">
                  <c:v>1.0</c:v>
                </c:pt>
                <c:pt idx="176">
                  <c:v>1.0</c:v>
                </c:pt>
                <c:pt idx="177">
                  <c:v>1.0</c:v>
                </c:pt>
                <c:pt idx="178">
                  <c:v>1.0</c:v>
                </c:pt>
                <c:pt idx="179">
                  <c:v>1.0</c:v>
                </c:pt>
                <c:pt idx="180">
                  <c:v>1.0</c:v>
                </c:pt>
                <c:pt idx="181">
                  <c:v>1.0</c:v>
                </c:pt>
                <c:pt idx="182">
                  <c:v>1.0</c:v>
                </c:pt>
                <c:pt idx="183">
                  <c:v>1.0</c:v>
                </c:pt>
                <c:pt idx="184">
                  <c:v>1.0</c:v>
                </c:pt>
                <c:pt idx="185">
                  <c:v>1.0</c:v>
                </c:pt>
                <c:pt idx="186">
                  <c:v>1.0</c:v>
                </c:pt>
                <c:pt idx="187">
                  <c:v>1.0</c:v>
                </c:pt>
                <c:pt idx="188">
                  <c:v>1.0</c:v>
                </c:pt>
                <c:pt idx="189">
                  <c:v>1.0</c:v>
                </c:pt>
                <c:pt idx="190">
                  <c:v>1.0</c:v>
                </c:pt>
                <c:pt idx="191">
                  <c:v>1.0</c:v>
                </c:pt>
                <c:pt idx="192">
                  <c:v>1.0</c:v>
                </c:pt>
                <c:pt idx="193">
                  <c:v>1.0</c:v>
                </c:pt>
                <c:pt idx="194">
                  <c:v>1.0</c:v>
                </c:pt>
                <c:pt idx="195">
                  <c:v>1.0</c:v>
                </c:pt>
                <c:pt idx="196">
                  <c:v>1.0</c:v>
                </c:pt>
                <c:pt idx="197">
                  <c:v>1.0</c:v>
                </c:pt>
                <c:pt idx="198">
                  <c:v>1.0</c:v>
                </c:pt>
                <c:pt idx="199">
                  <c:v>1.0</c:v>
                </c:pt>
                <c:pt idx="200">
                  <c:v>1.0</c:v>
                </c:pt>
                <c:pt idx="201">
                  <c:v>1.0</c:v>
                </c:pt>
                <c:pt idx="202">
                  <c:v>1.0</c:v>
                </c:pt>
                <c:pt idx="203">
                  <c:v>1.0</c:v>
                </c:pt>
                <c:pt idx="204">
                  <c:v>1.0</c:v>
                </c:pt>
                <c:pt idx="205">
                  <c:v>1.0</c:v>
                </c:pt>
                <c:pt idx="207">
                  <c:v>1.0</c:v>
                </c:pt>
                <c:pt idx="209">
                  <c:v>1.0</c:v>
                </c:pt>
                <c:pt idx="210">
                  <c:v>1.0</c:v>
                </c:pt>
                <c:pt idx="211">
                  <c:v>1.0</c:v>
                </c:pt>
                <c:pt idx="212">
                  <c:v>1.0</c:v>
                </c:pt>
                <c:pt idx="213">
                  <c:v>1.0</c:v>
                </c:pt>
                <c:pt idx="214">
                  <c:v>1.0</c:v>
                </c:pt>
                <c:pt idx="215">
                  <c:v>1.0</c:v>
                </c:pt>
                <c:pt idx="216">
                  <c:v>1.0</c:v>
                </c:pt>
                <c:pt idx="218">
                  <c:v>1.0</c:v>
                </c:pt>
                <c:pt idx="219">
                  <c:v>1.0</c:v>
                </c:pt>
                <c:pt idx="220">
                  <c:v>1.0</c:v>
                </c:pt>
                <c:pt idx="221">
                  <c:v>1.0</c:v>
                </c:pt>
                <c:pt idx="222">
                  <c:v>1.0</c:v>
                </c:pt>
                <c:pt idx="223">
                  <c:v>1.0</c:v>
                </c:pt>
                <c:pt idx="224">
                  <c:v>1.0</c:v>
                </c:pt>
                <c:pt idx="225">
                  <c:v>1.0</c:v>
                </c:pt>
                <c:pt idx="226">
                  <c:v>1.0</c:v>
                </c:pt>
                <c:pt idx="228">
                  <c:v>1.0</c:v>
                </c:pt>
                <c:pt idx="229">
                  <c:v>1.0</c:v>
                </c:pt>
                <c:pt idx="230">
                  <c:v>1.0</c:v>
                </c:pt>
                <c:pt idx="231">
                  <c:v>1.0</c:v>
                </c:pt>
                <c:pt idx="232">
                  <c:v>1.0</c:v>
                </c:pt>
                <c:pt idx="233">
                  <c:v>1.0</c:v>
                </c:pt>
                <c:pt idx="234">
                  <c:v>1.0</c:v>
                </c:pt>
                <c:pt idx="235">
                  <c:v>1.0</c:v>
                </c:pt>
                <c:pt idx="236">
                  <c:v>1.0</c:v>
                </c:pt>
                <c:pt idx="237">
                  <c:v>1.0</c:v>
                </c:pt>
                <c:pt idx="238">
                  <c:v>1.0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1.0</c:v>
                </c:pt>
                <c:pt idx="244">
                  <c:v>1.0</c:v>
                </c:pt>
                <c:pt idx="245">
                  <c:v>1.0</c:v>
                </c:pt>
                <c:pt idx="246">
                  <c:v>1.0</c:v>
                </c:pt>
                <c:pt idx="247">
                  <c:v>1.0</c:v>
                </c:pt>
                <c:pt idx="248">
                  <c:v>1.0</c:v>
                </c:pt>
                <c:pt idx="249">
                  <c:v>1.0</c:v>
                </c:pt>
                <c:pt idx="250">
                  <c:v>1.0</c:v>
                </c:pt>
                <c:pt idx="251">
                  <c:v>1.0</c:v>
                </c:pt>
                <c:pt idx="252">
                  <c:v>1.0</c:v>
                </c:pt>
                <c:pt idx="253">
                  <c:v>1.0</c:v>
                </c:pt>
                <c:pt idx="254">
                  <c:v>1.0</c:v>
                </c:pt>
                <c:pt idx="255">
                  <c:v>1.0</c:v>
                </c:pt>
                <c:pt idx="256">
                  <c:v>1.0</c:v>
                </c:pt>
                <c:pt idx="257">
                  <c:v>1.0</c:v>
                </c:pt>
                <c:pt idx="258">
                  <c:v>1.0</c:v>
                </c:pt>
                <c:pt idx="259">
                  <c:v>1.0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1.0</c:v>
                </c:pt>
                <c:pt idx="264">
                  <c:v>1.0</c:v>
                </c:pt>
                <c:pt idx="265">
                  <c:v>1.0</c:v>
                </c:pt>
                <c:pt idx="266">
                  <c:v>1.0</c:v>
                </c:pt>
                <c:pt idx="267">
                  <c:v>1.0</c:v>
                </c:pt>
                <c:pt idx="268">
                  <c:v>1.0</c:v>
                </c:pt>
                <c:pt idx="269">
                  <c:v>1.0</c:v>
                </c:pt>
                <c:pt idx="270">
                  <c:v>1.0</c:v>
                </c:pt>
                <c:pt idx="271">
                  <c:v>1.0</c:v>
                </c:pt>
                <c:pt idx="272">
                  <c:v>1.0</c:v>
                </c:pt>
                <c:pt idx="273">
                  <c:v>1.0</c:v>
                </c:pt>
                <c:pt idx="274">
                  <c:v>1.0</c:v>
                </c:pt>
                <c:pt idx="275">
                  <c:v>1.0</c:v>
                </c:pt>
                <c:pt idx="276">
                  <c:v>1.0</c:v>
                </c:pt>
                <c:pt idx="277">
                  <c:v>1.0</c:v>
                </c:pt>
                <c:pt idx="278">
                  <c:v>1.0</c:v>
                </c:pt>
                <c:pt idx="279">
                  <c:v>1.0</c:v>
                </c:pt>
                <c:pt idx="280">
                  <c:v>1.0</c:v>
                </c:pt>
                <c:pt idx="281">
                  <c:v>1.0</c:v>
                </c:pt>
                <c:pt idx="282">
                  <c:v>1.0</c:v>
                </c:pt>
                <c:pt idx="283">
                  <c:v>1.0</c:v>
                </c:pt>
                <c:pt idx="284">
                  <c:v>1.0</c:v>
                </c:pt>
                <c:pt idx="285">
                  <c:v>1.0</c:v>
                </c:pt>
                <c:pt idx="286">
                  <c:v>1.0</c:v>
                </c:pt>
                <c:pt idx="287">
                  <c:v>1.0</c:v>
                </c:pt>
                <c:pt idx="288">
                  <c:v>1.0</c:v>
                </c:pt>
                <c:pt idx="289">
                  <c:v>1.0</c:v>
                </c:pt>
                <c:pt idx="290">
                  <c:v>1.0</c:v>
                </c:pt>
                <c:pt idx="291">
                  <c:v>1.0</c:v>
                </c:pt>
                <c:pt idx="292">
                  <c:v>1.0</c:v>
                </c:pt>
                <c:pt idx="293">
                  <c:v>1.0</c:v>
                </c:pt>
                <c:pt idx="294">
                  <c:v>1.0</c:v>
                </c:pt>
                <c:pt idx="295">
                  <c:v>1.0</c:v>
                </c:pt>
                <c:pt idx="296">
                  <c:v>1.0</c:v>
                </c:pt>
                <c:pt idx="297">
                  <c:v>1.0</c:v>
                </c:pt>
                <c:pt idx="298">
                  <c:v>1.0</c:v>
                </c:pt>
                <c:pt idx="299">
                  <c:v>1.0</c:v>
                </c:pt>
                <c:pt idx="300">
                  <c:v>1.0</c:v>
                </c:pt>
                <c:pt idx="301">
                  <c:v>1.0</c:v>
                </c:pt>
                <c:pt idx="302">
                  <c:v>1.0</c:v>
                </c:pt>
                <c:pt idx="303">
                  <c:v>1.0</c:v>
                </c:pt>
                <c:pt idx="304">
                  <c:v>1.0</c:v>
                </c:pt>
                <c:pt idx="305">
                  <c:v>1.0</c:v>
                </c:pt>
                <c:pt idx="306">
                  <c:v>1.0</c:v>
                </c:pt>
                <c:pt idx="307">
                  <c:v>1.0</c:v>
                </c:pt>
                <c:pt idx="308">
                  <c:v>1.0</c:v>
                </c:pt>
                <c:pt idx="309">
                  <c:v>1.0</c:v>
                </c:pt>
                <c:pt idx="310">
                  <c:v>1.0</c:v>
                </c:pt>
                <c:pt idx="311">
                  <c:v>1.0</c:v>
                </c:pt>
                <c:pt idx="312">
                  <c:v>1.0</c:v>
                </c:pt>
                <c:pt idx="313">
                  <c:v>1.0</c:v>
                </c:pt>
                <c:pt idx="314">
                  <c:v>1.0</c:v>
                </c:pt>
                <c:pt idx="315">
                  <c:v>1.0</c:v>
                </c:pt>
                <c:pt idx="316">
                  <c:v>1.0</c:v>
                </c:pt>
                <c:pt idx="317">
                  <c:v>1.0</c:v>
                </c:pt>
                <c:pt idx="318">
                  <c:v>1.0</c:v>
                </c:pt>
                <c:pt idx="319">
                  <c:v>1.0</c:v>
                </c:pt>
                <c:pt idx="320">
                  <c:v>1.0</c:v>
                </c:pt>
                <c:pt idx="321">
                  <c:v>1.0</c:v>
                </c:pt>
                <c:pt idx="322">
                  <c:v>1.0</c:v>
                </c:pt>
                <c:pt idx="323">
                  <c:v>1.0</c:v>
                </c:pt>
                <c:pt idx="324">
                  <c:v>1.0</c:v>
                </c:pt>
                <c:pt idx="325">
                  <c:v>1.0</c:v>
                </c:pt>
                <c:pt idx="326">
                  <c:v>1.0</c:v>
                </c:pt>
                <c:pt idx="327">
                  <c:v>1.0</c:v>
                </c:pt>
                <c:pt idx="328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5073872"/>
        <c:axId val="544802016"/>
      </c:barChart>
      <c:catAx>
        <c:axId val="605073872"/>
        <c:scaling>
          <c:orientation val="minMax"/>
        </c:scaling>
        <c:delete val="1"/>
        <c:axPos val="b"/>
        <c:majorTickMark val="none"/>
        <c:minorTickMark val="none"/>
        <c:tickLblPos val="nextTo"/>
        <c:crossAx val="544802016"/>
        <c:crosses val="autoZero"/>
        <c:auto val="1"/>
        <c:lblAlgn val="ctr"/>
        <c:lblOffset val="100"/>
        <c:noMultiLvlLbl val="0"/>
      </c:catAx>
      <c:valAx>
        <c:axId val="544802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507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00205373138947"/>
          <c:y val="0.0391359129395423"/>
          <c:w val="0.93995892537221"/>
          <c:h val="0.892376239416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Sheet1!$D$2:$D$67</c:f>
              <c:strCache>
                <c:ptCount val="66"/>
                <c:pt idx="0">
                  <c:v>Computers &amp; Education</c:v>
                </c:pt>
                <c:pt idx="1">
                  <c:v>American Journal of Distance Education</c:v>
                </c:pt>
                <c:pt idx="2">
                  <c:v>British Journal of Educational Technology</c:v>
                </c:pt>
                <c:pt idx="3">
                  <c:v>International Review of Research in Open &amp; Distance Learning</c:v>
                </c:pt>
                <c:pt idx="4">
                  <c:v>Quarterly Review of Distance Education</c:v>
                </c:pt>
                <c:pt idx="5">
                  <c:v>Turkish Online Journal of Distance Education (TOJDE)</c:v>
                </c:pt>
                <c:pt idx="6">
                  <c:v>Internet &amp; Higher Education</c:v>
                </c:pt>
                <c:pt idx="7">
                  <c:v>Computer Assisted Language Learning</c:v>
                </c:pt>
                <c:pt idx="8">
                  <c:v>Computers in Human Behavior</c:v>
                </c:pt>
                <c:pt idx="9">
                  <c:v>Educational Technology Research and Development</c:v>
                </c:pt>
                <c:pt idx="10">
                  <c:v>International Journal on E-Learning</c:v>
                </c:pt>
                <c:pt idx="11">
                  <c:v>Journal of Asynchronous Learning Networks</c:v>
                </c:pt>
                <c:pt idx="12">
                  <c:v>Journal of Online Learning &amp; Teaching</c:v>
                </c:pt>
                <c:pt idx="13">
                  <c:v>Research in Higher Education Journal</c:v>
                </c:pt>
                <c:pt idx="14">
                  <c:v>Journal of Computer Assisted Learning</c:v>
                </c:pt>
                <c:pt idx="15">
                  <c:v>Journal of Educators Online</c:v>
                </c:pt>
                <c:pt idx="16">
                  <c:v>Journal of Library &amp; Information Services in Distance Learning</c:v>
                </c:pt>
                <c:pt idx="17">
                  <c:v>Technology, Knowledge and Learning: Learning mathematics, science and the arts in the context of digital technologies</c:v>
                </c:pt>
                <c:pt idx="18">
                  <c:v>Online Learning</c:v>
                </c:pt>
                <c:pt idx="19">
                  <c:v>Open Learning</c:v>
                </c:pt>
                <c:pt idx="20">
                  <c:v>Journal of Educational Technology &amp; Society</c:v>
                </c:pt>
                <c:pt idx="21">
                  <c:v>International Journal of Emerging Technologies in Learning</c:v>
                </c:pt>
                <c:pt idx="22">
                  <c:v>International Journal of Learning Technology</c:v>
                </c:pt>
                <c:pt idx="23">
                  <c:v>International Journal of Web-Based Learning and Teaching Technologies</c:v>
                </c:pt>
                <c:pt idx="24">
                  <c:v>Technical Communication</c:v>
                </c:pt>
                <c:pt idx="25">
                  <c:v>International Research in Geographical &amp; Environmental Education</c:v>
                </c:pt>
                <c:pt idx="26">
                  <c:v>Technology, Pedagogy &amp; Education</c:v>
                </c:pt>
                <c:pt idx="27">
                  <c:v>International Review of Research in Open and Distance Learning</c:v>
                </c:pt>
                <c:pt idx="28">
                  <c:v>Technology, Pedagogy and Education</c:v>
                </c:pt>
                <c:pt idx="29">
                  <c:v>Journal for Research in Business Education</c:v>
                </c:pt>
                <c:pt idx="30">
                  <c:v>The Internet and Higher Education</c:v>
                </c:pt>
                <c:pt idx="31">
                  <c:v>Journal of Business &amp; Technical Communication</c:v>
                </c:pt>
                <c:pt idx="32">
                  <c:v>Journal of Chemical Education</c:v>
                </c:pt>
                <c:pt idx="33">
                  <c:v>College &amp; Research Libraries</c:v>
                </c:pt>
                <c:pt idx="34">
                  <c:v>Journal of College Teaching &amp; Learning</c:v>
                </c:pt>
                <c:pt idx="35">
                  <c:v>Journal of Computing in Higher Education</c:v>
                </c:pt>
                <c:pt idx="36">
                  <c:v>Journal of E-Learning &amp; Knowledge Society</c:v>
                </c:pt>
                <c:pt idx="37">
                  <c:v>Journal of Education</c:v>
                </c:pt>
                <c:pt idx="38">
                  <c:v>Journal of Educational Multimedia &amp; Hypermedia</c:v>
                </c:pt>
                <c:pt idx="39">
                  <c:v>Journal of Educational Technology Systems</c:v>
                </c:pt>
                <c:pt idx="40">
                  <c:v>Journal of Higher Education</c:v>
                </c:pt>
                <c:pt idx="41">
                  <c:v>Journal of Learning Design</c:v>
                </c:pt>
                <c:pt idx="42">
                  <c:v>Journal of Legal Studies Education</c:v>
                </c:pt>
                <c:pt idx="43">
                  <c:v>Journal of New Valley Faculty of Education</c:v>
                </c:pt>
                <c:pt idx="44">
                  <c:v>Journal of Research in Innovative Teaching</c:v>
                </c:pt>
                <c:pt idx="45">
                  <c:v>American Journal of Business Education</c:v>
                </c:pt>
                <c:pt idx="46">
                  <c:v>Journal of the American Deafness and Rehabilitation Association</c:v>
                </c:pt>
                <c:pt idx="47">
                  <c:v>Australasian Journal of Educational Technology</c:v>
                </c:pt>
                <c:pt idx="48">
                  <c:v>Nurse Education Today</c:v>
                </c:pt>
                <c:pt idx="49">
                  <c:v>Bulletin of Education &amp; Research</c:v>
                </c:pt>
                <c:pt idx="50">
                  <c:v>Canadian Journal of Higher Education</c:v>
                </c:pt>
                <c:pt idx="51">
                  <c:v>Canadian Journal of Learning &amp; Technology</c:v>
                </c:pt>
                <c:pt idx="52">
                  <c:v>Canadian Journal of Learning and Technology</c:v>
                </c:pt>
                <c:pt idx="53">
                  <c:v>Online Journal of Distance Learning Administration</c:v>
                </c:pt>
                <c:pt idx="54">
                  <c:v>Performance Measurement &amp; Metrics</c:v>
                </c:pt>
                <c:pt idx="55">
                  <c:v>Studies in Higher Education</c:v>
                </c:pt>
                <c:pt idx="56">
                  <c:v>Decision Sciences Journal of Innovative Education</c:v>
                </c:pt>
                <c:pt idx="57">
                  <c:v>Journal of College Science Teaching</c:v>
                </c:pt>
                <c:pt idx="58">
                  <c:v>Education</c:v>
                </c:pt>
                <c:pt idx="59">
                  <c:v>Educational Media International</c:v>
                </c:pt>
                <c:pt idx="60">
                  <c:v>Teaching Sociology</c:v>
                </c:pt>
                <c:pt idx="61">
                  <c:v>Electronic Journal of e-Learning</c:v>
                </c:pt>
                <c:pt idx="62">
                  <c:v>European Journal of Open, Distance and E-Learning</c:v>
                </c:pt>
                <c:pt idx="63">
                  <c:v>IEEE Transactions on Education</c:v>
                </c:pt>
                <c:pt idx="64">
                  <c:v>Innovations in Education and Teaching International</c:v>
                </c:pt>
                <c:pt idx="65">
                  <c:v>International Education Studies</c:v>
                </c:pt>
              </c:strCache>
            </c:strRef>
          </c:cat>
          <c:val>
            <c:numRef>
              <c:f>Sheet1!$E$2:$E$67</c:f>
              <c:numCache>
                <c:formatCode>General</c:formatCode>
                <c:ptCount val="66"/>
                <c:pt idx="0">
                  <c:v>4.0</c:v>
                </c:pt>
                <c:pt idx="1">
                  <c:v>4.0</c:v>
                </c:pt>
                <c:pt idx="2">
                  <c:v>3.0</c:v>
                </c:pt>
                <c:pt idx="3">
                  <c:v>3.0</c:v>
                </c:pt>
                <c:pt idx="4">
                  <c:v>3.0</c:v>
                </c:pt>
                <c:pt idx="5">
                  <c:v>3.0</c:v>
                </c:pt>
                <c:pt idx="6">
                  <c:v>2.0</c:v>
                </c:pt>
                <c:pt idx="7">
                  <c:v>2.0</c:v>
                </c:pt>
                <c:pt idx="8">
                  <c:v>2.0</c:v>
                </c:pt>
                <c:pt idx="9">
                  <c:v>2.0</c:v>
                </c:pt>
                <c:pt idx="10">
                  <c:v>2.0</c:v>
                </c:pt>
                <c:pt idx="11">
                  <c:v>2.0</c:v>
                </c:pt>
                <c:pt idx="12">
                  <c:v>2.0</c:v>
                </c:pt>
                <c:pt idx="13">
                  <c:v>2.0</c:v>
                </c:pt>
                <c:pt idx="14">
                  <c:v>2.0</c:v>
                </c:pt>
                <c:pt idx="15">
                  <c:v>2.0</c:v>
                </c:pt>
                <c:pt idx="16">
                  <c:v>2.0</c:v>
                </c:pt>
                <c:pt idx="17">
                  <c:v>2.0</c:v>
                </c:pt>
                <c:pt idx="18">
                  <c:v>2.0</c:v>
                </c:pt>
                <c:pt idx="19">
                  <c:v>2.0</c:v>
                </c:pt>
                <c:pt idx="20">
                  <c:v>2.0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1.0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492768"/>
        <c:axId val="611806304"/>
      </c:barChart>
      <c:catAx>
        <c:axId val="611492768"/>
        <c:scaling>
          <c:orientation val="minMax"/>
        </c:scaling>
        <c:delete val="1"/>
        <c:axPos val="b"/>
        <c:numFmt formatCode="#,##0.00" sourceLinked="0"/>
        <c:majorTickMark val="none"/>
        <c:minorTickMark val="none"/>
        <c:tickLblPos val="nextTo"/>
        <c:crossAx val="611806304"/>
        <c:crosses val="autoZero"/>
        <c:auto val="1"/>
        <c:lblAlgn val="ctr"/>
        <c:lblOffset val="100"/>
        <c:noMultiLvlLbl val="0"/>
      </c:catAx>
      <c:valAx>
        <c:axId val="611806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1492768"/>
        <c:crosses val="autoZero"/>
        <c:crossBetween val="between"/>
        <c:majorUnit val="1.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111D8-47F5-EF4D-93EE-534D8E826D3C}" type="doc">
      <dgm:prSet loTypeId="urn:microsoft.com/office/officeart/2009/3/layout/IncreasingArrowsProcess" loCatId="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444F91-9998-524A-BF85-50EA43146C0D}">
      <dgm:prSet phldrT="[Text]"/>
      <dgm:spPr>
        <a:xfrm>
          <a:off x="205710" y="23204"/>
          <a:ext cx="7818179" cy="1136982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Research &amp; Analysis</a:t>
          </a:r>
        </a:p>
      </dgm:t>
    </dgm:pt>
    <dgm:pt modelId="{618079B6-B20C-9747-9528-214789D69AF8}" type="parTrans" cxnId="{5E317493-25C3-2C41-8D00-74C1AC10635B}">
      <dgm:prSet/>
      <dgm:spPr/>
      <dgm:t>
        <a:bodyPr/>
        <a:lstStyle/>
        <a:p>
          <a:endParaRPr lang="en-US"/>
        </a:p>
      </dgm:t>
    </dgm:pt>
    <dgm:pt modelId="{163AB459-561D-E145-AB32-397617B6D77D}" type="sibTrans" cxnId="{5E317493-25C3-2C41-8D00-74C1AC10635B}">
      <dgm:prSet/>
      <dgm:spPr/>
      <dgm:t>
        <a:bodyPr/>
        <a:lstStyle/>
        <a:p>
          <a:endParaRPr lang="en-US"/>
        </a:p>
      </dgm:t>
    </dgm:pt>
    <dgm:pt modelId="{87195E89-79F0-364F-934E-8F9F6A922054}">
      <dgm:prSet phldrT="[Text]"/>
      <dgm:spPr>
        <a:xfrm>
          <a:off x="205710" y="898514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Broad Literature Review</a:t>
          </a:r>
        </a:p>
      </dgm:t>
    </dgm:pt>
    <dgm:pt modelId="{F6E9A94C-AACA-BB45-B1A2-BE793F91A12A}" type="parTrans" cxnId="{69BF7E24-05CA-8245-A7C1-DCEAC0522E3A}">
      <dgm:prSet/>
      <dgm:spPr/>
      <dgm:t>
        <a:bodyPr/>
        <a:lstStyle/>
        <a:p>
          <a:endParaRPr lang="en-US"/>
        </a:p>
      </dgm:t>
    </dgm:pt>
    <dgm:pt modelId="{E4C9376B-2F32-F749-9ADF-9DD1C068D6FF}" type="sibTrans" cxnId="{69BF7E24-05CA-8245-A7C1-DCEAC0522E3A}">
      <dgm:prSet/>
      <dgm:spPr/>
      <dgm:t>
        <a:bodyPr/>
        <a:lstStyle/>
        <a:p>
          <a:endParaRPr lang="en-US"/>
        </a:p>
      </dgm:t>
    </dgm:pt>
    <dgm:pt modelId="{9BAB152E-EFC1-AF45-AE2A-C29239701416}">
      <dgm:prSet phldrT="[Text]"/>
      <dgm:spPr>
        <a:xfrm>
          <a:off x="1650509" y="402345"/>
          <a:ext cx="6373380" cy="1136982"/>
        </a:xfrm>
        <a:solidFill>
          <a:srgbClr val="9BBB59">
            <a:hueOff val="2812566"/>
            <a:satOff val="-4220"/>
            <a:lumOff val="-68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Rubric Committee Selection</a:t>
          </a:r>
        </a:p>
      </dgm:t>
    </dgm:pt>
    <dgm:pt modelId="{65B056B4-3ACF-A042-9946-333113AF9982}" type="parTrans" cxnId="{668D1741-8448-3440-94F4-C87DEA28CA56}">
      <dgm:prSet/>
      <dgm:spPr/>
      <dgm:t>
        <a:bodyPr/>
        <a:lstStyle/>
        <a:p>
          <a:endParaRPr lang="en-US"/>
        </a:p>
      </dgm:t>
    </dgm:pt>
    <dgm:pt modelId="{6D79AF4D-5529-6D4C-9508-AEA46AED1DFC}" type="sibTrans" cxnId="{668D1741-8448-3440-94F4-C87DEA28CA56}">
      <dgm:prSet/>
      <dgm:spPr/>
      <dgm:t>
        <a:bodyPr/>
        <a:lstStyle/>
        <a:p>
          <a:endParaRPr lang="en-US"/>
        </a:p>
      </dgm:t>
    </dgm:pt>
    <dgm:pt modelId="{F0489073-D46F-AE42-9965-0E0D3C2E2D72}">
      <dgm:prSet phldrT="[Text]"/>
      <dgm:spPr>
        <a:xfrm>
          <a:off x="1650509" y="1277655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Nomination Letters &amp; Application</a:t>
          </a:r>
        </a:p>
      </dgm:t>
    </dgm:pt>
    <dgm:pt modelId="{DA3795C3-797C-DF45-B57C-21DF125E2F79}" type="parTrans" cxnId="{250E20CF-C56D-0F42-B151-9B7711919AC6}">
      <dgm:prSet/>
      <dgm:spPr/>
      <dgm:t>
        <a:bodyPr/>
        <a:lstStyle/>
        <a:p>
          <a:endParaRPr lang="en-US"/>
        </a:p>
      </dgm:t>
    </dgm:pt>
    <dgm:pt modelId="{4D5DAE1A-0AC2-CD4C-92F1-3A74E1E56596}" type="sibTrans" cxnId="{250E20CF-C56D-0F42-B151-9B7711919AC6}">
      <dgm:prSet/>
      <dgm:spPr/>
      <dgm:t>
        <a:bodyPr/>
        <a:lstStyle/>
        <a:p>
          <a:endParaRPr lang="en-US"/>
        </a:p>
      </dgm:t>
    </dgm:pt>
    <dgm:pt modelId="{1F661B3C-0A53-9D46-B44A-841ACEC4532D}">
      <dgm:prSet phldrT="[Text]"/>
      <dgm:spPr>
        <a:xfrm>
          <a:off x="4540890" y="1160625"/>
          <a:ext cx="3482999" cy="1136982"/>
        </a:xfrm>
        <a:solidFill>
          <a:srgbClr val="9BBB59">
            <a:hueOff val="8437698"/>
            <a:satOff val="-12660"/>
            <a:lumOff val="-2059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Review Process</a:t>
          </a:r>
        </a:p>
      </dgm:t>
    </dgm:pt>
    <dgm:pt modelId="{17628667-B0D6-F245-A906-88CF45B16747}" type="parTrans" cxnId="{01941C5C-09C7-2F48-883C-BD74A71BA5EF}">
      <dgm:prSet/>
      <dgm:spPr/>
      <dgm:t>
        <a:bodyPr/>
        <a:lstStyle/>
        <a:p>
          <a:endParaRPr lang="en-US"/>
        </a:p>
      </dgm:t>
    </dgm:pt>
    <dgm:pt modelId="{B690F003-E095-4245-A706-7CB4D46E0B5D}" type="sibTrans" cxnId="{01941C5C-09C7-2F48-883C-BD74A71BA5EF}">
      <dgm:prSet/>
      <dgm:spPr/>
      <dgm:t>
        <a:bodyPr/>
        <a:lstStyle/>
        <a:p>
          <a:endParaRPr lang="en-US"/>
        </a:p>
      </dgm:t>
    </dgm:pt>
    <dgm:pt modelId="{434FF9DB-9672-5C47-838D-5750069E75B4}">
      <dgm:prSet phldrT="[Text]"/>
      <dgm:spPr/>
      <dgm:t>
        <a:bodyPr/>
        <a:lstStyle/>
        <a:p>
          <a:endParaRPr lang="en-US"/>
        </a:p>
      </dgm:t>
    </dgm:pt>
    <dgm:pt modelId="{798BCAAF-1CDC-B244-AFC0-D55E7712F4CB}" type="parTrans" cxnId="{9CFE815B-7C74-0047-88DB-C45487C20068}">
      <dgm:prSet/>
      <dgm:spPr/>
      <dgm:t>
        <a:bodyPr/>
        <a:lstStyle/>
        <a:p>
          <a:endParaRPr lang="en-US"/>
        </a:p>
      </dgm:t>
    </dgm:pt>
    <dgm:pt modelId="{7869A99B-3C89-5F44-BB9E-271B5AE0DCAE}" type="sibTrans" cxnId="{9CFE815B-7C74-0047-88DB-C45487C20068}">
      <dgm:prSet/>
      <dgm:spPr/>
      <dgm:t>
        <a:bodyPr/>
        <a:lstStyle/>
        <a:p>
          <a:endParaRPr lang="en-US"/>
        </a:p>
      </dgm:t>
    </dgm:pt>
    <dgm:pt modelId="{0E5BA328-8F6B-0446-9BA1-A2376D1BD1E9}">
      <dgm:prSet phldrT="[Text]"/>
      <dgm:spPr>
        <a:xfrm>
          <a:off x="205710" y="898514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QM Research Review</a:t>
          </a:r>
        </a:p>
      </dgm:t>
    </dgm:pt>
    <dgm:pt modelId="{9F8ABF8D-E818-9842-8279-B004D63E2070}" type="parTrans" cxnId="{4A0D9EB6-E0C0-A448-9179-4A9A3FD8BE3C}">
      <dgm:prSet/>
      <dgm:spPr/>
      <dgm:t>
        <a:bodyPr/>
        <a:lstStyle/>
        <a:p>
          <a:endParaRPr lang="en-US"/>
        </a:p>
      </dgm:t>
    </dgm:pt>
    <dgm:pt modelId="{C4144CC8-AA58-F44E-9E1A-D8E7E271F0D2}" type="sibTrans" cxnId="{4A0D9EB6-E0C0-A448-9179-4A9A3FD8BE3C}">
      <dgm:prSet/>
      <dgm:spPr/>
      <dgm:t>
        <a:bodyPr/>
        <a:lstStyle/>
        <a:p>
          <a:endParaRPr lang="en-US"/>
        </a:p>
      </dgm:t>
    </dgm:pt>
    <dgm:pt modelId="{8C18B5EA-A0BB-FF43-86DE-C996125B9D78}">
      <dgm:prSet phldrT="[Text]"/>
      <dgm:spPr>
        <a:xfrm>
          <a:off x="205710" y="898514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User Surveys &amp; Feedback</a:t>
          </a:r>
        </a:p>
      </dgm:t>
    </dgm:pt>
    <dgm:pt modelId="{3C821C70-B9DE-5A4E-B445-F0E9057F4660}" type="parTrans" cxnId="{223FD9F0-686D-ED4C-89F1-1702F6A36EDE}">
      <dgm:prSet/>
      <dgm:spPr/>
      <dgm:t>
        <a:bodyPr/>
        <a:lstStyle/>
        <a:p>
          <a:endParaRPr lang="en-US"/>
        </a:p>
      </dgm:t>
    </dgm:pt>
    <dgm:pt modelId="{5DDE96D1-03FF-C74C-BBD5-B9C4A73B337A}" type="sibTrans" cxnId="{223FD9F0-686D-ED4C-89F1-1702F6A36EDE}">
      <dgm:prSet/>
      <dgm:spPr/>
      <dgm:t>
        <a:bodyPr/>
        <a:lstStyle/>
        <a:p>
          <a:endParaRPr lang="en-US"/>
        </a:p>
      </dgm:t>
    </dgm:pt>
    <dgm:pt modelId="{89B3C37F-AAAF-C34C-B0E7-E8A89905A0AA}">
      <dgm:prSet phldrT="[Text]"/>
      <dgm:spPr>
        <a:xfrm>
          <a:off x="205710" y="898514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Course Review Data Analysis</a:t>
          </a:r>
        </a:p>
      </dgm:t>
    </dgm:pt>
    <dgm:pt modelId="{28903A64-827D-0A4E-BF10-7772541BD48E}" type="parTrans" cxnId="{E8D26562-8485-7442-B14E-01071A02CE63}">
      <dgm:prSet/>
      <dgm:spPr/>
      <dgm:t>
        <a:bodyPr/>
        <a:lstStyle/>
        <a:p>
          <a:endParaRPr lang="en-US"/>
        </a:p>
      </dgm:t>
    </dgm:pt>
    <dgm:pt modelId="{649B4D76-B957-9B4B-8800-0E6ED63259B5}" type="sibTrans" cxnId="{E8D26562-8485-7442-B14E-01071A02CE63}">
      <dgm:prSet/>
      <dgm:spPr/>
      <dgm:t>
        <a:bodyPr/>
        <a:lstStyle/>
        <a:p>
          <a:endParaRPr lang="en-US"/>
        </a:p>
      </dgm:t>
    </dgm:pt>
    <dgm:pt modelId="{9B506C00-A1D8-A046-8030-A47166D16A91}">
      <dgm:prSet phldrT="[Text]"/>
      <dgm:spPr>
        <a:xfrm>
          <a:off x="3095309" y="1656795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Revise Entire PD Curriculum</a:t>
          </a:r>
        </a:p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Prepare Facilitators</a:t>
          </a:r>
        </a:p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Create Rubric Update Workshop</a:t>
          </a:r>
        </a:p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Create Other New PD as Needed</a:t>
          </a:r>
        </a:p>
      </dgm:t>
    </dgm:pt>
    <dgm:pt modelId="{A3ED08E8-59E0-7E47-A597-16A48A749F9B}" type="parTrans" cxnId="{C6E33AFB-F9DC-6042-B2AB-320E22FEC2B1}">
      <dgm:prSet/>
      <dgm:spPr/>
      <dgm:t>
        <a:bodyPr/>
        <a:lstStyle/>
        <a:p>
          <a:endParaRPr lang="en-US"/>
        </a:p>
      </dgm:t>
    </dgm:pt>
    <dgm:pt modelId="{9E19A08B-6722-7C4D-A16C-0D66C52C86F9}" type="sibTrans" cxnId="{C6E33AFB-F9DC-6042-B2AB-320E22FEC2B1}">
      <dgm:prSet/>
      <dgm:spPr/>
      <dgm:t>
        <a:bodyPr/>
        <a:lstStyle/>
        <a:p>
          <a:endParaRPr lang="en-US"/>
        </a:p>
      </dgm:t>
    </dgm:pt>
    <dgm:pt modelId="{7EBBD0D7-50E8-5249-AD27-4C96B13488FE}">
      <dgm:prSet phldrT="[Text]"/>
      <dgm:spPr>
        <a:xfrm>
          <a:off x="3095309" y="781485"/>
          <a:ext cx="4928580" cy="1136982"/>
        </a:xfrm>
        <a:solidFill>
          <a:srgbClr val="9BBB59">
            <a:hueOff val="5625132"/>
            <a:satOff val="-8440"/>
            <a:lumOff val="-137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Professional Development (PD)</a:t>
          </a:r>
        </a:p>
      </dgm:t>
    </dgm:pt>
    <dgm:pt modelId="{9F3F3C4D-DD2B-604C-8C5D-9C0DA455416D}" type="parTrans" cxnId="{262AF0FC-383B-C742-8E34-0662BDABD5D6}">
      <dgm:prSet/>
      <dgm:spPr/>
      <dgm:t>
        <a:bodyPr/>
        <a:lstStyle/>
        <a:p>
          <a:endParaRPr lang="en-US"/>
        </a:p>
      </dgm:t>
    </dgm:pt>
    <dgm:pt modelId="{9D9CA75B-AAA4-5649-92D8-9439059D5AF2}" type="sibTrans" cxnId="{262AF0FC-383B-C742-8E34-0662BDABD5D6}">
      <dgm:prSet/>
      <dgm:spPr/>
      <dgm:t>
        <a:bodyPr/>
        <a:lstStyle/>
        <a:p>
          <a:endParaRPr lang="en-US"/>
        </a:p>
      </dgm:t>
    </dgm:pt>
    <dgm:pt modelId="{76B293F8-16A5-834A-A0F2-C69867A89458}">
      <dgm:prSet phldrT="[Text]"/>
      <dgm:spPr>
        <a:xfrm>
          <a:off x="1650509" y="1277655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Criteria: Experienced 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users, broadly representative</a:t>
          </a:r>
        </a:p>
      </dgm:t>
    </dgm:pt>
    <dgm:pt modelId="{D30C93B9-3C42-814A-8C49-4C9410C5B8C7}" type="parTrans" cxnId="{6A906F38-25A6-1549-A6C0-6C797492DB58}">
      <dgm:prSet/>
      <dgm:spPr/>
      <dgm:t>
        <a:bodyPr/>
        <a:lstStyle/>
        <a:p>
          <a:endParaRPr lang="en-US"/>
        </a:p>
      </dgm:t>
    </dgm:pt>
    <dgm:pt modelId="{9CD82A57-14FE-DD4D-9DAE-2CFD235128DA}" type="sibTrans" cxnId="{6A906F38-25A6-1549-A6C0-6C797492DB58}">
      <dgm:prSet/>
      <dgm:spPr/>
      <dgm:t>
        <a:bodyPr/>
        <a:lstStyle/>
        <a:p>
          <a:endParaRPr lang="en-US"/>
        </a:p>
      </dgm:t>
    </dgm:pt>
    <dgm:pt modelId="{60011B25-7197-814E-A2E7-CAFD7772538B}">
      <dgm:prSet phldrT="[Text]"/>
      <dgm:spPr>
        <a:xfrm>
          <a:off x="1650509" y="1277655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Legacy Committee</a:t>
          </a:r>
        </a:p>
      </dgm:t>
    </dgm:pt>
    <dgm:pt modelId="{C055EDE5-F10F-0543-A915-3C9D3110D4C3}" type="parTrans" cxnId="{42E2BA95-E6FE-5A47-B3CB-DD69D035B866}">
      <dgm:prSet/>
      <dgm:spPr/>
      <dgm:t>
        <a:bodyPr/>
        <a:lstStyle/>
        <a:p>
          <a:endParaRPr lang="en-US"/>
        </a:p>
      </dgm:t>
    </dgm:pt>
    <dgm:pt modelId="{2DA876FC-F843-8E41-B4C4-E95D272EC590}" type="sibTrans" cxnId="{42E2BA95-E6FE-5A47-B3CB-DD69D035B866}">
      <dgm:prSet/>
      <dgm:spPr/>
      <dgm:t>
        <a:bodyPr/>
        <a:lstStyle/>
        <a:p>
          <a:endParaRPr lang="en-US"/>
        </a:p>
      </dgm:t>
    </dgm:pt>
    <dgm:pt modelId="{079559F2-7B84-5947-900C-A647118C7103}">
      <dgm:prSet phldrT="[Text]"/>
      <dgm:spPr>
        <a:xfrm>
          <a:off x="1650509" y="1277655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Adhoc "Special Topic" Committees</a:t>
          </a:r>
        </a:p>
      </dgm:t>
    </dgm:pt>
    <dgm:pt modelId="{02D01871-445D-4E4C-8BAB-3AF9F02A3B82}" type="parTrans" cxnId="{F59C66DB-0D1F-DF47-A332-E78E1A87CD43}">
      <dgm:prSet/>
      <dgm:spPr/>
      <dgm:t>
        <a:bodyPr/>
        <a:lstStyle/>
        <a:p>
          <a:endParaRPr lang="en-US"/>
        </a:p>
      </dgm:t>
    </dgm:pt>
    <dgm:pt modelId="{8721D70C-B4C5-BD4E-BA94-25454C6BC0CB}" type="sibTrans" cxnId="{F59C66DB-0D1F-DF47-A332-E78E1A87CD43}">
      <dgm:prSet/>
      <dgm:spPr/>
      <dgm:t>
        <a:bodyPr/>
        <a:lstStyle/>
        <a:p>
          <a:endParaRPr lang="en-US"/>
        </a:p>
      </dgm:t>
    </dgm:pt>
    <dgm:pt modelId="{DB3FC8E1-5443-5B4D-B758-8AE72BB7AC1B}">
      <dgm:prSet phldrT="[Text]"/>
      <dgm:spPr/>
      <dgm:t>
        <a:bodyPr/>
        <a:lstStyle/>
        <a:p>
          <a:endParaRPr lang="en-US"/>
        </a:p>
      </dgm:t>
    </dgm:pt>
    <dgm:pt modelId="{022789AF-3E92-FE4A-A8FF-40FC0D2EA11F}" type="parTrans" cxnId="{F37CF0C0-7589-EC44-8960-82B72EF5BC94}">
      <dgm:prSet/>
      <dgm:spPr/>
      <dgm:t>
        <a:bodyPr/>
        <a:lstStyle/>
        <a:p>
          <a:endParaRPr lang="en-US"/>
        </a:p>
      </dgm:t>
    </dgm:pt>
    <dgm:pt modelId="{958215A2-ED19-BA4A-BF78-2631A0228FCE}" type="sibTrans" cxnId="{F37CF0C0-7589-EC44-8960-82B72EF5BC94}">
      <dgm:prSet/>
      <dgm:spPr/>
      <dgm:t>
        <a:bodyPr/>
        <a:lstStyle/>
        <a:p>
          <a:endParaRPr lang="en-US"/>
        </a:p>
      </dgm:t>
    </dgm:pt>
    <dgm:pt modelId="{AACC8DA8-8CD2-DD46-A390-605B20E6CE81}">
      <dgm:prSet phldrT="[Text]"/>
      <dgm:spPr>
        <a:xfrm>
          <a:off x="4540890" y="2035935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Revise Review Management System</a:t>
          </a:r>
        </a:p>
      </dgm:t>
    </dgm:pt>
    <dgm:pt modelId="{95EC27A4-E84D-BF4C-B190-F50E6023C4E2}" type="parTrans" cxnId="{C85744C9-8587-DD4B-9904-199E55AAC360}">
      <dgm:prSet/>
      <dgm:spPr/>
      <dgm:t>
        <a:bodyPr/>
        <a:lstStyle/>
        <a:p>
          <a:endParaRPr lang="en-US"/>
        </a:p>
      </dgm:t>
    </dgm:pt>
    <dgm:pt modelId="{8555B09A-A4DF-F34E-9C97-0437AF56040D}" type="sibTrans" cxnId="{C85744C9-8587-DD4B-9904-199E55AAC360}">
      <dgm:prSet/>
      <dgm:spPr/>
      <dgm:t>
        <a:bodyPr/>
        <a:lstStyle/>
        <a:p>
          <a:endParaRPr lang="en-US"/>
        </a:p>
      </dgm:t>
    </dgm:pt>
    <dgm:pt modelId="{97E6D82C-A17F-C646-8DD4-482E5D24D221}">
      <dgm:prSet phldrT="[Text]"/>
      <dgm:spPr>
        <a:xfrm>
          <a:off x="4540890" y="2035935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Revise Course Worksheets</a:t>
          </a:r>
        </a:p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Revise Review Policies as Needed</a:t>
          </a:r>
        </a:p>
      </dgm:t>
    </dgm:pt>
    <dgm:pt modelId="{F9E488FE-47C7-BD49-9C87-F425D69AC4DB}" type="parTrans" cxnId="{449DCDA7-3FC7-2543-B36A-1FC0371D61C8}">
      <dgm:prSet/>
      <dgm:spPr/>
      <dgm:t>
        <a:bodyPr/>
        <a:lstStyle/>
        <a:p>
          <a:endParaRPr lang="en-US"/>
        </a:p>
      </dgm:t>
    </dgm:pt>
    <dgm:pt modelId="{C242690E-6CDF-794E-A29F-2498E4240B10}" type="sibTrans" cxnId="{449DCDA7-3FC7-2543-B36A-1FC0371D61C8}">
      <dgm:prSet/>
      <dgm:spPr/>
      <dgm:t>
        <a:bodyPr/>
        <a:lstStyle/>
        <a:p>
          <a:endParaRPr lang="en-US"/>
        </a:p>
      </dgm:t>
    </dgm:pt>
    <dgm:pt modelId="{26C15BF2-DF6B-4A4D-93DA-F36D3429EB51}">
      <dgm:prSet phldrT="[Text]"/>
      <dgm:spPr>
        <a:xfrm>
          <a:off x="5985690" y="1539765"/>
          <a:ext cx="2038199" cy="1136982"/>
        </a:xfr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Communication</a:t>
          </a:r>
        </a:p>
      </dgm:t>
    </dgm:pt>
    <dgm:pt modelId="{3ACF599E-241C-7E46-B3B9-8A1BCBE9C3A6}" type="parTrans" cxnId="{0567AF38-F955-B94B-96A7-7473FFC577A3}">
      <dgm:prSet/>
      <dgm:spPr/>
      <dgm:t>
        <a:bodyPr/>
        <a:lstStyle/>
        <a:p>
          <a:endParaRPr lang="en-US"/>
        </a:p>
      </dgm:t>
    </dgm:pt>
    <dgm:pt modelId="{D2730825-317A-BA43-A4C2-AFE12FCF35D0}" type="sibTrans" cxnId="{0567AF38-F955-B94B-96A7-7473FFC577A3}">
      <dgm:prSet/>
      <dgm:spPr/>
      <dgm:t>
        <a:bodyPr/>
        <a:lstStyle/>
        <a:p>
          <a:endParaRPr lang="en-US"/>
        </a:p>
      </dgm:t>
    </dgm:pt>
    <dgm:pt modelId="{D46C4E7C-911B-E649-A914-2868180F1874}">
      <dgm:prSet phldrT="[Text]"/>
      <dgm:spPr>
        <a:xfrm>
          <a:off x="5985690" y="2415075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Update all Online Information</a:t>
          </a:r>
        </a:p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Ensure all QM Role Holders are Updated</a:t>
          </a:r>
        </a:p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Publish New Workbooks and Rubric-Related Documents </a:t>
          </a:r>
        </a:p>
      </dgm:t>
    </dgm:pt>
    <dgm:pt modelId="{4F16E0B5-FAA7-7C4D-A0AD-4C7620AC5D7C}" type="parTrans" cxnId="{7A7091C7-12B8-A54D-9625-87FCF1B85CF9}">
      <dgm:prSet/>
      <dgm:spPr/>
      <dgm:t>
        <a:bodyPr/>
        <a:lstStyle/>
        <a:p>
          <a:endParaRPr lang="en-US"/>
        </a:p>
      </dgm:t>
    </dgm:pt>
    <dgm:pt modelId="{13DD537C-8B73-C54E-948C-802E1ECE1C3E}" type="sibTrans" cxnId="{7A7091C7-12B8-A54D-9625-87FCF1B85CF9}">
      <dgm:prSet/>
      <dgm:spPr/>
      <dgm:t>
        <a:bodyPr/>
        <a:lstStyle/>
        <a:p>
          <a:endParaRPr lang="en-US"/>
        </a:p>
      </dgm:t>
    </dgm:pt>
    <dgm:pt modelId="{31F5BBDB-3A07-F04D-969A-529C98FBF98B}">
      <dgm:prSet phldrT="[Text]"/>
      <dgm:spPr>
        <a:xfrm>
          <a:off x="5985690" y="2415075"/>
          <a:ext cx="1444955" cy="20876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4AE3F9A-A15D-EF4E-9726-071B166EC2FE}" type="parTrans" cxnId="{59EB5FF5-4929-8A45-99AE-A1B10E0D470F}">
      <dgm:prSet/>
      <dgm:spPr/>
      <dgm:t>
        <a:bodyPr/>
        <a:lstStyle/>
        <a:p>
          <a:endParaRPr lang="en-US"/>
        </a:p>
      </dgm:t>
    </dgm:pt>
    <dgm:pt modelId="{7FE5DB32-F8D0-E442-8338-9A34BF0535C2}" type="sibTrans" cxnId="{59EB5FF5-4929-8A45-99AE-A1B10E0D470F}">
      <dgm:prSet/>
      <dgm:spPr/>
      <dgm:t>
        <a:bodyPr/>
        <a:lstStyle/>
        <a:p>
          <a:endParaRPr lang="en-US"/>
        </a:p>
      </dgm:t>
    </dgm:pt>
    <dgm:pt modelId="{226232FA-F430-094B-8DA2-652B6F4A1E23}" type="pres">
      <dgm:prSet presAssocID="{27C111D8-47F5-EF4D-93EE-534D8E826D3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EEAC5C1-3896-1F4B-8919-9FC4B67F4E60}" type="pres">
      <dgm:prSet presAssocID="{9D444F91-9998-524A-BF85-50EA43146C0D}" presName="parentText1" presStyleLbl="node1" presStyleIdx="0" presStyleCnt="5" custScaleX="105262" custLinFactNeighborX="518" custLinFactNeighborY="-2041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8237170B-908E-DB4F-BF78-0A38915875DE}" type="pres">
      <dgm:prSet presAssocID="{9D444F91-9998-524A-BF85-50EA43146C0D}" presName="childText1" presStyleLbl="solidAlignAcc1" presStyleIdx="0" presStyleCnt="5" custScaleX="115159" custScaleY="93495" custLinFactNeighborX="-14236" custLinFactNeighborY="-97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3706E05-E2C3-B645-9164-141B69DD25EA}" type="pres">
      <dgm:prSet presAssocID="{9BAB152E-EFC1-AF45-AE2A-C29239701416}" presName="parentText2" presStyleLbl="node1" presStyleIdx="1" presStyleCnt="5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B0D8D2B6-A6F5-B94F-88E3-BF3384565AB2}" type="pres">
      <dgm:prSet presAssocID="{9BAB152E-EFC1-AF45-AE2A-C29239701416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975AE53-135D-7948-8E11-20F65FFA6BAE}" type="pres">
      <dgm:prSet presAssocID="{7EBBD0D7-50E8-5249-AD27-4C96B13488FE}" presName="parentText3" presStyleLbl="node1" presStyleIdx="2" presStyleCnt="5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E997FA3-8971-D844-A7C8-83671F68713A}" type="pres">
      <dgm:prSet presAssocID="{7EBBD0D7-50E8-5249-AD27-4C96B13488FE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3F0810B-FDA3-A947-8393-76692807495B}" type="pres">
      <dgm:prSet presAssocID="{1F661B3C-0A53-9D46-B44A-841ACEC4532D}" presName="parentText4" presStyleLbl="node1" presStyleIdx="3" presStyleCnt="5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11522714-43C7-554D-929B-7D7C34E72294}" type="pres">
      <dgm:prSet presAssocID="{1F661B3C-0A53-9D46-B44A-841ACEC4532D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D272AF6-CE4A-8C42-A538-598150590FA0}" type="pres">
      <dgm:prSet presAssocID="{26C15BF2-DF6B-4A4D-93DA-F36D3429EB51}" presName="parentText5" presStyleLbl="node1" presStyleIdx="4" presStyleCnt="5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9B40BDDA-1845-9644-A8F6-E537E5A12567}" type="pres">
      <dgm:prSet presAssocID="{26C15BF2-DF6B-4A4D-93DA-F36D3429EB51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C6E33AFB-F9DC-6042-B2AB-320E22FEC2B1}" srcId="{7EBBD0D7-50E8-5249-AD27-4C96B13488FE}" destId="{9B506C00-A1D8-A046-8030-A47166D16A91}" srcOrd="0" destOrd="0" parTransId="{A3ED08E8-59E0-7E47-A597-16A48A749F9B}" sibTransId="{9E19A08B-6722-7C4D-A16C-0D66C52C86F9}"/>
    <dgm:cxn modelId="{7A7091C7-12B8-A54D-9625-87FCF1B85CF9}" srcId="{26C15BF2-DF6B-4A4D-93DA-F36D3429EB51}" destId="{D46C4E7C-911B-E649-A914-2868180F1874}" srcOrd="0" destOrd="0" parTransId="{4F16E0B5-FAA7-7C4D-A0AD-4C7620AC5D7C}" sibTransId="{13DD537C-8B73-C54E-948C-802E1ECE1C3E}"/>
    <dgm:cxn modelId="{6D7E321D-F910-4EA1-8F07-91B2D6F800D9}" type="presOf" srcId="{26C15BF2-DF6B-4A4D-93DA-F36D3429EB51}" destId="{BD272AF6-CE4A-8C42-A538-598150590FA0}" srcOrd="0" destOrd="0" presId="urn:microsoft.com/office/officeart/2009/3/layout/IncreasingArrowsProcess"/>
    <dgm:cxn modelId="{C85744C9-8587-DD4B-9904-199E55AAC360}" srcId="{1F661B3C-0A53-9D46-B44A-841ACEC4532D}" destId="{AACC8DA8-8CD2-DD46-A390-605B20E6CE81}" srcOrd="0" destOrd="0" parTransId="{95EC27A4-E84D-BF4C-B190-F50E6023C4E2}" sibTransId="{8555B09A-A4DF-F34E-9C97-0437AF56040D}"/>
    <dgm:cxn modelId="{1DE1D15D-18FE-45C3-B64D-F1438D07840B}" type="presOf" srcId="{F0489073-D46F-AE42-9965-0E0D3C2E2D72}" destId="{B0D8D2B6-A6F5-B94F-88E3-BF3384565AB2}" srcOrd="0" destOrd="0" presId="urn:microsoft.com/office/officeart/2009/3/layout/IncreasingArrowsProcess"/>
    <dgm:cxn modelId="{89D6FEEB-F88F-4883-87B5-2523C4CA9311}" type="presOf" srcId="{60011B25-7197-814E-A2E7-CAFD7772538B}" destId="{B0D8D2B6-A6F5-B94F-88E3-BF3384565AB2}" srcOrd="0" destOrd="2" presId="urn:microsoft.com/office/officeart/2009/3/layout/IncreasingArrowsProcess"/>
    <dgm:cxn modelId="{42AB5A21-9501-45AF-8677-475349796D26}" type="presOf" srcId="{31F5BBDB-3A07-F04D-969A-529C98FBF98B}" destId="{9B40BDDA-1845-9644-A8F6-E537E5A12567}" srcOrd="0" destOrd="1" presId="urn:microsoft.com/office/officeart/2009/3/layout/IncreasingArrowsProcess"/>
    <dgm:cxn modelId="{250E20CF-C56D-0F42-B151-9B7711919AC6}" srcId="{9BAB152E-EFC1-AF45-AE2A-C29239701416}" destId="{F0489073-D46F-AE42-9965-0E0D3C2E2D72}" srcOrd="0" destOrd="0" parTransId="{DA3795C3-797C-DF45-B57C-21DF125E2F79}" sibTransId="{4D5DAE1A-0AC2-CD4C-92F1-3A74E1E56596}"/>
    <dgm:cxn modelId="{F77904C7-96F0-4A48-9D37-0D37FD87A7E4}" type="presOf" srcId="{9B506C00-A1D8-A046-8030-A47166D16A91}" destId="{FE997FA3-8971-D844-A7C8-83671F68713A}" srcOrd="0" destOrd="0" presId="urn:microsoft.com/office/officeart/2009/3/layout/IncreasingArrowsProcess"/>
    <dgm:cxn modelId="{668D1741-8448-3440-94F4-C87DEA28CA56}" srcId="{27C111D8-47F5-EF4D-93EE-534D8E826D3C}" destId="{9BAB152E-EFC1-AF45-AE2A-C29239701416}" srcOrd="1" destOrd="0" parTransId="{65B056B4-3ACF-A042-9946-333113AF9982}" sibTransId="{6D79AF4D-5529-6D4C-9508-AEA46AED1DFC}"/>
    <dgm:cxn modelId="{5826656A-7DD2-4BA2-B3F1-76CA180990DC}" type="presOf" srcId="{76B293F8-16A5-834A-A0F2-C69867A89458}" destId="{B0D8D2B6-A6F5-B94F-88E3-BF3384565AB2}" srcOrd="0" destOrd="1" presId="urn:microsoft.com/office/officeart/2009/3/layout/IncreasingArrowsProcess"/>
    <dgm:cxn modelId="{5E317493-25C3-2C41-8D00-74C1AC10635B}" srcId="{27C111D8-47F5-EF4D-93EE-534D8E826D3C}" destId="{9D444F91-9998-524A-BF85-50EA43146C0D}" srcOrd="0" destOrd="0" parTransId="{618079B6-B20C-9747-9528-214789D69AF8}" sibTransId="{163AB459-561D-E145-AB32-397617B6D77D}"/>
    <dgm:cxn modelId="{D5E8E4A5-8BAD-474F-BF43-6A777F190A2F}" type="presOf" srcId="{9BAB152E-EFC1-AF45-AE2A-C29239701416}" destId="{43706E05-E2C3-B645-9164-141B69DD25EA}" srcOrd="0" destOrd="0" presId="urn:microsoft.com/office/officeart/2009/3/layout/IncreasingArrowsProcess"/>
    <dgm:cxn modelId="{0567AF38-F955-B94B-96A7-7473FFC577A3}" srcId="{27C111D8-47F5-EF4D-93EE-534D8E826D3C}" destId="{26C15BF2-DF6B-4A4D-93DA-F36D3429EB51}" srcOrd="4" destOrd="0" parTransId="{3ACF599E-241C-7E46-B3B9-8A1BCBE9C3A6}" sibTransId="{D2730825-317A-BA43-A4C2-AFE12FCF35D0}"/>
    <dgm:cxn modelId="{42E2BA95-E6FE-5A47-B3CB-DD69D035B866}" srcId="{9BAB152E-EFC1-AF45-AE2A-C29239701416}" destId="{60011B25-7197-814E-A2E7-CAFD7772538B}" srcOrd="2" destOrd="0" parTransId="{C055EDE5-F10F-0543-A915-3C9D3110D4C3}" sibTransId="{2DA876FC-F843-8E41-B4C4-E95D272EC590}"/>
    <dgm:cxn modelId="{8E88BC2B-9C6D-4A83-B63B-5F0D444C9E70}" type="presOf" srcId="{AACC8DA8-8CD2-DD46-A390-605B20E6CE81}" destId="{11522714-43C7-554D-929B-7D7C34E72294}" srcOrd="0" destOrd="0" presId="urn:microsoft.com/office/officeart/2009/3/layout/IncreasingArrowsProcess"/>
    <dgm:cxn modelId="{223FD9F0-686D-ED4C-89F1-1702F6A36EDE}" srcId="{9D444F91-9998-524A-BF85-50EA43146C0D}" destId="{8C18B5EA-A0BB-FF43-86DE-C996125B9D78}" srcOrd="2" destOrd="0" parTransId="{3C821C70-B9DE-5A4E-B445-F0E9057F4660}" sibTransId="{5DDE96D1-03FF-C74C-BBD5-B9C4A73B337A}"/>
    <dgm:cxn modelId="{4A0D9EB6-E0C0-A448-9179-4A9A3FD8BE3C}" srcId="{9D444F91-9998-524A-BF85-50EA43146C0D}" destId="{0E5BA328-8F6B-0446-9BA1-A2376D1BD1E9}" srcOrd="1" destOrd="0" parTransId="{9F8ABF8D-E818-9842-8279-B004D63E2070}" sibTransId="{C4144CC8-AA58-F44E-9E1A-D8E7E271F0D2}"/>
    <dgm:cxn modelId="{37FDC9D1-EEE8-465B-BE6E-90DC72DEAE07}" type="presOf" srcId="{89B3C37F-AAAF-C34C-B0E7-E8A89905A0AA}" destId="{8237170B-908E-DB4F-BF78-0A38915875DE}" srcOrd="0" destOrd="3" presId="urn:microsoft.com/office/officeart/2009/3/layout/IncreasingArrowsProcess"/>
    <dgm:cxn modelId="{01941C5C-09C7-2F48-883C-BD74A71BA5EF}" srcId="{27C111D8-47F5-EF4D-93EE-534D8E826D3C}" destId="{1F661B3C-0A53-9D46-B44A-841ACEC4532D}" srcOrd="3" destOrd="0" parTransId="{17628667-B0D6-F245-A906-88CF45B16747}" sibTransId="{B690F003-E095-4245-A706-7CB4D46E0B5D}"/>
    <dgm:cxn modelId="{CC051460-D741-42DF-B88D-A3A4C4F5DAF4}" type="presOf" srcId="{D46C4E7C-911B-E649-A914-2868180F1874}" destId="{9B40BDDA-1845-9644-A8F6-E537E5A12567}" srcOrd="0" destOrd="0" presId="urn:microsoft.com/office/officeart/2009/3/layout/IncreasingArrowsProcess"/>
    <dgm:cxn modelId="{B77A37F2-5DAA-4F14-9CA9-4A40A4656A14}" type="presOf" srcId="{1F661B3C-0A53-9D46-B44A-841ACEC4532D}" destId="{63F0810B-FDA3-A947-8393-76692807495B}" srcOrd="0" destOrd="0" presId="urn:microsoft.com/office/officeart/2009/3/layout/IncreasingArrowsProcess"/>
    <dgm:cxn modelId="{FF1FBA0F-7594-44D9-9022-17117BD73D33}" type="presOf" srcId="{0E5BA328-8F6B-0446-9BA1-A2376D1BD1E9}" destId="{8237170B-908E-DB4F-BF78-0A38915875DE}" srcOrd="0" destOrd="1" presId="urn:microsoft.com/office/officeart/2009/3/layout/IncreasingArrowsProcess"/>
    <dgm:cxn modelId="{8B72871C-41F3-47D2-AE5A-45EA8553EC53}" type="presOf" srcId="{27C111D8-47F5-EF4D-93EE-534D8E826D3C}" destId="{226232FA-F430-094B-8DA2-652B6F4A1E23}" srcOrd="0" destOrd="0" presId="urn:microsoft.com/office/officeart/2009/3/layout/IncreasingArrowsProcess"/>
    <dgm:cxn modelId="{4ED9C060-D9F1-4E09-904D-24B13C912A13}" type="presOf" srcId="{97E6D82C-A17F-C646-8DD4-482E5D24D221}" destId="{11522714-43C7-554D-929B-7D7C34E72294}" srcOrd="0" destOrd="1" presId="urn:microsoft.com/office/officeart/2009/3/layout/IncreasingArrowsProcess"/>
    <dgm:cxn modelId="{3E7D8975-2D18-46C5-AB1D-8770E2977CD3}" type="presOf" srcId="{079559F2-7B84-5947-900C-A647118C7103}" destId="{B0D8D2B6-A6F5-B94F-88E3-BF3384565AB2}" srcOrd="0" destOrd="3" presId="urn:microsoft.com/office/officeart/2009/3/layout/IncreasingArrowsProcess"/>
    <dgm:cxn modelId="{6E30CECF-571F-44DE-86E5-C60F872E7BC1}" type="presOf" srcId="{87195E89-79F0-364F-934E-8F9F6A922054}" destId="{8237170B-908E-DB4F-BF78-0A38915875DE}" srcOrd="0" destOrd="0" presId="urn:microsoft.com/office/officeart/2009/3/layout/IncreasingArrowsProcess"/>
    <dgm:cxn modelId="{9CFE815B-7C74-0047-88DB-C45487C20068}" srcId="{DB3FC8E1-5443-5B4D-B758-8AE72BB7AC1B}" destId="{434FF9DB-9672-5C47-838D-5750069E75B4}" srcOrd="0" destOrd="0" parTransId="{798BCAAF-1CDC-B244-AFC0-D55E7712F4CB}" sibTransId="{7869A99B-3C89-5F44-BB9E-271B5AE0DCAE}"/>
    <dgm:cxn modelId="{F59C66DB-0D1F-DF47-A332-E78E1A87CD43}" srcId="{9BAB152E-EFC1-AF45-AE2A-C29239701416}" destId="{079559F2-7B84-5947-900C-A647118C7103}" srcOrd="3" destOrd="0" parTransId="{02D01871-445D-4E4C-8BAB-3AF9F02A3B82}" sibTransId="{8721D70C-B4C5-BD4E-BA94-25454C6BC0CB}"/>
    <dgm:cxn modelId="{68A9FBF7-C8B5-4674-8D5E-F1B59E8ECDDB}" type="presOf" srcId="{9D444F91-9998-524A-BF85-50EA43146C0D}" destId="{7EEAC5C1-3896-1F4B-8919-9FC4B67F4E60}" srcOrd="0" destOrd="0" presId="urn:microsoft.com/office/officeart/2009/3/layout/IncreasingArrowsProcess"/>
    <dgm:cxn modelId="{CF415179-1CFA-40C8-A5A2-A827470744D3}" type="presOf" srcId="{8C18B5EA-A0BB-FF43-86DE-C996125B9D78}" destId="{8237170B-908E-DB4F-BF78-0A38915875DE}" srcOrd="0" destOrd="2" presId="urn:microsoft.com/office/officeart/2009/3/layout/IncreasingArrowsProcess"/>
    <dgm:cxn modelId="{59EB5FF5-4929-8A45-99AE-A1B10E0D470F}" srcId="{26C15BF2-DF6B-4A4D-93DA-F36D3429EB51}" destId="{31F5BBDB-3A07-F04D-969A-529C98FBF98B}" srcOrd="1" destOrd="0" parTransId="{F4AE3F9A-A15D-EF4E-9726-071B166EC2FE}" sibTransId="{7FE5DB32-F8D0-E442-8338-9A34BF0535C2}"/>
    <dgm:cxn modelId="{69BF7E24-05CA-8245-A7C1-DCEAC0522E3A}" srcId="{9D444F91-9998-524A-BF85-50EA43146C0D}" destId="{87195E89-79F0-364F-934E-8F9F6A922054}" srcOrd="0" destOrd="0" parTransId="{F6E9A94C-AACA-BB45-B1A2-BE793F91A12A}" sibTransId="{E4C9376B-2F32-F749-9ADF-9DD1C068D6FF}"/>
    <dgm:cxn modelId="{3BC08580-BE92-4399-8AD3-7AE103A371AA}" type="presOf" srcId="{7EBBD0D7-50E8-5249-AD27-4C96B13488FE}" destId="{3975AE53-135D-7948-8E11-20F65FFA6BAE}" srcOrd="0" destOrd="0" presId="urn:microsoft.com/office/officeart/2009/3/layout/IncreasingArrowsProcess"/>
    <dgm:cxn modelId="{449DCDA7-3FC7-2543-B36A-1FC0371D61C8}" srcId="{1F661B3C-0A53-9D46-B44A-841ACEC4532D}" destId="{97E6D82C-A17F-C646-8DD4-482E5D24D221}" srcOrd="1" destOrd="0" parTransId="{F9E488FE-47C7-BD49-9C87-F425D69AC4DB}" sibTransId="{C242690E-6CDF-794E-A29F-2498E4240B10}"/>
    <dgm:cxn modelId="{6A906F38-25A6-1549-A6C0-6C797492DB58}" srcId="{9BAB152E-EFC1-AF45-AE2A-C29239701416}" destId="{76B293F8-16A5-834A-A0F2-C69867A89458}" srcOrd="1" destOrd="0" parTransId="{D30C93B9-3C42-814A-8C49-4C9410C5B8C7}" sibTransId="{9CD82A57-14FE-DD4D-9DAE-2CFD235128DA}"/>
    <dgm:cxn modelId="{262AF0FC-383B-C742-8E34-0662BDABD5D6}" srcId="{27C111D8-47F5-EF4D-93EE-534D8E826D3C}" destId="{7EBBD0D7-50E8-5249-AD27-4C96B13488FE}" srcOrd="2" destOrd="0" parTransId="{9F3F3C4D-DD2B-604C-8C5D-9C0DA455416D}" sibTransId="{9D9CA75B-AAA4-5649-92D8-9439059D5AF2}"/>
    <dgm:cxn modelId="{F37CF0C0-7589-EC44-8960-82B72EF5BC94}" srcId="{27C111D8-47F5-EF4D-93EE-534D8E826D3C}" destId="{DB3FC8E1-5443-5B4D-B758-8AE72BB7AC1B}" srcOrd="5" destOrd="0" parTransId="{022789AF-3E92-FE4A-A8FF-40FC0D2EA11F}" sibTransId="{958215A2-ED19-BA4A-BF78-2631A0228FCE}"/>
    <dgm:cxn modelId="{E8D26562-8485-7442-B14E-01071A02CE63}" srcId="{9D444F91-9998-524A-BF85-50EA43146C0D}" destId="{89B3C37F-AAAF-C34C-B0E7-E8A89905A0AA}" srcOrd="3" destOrd="0" parTransId="{28903A64-827D-0A4E-BF10-7772541BD48E}" sibTransId="{649B4D76-B957-9B4B-8800-0E6ED63259B5}"/>
    <dgm:cxn modelId="{64074F25-38AE-46FE-A7E9-EDB965C85341}" type="presParOf" srcId="{226232FA-F430-094B-8DA2-652B6F4A1E23}" destId="{7EEAC5C1-3896-1F4B-8919-9FC4B67F4E60}" srcOrd="0" destOrd="0" presId="urn:microsoft.com/office/officeart/2009/3/layout/IncreasingArrowsProcess"/>
    <dgm:cxn modelId="{FA4A1184-B12E-48EF-B01A-F729D1801E0D}" type="presParOf" srcId="{226232FA-F430-094B-8DA2-652B6F4A1E23}" destId="{8237170B-908E-DB4F-BF78-0A38915875DE}" srcOrd="1" destOrd="0" presId="urn:microsoft.com/office/officeart/2009/3/layout/IncreasingArrowsProcess"/>
    <dgm:cxn modelId="{FF65C5FA-2175-4F09-9A60-9A7C12C9B22F}" type="presParOf" srcId="{226232FA-F430-094B-8DA2-652B6F4A1E23}" destId="{43706E05-E2C3-B645-9164-141B69DD25EA}" srcOrd="2" destOrd="0" presId="urn:microsoft.com/office/officeart/2009/3/layout/IncreasingArrowsProcess"/>
    <dgm:cxn modelId="{FC370973-CCAB-4191-BAE7-7C4431E697F6}" type="presParOf" srcId="{226232FA-F430-094B-8DA2-652B6F4A1E23}" destId="{B0D8D2B6-A6F5-B94F-88E3-BF3384565AB2}" srcOrd="3" destOrd="0" presId="urn:microsoft.com/office/officeart/2009/3/layout/IncreasingArrowsProcess"/>
    <dgm:cxn modelId="{1639473E-C2F5-44AA-8D30-52F807A0CB06}" type="presParOf" srcId="{226232FA-F430-094B-8DA2-652B6F4A1E23}" destId="{3975AE53-135D-7948-8E11-20F65FFA6BAE}" srcOrd="4" destOrd="0" presId="urn:microsoft.com/office/officeart/2009/3/layout/IncreasingArrowsProcess"/>
    <dgm:cxn modelId="{97C76EFD-59D0-4A6B-A115-D8B535052E22}" type="presParOf" srcId="{226232FA-F430-094B-8DA2-652B6F4A1E23}" destId="{FE997FA3-8971-D844-A7C8-83671F68713A}" srcOrd="5" destOrd="0" presId="urn:microsoft.com/office/officeart/2009/3/layout/IncreasingArrowsProcess"/>
    <dgm:cxn modelId="{1FB46C08-DBB7-41DE-894E-0B662702AAC4}" type="presParOf" srcId="{226232FA-F430-094B-8DA2-652B6F4A1E23}" destId="{63F0810B-FDA3-A947-8393-76692807495B}" srcOrd="6" destOrd="0" presId="urn:microsoft.com/office/officeart/2009/3/layout/IncreasingArrowsProcess"/>
    <dgm:cxn modelId="{0657285D-CAB6-4632-BF4C-C43D44492D22}" type="presParOf" srcId="{226232FA-F430-094B-8DA2-652B6F4A1E23}" destId="{11522714-43C7-554D-929B-7D7C34E72294}" srcOrd="7" destOrd="0" presId="urn:microsoft.com/office/officeart/2009/3/layout/IncreasingArrowsProcess"/>
    <dgm:cxn modelId="{403CE8E6-5F6F-4084-BA6B-0127A82FD20F}" type="presParOf" srcId="{226232FA-F430-094B-8DA2-652B6F4A1E23}" destId="{BD272AF6-CE4A-8C42-A538-598150590FA0}" srcOrd="8" destOrd="0" presId="urn:microsoft.com/office/officeart/2009/3/layout/IncreasingArrowsProcess"/>
    <dgm:cxn modelId="{8D2E9D6B-66ED-4C13-B1E9-7395FF8D11FA}" type="presParOf" srcId="{226232FA-F430-094B-8DA2-652B6F4A1E23}" destId="{9B40BDDA-1845-9644-A8F6-E537E5A12567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AC5C1-3896-1F4B-8919-9FC4B67F4E60}">
      <dsp:nvSpPr>
        <dsp:cNvPr id="0" name=""/>
        <dsp:cNvSpPr/>
      </dsp:nvSpPr>
      <dsp:spPr>
        <a:xfrm>
          <a:off x="27" y="0"/>
          <a:ext cx="8229572" cy="1136982"/>
        </a:xfrm>
        <a:prstGeom prst="rightArrow">
          <a:avLst>
            <a:gd name="adj1" fmla="val 5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80496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Research &amp; Analysis</a:t>
          </a:r>
        </a:p>
      </dsp:txBody>
      <dsp:txXfrm>
        <a:off x="27" y="284246"/>
        <a:ext cx="7945327" cy="568491"/>
      </dsp:txXfrm>
    </dsp:sp>
    <dsp:sp modelId="{8237170B-908E-DB4F-BF78-0A38915875DE}">
      <dsp:nvSpPr>
        <dsp:cNvPr id="0" name=""/>
        <dsp:cNvSpPr/>
      </dsp:nvSpPr>
      <dsp:spPr>
        <a:xfrm>
          <a:off x="0" y="946103"/>
          <a:ext cx="1663996" cy="195187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Broad Literature Review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QM Research Review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User Surveys &amp; Feedback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Course Review Data Analysis</a:t>
          </a:r>
        </a:p>
      </dsp:txBody>
      <dsp:txXfrm>
        <a:off x="0" y="946103"/>
        <a:ext cx="1663996" cy="1951878"/>
      </dsp:txXfrm>
    </dsp:sp>
    <dsp:sp modelId="{43706E05-E2C3-B645-9164-141B69DD25EA}">
      <dsp:nvSpPr>
        <dsp:cNvPr id="0" name=""/>
        <dsp:cNvSpPr/>
      </dsp:nvSpPr>
      <dsp:spPr>
        <a:xfrm>
          <a:off x="1650509" y="402345"/>
          <a:ext cx="6373380" cy="1136982"/>
        </a:xfrm>
        <a:prstGeom prst="rightArrow">
          <a:avLst>
            <a:gd name="adj1" fmla="val 50000"/>
            <a:gd name="adj2" fmla="val 50000"/>
          </a:avLst>
        </a:prstGeom>
        <a:solidFill>
          <a:srgbClr val="9BBB59">
            <a:hueOff val="2812566"/>
            <a:satOff val="-4220"/>
            <a:lumOff val="-68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80496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Rubric Committee Selection</a:t>
          </a:r>
        </a:p>
      </dsp:txBody>
      <dsp:txXfrm>
        <a:off x="1650509" y="686591"/>
        <a:ext cx="6089135" cy="568491"/>
      </dsp:txXfrm>
    </dsp:sp>
    <dsp:sp modelId="{B0D8D2B6-A6F5-B94F-88E3-BF3384565AB2}">
      <dsp:nvSpPr>
        <dsp:cNvPr id="0" name=""/>
        <dsp:cNvSpPr/>
      </dsp:nvSpPr>
      <dsp:spPr>
        <a:xfrm>
          <a:off x="1650509" y="1277655"/>
          <a:ext cx="1444955" cy="208768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Nomination Letters &amp; Application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Criteria: Experienced </a:t>
          </a: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users, broadly representative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Legacy Committee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Adhoc "Special Topic" Committees</a:t>
          </a:r>
        </a:p>
      </dsp:txBody>
      <dsp:txXfrm>
        <a:off x="1650509" y="1277655"/>
        <a:ext cx="1444955" cy="2087682"/>
      </dsp:txXfrm>
    </dsp:sp>
    <dsp:sp modelId="{3975AE53-135D-7948-8E11-20F65FFA6BAE}">
      <dsp:nvSpPr>
        <dsp:cNvPr id="0" name=""/>
        <dsp:cNvSpPr/>
      </dsp:nvSpPr>
      <dsp:spPr>
        <a:xfrm>
          <a:off x="3095309" y="781485"/>
          <a:ext cx="4928580" cy="1136982"/>
        </a:xfrm>
        <a:prstGeom prst="rightArrow">
          <a:avLst>
            <a:gd name="adj1" fmla="val 50000"/>
            <a:gd name="adj2" fmla="val 50000"/>
          </a:avLst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80496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Professional Development (PD)</a:t>
          </a:r>
        </a:p>
      </dsp:txBody>
      <dsp:txXfrm>
        <a:off x="3095309" y="1065731"/>
        <a:ext cx="4644335" cy="568491"/>
      </dsp:txXfrm>
    </dsp:sp>
    <dsp:sp modelId="{FE997FA3-8971-D844-A7C8-83671F68713A}">
      <dsp:nvSpPr>
        <dsp:cNvPr id="0" name=""/>
        <dsp:cNvSpPr/>
      </dsp:nvSpPr>
      <dsp:spPr>
        <a:xfrm>
          <a:off x="3095309" y="1656795"/>
          <a:ext cx="1444955" cy="208768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Revise Entire PD Curriculum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Prepare Facilitators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Create Rubric Update Workshop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Create Other New PD as Needed</a:t>
          </a:r>
        </a:p>
      </dsp:txBody>
      <dsp:txXfrm>
        <a:off x="3095309" y="1656795"/>
        <a:ext cx="1444955" cy="2087682"/>
      </dsp:txXfrm>
    </dsp:sp>
    <dsp:sp modelId="{63F0810B-FDA3-A947-8393-76692807495B}">
      <dsp:nvSpPr>
        <dsp:cNvPr id="0" name=""/>
        <dsp:cNvSpPr/>
      </dsp:nvSpPr>
      <dsp:spPr>
        <a:xfrm>
          <a:off x="4540890" y="1160625"/>
          <a:ext cx="3482999" cy="1136982"/>
        </a:xfrm>
        <a:prstGeom prst="rightArrow">
          <a:avLst>
            <a:gd name="adj1" fmla="val 50000"/>
            <a:gd name="adj2" fmla="val 50000"/>
          </a:avLst>
        </a:prstGeom>
        <a:solidFill>
          <a:srgbClr val="9BBB59">
            <a:hueOff val="8437698"/>
            <a:satOff val="-12660"/>
            <a:lumOff val="-2059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80496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Review Process</a:t>
          </a:r>
        </a:p>
      </dsp:txBody>
      <dsp:txXfrm>
        <a:off x="4540890" y="1444871"/>
        <a:ext cx="3198754" cy="568491"/>
      </dsp:txXfrm>
    </dsp:sp>
    <dsp:sp modelId="{11522714-43C7-554D-929B-7D7C34E72294}">
      <dsp:nvSpPr>
        <dsp:cNvPr id="0" name=""/>
        <dsp:cNvSpPr/>
      </dsp:nvSpPr>
      <dsp:spPr>
        <a:xfrm>
          <a:off x="4540890" y="2035935"/>
          <a:ext cx="1444955" cy="208768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Revise Review Management System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Revise Course Worksheets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Revise Review Policies as Needed</a:t>
          </a:r>
        </a:p>
      </dsp:txBody>
      <dsp:txXfrm>
        <a:off x="4540890" y="2035935"/>
        <a:ext cx="1444955" cy="2087682"/>
      </dsp:txXfrm>
    </dsp:sp>
    <dsp:sp modelId="{BD272AF6-CE4A-8C42-A538-598150590FA0}">
      <dsp:nvSpPr>
        <dsp:cNvPr id="0" name=""/>
        <dsp:cNvSpPr/>
      </dsp:nvSpPr>
      <dsp:spPr>
        <a:xfrm>
          <a:off x="5985690" y="1539765"/>
          <a:ext cx="2038199" cy="1136982"/>
        </a:xfrm>
        <a:prstGeom prst="rightArrow">
          <a:avLst>
            <a:gd name="adj1" fmla="val 50000"/>
            <a:gd name="adj2" fmla="val 5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80496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Communication</a:t>
          </a:r>
        </a:p>
      </dsp:txBody>
      <dsp:txXfrm>
        <a:off x="5985690" y="1824011"/>
        <a:ext cx="1753954" cy="568491"/>
      </dsp:txXfrm>
    </dsp:sp>
    <dsp:sp modelId="{9B40BDDA-1845-9644-A8F6-E537E5A12567}">
      <dsp:nvSpPr>
        <dsp:cNvPr id="0" name=""/>
        <dsp:cNvSpPr/>
      </dsp:nvSpPr>
      <dsp:spPr>
        <a:xfrm>
          <a:off x="5985690" y="2415075"/>
          <a:ext cx="1444955" cy="208768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Update all Online Information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Ensure all QM Role Holders are Updated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Publish New Workbooks and Rubric-Related Documents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985690" y="2415075"/>
        <a:ext cx="1444955" cy="2087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B2ED-BFA7-B540-8A69-638D81F5C008}" type="datetimeFigureOut">
              <a:rPr lang="en-US" smtClean="0"/>
              <a:t>9/20/17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F4338-32D1-A044-8140-FB958C999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75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969CB-4820-4F43-BA6F-2DDB855B1BB3}" type="datetimeFigureOut">
              <a:rPr lang="en-US" smtClean="0"/>
              <a:t>9/20/17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423A4-6815-D04C-903A-4CB4CEEC1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251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7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6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Adapted</a:t>
            </a:r>
            <a:r>
              <a:rPr lang="en-US" baseline="0" dirty="0" smtClean="0"/>
              <a:t> from best practice guidelines for Systematic Reviews &amp; Meta-Analyses used in the clinical </a:t>
            </a:r>
            <a:r>
              <a:rPr lang="en-US" baseline="0" smtClean="0"/>
              <a:t>medicine disciplines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8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Dissertations, top universities are:</a:t>
            </a:r>
            <a:br>
              <a:rPr lang="en-US" dirty="0" smtClean="0"/>
            </a:br>
            <a:r>
              <a:rPr lang="en-US" dirty="0" err="1" smtClean="0"/>
              <a:t>Capella</a:t>
            </a:r>
            <a:r>
              <a:rPr lang="en-US" dirty="0" smtClean="0"/>
              <a:t> 13</a:t>
            </a:r>
          </a:p>
          <a:p>
            <a:r>
              <a:rPr lang="en-US" dirty="0" smtClean="0"/>
              <a:t>Mississippi State, U Kentucky, </a:t>
            </a:r>
            <a:r>
              <a:rPr lang="en-US" dirty="0" err="1" smtClean="0"/>
              <a:t>Northcentral</a:t>
            </a:r>
            <a:r>
              <a:rPr lang="en-US" dirty="0" smtClean="0"/>
              <a:t>, Walden, Wayne State</a:t>
            </a:r>
            <a:r>
              <a:rPr lang="en-US" baseline="0" dirty="0" smtClean="0"/>
              <a:t> 3 each</a:t>
            </a:r>
          </a:p>
          <a:p>
            <a:r>
              <a:rPr lang="en-US" baseline="0" dirty="0" err="1" smtClean="0"/>
              <a:t>Mich</a:t>
            </a:r>
            <a:r>
              <a:rPr lang="en-US" baseline="0" dirty="0" smtClean="0"/>
              <a:t> State, U North TX, U Southern Mississippi, Nova Southeastern, U South Florida, Kent State, 2 each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6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2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40827" y="304528"/>
            <a:ext cx="7158037" cy="72526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360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/>
              <a:t>Interior Slide Blue Headline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323975"/>
            <a:ext cx="8335963" cy="4629785"/>
          </a:xfrm>
        </p:spPr>
        <p:txBody>
          <a:bodyPr>
            <a:normAutofit/>
          </a:bodyPr>
          <a:lstStyle>
            <a:lvl1pPr marL="457200" indent="0">
              <a:buNone/>
              <a:defRPr sz="2700"/>
            </a:lvl1pPr>
            <a:lvl2pPr marL="514350" indent="0">
              <a:buNone/>
              <a:defRPr sz="1900"/>
            </a:lvl2pPr>
            <a:lvl3pPr marL="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/>
            </a:lvl3pPr>
            <a:lvl4pPr>
              <a:defRPr sz="2800"/>
            </a:lvl4pPr>
          </a:lstStyle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999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323975"/>
            <a:ext cx="8335963" cy="4639945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800"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3pPr>
          </a:lstStyle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40827" y="304528"/>
            <a:ext cx="7158037" cy="72526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360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/>
              <a:t>Interior Slide Blue Headline</a:t>
            </a:r>
          </a:p>
        </p:txBody>
      </p:sp>
    </p:spTree>
    <p:extLst>
      <p:ext uri="{BB962C8B-B14F-4D97-AF65-F5344CB8AC3E}">
        <p14:creationId xmlns:p14="http://schemas.microsoft.com/office/powerpoint/2010/main" val="234951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M_PP_Template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5642" y="613228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>
                <a:solidFill>
                  <a:schemeClr val="bg1"/>
                </a:solidFill>
              </a:rPr>
              <a:t>©2016 MarylandOnline, Inc.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049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M_PP_Template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600" baseline="30000" dirty="0">
                <a:solidFill>
                  <a:schemeClr val="tx1"/>
                </a:solidFill>
              </a:rPr>
              <a:t>A short description or subtitle to</a:t>
            </a:r>
            <a:br>
              <a:rPr lang="en-US" sz="4600" baseline="30000" dirty="0">
                <a:solidFill>
                  <a:schemeClr val="tx1"/>
                </a:solidFill>
              </a:rPr>
            </a:br>
            <a:r>
              <a:rPr lang="en-US" sz="4600" baseline="30000" dirty="0">
                <a:solidFill>
                  <a:schemeClr val="tx1"/>
                </a:solidFill>
              </a:rPr>
              <a:t>introduce an entire segment of slides. This can be three to four lines long. 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15376"/>
            <a:ext cx="7772400" cy="187270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400" baseline="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/>
              <a:t>This is the Title Slide</a:t>
            </a:r>
          </a:p>
        </p:txBody>
      </p:sp>
    </p:spTree>
    <p:extLst>
      <p:ext uri="{BB962C8B-B14F-4D97-AF65-F5344CB8AC3E}">
        <p14:creationId xmlns:p14="http://schemas.microsoft.com/office/powerpoint/2010/main" val="198060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begin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M_PP_Templat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5079774"/>
            <a:ext cx="8315325" cy="789441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FFD44F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6870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600" baseline="30000" dirty="0">
                <a:solidFill>
                  <a:schemeClr val="tx1"/>
                </a:solidFill>
              </a:rPr>
              <a:t>A short description or subtitle to</a:t>
            </a:r>
            <a:br>
              <a:rPr lang="en-US" sz="4600" baseline="30000" dirty="0">
                <a:solidFill>
                  <a:schemeClr val="tx1"/>
                </a:solidFill>
              </a:rPr>
            </a:br>
            <a:r>
              <a:rPr lang="en-US" sz="4600" baseline="30000" dirty="0">
                <a:solidFill>
                  <a:schemeClr val="tx1"/>
                </a:solidFill>
              </a:rPr>
              <a:t>introduce an entire segment of slides. This can be three to four lines long. 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15376"/>
            <a:ext cx="7772400" cy="187270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400" baseline="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/>
              <a:t>This is the Title Slide</a:t>
            </a:r>
          </a:p>
        </p:txBody>
      </p:sp>
    </p:spTree>
    <p:extLst>
      <p:ext uri="{BB962C8B-B14F-4D97-AF65-F5344CB8AC3E}">
        <p14:creationId xmlns:p14="http://schemas.microsoft.com/office/powerpoint/2010/main" val="410392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M_PP_Template3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53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243840" y="6065520"/>
            <a:ext cx="8706018" cy="384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aseline="30000" dirty="0">
                <a:solidFill>
                  <a:srgbClr val="949499"/>
                </a:solidFill>
              </a:rPr>
              <a:t>©2016 MarylandOnline, Inc.</a:t>
            </a:r>
          </a:p>
        </p:txBody>
      </p:sp>
    </p:spTree>
    <p:extLst>
      <p:ext uri="{BB962C8B-B14F-4D97-AF65-F5344CB8AC3E}">
        <p14:creationId xmlns:p14="http://schemas.microsoft.com/office/powerpoint/2010/main" val="19632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6" r:id="rId4"/>
    <p:sldLayoutId id="2147483688" r:id="rId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rgbClr val="596BC5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M_PP_Template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5" name="Footer Placeholder 7"/>
          <p:cNvSpPr txBox="1">
            <a:spLocks/>
          </p:cNvSpPr>
          <p:nvPr/>
        </p:nvSpPr>
        <p:spPr>
          <a:xfrm>
            <a:off x="243840" y="6065520"/>
            <a:ext cx="8706018" cy="384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aseline="30000" dirty="0">
                <a:solidFill>
                  <a:srgbClr val="949499"/>
                </a:solidFill>
              </a:rPr>
              <a:t>©2016 MarylandOnline, Inc.</a:t>
            </a:r>
          </a:p>
        </p:txBody>
      </p:sp>
    </p:spTree>
    <p:extLst>
      <p:ext uri="{BB962C8B-B14F-4D97-AF65-F5344CB8AC3E}">
        <p14:creationId xmlns:p14="http://schemas.microsoft.com/office/powerpoint/2010/main" val="297040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hyperlink" Target="mailto:Claire.Stuve@utoledo.edu" TargetMode="External"/><Relationship Id="rId12" Type="http://schemas.openxmlformats.org/officeDocument/2006/relationships/hyperlink" Target="mailto:kirsten.winek@utoledo.edu" TargetMode="External"/><Relationship Id="rId13" Type="http://schemas.openxmlformats.org/officeDocument/2006/relationships/hyperlink" Target="mailto:Lei.Song2@UToledo.edu" TargetMode="External"/><Relationship Id="rId14" Type="http://schemas.openxmlformats.org/officeDocument/2006/relationships/hyperlink" Target="mailto:Wade.lee@utoledo.edu" TargetMode="External"/><Relationship Id="rId15" Type="http://schemas.openxmlformats.org/officeDocument/2006/relationships/image" Target="../media/image20.tiff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achel.Barnes@UToledo.edu" TargetMode="External"/><Relationship Id="rId3" Type="http://schemas.openxmlformats.org/officeDocument/2006/relationships/hyperlink" Target="mailto:Shannon.Neumann@utoledo.edu" TargetMode="External"/><Relationship Id="rId4" Type="http://schemas.openxmlformats.org/officeDocument/2006/relationships/hyperlink" Target="mailto:Phoebe.ballard@utoledo.edu" TargetMode="External"/><Relationship Id="rId5" Type="http://schemas.openxmlformats.org/officeDocument/2006/relationships/hyperlink" Target="mailto:mingli.xiao@utoledo.edu" TargetMode="External"/><Relationship Id="rId6" Type="http://schemas.openxmlformats.org/officeDocument/2006/relationships/hyperlink" Target="mailto:Shujuan.Wang@rockets.utoledo.edu" TargetMode="External"/><Relationship Id="rId7" Type="http://schemas.openxmlformats.org/officeDocument/2006/relationships/hyperlink" Target="mailto:Silvia.LucaschiDecker@rockets.utoledo.edu" TargetMode="External"/><Relationship Id="rId8" Type="http://schemas.openxmlformats.org/officeDocument/2006/relationships/hyperlink" Target="mailto:Sylvia.Suh@UToledo.edu" TargetMode="External"/><Relationship Id="rId9" Type="http://schemas.openxmlformats.org/officeDocument/2006/relationships/hyperlink" Target="http://Jeffrey.Jablonski@utoledo.edu" TargetMode="External"/><Relationship Id="rId10" Type="http://schemas.openxmlformats.org/officeDocument/2006/relationships/hyperlink" Target="mailto:Jeffrey.Jablonski@utoledo.ed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tiff"/><Relationship Id="rId3" Type="http://schemas.openxmlformats.org/officeDocument/2006/relationships/image" Target="../media/image2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spreadsheets/d/1Yw2qV85_5ndRTBnltnjXfcXWqbYT4DVh7APepJcJRFM/edit#gid=160288684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5" Type="http://schemas.openxmlformats.org/officeDocument/2006/relationships/image" Target="../media/image11.png"/><Relationship Id="rId6" Type="http://schemas.openxmlformats.org/officeDocument/2006/relationships/image" Target="../media/image12.tiff"/><Relationship Id="rId7" Type="http://schemas.openxmlformats.org/officeDocument/2006/relationships/image" Target="../media/image13.tiff"/><Relationship Id="rId8" Type="http://schemas.openxmlformats.org/officeDocument/2006/relationships/image" Target="../media/image14.tif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5" Type="http://schemas.openxmlformats.org/officeDocument/2006/relationships/image" Target="../media/image11.png"/><Relationship Id="rId6" Type="http://schemas.openxmlformats.org/officeDocument/2006/relationships/image" Target="../media/image12.tiff"/><Relationship Id="rId7" Type="http://schemas.openxmlformats.org/officeDocument/2006/relationships/image" Target="../media/image15.tif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hyperlink" Target="https://www.qualitymatters.org/research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hyperlink" Target="mailto:Claire.Stuve@utoledo.edu" TargetMode="External"/><Relationship Id="rId12" Type="http://schemas.openxmlformats.org/officeDocument/2006/relationships/hyperlink" Target="mailto:kirsten.winek@utoledo.edu" TargetMode="External"/><Relationship Id="rId13" Type="http://schemas.openxmlformats.org/officeDocument/2006/relationships/hyperlink" Target="mailto:Lei.Song2@UToledo.edu" TargetMode="External"/><Relationship Id="rId14" Type="http://schemas.openxmlformats.org/officeDocument/2006/relationships/hyperlink" Target="mailto:Wade.lee@utoledo.edu" TargetMode="External"/><Relationship Id="rId15" Type="http://schemas.openxmlformats.org/officeDocument/2006/relationships/image" Target="../media/image20.tiff"/><Relationship Id="rId16" Type="http://schemas.openxmlformats.org/officeDocument/2006/relationships/image" Target="../media/image21.tiff"/><Relationship Id="rId17" Type="http://schemas.openxmlformats.org/officeDocument/2006/relationships/image" Target="../media/image22.tiff"/><Relationship Id="rId18" Type="http://schemas.openxmlformats.org/officeDocument/2006/relationships/image" Target="../media/image23.tiff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achel.Barnes@UToledo.edu" TargetMode="External"/><Relationship Id="rId3" Type="http://schemas.openxmlformats.org/officeDocument/2006/relationships/hyperlink" Target="mailto:Shannon.Neumann@utoledo.edu" TargetMode="External"/><Relationship Id="rId4" Type="http://schemas.openxmlformats.org/officeDocument/2006/relationships/hyperlink" Target="mailto:Phoebe.ballard@utoledo.edu" TargetMode="External"/><Relationship Id="rId5" Type="http://schemas.openxmlformats.org/officeDocument/2006/relationships/hyperlink" Target="mailto:mingli.xiao@utoledo.edu" TargetMode="External"/><Relationship Id="rId6" Type="http://schemas.openxmlformats.org/officeDocument/2006/relationships/hyperlink" Target="mailto:Shujuan.Wang@rockets.utoledo.edu" TargetMode="External"/><Relationship Id="rId7" Type="http://schemas.openxmlformats.org/officeDocument/2006/relationships/hyperlink" Target="mailto:Silvia.LucaschiDecker@rockets.utoledo.edu" TargetMode="External"/><Relationship Id="rId8" Type="http://schemas.openxmlformats.org/officeDocument/2006/relationships/hyperlink" Target="mailto:Sylvia.Suh@UToledo.edu" TargetMode="External"/><Relationship Id="rId9" Type="http://schemas.openxmlformats.org/officeDocument/2006/relationships/hyperlink" Target="http://Jeffrey.Jablonski@utoledo.edu" TargetMode="External"/><Relationship Id="rId10" Type="http://schemas.openxmlformats.org/officeDocument/2006/relationships/hyperlink" Target="mailto:Jeffrey.Jablonski@utoledo.edu" TargetMode="Externa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hyperlink" Target="mailto:Claire.Stuve@utoledo.edu" TargetMode="External"/><Relationship Id="rId12" Type="http://schemas.openxmlformats.org/officeDocument/2006/relationships/hyperlink" Target="mailto:kirsten.winek@utoledo.edu" TargetMode="External"/><Relationship Id="rId13" Type="http://schemas.openxmlformats.org/officeDocument/2006/relationships/hyperlink" Target="mailto:Lei.Song2@UToledo.edu" TargetMode="External"/><Relationship Id="rId14" Type="http://schemas.openxmlformats.org/officeDocument/2006/relationships/hyperlink" Target="mailto:Wade.lee@utoledo.edu" TargetMode="External"/><Relationship Id="rId15" Type="http://schemas.openxmlformats.org/officeDocument/2006/relationships/image" Target="../media/image20.tiff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achel.Barnes@UToledo.edu" TargetMode="External"/><Relationship Id="rId3" Type="http://schemas.openxmlformats.org/officeDocument/2006/relationships/hyperlink" Target="mailto:Shannon.Neumann@utoledo.edu" TargetMode="External"/><Relationship Id="rId4" Type="http://schemas.openxmlformats.org/officeDocument/2006/relationships/hyperlink" Target="mailto:Phoebe.ballard@utoledo.edu" TargetMode="External"/><Relationship Id="rId5" Type="http://schemas.openxmlformats.org/officeDocument/2006/relationships/hyperlink" Target="mailto:mingli.xiao@utoledo.edu" TargetMode="External"/><Relationship Id="rId6" Type="http://schemas.openxmlformats.org/officeDocument/2006/relationships/hyperlink" Target="mailto:Shujuan.Wang@rockets.utoledo.edu" TargetMode="External"/><Relationship Id="rId7" Type="http://schemas.openxmlformats.org/officeDocument/2006/relationships/hyperlink" Target="mailto:Silvia.LucaschiDecker@rockets.utoledo.edu" TargetMode="External"/><Relationship Id="rId8" Type="http://schemas.openxmlformats.org/officeDocument/2006/relationships/hyperlink" Target="mailto:Sylvia.Suh@UToledo.edu" TargetMode="External"/><Relationship Id="rId9" Type="http://schemas.openxmlformats.org/officeDocument/2006/relationships/hyperlink" Target="http://Jeffrey.Jablonski@utoledo.edu" TargetMode="External"/><Relationship Id="rId10" Type="http://schemas.openxmlformats.org/officeDocument/2006/relationships/hyperlink" Target="mailto:Jeffrey.Jablonski@utoledo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3559" y="5285514"/>
            <a:ext cx="8641080" cy="1572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Reading, Research, Rubrics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FFD54F"/>
                </a:solidFill>
              </a:rPr>
              <a:t>Dave Meabon &amp; Wade Lee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51457" y="3324450"/>
            <a:ext cx="5817034" cy="16083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404" y="3385172"/>
            <a:ext cx="1480263" cy="1475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050" y="3431560"/>
            <a:ext cx="2634703" cy="1383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727" y="3285775"/>
            <a:ext cx="1588711" cy="1588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3306" y="2706065"/>
            <a:ext cx="608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3 R’s of QM: Reading, Research &amp; Rubrics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69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40828" y="304528"/>
            <a:ext cx="5405408" cy="725261"/>
          </a:xfrm>
        </p:spPr>
        <p:txBody>
          <a:bodyPr/>
          <a:lstStyle/>
          <a:p>
            <a:r>
              <a:rPr lang="en-US" b="1" dirty="0" smtClean="0"/>
              <a:t>Higher Education - Process</a:t>
            </a:r>
            <a:endParaRPr lang="en-US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60700" y="1390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627478" y="1160903"/>
          <a:ext cx="4084019" cy="5030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572"/>
                <a:gridCol w="1733410"/>
                <a:gridCol w="1975037"/>
              </a:tblGrid>
              <a:tr h="22272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Standard 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3200" algn="l"/>
                        </a:tabLst>
                      </a:pPr>
                      <a:r>
                        <a:rPr lang="en-US" sz="600" dirty="0">
                          <a:effectLst/>
                        </a:rPr>
                        <a:t>	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Team Assignments and Contact Information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3127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No.1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Course Overview and Introduction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Rachel Barnes 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419-530-2332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>
                          <a:effectLst/>
                          <a:hlinkClick r:id="rId2"/>
                        </a:rPr>
                        <a:t>Rachel.Barnes@UToledo.edu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7200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No.2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Learning Objectives 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Shannon Neumann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419-530-1234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>
                          <a:effectLst/>
                          <a:hlinkClick r:id="rId3"/>
                        </a:rPr>
                        <a:t>Shannon.Neumann@utoledo.edu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Phoebe Ballard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419-530-4379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>
                          <a:effectLst/>
                          <a:hlinkClick r:id="rId4"/>
                        </a:rPr>
                        <a:t>Phoebe.ballard@utoledo.edu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7297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No.3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Assessment and Measurement 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Dr. </a:t>
                      </a:r>
                      <a:r>
                        <a:rPr lang="en-US" sz="600" dirty="0" err="1">
                          <a:effectLst/>
                        </a:rPr>
                        <a:t>Mingli</a:t>
                      </a:r>
                      <a:r>
                        <a:rPr lang="en-US" sz="600" dirty="0">
                          <a:effectLst/>
                        </a:rPr>
                        <a:t> Xiao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419-530-4390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Email: </a:t>
                      </a:r>
                      <a:r>
                        <a:rPr lang="en-US" sz="600" u="sng" dirty="0">
                          <a:effectLst/>
                          <a:hlinkClick r:id="rId5"/>
                        </a:rPr>
                        <a:t>mingli.xiao@utoledo.edu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 dirty="0"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</a:rPr>
                        <a:t>Shujuan</a:t>
                      </a:r>
                      <a:r>
                        <a:rPr lang="en-US" sz="600" dirty="0">
                          <a:effectLst/>
                        </a:rPr>
                        <a:t> Wang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419-530-8835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 dirty="0">
                          <a:effectLst/>
                          <a:hlinkClick r:id="rId6"/>
                        </a:rPr>
                        <a:t>Shujuan.Wang@rockets.utoledo.edu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3127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No.4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Instructional Materials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Dr. Dave Meabon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Phone: 419-530-2666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UT Email: </a:t>
                      </a:r>
                      <a:r>
                        <a:rPr lang="en-US" sz="600" dirty="0" err="1">
                          <a:effectLst/>
                        </a:rPr>
                        <a:t>david.meabon@utoledo.edu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8553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No.5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Learner Activity and Learner Interaction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Silvia Lucaschi-Decker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614-421-8007 (cell)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UT email - </a:t>
                      </a:r>
                      <a:r>
                        <a:rPr lang="en-US" sz="600" u="sng">
                          <a:effectLst/>
                          <a:hlinkClick r:id="rId7"/>
                        </a:rPr>
                        <a:t>Silvia.LucaschiDecker@rockets.utoledo.edu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Dr. Silvia Suh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419-530-4016 </a:t>
                      </a:r>
                      <a:r>
                        <a:rPr lang="en-US" sz="600" u="sng">
                          <a:effectLst/>
                          <a:hlinkClick r:id="rId8"/>
                        </a:rPr>
                        <a:t>Sylvia.Suh@UToledo.edu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4170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No.6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Course Technology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Dr. Jeff Jablonski </a:t>
                      </a:r>
                      <a:r>
                        <a:rPr lang="en-US" sz="600" u="sng">
                          <a:effectLst/>
                          <a:hlinkClick r:id="rId9"/>
                        </a:rPr>
                        <a:t>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419.530.4079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UT Email: </a:t>
                      </a:r>
                      <a:r>
                        <a:rPr lang="en-US" sz="600" u="sng">
                          <a:effectLst/>
                          <a:hlinkClick r:id="rId10"/>
                        </a:rPr>
                        <a:t>Jeffrey.Jablonski@utoledo.edu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3127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No.7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Learner Support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Dr.Claire Stuve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419-530-4383 </a:t>
                      </a:r>
                      <a:r>
                        <a:rPr lang="en-US" sz="600" u="sng">
                          <a:effectLst/>
                          <a:hlinkClick r:id="rId11"/>
                        </a:rPr>
                        <a:t>Claire.Stuve@utoledo.edu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625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No.8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Accessibility and Usability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Kirsten Winek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419-530-4712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Email: </a:t>
                      </a:r>
                      <a:r>
                        <a:rPr lang="en-US" sz="600" u="sng">
                          <a:effectLst/>
                          <a:hlinkClick r:id="rId12"/>
                        </a:rPr>
                        <a:t>kirsten.winek@utoledo.edu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Dr. Lei Song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419-530-2149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UT Email: </a:t>
                      </a:r>
                      <a:r>
                        <a:rPr lang="en-US" sz="600" u="sng">
                          <a:effectLst/>
                          <a:hlinkClick r:id="rId13"/>
                        </a:rPr>
                        <a:t>Lei.Song2@UToledo.edu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521271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Library Support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Wade Lee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419.530.4490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 dirty="0">
                          <a:effectLst/>
                          <a:hlinkClick r:id="rId14"/>
                        </a:rPr>
                        <a:t>Wade.lee@utoledo.edu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8">
            <a:hlinkClick r:id="rId14"/>
          </p:cNvPr>
          <p:cNvSpPr>
            <a:spLocks noChangeArrowheads="1"/>
          </p:cNvSpPr>
          <p:nvPr/>
        </p:nvSpPr>
        <p:spPr bwMode="auto">
          <a:xfrm>
            <a:off x="-1944522" y="16669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6517709" y="2684316"/>
            <a:ext cx="1604219" cy="27419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Doctoral Student</a:t>
            </a:r>
            <a:endParaRPr lang="en-US" sz="1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0634">
            <a:off x="7349848" y="519185"/>
            <a:ext cx="1003527" cy="10152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6200000">
            <a:off x="-310806" y="3310701"/>
            <a:ext cx="4663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596BC5"/>
                </a:solidFill>
              </a:rPr>
              <a:t>QM Annotated Bibliography Project Team </a:t>
            </a:r>
            <a:endParaRPr lang="en-US" sz="2000" b="1" dirty="0">
              <a:solidFill>
                <a:srgbClr val="596BC5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444125" y="3815577"/>
            <a:ext cx="1604219" cy="27419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Doctoral Student</a:t>
            </a:r>
            <a:endParaRPr lang="en-US" sz="1000" dirty="0"/>
          </a:p>
        </p:txBody>
      </p:sp>
      <p:sp>
        <p:nvSpPr>
          <p:cNvPr id="15" name="Left Arrow 14"/>
          <p:cNvSpPr/>
          <p:nvPr/>
        </p:nvSpPr>
        <p:spPr>
          <a:xfrm>
            <a:off x="6486081" y="5216212"/>
            <a:ext cx="1604219" cy="27419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Doctoral Student</a:t>
            </a:r>
            <a:endParaRPr lang="en-US" sz="1000" dirty="0"/>
          </a:p>
        </p:txBody>
      </p:sp>
      <p:sp>
        <p:nvSpPr>
          <p:cNvPr id="17" name="Left Arrow 16"/>
          <p:cNvSpPr/>
          <p:nvPr/>
        </p:nvSpPr>
        <p:spPr>
          <a:xfrm>
            <a:off x="5107277" y="5701554"/>
            <a:ext cx="3512287" cy="27825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Library Support , EndNote, and Research Analysis   </a:t>
            </a:r>
            <a:endParaRPr lang="en-US" sz="1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98862">
            <a:off x="711825" y="522156"/>
            <a:ext cx="1003527" cy="10152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378299">
            <a:off x="3756153" y="996103"/>
            <a:ext cx="2535382" cy="1200329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rgbClr val="000000"/>
                </a:solidFill>
                <a:latin typeface="Helvetica" charset="0"/>
              </a:rPr>
              <a:t>Assistant Director of Law Career </a:t>
            </a:r>
            <a:r>
              <a:rPr lang="en-US" b="1" dirty="0" smtClean="0">
                <a:solidFill>
                  <a:srgbClr val="000000"/>
                </a:solidFill>
                <a:latin typeface="Helvetica" charset="0"/>
              </a:rPr>
              <a:t>Services</a:t>
            </a:r>
          </a:p>
          <a:p>
            <a:pPr algn="ctr" fontAlgn="base"/>
            <a:r>
              <a:rPr lang="en-US" b="1" i="0" dirty="0" smtClean="0">
                <a:solidFill>
                  <a:srgbClr val="000000"/>
                </a:solidFill>
                <a:effectLst/>
                <a:latin typeface="Helvetica" charset="0"/>
              </a:rPr>
              <a:t>HIE- Doctoral Student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9409913">
            <a:off x="978790" y="1016384"/>
            <a:ext cx="2535382" cy="1477328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 smtClean="0">
                <a:solidFill>
                  <a:srgbClr val="000000"/>
                </a:solidFill>
                <a:latin typeface="Helvetica" charset="0"/>
              </a:rPr>
              <a:t>Director </a:t>
            </a:r>
            <a:r>
              <a:rPr lang="mr-IN" b="1" dirty="0" smtClean="0">
                <a:solidFill>
                  <a:srgbClr val="000000"/>
                </a:solidFill>
                <a:latin typeface="Helvetica" charset="0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Helvetica" charset="0"/>
              </a:rPr>
              <a:t> Russel Center for Educational Leadership</a:t>
            </a:r>
          </a:p>
          <a:p>
            <a:pPr algn="ctr" fontAlgn="base"/>
            <a:r>
              <a:rPr lang="en-US" b="1" i="0" dirty="0" smtClean="0">
                <a:solidFill>
                  <a:srgbClr val="000000"/>
                </a:solidFill>
                <a:effectLst/>
                <a:latin typeface="Helvetica" charset="0"/>
              </a:rPr>
              <a:t>HIE- Faculty Member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21" name="Rectangle 20"/>
          <p:cNvSpPr/>
          <p:nvPr/>
        </p:nvSpPr>
        <p:spPr>
          <a:xfrm rot="20097496">
            <a:off x="6196852" y="1605012"/>
            <a:ext cx="2535382" cy="1477328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Electronic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Information Services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and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Science Research Librarian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2" name="Rectangle 21"/>
          <p:cNvSpPr/>
          <p:nvPr/>
        </p:nvSpPr>
        <p:spPr>
          <a:xfrm rot="2059415">
            <a:off x="5014455" y="4695845"/>
            <a:ext cx="2535382" cy="1477328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Instructional Designer and Coordinator for Quality Assurance 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Librarian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56516">
            <a:off x="383800" y="3797904"/>
            <a:ext cx="2535382" cy="923330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Director of Learning and Academic Technology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4" name="Rectangle 23"/>
          <p:cNvSpPr/>
          <p:nvPr/>
        </p:nvSpPr>
        <p:spPr>
          <a:xfrm rot="20890169">
            <a:off x="2703460" y="3395239"/>
            <a:ext cx="2535382" cy="1200329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Assistive Technology Specialist and Instructional Designer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5" name="Rectangle 24"/>
          <p:cNvSpPr/>
          <p:nvPr/>
        </p:nvSpPr>
        <p:spPr>
          <a:xfrm rot="20890169">
            <a:off x="2473587" y="2259845"/>
            <a:ext cx="2535382" cy="646331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Instructional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Designer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6" name="Rectangle 25"/>
          <p:cNvSpPr/>
          <p:nvPr/>
        </p:nvSpPr>
        <p:spPr>
          <a:xfrm rot="20890169">
            <a:off x="974596" y="4938259"/>
            <a:ext cx="2535382" cy="646331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smtClean="0">
                <a:latin typeface="Helvetica" charset="0"/>
                <a:ea typeface="Helvetica" charset="0"/>
                <a:cs typeface="Helvetica" charset="0"/>
              </a:rPr>
              <a:t>Director Instructional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Designer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7" name="Rectangle 26"/>
          <p:cNvSpPr/>
          <p:nvPr/>
        </p:nvSpPr>
        <p:spPr>
          <a:xfrm rot="556516">
            <a:off x="5305130" y="3095412"/>
            <a:ext cx="2535382" cy="1200329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Assistant Director of Educational Technology and Research Supervisor</a:t>
            </a:r>
            <a:r>
              <a:rPr lang="en-US" dirty="0"/>
              <a:t>.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8" name="Rectangle 27"/>
          <p:cNvSpPr/>
          <p:nvPr/>
        </p:nvSpPr>
        <p:spPr>
          <a:xfrm rot="542902">
            <a:off x="2832136" y="5676762"/>
            <a:ext cx="2535382" cy="369332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smtClean="0">
                <a:solidFill>
                  <a:srgbClr val="000000"/>
                </a:solidFill>
                <a:latin typeface="Helvetica" charset="0"/>
              </a:rPr>
              <a:t>3 </a:t>
            </a:r>
            <a:r>
              <a:rPr lang="en-US" b="1" i="0" smtClean="0">
                <a:solidFill>
                  <a:srgbClr val="000000"/>
                </a:solidFill>
                <a:effectLst/>
                <a:latin typeface="Helvetica" charset="0"/>
              </a:rPr>
              <a:t>Doctoral 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Helvetica" charset="0"/>
              </a:rPr>
              <a:t>Student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6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180114" y="1323975"/>
            <a:ext cx="4600349" cy="463994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research areas, inclusion &amp; exclusion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&amp; Conduct search of literature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 sifting by Title &amp; Abstract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Obtain Full Text &amp; re-assess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Annotate &amp; Format for inclusion in QM Research Library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3534" y="280454"/>
            <a:ext cx="7158037" cy="725261"/>
          </a:xfrm>
        </p:spPr>
        <p:txBody>
          <a:bodyPr>
            <a:normAutofit/>
          </a:bodyPr>
          <a:lstStyle/>
          <a:p>
            <a:r>
              <a:rPr lang="en-US" dirty="0" smtClean="0"/>
              <a:t>Overview </a:t>
            </a:r>
            <a:r>
              <a:rPr lang="en-US" smtClean="0"/>
              <a:t>of Team Review </a:t>
            </a:r>
            <a:r>
              <a:rPr lang="en-US" dirty="0" smtClean="0"/>
              <a:t>Process</a:t>
            </a:r>
            <a:endParaRPr lang="en-US" dirty="0"/>
          </a:p>
        </p:txBody>
      </p:sp>
      <p:pic>
        <p:nvPicPr>
          <p:cNvPr id="4" name="Picture 3" descr="Designed by Jessica Kaufman, Cochrane Consumers &amp; Communication Review Group, Centre for Health Communication &amp; Participation, La Trobe University, 2011. CC-BY-SA Licens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86" y="1232468"/>
            <a:ext cx="3487645" cy="5168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17" y="4922708"/>
            <a:ext cx="1210491" cy="1488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Designed by Jessica Kaufman, Cochrane Consumers &amp; Communication Review Group, Centre for Health Communication &amp; Participation, La Trobe University, 2011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6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Strategies Employed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85778" y="3567066"/>
            <a:ext cx="7904171" cy="2755358"/>
          </a:xfrm>
          <a:noFill/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17475"/>
            <a:r>
              <a:rPr lang="en-US" sz="1400" b="1" dirty="0"/>
              <a:t>EBSCO </a:t>
            </a:r>
            <a:r>
              <a:rPr lang="en-US" sz="1400" b="1" dirty="0" smtClean="0"/>
              <a:t>Search:  ERIC</a:t>
            </a:r>
            <a:r>
              <a:rPr lang="en-US" sz="1400" b="1" dirty="0"/>
              <a:t>, Academic Search Complete, Education Full </a:t>
            </a:r>
            <a:r>
              <a:rPr lang="en-US" sz="1400" b="1" dirty="0" smtClean="0"/>
              <a:t>Text, </a:t>
            </a:r>
            <a:r>
              <a:rPr lang="en-US" sz="1400" b="1" dirty="0"/>
              <a:t>Education Research Complete, Professional Development Collection, Psychology and Behavioral Sciences Collection, </a:t>
            </a:r>
            <a:r>
              <a:rPr lang="en-US" sz="1400" b="1" dirty="0" err="1"/>
              <a:t>PsycINFO</a:t>
            </a:r>
            <a:endParaRPr lang="en-US" sz="1400" dirty="0"/>
          </a:p>
          <a:p>
            <a:pPr marL="117475"/>
            <a:r>
              <a:rPr lang="sk-SK" sz="1400" dirty="0" smtClean="0"/>
              <a:t>Search</a:t>
            </a:r>
            <a:r>
              <a:rPr lang="en-US" sz="1400" dirty="0" smtClean="0"/>
              <a:t>:</a:t>
            </a:r>
            <a:endParaRPr lang="sk-SK" sz="1400" dirty="0"/>
          </a:p>
          <a:p>
            <a:pPr marL="117475"/>
            <a:r>
              <a:rPr lang="sk-SK" sz="1400" dirty="0"/>
              <a:t>(</a:t>
            </a:r>
            <a:r>
              <a:rPr lang="sk-SK" sz="1400" dirty="0" err="1"/>
              <a:t>instruction</a:t>
            </a:r>
            <a:r>
              <a:rPr lang="sk-SK" sz="1400" dirty="0"/>
              <a:t>* design* OR </a:t>
            </a:r>
            <a:r>
              <a:rPr lang="sk-SK" sz="1400" dirty="0" err="1"/>
              <a:t>course</a:t>
            </a:r>
            <a:r>
              <a:rPr lang="sk-SK" sz="1400" dirty="0"/>
              <a:t> design*) AND ("</a:t>
            </a:r>
            <a:r>
              <a:rPr lang="sk-SK" sz="1400" dirty="0" err="1"/>
              <a:t>computer</a:t>
            </a:r>
            <a:r>
              <a:rPr lang="sk-SK" sz="1400" dirty="0"/>
              <a:t> </a:t>
            </a:r>
            <a:r>
              <a:rPr lang="sk-SK" sz="1400" dirty="0" err="1"/>
              <a:t>assisted</a:t>
            </a:r>
            <a:r>
              <a:rPr lang="sk-SK" sz="1400" dirty="0"/>
              <a:t> </a:t>
            </a:r>
            <a:r>
              <a:rPr lang="sk-SK" sz="1400" dirty="0" err="1"/>
              <a:t>instruction</a:t>
            </a:r>
            <a:r>
              <a:rPr lang="sk-SK" sz="1400" dirty="0"/>
              <a:t>" OR "web-</a:t>
            </a:r>
            <a:r>
              <a:rPr lang="sk-SK" sz="1400" dirty="0" err="1"/>
              <a:t>based</a:t>
            </a:r>
            <a:r>
              <a:rPr lang="sk-SK" sz="1400" dirty="0"/>
              <a:t> </a:t>
            </a:r>
            <a:r>
              <a:rPr lang="sk-SK" sz="1400" dirty="0" err="1"/>
              <a:t>instruction</a:t>
            </a:r>
            <a:r>
              <a:rPr lang="sk-SK" sz="1400" dirty="0"/>
              <a:t>" OR "online </a:t>
            </a:r>
            <a:r>
              <a:rPr lang="sk-SK" sz="1400" dirty="0" err="1"/>
              <a:t>courses</a:t>
            </a:r>
            <a:r>
              <a:rPr lang="sk-SK" sz="1400" dirty="0"/>
              <a:t>" OR "online </a:t>
            </a:r>
            <a:r>
              <a:rPr lang="sk-SK" sz="1400" dirty="0" err="1"/>
              <a:t>education</a:t>
            </a:r>
            <a:r>
              <a:rPr lang="sk-SK" sz="1400" dirty="0"/>
              <a:t>" OR "online </a:t>
            </a:r>
            <a:r>
              <a:rPr lang="sk-SK" sz="1400" dirty="0" err="1"/>
              <a:t>learning</a:t>
            </a:r>
            <a:r>
              <a:rPr lang="sk-SK" sz="1400" dirty="0"/>
              <a:t>" OR "online </a:t>
            </a:r>
            <a:r>
              <a:rPr lang="sk-SK" sz="1400" dirty="0" err="1"/>
              <a:t>teaching</a:t>
            </a:r>
            <a:r>
              <a:rPr lang="sk-SK" sz="1400" dirty="0"/>
              <a:t>" OR "e-learning" OR "</a:t>
            </a:r>
            <a:r>
              <a:rPr lang="sk-SK" sz="1400" dirty="0" err="1"/>
              <a:t>elearning</a:t>
            </a:r>
            <a:r>
              <a:rPr lang="sk-SK" sz="1400" dirty="0"/>
              <a:t>" OR "</a:t>
            </a:r>
            <a:r>
              <a:rPr lang="sk-SK" sz="1400" dirty="0" err="1"/>
              <a:t>electronic</a:t>
            </a:r>
            <a:r>
              <a:rPr lang="sk-SK" sz="1400" dirty="0"/>
              <a:t> </a:t>
            </a:r>
            <a:r>
              <a:rPr lang="sk-SK" sz="1400" dirty="0" err="1"/>
              <a:t>learning</a:t>
            </a:r>
            <a:r>
              <a:rPr lang="sk-SK" sz="1400" dirty="0"/>
              <a:t>" OR "</a:t>
            </a:r>
            <a:r>
              <a:rPr lang="sk-SK" sz="1400" dirty="0" err="1"/>
              <a:t>learning</a:t>
            </a:r>
            <a:r>
              <a:rPr lang="sk-SK" sz="1400" dirty="0"/>
              <a:t> management </a:t>
            </a:r>
            <a:r>
              <a:rPr lang="sk-SK" sz="1400" dirty="0" err="1"/>
              <a:t>systems</a:t>
            </a:r>
            <a:r>
              <a:rPr lang="sk-SK" sz="1400" dirty="0"/>
              <a:t>" OR "</a:t>
            </a:r>
            <a:r>
              <a:rPr lang="sk-SK" sz="1400" dirty="0" err="1"/>
              <a:t>course</a:t>
            </a:r>
            <a:r>
              <a:rPr lang="sk-SK" sz="1400" dirty="0"/>
              <a:t> management </a:t>
            </a:r>
            <a:r>
              <a:rPr lang="sk-SK" sz="1400" dirty="0" err="1"/>
              <a:t>systems</a:t>
            </a:r>
            <a:r>
              <a:rPr lang="sk-SK" sz="1400" dirty="0"/>
              <a:t>" OR "</a:t>
            </a:r>
            <a:r>
              <a:rPr lang="sk-SK" sz="1400" dirty="0" err="1"/>
              <a:t>courseware</a:t>
            </a:r>
            <a:r>
              <a:rPr lang="sk-SK" sz="1400" dirty="0"/>
              <a:t>" OR "</a:t>
            </a:r>
            <a:r>
              <a:rPr lang="sk-SK" sz="1400" dirty="0" err="1"/>
              <a:t>Blended</a:t>
            </a:r>
            <a:r>
              <a:rPr lang="sk-SK" sz="1400" dirty="0"/>
              <a:t> </a:t>
            </a:r>
            <a:r>
              <a:rPr lang="sk-SK" sz="1400" dirty="0" err="1"/>
              <a:t>learning</a:t>
            </a:r>
            <a:r>
              <a:rPr lang="sk-SK" sz="1400" dirty="0"/>
              <a:t>"  OR "</a:t>
            </a:r>
            <a:r>
              <a:rPr lang="sk-SK" sz="1400" dirty="0" err="1"/>
              <a:t>distance</a:t>
            </a:r>
            <a:r>
              <a:rPr lang="sk-SK" sz="1400" dirty="0"/>
              <a:t> </a:t>
            </a:r>
            <a:r>
              <a:rPr lang="sk-SK" sz="1400" dirty="0" err="1"/>
              <a:t>learning</a:t>
            </a:r>
            <a:r>
              <a:rPr lang="sk-SK" sz="1400" dirty="0"/>
              <a:t>" OR "</a:t>
            </a:r>
            <a:r>
              <a:rPr lang="sk-SK" sz="1400" dirty="0" err="1"/>
              <a:t>distance</a:t>
            </a:r>
            <a:r>
              <a:rPr lang="sk-SK" sz="1400" dirty="0"/>
              <a:t> </a:t>
            </a:r>
            <a:r>
              <a:rPr lang="sk-SK" sz="1400" dirty="0" err="1"/>
              <a:t>education</a:t>
            </a:r>
            <a:r>
              <a:rPr lang="sk-SK" sz="1400" dirty="0"/>
              <a:t>" OR "</a:t>
            </a:r>
            <a:r>
              <a:rPr lang="sk-SK" sz="1400" dirty="0" err="1"/>
              <a:t>virtual</a:t>
            </a:r>
            <a:r>
              <a:rPr lang="sk-SK" sz="1400" dirty="0"/>
              <a:t> </a:t>
            </a:r>
            <a:r>
              <a:rPr lang="sk-SK" sz="1400" dirty="0" err="1"/>
              <a:t>classrooms</a:t>
            </a:r>
            <a:r>
              <a:rPr lang="sk-SK" sz="1400" dirty="0"/>
              <a:t>" OR " internet in </a:t>
            </a:r>
            <a:r>
              <a:rPr lang="sk-SK" sz="1400" dirty="0" err="1"/>
              <a:t>education</a:t>
            </a:r>
            <a:r>
              <a:rPr lang="sk-SK" sz="1400" dirty="0"/>
              <a:t>" OR "mobile </a:t>
            </a:r>
            <a:r>
              <a:rPr lang="sk-SK" sz="1400" dirty="0" err="1"/>
              <a:t>communication</a:t>
            </a:r>
            <a:r>
              <a:rPr lang="sk-SK" sz="1400" dirty="0"/>
              <a:t> </a:t>
            </a:r>
            <a:r>
              <a:rPr lang="sk-SK" sz="1400" dirty="0" err="1"/>
              <a:t>systems</a:t>
            </a:r>
            <a:r>
              <a:rPr lang="sk-SK" sz="1400" dirty="0"/>
              <a:t> in </a:t>
            </a:r>
            <a:r>
              <a:rPr lang="sk-SK" sz="1400" dirty="0" err="1"/>
              <a:t>education</a:t>
            </a:r>
            <a:r>
              <a:rPr lang="sk-SK" sz="1400" dirty="0"/>
              <a:t>" OR " </a:t>
            </a:r>
            <a:r>
              <a:rPr lang="sk-SK" sz="1400" dirty="0" err="1"/>
              <a:t>computers</a:t>
            </a:r>
            <a:r>
              <a:rPr lang="sk-SK" sz="1400" dirty="0"/>
              <a:t> in </a:t>
            </a:r>
            <a:r>
              <a:rPr lang="sk-SK" sz="1400" dirty="0" err="1"/>
              <a:t>education</a:t>
            </a:r>
            <a:r>
              <a:rPr lang="sk-SK" sz="1400" dirty="0"/>
              <a:t>") NOT TI </a:t>
            </a:r>
            <a:r>
              <a:rPr lang="sk-SK" sz="1400" dirty="0" err="1"/>
              <a:t>Proceedings</a:t>
            </a:r>
            <a:endParaRPr lang="sk-SK" sz="1400" dirty="0"/>
          </a:p>
          <a:p>
            <a:pPr marL="117475"/>
            <a:r>
              <a:rPr lang="sk-SK" sz="1400" dirty="0" smtClean="0"/>
              <a:t>Limits</a:t>
            </a:r>
            <a:r>
              <a:rPr lang="sk-SK" sz="1400" dirty="0"/>
              <a:t>:</a:t>
            </a:r>
          </a:p>
          <a:p>
            <a:pPr marL="117475"/>
            <a:r>
              <a:rPr lang="sk-SK" sz="1400" dirty="0"/>
              <a:t>Publication Type:  Articles, Dissertations, </a:t>
            </a:r>
            <a:r>
              <a:rPr lang="sk-SK" sz="1400" dirty="0" smtClean="0"/>
              <a:t>Reports</a:t>
            </a:r>
            <a:r>
              <a:rPr lang="en-US" sz="1400" dirty="0" smtClean="0"/>
              <a:t>,   Years: </a:t>
            </a:r>
            <a:r>
              <a:rPr lang="en-US" sz="1400" dirty="0"/>
              <a:t>2013-2016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7909" y="1132576"/>
            <a:ext cx="7706865" cy="224676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8376A"/>
                </a:solidFill>
                <a:latin typeface="Calibri" charset="0"/>
              </a:rPr>
              <a:t>ProQuest Dissertations &amp; Theses A&amp;I Database</a:t>
            </a:r>
            <a:endParaRPr lang="en-US" sz="1400" dirty="0">
              <a:solidFill>
                <a:prstClr val="black"/>
              </a:solidFill>
              <a:latin typeface="TimesNewRomanPSMT" charset="0"/>
            </a:endParaRPr>
          </a:p>
          <a:p>
            <a:r>
              <a:rPr lang="en-US" sz="1400" dirty="0">
                <a:solidFill>
                  <a:srgbClr val="18376A"/>
                </a:solidFill>
                <a:latin typeface="Calibri" charset="0"/>
              </a:rPr>
              <a:t>Search:</a:t>
            </a:r>
            <a:endParaRPr lang="en-US" sz="1400" dirty="0">
              <a:solidFill>
                <a:prstClr val="black"/>
              </a:solidFill>
              <a:latin typeface="TimesNewRomanPSMT" charset="0"/>
            </a:endParaRPr>
          </a:p>
          <a:p>
            <a:r>
              <a:rPr lang="en-US" sz="1400" dirty="0">
                <a:solidFill>
                  <a:srgbClr val="18376A"/>
                </a:solidFill>
                <a:latin typeface="Calibri" charset="0"/>
              </a:rPr>
              <a:t>all("computer assisted instruction" OR "web-based instruction" OR "online courses" OR "online education" OR "online learning" OR "online teaching" OR "e-learning" OR "</a:t>
            </a:r>
            <a:r>
              <a:rPr lang="en-US" sz="1400" dirty="0" err="1">
                <a:solidFill>
                  <a:srgbClr val="18376A"/>
                </a:solidFill>
                <a:latin typeface="Calibri" charset="0"/>
              </a:rPr>
              <a:t>elearning</a:t>
            </a:r>
            <a:r>
              <a:rPr lang="en-US" sz="1400" dirty="0">
                <a:solidFill>
                  <a:srgbClr val="18376A"/>
                </a:solidFill>
                <a:latin typeface="Calibri" charset="0"/>
              </a:rPr>
              <a:t>" OR "electronic learning" OR "learning management systems" OR "course management systems" OR "courseware" OR "Blended learning" OR "distance learning" OR "distance education" OR "virtual classrooms" OR " internet in education" OR "mobile communication systems in education" OR " computers in education") AND all((instruction* n/3 design* OR course* n/3 design*))</a:t>
            </a:r>
            <a:endParaRPr lang="en-US" sz="1400" dirty="0">
              <a:solidFill>
                <a:prstClr val="black"/>
              </a:solidFill>
              <a:latin typeface="TimesNewRomanPSMT" charset="0"/>
            </a:endParaRPr>
          </a:p>
          <a:p>
            <a:r>
              <a:rPr lang="en-US" sz="1400" dirty="0" smtClean="0">
                <a:solidFill>
                  <a:srgbClr val="18376A"/>
                </a:solidFill>
                <a:latin typeface="Calibri" charset="0"/>
              </a:rPr>
              <a:t>Additional </a:t>
            </a:r>
            <a:r>
              <a:rPr lang="en-US" sz="1400" dirty="0">
                <a:solidFill>
                  <a:srgbClr val="18376A"/>
                </a:solidFill>
                <a:latin typeface="Calibri" charset="0"/>
              </a:rPr>
              <a:t>limits - Date: After December 31 </a:t>
            </a:r>
            <a:r>
              <a:rPr lang="en-US" sz="1400" dirty="0" smtClean="0">
                <a:solidFill>
                  <a:srgbClr val="18376A"/>
                </a:solidFill>
                <a:latin typeface="Calibri" charset="0"/>
              </a:rPr>
              <a:t>2012</a:t>
            </a:r>
          </a:p>
          <a:p>
            <a:r>
              <a:rPr lang="en-US" sz="1400" dirty="0">
                <a:solidFill>
                  <a:srgbClr val="18376A"/>
                </a:solidFill>
                <a:latin typeface="Calibri" charset="0"/>
              </a:rPr>
              <a:t>Note: n/3 means ‘within three words of</a:t>
            </a:r>
            <a:r>
              <a:rPr lang="en-US" sz="1400" dirty="0" smtClean="0">
                <a:solidFill>
                  <a:srgbClr val="18376A"/>
                </a:solidFill>
                <a:latin typeface="Calibri" charset="0"/>
              </a:rPr>
              <a:t>’</a:t>
            </a:r>
            <a:endParaRPr lang="en-US" sz="1400" dirty="0">
              <a:solidFill>
                <a:prstClr val="black"/>
              </a:solidFill>
              <a:latin typeface="TimesNewRomanPSM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91201" y="1908407"/>
            <a:ext cx="1836132" cy="695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74296" y="4509355"/>
            <a:ext cx="2104311" cy="7448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Results of Search by Database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33743" y="1511929"/>
          <a:ext cx="8048529" cy="3358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2201"/>
                <a:gridCol w="1336776"/>
                <a:gridCol w="1499552"/>
              </a:tblGrid>
              <a:tr h="305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Database Name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Platform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# of Results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Education Research Complete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EBSCOhost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ERIC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EBSCOhost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378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Academic Search Complete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EBSCOhost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Education Full Text (H.W. Wilson)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EBSCOhost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PsycINFO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EBSCOhost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Professional Development Collection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EBSCOhost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Psychology and Behavioral Sciences Collection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EBSCOhost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ProQuest Dissertations &amp; Theses A&amp;I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ProQuest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349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349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 after removing duplicate items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1232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932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68300" y="1403634"/>
            <a:ext cx="5775231" cy="4639945"/>
          </a:xfrm>
        </p:spPr>
        <p:txBody>
          <a:bodyPr/>
          <a:lstStyle/>
          <a:p>
            <a:pPr marL="230188" indent="-230188"/>
            <a:r>
              <a:rPr lang="en-US" dirty="0" smtClean="0"/>
              <a:t>Shared Library used by Team</a:t>
            </a:r>
          </a:p>
          <a:p>
            <a:pPr marL="230188" indent="-230188"/>
            <a:r>
              <a:rPr lang="en-US" dirty="0" smtClean="0"/>
              <a:t>Content Experts Sort by Standards</a:t>
            </a:r>
          </a:p>
          <a:p>
            <a:pPr marL="515938" lvl="1" indent="-230188"/>
            <a:r>
              <a:rPr lang="en-US" dirty="0" smtClean="0"/>
              <a:t>based on Title/Abstract</a:t>
            </a:r>
          </a:p>
          <a:p>
            <a:pPr marL="515938" lvl="1" indent="-230188"/>
            <a:r>
              <a:rPr lang="en-US" dirty="0" smtClean="0"/>
              <a:t>can apply to multiple</a:t>
            </a:r>
          </a:p>
          <a:p>
            <a:pPr marL="230188" indent="-230188"/>
            <a:r>
              <a:rPr lang="en-US" dirty="0" smtClean="0"/>
              <a:t>Identify New Trends</a:t>
            </a:r>
          </a:p>
          <a:p>
            <a:pPr marL="230188" indent="-230188"/>
            <a:r>
              <a:rPr lang="en-US" dirty="0" smtClean="0"/>
              <a:t>Exclusions (Not Applicable)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EndNote Sifting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552" y="4829527"/>
            <a:ext cx="2628900" cy="1495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000" y="147893"/>
            <a:ext cx="3095625" cy="66008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68300" y="3424843"/>
            <a:ext cx="5229482" cy="766769"/>
          </a:xfrm>
          <a:prstGeom prst="rightArrow">
            <a:avLst/>
          </a:prstGeom>
          <a:solidFill>
            <a:srgbClr val="E9EDFA"/>
          </a:solidFill>
          <a:ln w="76200">
            <a:solidFill>
              <a:srgbClr val="001B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New Trends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2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Full text of articles obtained</a:t>
            </a:r>
          </a:p>
          <a:p>
            <a:pPr lvl="1"/>
            <a:r>
              <a:rPr lang="en-US" dirty="0" smtClean="0"/>
              <a:t>By Librarian using subscriptions &amp; interlibrary loan</a:t>
            </a:r>
          </a:p>
          <a:p>
            <a:pPr lvl="1"/>
            <a:r>
              <a:rPr lang="en-US" dirty="0" smtClean="0"/>
              <a:t>For all articles sorted to Rubric Standard or Trends</a:t>
            </a:r>
          </a:p>
          <a:p>
            <a:pPr lvl="1"/>
            <a:r>
              <a:rPr lang="en-US" dirty="0" smtClean="0"/>
              <a:t>Attached to EndNote record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Second round of assessment by content experts</a:t>
            </a:r>
          </a:p>
          <a:p>
            <a:pPr lvl="1"/>
            <a:r>
              <a:rPr lang="en-US" dirty="0" smtClean="0"/>
              <a:t>Read full text or 24-page previews (for theses)</a:t>
            </a:r>
          </a:p>
          <a:p>
            <a:pPr lvl="1"/>
            <a:r>
              <a:rPr lang="en-US" dirty="0" smtClean="0"/>
              <a:t>Rate 1-5 stars for importance/strength</a:t>
            </a:r>
          </a:p>
          <a:p>
            <a:pPr lvl="1"/>
            <a:r>
              <a:rPr lang="en-US" dirty="0" smtClean="0"/>
              <a:t>Write annotations or research notes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Full Text Assessment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6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Transferred to </a:t>
            </a:r>
            <a:r>
              <a:rPr lang="en-US" dirty="0" smtClean="0">
                <a:hlinkClick r:id="rId2"/>
              </a:rPr>
              <a:t>Google Sheets</a:t>
            </a:r>
            <a:endParaRPr lang="en-US" dirty="0" smtClean="0"/>
          </a:p>
          <a:p>
            <a:pPr lvl="1"/>
            <a:r>
              <a:rPr lang="en-US" dirty="0" smtClean="0"/>
              <a:t>Matched template from QM Research Library</a:t>
            </a:r>
          </a:p>
          <a:p>
            <a:pPr lvl="1"/>
            <a:r>
              <a:rPr lang="en-US" dirty="0" smtClean="0"/>
              <a:t>Accessible to QM staff for preliminary review</a:t>
            </a:r>
          </a:p>
          <a:p>
            <a:pPr lvl="1"/>
            <a:r>
              <a:rPr lang="en-US" dirty="0" smtClean="0"/>
              <a:t>Author abstracts or reviewers’ annotations used as description</a:t>
            </a:r>
          </a:p>
          <a:p>
            <a:pPr lvl="1"/>
            <a:r>
              <a:rPr lang="en-US" dirty="0" smtClean="0"/>
              <a:t>3, 4, 5 star rated items included in final report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88478" y="371961"/>
            <a:ext cx="7158037" cy="725261"/>
          </a:xfrm>
        </p:spPr>
        <p:txBody>
          <a:bodyPr/>
          <a:lstStyle/>
          <a:p>
            <a:r>
              <a:rPr lang="en-US" dirty="0" smtClean="0"/>
              <a:t>Final Clean Up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Bibliometrics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71188" y="1369894"/>
          <a:ext cx="8410672" cy="4507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796"/>
                <a:gridCol w="4381876"/>
              </a:tblGrid>
              <a:tr h="221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All Citations </a:t>
                      </a:r>
                      <a:r>
                        <a:rPr lang="en-US" sz="1800" dirty="0" smtClean="0">
                          <a:effectLst/>
                        </a:rPr>
                        <a:t>Identified   (n=752 </a:t>
                      </a:r>
                      <a:r>
                        <a:rPr lang="en-US" sz="1800" dirty="0">
                          <a:effectLst/>
                        </a:rPr>
                        <a:t>articles)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9" marR="45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After Final </a:t>
                      </a:r>
                      <a:r>
                        <a:rPr lang="en-US" sz="1800" dirty="0" smtClean="0">
                          <a:effectLst/>
                        </a:rPr>
                        <a:t>Screening  (n=98 </a:t>
                      </a:r>
                      <a:r>
                        <a:rPr lang="en-US" sz="1800" dirty="0">
                          <a:effectLst/>
                        </a:rPr>
                        <a:t>articles)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9" marR="45249" marT="0" marB="0"/>
                </a:tc>
              </a:tr>
              <a:tr h="4233307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International Review of Research in Open &amp; Distance Learning (23)</a:t>
                      </a:r>
                    </a:p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Computers &amp; Education (22)</a:t>
                      </a:r>
                    </a:p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Journal of Online Learning &amp; Teaching (18)</a:t>
                      </a:r>
                    </a:p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International Journal on E-Learning (17)</a:t>
                      </a:r>
                    </a:p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British Journal of Educational Technology (15)</a:t>
                      </a:r>
                    </a:p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American Journal of Distance Education (13)</a:t>
                      </a:r>
                    </a:p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Quarterly Review of Distance Education (13)</a:t>
                      </a:r>
                    </a:p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Journal of Applied Learning Technology (12)</a:t>
                      </a:r>
                    </a:p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Interactive Learning Environments (11)</a:t>
                      </a:r>
                    </a:p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TechTrends</a:t>
                      </a:r>
                      <a:r>
                        <a:rPr lang="en-US" sz="1400" b="0" dirty="0">
                          <a:effectLst/>
                        </a:rPr>
                        <a:t>: Linking Research &amp; Practice to Improve Learning (11</a:t>
                      </a:r>
                      <a:r>
                        <a:rPr lang="en-US" sz="1400" b="0" dirty="0" smtClean="0">
                          <a:effectLst/>
                        </a:rPr>
                        <a:t>)</a:t>
                      </a:r>
                      <a:endParaRPr lang="en-US" sz="1400" b="0" dirty="0">
                        <a:effectLst/>
                      </a:endParaRPr>
                    </a:p>
                  </a:txBody>
                  <a:tcPr marL="45249" marR="45249" marT="0" marB="0"/>
                </a:tc>
                <a:tc>
                  <a:txBody>
                    <a:bodyPr/>
                    <a:lstStyle/>
                    <a:p>
                      <a:pPr marL="160020" marR="0" indent="-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Computers &amp; Education (4)</a:t>
                      </a:r>
                    </a:p>
                    <a:p>
                      <a:pPr marL="160020" marR="0" indent="-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American Journal of Distance Education (4)</a:t>
                      </a:r>
                    </a:p>
                    <a:p>
                      <a:pPr marL="160020" marR="0" indent="-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British Journal of Educational Technology (3)</a:t>
                      </a:r>
                    </a:p>
                    <a:p>
                      <a:pPr marL="160020" marR="0" indent="-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International Review of Research in Open &amp; Distance Learning (3)</a:t>
                      </a:r>
                    </a:p>
                    <a:p>
                      <a:pPr marL="160020" marR="0" indent="-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Quarterly Review of Distance Education (3)</a:t>
                      </a:r>
                    </a:p>
                    <a:p>
                      <a:pPr marL="160020" marR="0" indent="-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Turkish Online Journal of Distance Education (TOJDE) (3)</a:t>
                      </a:r>
                    </a:p>
                    <a:p>
                      <a:pPr marL="160020" marR="0" indent="-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9" marR="45249" marT="0" marB="0"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203702" y="3469741"/>
          <a:ext cx="4286818" cy="2596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273235" y="3469740"/>
          <a:ext cx="4653481" cy="2596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39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Greer, K., Hess, A., &amp; Kraemer. (2016).The librarian leading the machine: Reassessment of library instruction methods. </a:t>
            </a:r>
            <a:r>
              <a:rPr lang="en-US" sz="2400" i="1" dirty="0"/>
              <a:t>College &amp; </a:t>
            </a:r>
            <a:r>
              <a:rPr lang="en-US" sz="2400" i="1" dirty="0" smtClean="0"/>
              <a:t>Research Libraries,.</a:t>
            </a:r>
            <a:r>
              <a:rPr lang="en-US" sz="2400" dirty="0" smtClean="0"/>
              <a:t> </a:t>
            </a:r>
            <a:r>
              <a:rPr lang="en-US" sz="2400" i="1" dirty="0"/>
              <a:t>77</a:t>
            </a:r>
            <a:r>
              <a:rPr lang="en-US" sz="2400" dirty="0"/>
              <a:t>(3), </a:t>
            </a:r>
            <a:r>
              <a:rPr lang="en-US" sz="2400" dirty="0" smtClean="0"/>
              <a:t>286-301</a:t>
            </a:r>
            <a:r>
              <a:rPr lang="en-US" sz="2400" i="1" dirty="0" smtClean="0"/>
              <a:t>.</a:t>
            </a:r>
            <a:r>
              <a:rPr lang="en-US" sz="2400" i="1" dirty="0"/>
              <a:t> </a:t>
            </a:r>
            <a:r>
              <a:rPr lang="en-US" sz="2400" i="1" dirty="0" smtClean="0"/>
              <a:t>  [Student outcomes, faculty outcomes, online instruction, empirical study, implications for practice]                                          		</a:t>
            </a:r>
            <a:endParaRPr lang="en-US" sz="2400" i="1" dirty="0"/>
          </a:p>
          <a:p>
            <a:pPr marL="0" indent="0" algn="ctr">
              <a:buNone/>
            </a:pPr>
            <a:r>
              <a:rPr lang="en-US" sz="2400" b="1" dirty="0" smtClean="0"/>
              <a:t>Is </a:t>
            </a:r>
            <a:r>
              <a:rPr lang="en-US" sz="2400" b="1" dirty="0"/>
              <a:t>the Computer Mightier than the Librarian? </a:t>
            </a:r>
            <a:endParaRPr lang="en-US" sz="2400" b="1" dirty="0" smtClean="0"/>
          </a:p>
          <a:p>
            <a:r>
              <a:rPr lang="en-US" sz="2400" dirty="0" smtClean="0"/>
              <a:t>Leahy, S. (2015). </a:t>
            </a:r>
            <a:r>
              <a:rPr lang="en-US" sz="2400" i="1" dirty="0" smtClean="0"/>
              <a:t>Faculty and perceptions of video in higher education online courses. </a:t>
            </a:r>
            <a:r>
              <a:rPr lang="en-US" sz="2400" dirty="0" smtClean="0"/>
              <a:t>Unpublished doctoral dissertation.  Michigan State University, East Lasing , MI.  [100 faculty </a:t>
            </a:r>
            <a:r>
              <a:rPr lang="mr-IN" sz="2400" dirty="0" smtClean="0"/>
              <a:t>–</a:t>
            </a:r>
            <a:r>
              <a:rPr lang="en-US" sz="2400" dirty="0" smtClean="0"/>
              <a:t> online classes, </a:t>
            </a:r>
            <a:r>
              <a:rPr lang="en-US" sz="2400" dirty="0"/>
              <a:t>our types of video: instructor-created, third party, student-created, and synchronous video</a:t>
            </a:r>
            <a:r>
              <a:rPr lang="en-US" sz="2400" dirty="0" smtClean="0"/>
              <a:t>.]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71111" y="371961"/>
            <a:ext cx="7158037" cy="725261"/>
          </a:xfrm>
        </p:spPr>
        <p:txBody>
          <a:bodyPr/>
          <a:lstStyle/>
          <a:p>
            <a:r>
              <a:rPr lang="en-US" dirty="0" smtClean="0"/>
              <a:t>Of Interest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569" y="3921544"/>
            <a:ext cx="5127958" cy="632691"/>
          </a:xfrm>
          <a:ln w="76200">
            <a:solidFill>
              <a:srgbClr val="001BA6"/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    Health Science &amp;Medical Research</a:t>
            </a:r>
            <a:endParaRPr lang="en-US" sz="2400" b="1" dirty="0">
              <a:solidFill>
                <a:schemeClr val="tx1"/>
              </a:solidFill>
              <a:ea typeface="Helvetica" charset="0"/>
              <a:cs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3296" y="99042"/>
            <a:ext cx="2867273" cy="6186309"/>
          </a:xfrm>
          <a:prstGeom prst="rect">
            <a:avLst/>
          </a:prstGeom>
          <a:solidFill>
            <a:srgbClr val="E9EDFA"/>
          </a:solidFill>
          <a:ln w="76200">
            <a:solidFill>
              <a:srgbClr val="001BA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Flipped Classroom</a:t>
            </a:r>
          </a:p>
          <a:p>
            <a:pPr algn="ctr"/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 Media as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Tool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Mobile Technology</a:t>
            </a:r>
          </a:p>
          <a:p>
            <a:pPr algn="ctr"/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Accessibility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Single Institution</a:t>
            </a:r>
          </a:p>
          <a:p>
            <a:pPr algn="ctr"/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Few Multi-institutional</a:t>
            </a:r>
          </a:p>
          <a:p>
            <a:pPr algn="ctr"/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Outcomes Based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International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Language of the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Online Research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40333" y="331792"/>
            <a:ext cx="3529194" cy="3286570"/>
          </a:xfrm>
          <a:ln w="76200">
            <a:solidFill>
              <a:srgbClr val="001BA6"/>
            </a:solidFill>
          </a:ln>
        </p:spPr>
        <p:txBody>
          <a:bodyPr>
            <a:normAutofit/>
          </a:bodyPr>
          <a:lstStyle/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Observations</a:t>
            </a:r>
            <a:endParaRPr lang="en-US" b="1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569" y="4771509"/>
            <a:ext cx="5127958" cy="1313411"/>
          </a:xfrm>
          <a:ln w="76200">
            <a:solidFill>
              <a:srgbClr val="001BA6"/>
            </a:solidFill>
          </a:ln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  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 Qualitative Studies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Fewer Quantitative  Studies </a:t>
            </a:r>
          </a:p>
          <a:p>
            <a:endParaRPr lang="en-US" sz="2400" dirty="0">
              <a:solidFill>
                <a:schemeClr val="tx1"/>
              </a:solidFill>
              <a:ea typeface="Helvetica" charset="0"/>
              <a:cs typeface="Helve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83559" y="901343"/>
            <a:ext cx="2603831" cy="1569660"/>
          </a:xfrm>
          <a:prstGeom prst="rect">
            <a:avLst/>
          </a:prstGeom>
          <a:solidFill>
            <a:srgbClr val="001BA6"/>
          </a:solidFill>
          <a:ln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Phosphate Inline" charset="0"/>
                <a:ea typeface="Phosphate Inline" charset="0"/>
                <a:cs typeface="Phosphate Inline" charset="0"/>
              </a:rPr>
              <a:t>“The Times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Phosphate Inline" charset="0"/>
                <a:ea typeface="Phosphate Inline" charset="0"/>
                <a:cs typeface="Phosphate Inline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Phosphate Inline" charset="0"/>
                <a:ea typeface="Phosphate Inline" charset="0"/>
                <a:cs typeface="Phosphate Inline" charset="0"/>
              </a:rPr>
              <a:t>They Are </a:t>
            </a:r>
            <a:endParaRPr lang="en-US" sz="3200" dirty="0" smtClean="0">
              <a:solidFill>
                <a:schemeClr val="bg1"/>
              </a:solidFill>
              <a:latin typeface="Phosphate Inline" charset="0"/>
              <a:ea typeface="Phosphate Inline" charset="0"/>
              <a:cs typeface="Phosphate Inline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Phosphate Inline" charset="0"/>
                <a:ea typeface="Phosphate Inline" charset="0"/>
                <a:cs typeface="Phosphate Inline" charset="0"/>
              </a:rPr>
              <a:t>A-</a:t>
            </a:r>
            <a:r>
              <a:rPr lang="en-US" sz="3200" dirty="0" err="1" smtClean="0">
                <a:solidFill>
                  <a:schemeClr val="bg1"/>
                </a:solidFill>
                <a:latin typeface="Phosphate Inline" charset="0"/>
                <a:ea typeface="Phosphate Inline" charset="0"/>
                <a:cs typeface="Phosphate Inline" charset="0"/>
              </a:rPr>
              <a:t>Changin</a:t>
            </a:r>
            <a:r>
              <a:rPr lang="en-US" sz="3200" dirty="0" smtClean="0">
                <a:solidFill>
                  <a:schemeClr val="bg1"/>
                </a:solidFill>
                <a:latin typeface="Phosphate Inline" charset="0"/>
                <a:ea typeface="Phosphate Inline" charset="0"/>
                <a:cs typeface="Phosphate Inline" charset="0"/>
              </a:rPr>
              <a:t>”</a:t>
            </a:r>
            <a:r>
              <a:rPr lang="en-US" sz="3200" dirty="0" smtClean="0">
                <a:solidFill>
                  <a:srgbClr val="1D1D1D"/>
                </a:solidFill>
                <a:latin typeface="Phosphate Inline" charset="0"/>
                <a:ea typeface="Phosphate Inline" charset="0"/>
                <a:cs typeface="Phosphate Inline" charset="0"/>
              </a:rPr>
              <a:t>’</a:t>
            </a:r>
            <a:endParaRPr lang="en-US" sz="3200" b="0" i="0" u="none" strike="noStrike" dirty="0">
              <a:solidFill>
                <a:srgbClr val="1D1D1D"/>
              </a:solidFill>
              <a:effectLst/>
              <a:latin typeface="Phosphate Inline" charset="0"/>
              <a:ea typeface="Phosphate Inline" charset="0"/>
              <a:cs typeface="Phosphate Inlin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6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34" y="603827"/>
            <a:ext cx="4648200" cy="215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82" y="2438977"/>
            <a:ext cx="4813300" cy="147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782" y="1161819"/>
            <a:ext cx="1270000" cy="1651000"/>
          </a:xfrm>
          <a:prstGeom prst="rect">
            <a:avLst/>
          </a:prstGeom>
          <a:ln w="38100">
            <a:solidFill>
              <a:srgbClr val="FCC28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34" y="3560216"/>
            <a:ext cx="3539112" cy="984250"/>
          </a:xfrm>
          <a:prstGeom prst="rect">
            <a:avLst/>
          </a:prstGeom>
          <a:solidFill>
            <a:srgbClr val="CCE2F5"/>
          </a:solidFill>
          <a:ln w="57150">
            <a:solidFill>
              <a:srgbClr val="CCE2F5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4466"/>
            <a:ext cx="9144000" cy="1808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736" y="1054171"/>
            <a:ext cx="1749652" cy="18662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3067" y="21359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582" y="880279"/>
            <a:ext cx="5161009" cy="55050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12916" y="7697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4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4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94217" y="276564"/>
            <a:ext cx="3379355" cy="5304963"/>
          </a:xfrm>
          <a:ln w="76200">
            <a:solidFill>
              <a:srgbClr val="001BA6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 smtClean="0"/>
              <a:t>SI</a:t>
            </a:r>
            <a:r>
              <a:rPr lang="en-US" sz="3000" dirty="0" smtClean="0"/>
              <a:t> = Situational Interest</a:t>
            </a:r>
          </a:p>
          <a:p>
            <a:pPr marL="0" indent="0">
              <a:buNone/>
            </a:pPr>
            <a:r>
              <a:rPr lang="en-US" sz="3000" b="1" dirty="0" smtClean="0"/>
              <a:t>PU</a:t>
            </a:r>
            <a:r>
              <a:rPr lang="en-US" sz="3000" dirty="0" smtClean="0"/>
              <a:t> = Perceived Utility</a:t>
            </a:r>
          </a:p>
          <a:p>
            <a:pPr marL="0" indent="0">
              <a:buNone/>
            </a:pPr>
            <a:r>
              <a:rPr lang="en-US" sz="3000" b="1" dirty="0" smtClean="0"/>
              <a:t>TAM</a:t>
            </a:r>
            <a:r>
              <a:rPr lang="en-US" sz="3000" dirty="0" smtClean="0"/>
              <a:t>=Technology Acceptance Model</a:t>
            </a:r>
          </a:p>
          <a:p>
            <a:pPr marL="0" indent="0">
              <a:buNone/>
            </a:pPr>
            <a:r>
              <a:rPr lang="en-US" sz="3000" b="1" dirty="0" err="1" smtClean="0"/>
              <a:t>Odel</a:t>
            </a:r>
            <a:r>
              <a:rPr lang="en-US" sz="3000" dirty="0" smtClean="0"/>
              <a:t>=Open-Ended Distance e-Learning</a:t>
            </a:r>
          </a:p>
          <a:p>
            <a:pPr marL="0" indent="0">
              <a:buNone/>
            </a:pPr>
            <a:r>
              <a:rPr lang="en-US" sz="3000" b="1" dirty="0" smtClean="0"/>
              <a:t>MOO=SOC/Ps</a:t>
            </a:r>
            <a:r>
              <a:rPr lang="en-US" sz="3000" dirty="0" smtClean="0"/>
              <a:t> </a:t>
            </a:r>
            <a:r>
              <a:rPr lang="en-US" sz="3000" dirty="0" smtClean="0"/>
              <a:t> </a:t>
            </a:r>
            <a:r>
              <a:rPr lang="en-US" sz="3000" dirty="0" smtClean="0"/>
              <a:t>Scalable online Courses </a:t>
            </a:r>
            <a:r>
              <a:rPr lang="en-US" sz="3000" dirty="0" smtClean="0"/>
              <a:t>or </a:t>
            </a:r>
            <a:r>
              <a:rPr lang="en-US" sz="3000" dirty="0" smtClean="0"/>
              <a:t>Programs</a:t>
            </a:r>
          </a:p>
          <a:p>
            <a:pPr marL="0" indent="0">
              <a:buNone/>
            </a:pPr>
            <a:r>
              <a:rPr lang="en-US" sz="3000" b="1" dirty="0" smtClean="0"/>
              <a:t>OTT </a:t>
            </a:r>
            <a:r>
              <a:rPr lang="en-US" sz="3000" dirty="0" smtClean="0"/>
              <a:t>= Online Task Thinking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54880" y="609072"/>
            <a:ext cx="3379355" cy="5159961"/>
          </a:xfrm>
          <a:ln w="76200">
            <a:solidFill>
              <a:srgbClr val="001BA6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DEET=</a:t>
            </a:r>
            <a:r>
              <a:rPr lang="en-US" sz="3600" dirty="0" smtClean="0"/>
              <a:t>Distance Education Elaboration Theory</a:t>
            </a:r>
          </a:p>
          <a:p>
            <a:pPr marL="0" indent="0">
              <a:buNone/>
            </a:pPr>
            <a:r>
              <a:rPr lang="en-US" sz="3600" b="1" dirty="0" smtClean="0"/>
              <a:t>CFHT</a:t>
            </a:r>
            <a:r>
              <a:rPr lang="en-US" sz="3600" dirty="0" smtClean="0"/>
              <a:t>= Cognitive  Flexibility Hypertext Theory</a:t>
            </a:r>
          </a:p>
          <a:p>
            <a:pPr marL="0" indent="0">
              <a:buNone/>
            </a:pPr>
            <a:r>
              <a:rPr lang="en-US" sz="3600" b="1" dirty="0" smtClean="0"/>
              <a:t>VWE-SE = </a:t>
            </a:r>
            <a:r>
              <a:rPr lang="en-US" sz="3600" dirty="0" smtClean="0"/>
              <a:t>Virtual World Environment Self Efficacy </a:t>
            </a:r>
          </a:p>
          <a:p>
            <a:pPr marL="0" indent="0">
              <a:buNone/>
            </a:pPr>
            <a:r>
              <a:rPr lang="en-US" sz="3600" b="1" dirty="0" smtClean="0"/>
              <a:t>GCD</a:t>
            </a:r>
            <a:r>
              <a:rPr lang="en-US" sz="3600" dirty="0" smtClean="0"/>
              <a:t> = Guided collaborative discussion</a:t>
            </a:r>
          </a:p>
          <a:p>
            <a:pPr marL="0" indent="0">
              <a:buNone/>
            </a:pPr>
            <a:r>
              <a:rPr lang="en-US" sz="3600" b="1" dirty="0" smtClean="0"/>
              <a:t>DC = </a:t>
            </a:r>
            <a:r>
              <a:rPr lang="en-US" sz="3600" dirty="0" smtClean="0"/>
              <a:t>Dynamic Cueing 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MSLQ </a:t>
            </a:r>
            <a:r>
              <a:rPr lang="en-US" sz="3600" dirty="0" smtClean="0"/>
              <a:t>=Motivated Strategies for Learning Questionnaire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630" y="1854315"/>
            <a:ext cx="4664469" cy="3449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3484" y="5486400"/>
            <a:ext cx="1230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THANKS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129" y="1109067"/>
            <a:ext cx="4907742" cy="414342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34" y="603827"/>
            <a:ext cx="4648200" cy="215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82" y="2438977"/>
            <a:ext cx="4813300" cy="147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782" y="1161819"/>
            <a:ext cx="1270000" cy="1651000"/>
          </a:xfrm>
          <a:prstGeom prst="rect">
            <a:avLst/>
          </a:prstGeom>
          <a:ln w="38100">
            <a:solidFill>
              <a:srgbClr val="FCC28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34" y="3560216"/>
            <a:ext cx="3539112" cy="984250"/>
          </a:xfrm>
          <a:prstGeom prst="rect">
            <a:avLst/>
          </a:prstGeom>
          <a:solidFill>
            <a:srgbClr val="CCE2F5"/>
          </a:solidFill>
          <a:ln w="57150">
            <a:solidFill>
              <a:srgbClr val="CCE2F5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4466"/>
            <a:ext cx="9144000" cy="1808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5962">
            <a:off x="6720242" y="1299205"/>
            <a:ext cx="1601865" cy="17086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12916" y="7697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03" y="2086495"/>
            <a:ext cx="9144000" cy="4111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60132" cy="21181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061556" y="2118175"/>
            <a:ext cx="4389120" cy="258682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6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25932" y="437531"/>
            <a:ext cx="7158037" cy="725261"/>
          </a:xfrm>
        </p:spPr>
        <p:txBody>
          <a:bodyPr/>
          <a:lstStyle/>
          <a:p>
            <a:pPr algn="ctr"/>
            <a:r>
              <a:rPr lang="en-US" dirty="0" smtClean="0"/>
              <a:t>QM Standards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6824"/>
            <a:ext cx="9144000" cy="4406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9505" y="1162792"/>
            <a:ext cx="2759826" cy="4074226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0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1" y="278039"/>
            <a:ext cx="4662665" cy="59232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322853" y="5609257"/>
            <a:ext cx="4858197" cy="636842"/>
          </a:xfrm>
          <a:prstGeom prst="rect">
            <a:avLst/>
          </a:prstGeom>
          <a:solidFill>
            <a:schemeClr val="bg1">
              <a:alpha val="21000"/>
            </a:schemeClr>
          </a:solidFill>
          <a:ln w="76200">
            <a:solidFill>
              <a:srgbClr val="001B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5456753" y="2721982"/>
            <a:ext cx="1724297" cy="2557303"/>
          </a:xfrm>
          <a:prstGeom prst="downArrowCallou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5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Ed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2/22/17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76306" y="304528"/>
            <a:ext cx="7158037" cy="72526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Validating QM Standards: Rubric Review Process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4501" y="1323975"/>
            <a:ext cx="8242300" cy="450423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255627"/>
              </p:ext>
            </p:extLst>
          </p:nvPr>
        </p:nvGraphicFramePr>
        <p:xfrm>
          <a:off x="457200" y="116601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3167558" y="1432066"/>
            <a:ext cx="4192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www.qualitymatters.org/research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Up Arrow Callout 1"/>
          <p:cNvSpPr/>
          <p:nvPr/>
        </p:nvSpPr>
        <p:spPr>
          <a:xfrm>
            <a:off x="773491" y="2312894"/>
            <a:ext cx="933537" cy="2893205"/>
          </a:xfrm>
          <a:prstGeom prst="upArrowCallout">
            <a:avLst/>
          </a:prstGeom>
          <a:solidFill>
            <a:srgbClr val="FFD44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Literature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Review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17425"/>
            <a:ext cx="9144000" cy="440575"/>
          </a:xfrm>
          <a:prstGeom prst="rect">
            <a:avLst/>
          </a:prstGeom>
          <a:solidFill>
            <a:srgbClr val="001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3R’s of QM: Reading, Research &amp; Rubrics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5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40828" y="304528"/>
            <a:ext cx="5405408" cy="725261"/>
          </a:xfrm>
        </p:spPr>
        <p:txBody>
          <a:bodyPr/>
          <a:lstStyle/>
          <a:p>
            <a:r>
              <a:rPr lang="en-US" b="1" dirty="0" smtClean="0"/>
              <a:t>Higher Education - Process</a:t>
            </a:r>
            <a:endParaRPr lang="en-US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60700" y="1390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627478" y="1160903"/>
          <a:ext cx="4084019" cy="5030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572"/>
                <a:gridCol w="1733410"/>
                <a:gridCol w="1975037"/>
              </a:tblGrid>
              <a:tr h="22272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Standard 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3200" algn="l"/>
                        </a:tabLst>
                      </a:pPr>
                      <a:r>
                        <a:rPr lang="en-US" sz="600" dirty="0">
                          <a:effectLst/>
                        </a:rPr>
                        <a:t>	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Team Assignments and Contact Information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3127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No.1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Course Overview and Introduction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Rachel Barnes 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419-530-2332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>
                          <a:effectLst/>
                          <a:hlinkClick r:id="rId2"/>
                        </a:rPr>
                        <a:t>Rachel.Barnes@UToledo.edu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7200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No.2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Learning Objectives 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Shannon Neumann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419-530-1234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>
                          <a:effectLst/>
                          <a:hlinkClick r:id="rId3"/>
                        </a:rPr>
                        <a:t>Shannon.Neumann@utoledo.edu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Phoebe Ballard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419-530-4379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>
                          <a:effectLst/>
                          <a:hlinkClick r:id="rId4"/>
                        </a:rPr>
                        <a:t>Phoebe.ballard@utoledo.edu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7297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No.3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Assessment and Measurement 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Dr. </a:t>
                      </a:r>
                      <a:r>
                        <a:rPr lang="en-US" sz="600" dirty="0" err="1">
                          <a:effectLst/>
                        </a:rPr>
                        <a:t>Mingli</a:t>
                      </a:r>
                      <a:r>
                        <a:rPr lang="en-US" sz="600" dirty="0">
                          <a:effectLst/>
                        </a:rPr>
                        <a:t> Xiao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419-530-4390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Email: </a:t>
                      </a:r>
                      <a:r>
                        <a:rPr lang="en-US" sz="600" u="sng" dirty="0">
                          <a:effectLst/>
                          <a:hlinkClick r:id="rId5"/>
                        </a:rPr>
                        <a:t>mingli.xiao@utoledo.edu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 dirty="0"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</a:rPr>
                        <a:t>Shujuan</a:t>
                      </a:r>
                      <a:r>
                        <a:rPr lang="en-US" sz="600" dirty="0">
                          <a:effectLst/>
                        </a:rPr>
                        <a:t> Wang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419-530-8835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 dirty="0">
                          <a:effectLst/>
                          <a:hlinkClick r:id="rId6"/>
                        </a:rPr>
                        <a:t>Shujuan.Wang@rockets.utoledo.edu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3127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No.4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Instructional Materials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Dr. Dave Meabon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Phone: 419-530-2666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UT Email: </a:t>
                      </a:r>
                      <a:r>
                        <a:rPr lang="en-US" sz="600" dirty="0" err="1">
                          <a:effectLst/>
                        </a:rPr>
                        <a:t>david.meabon@utoledo.edu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8553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No.5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Learner Activity and Learner Interaction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Silvia Lucaschi-Decker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614-421-8007 (cell)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UT email - </a:t>
                      </a:r>
                      <a:r>
                        <a:rPr lang="en-US" sz="600" u="sng">
                          <a:effectLst/>
                          <a:hlinkClick r:id="rId7"/>
                        </a:rPr>
                        <a:t>Silvia.LucaschiDecker@rockets.utoledo.edu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Dr. Silvia Suh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419-530-4016 </a:t>
                      </a:r>
                      <a:r>
                        <a:rPr lang="en-US" sz="600" u="sng">
                          <a:effectLst/>
                          <a:hlinkClick r:id="rId8"/>
                        </a:rPr>
                        <a:t>Sylvia.Suh@UToledo.edu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4170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No.6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Course Technology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Dr. Jeff Jablonski </a:t>
                      </a:r>
                      <a:r>
                        <a:rPr lang="en-US" sz="600" u="sng">
                          <a:effectLst/>
                          <a:hlinkClick r:id="rId9"/>
                        </a:rPr>
                        <a:t>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419.530.4079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UT Email: </a:t>
                      </a:r>
                      <a:r>
                        <a:rPr lang="en-US" sz="600" u="sng">
                          <a:effectLst/>
                          <a:hlinkClick r:id="rId10"/>
                        </a:rPr>
                        <a:t>Jeffrey.Jablonski@utoledo.edu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3127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No.7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Learner Support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Dr.Claire Stuve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419-530-4383 </a:t>
                      </a:r>
                      <a:r>
                        <a:rPr lang="en-US" sz="600" u="sng">
                          <a:effectLst/>
                          <a:hlinkClick r:id="rId11"/>
                        </a:rPr>
                        <a:t>Claire.Stuve@utoledo.edu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625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No.8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Accessibility and Usability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Kirsten Winek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419-530-4712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Email: </a:t>
                      </a:r>
                      <a:r>
                        <a:rPr lang="en-US" sz="600" u="sng">
                          <a:effectLst/>
                          <a:hlinkClick r:id="rId12"/>
                        </a:rPr>
                        <a:t>kirsten.winek@utoledo.edu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Dr. Lei Song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419-530-2149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UT Email: </a:t>
                      </a:r>
                      <a:r>
                        <a:rPr lang="en-US" sz="600" u="sng">
                          <a:effectLst/>
                          <a:hlinkClick r:id="rId13"/>
                        </a:rPr>
                        <a:t>Lei.Song2@UToledo.edu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521271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Library Support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Wade Lee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419.530.4490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 dirty="0">
                          <a:effectLst/>
                          <a:hlinkClick r:id="rId14"/>
                        </a:rPr>
                        <a:t>Wade.lee@utoledo.edu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8">
            <a:hlinkClick r:id="rId14"/>
          </p:cNvPr>
          <p:cNvSpPr>
            <a:spLocks noChangeArrowheads="1"/>
          </p:cNvSpPr>
          <p:nvPr/>
        </p:nvSpPr>
        <p:spPr bwMode="auto">
          <a:xfrm>
            <a:off x="-1944522" y="16669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6517709" y="2684316"/>
            <a:ext cx="1604219" cy="27419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Doctoral Student</a:t>
            </a:r>
            <a:endParaRPr lang="en-US" sz="1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0634">
            <a:off x="7349848" y="519185"/>
            <a:ext cx="1003527" cy="10152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6200000">
            <a:off x="-310806" y="3310701"/>
            <a:ext cx="4663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596BC5"/>
                </a:solidFill>
              </a:rPr>
              <a:t>QM Annotated Bibliography Project Team </a:t>
            </a:r>
            <a:endParaRPr lang="en-US" sz="2000" b="1" dirty="0">
              <a:solidFill>
                <a:srgbClr val="596BC5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444125" y="3815577"/>
            <a:ext cx="1604219" cy="27419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Doctoral Student</a:t>
            </a:r>
            <a:endParaRPr lang="en-US" sz="1000" dirty="0"/>
          </a:p>
        </p:txBody>
      </p:sp>
      <p:sp>
        <p:nvSpPr>
          <p:cNvPr id="15" name="Left Arrow 14"/>
          <p:cNvSpPr/>
          <p:nvPr/>
        </p:nvSpPr>
        <p:spPr>
          <a:xfrm>
            <a:off x="6486081" y="5216212"/>
            <a:ext cx="1604219" cy="27419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Doctoral Student</a:t>
            </a:r>
            <a:endParaRPr lang="en-US" sz="1000" dirty="0"/>
          </a:p>
        </p:txBody>
      </p:sp>
      <p:sp>
        <p:nvSpPr>
          <p:cNvPr id="17" name="Left Arrow 16"/>
          <p:cNvSpPr/>
          <p:nvPr/>
        </p:nvSpPr>
        <p:spPr>
          <a:xfrm>
            <a:off x="5107277" y="5701554"/>
            <a:ext cx="3512287" cy="27825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Library Support , EndNote, and Research Analysis   </a:t>
            </a:r>
            <a:endParaRPr lang="en-US" sz="1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98862">
            <a:off x="711825" y="522156"/>
            <a:ext cx="1003527" cy="10152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378299">
            <a:off x="3756153" y="996103"/>
            <a:ext cx="2535382" cy="1200329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rgbClr val="000000"/>
                </a:solidFill>
                <a:latin typeface="Helvetica" charset="0"/>
              </a:rPr>
              <a:t>Assistant Director of Law Career </a:t>
            </a:r>
            <a:r>
              <a:rPr lang="en-US" b="1" dirty="0" smtClean="0">
                <a:solidFill>
                  <a:srgbClr val="000000"/>
                </a:solidFill>
                <a:latin typeface="Helvetica" charset="0"/>
              </a:rPr>
              <a:t>Services</a:t>
            </a:r>
          </a:p>
          <a:p>
            <a:pPr algn="ctr" fontAlgn="base"/>
            <a:r>
              <a:rPr lang="en-US" b="1" i="0" dirty="0" smtClean="0">
                <a:solidFill>
                  <a:srgbClr val="000000"/>
                </a:solidFill>
                <a:effectLst/>
                <a:latin typeface="Helvetica" charset="0"/>
              </a:rPr>
              <a:t>HIE- Doctoral Student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9409913">
            <a:off x="978790" y="1016384"/>
            <a:ext cx="2535382" cy="1477328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 smtClean="0">
                <a:solidFill>
                  <a:srgbClr val="000000"/>
                </a:solidFill>
                <a:latin typeface="Helvetica" charset="0"/>
              </a:rPr>
              <a:t>Director </a:t>
            </a:r>
            <a:r>
              <a:rPr lang="mr-IN" b="1" dirty="0" smtClean="0">
                <a:solidFill>
                  <a:srgbClr val="000000"/>
                </a:solidFill>
                <a:latin typeface="Helvetica" charset="0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Helvetica" charset="0"/>
              </a:rPr>
              <a:t> Russel Center for Educational Leadership</a:t>
            </a:r>
          </a:p>
          <a:p>
            <a:pPr algn="ctr" fontAlgn="base"/>
            <a:r>
              <a:rPr lang="en-US" b="1" i="0" dirty="0" smtClean="0">
                <a:solidFill>
                  <a:srgbClr val="000000"/>
                </a:solidFill>
                <a:effectLst/>
                <a:latin typeface="Helvetica" charset="0"/>
              </a:rPr>
              <a:t>HIE- Faculty Member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21" name="Rectangle 20"/>
          <p:cNvSpPr/>
          <p:nvPr/>
        </p:nvSpPr>
        <p:spPr>
          <a:xfrm rot="20097496">
            <a:off x="6196852" y="1605012"/>
            <a:ext cx="2535382" cy="1477328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Electronic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Information Services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and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Science Research Librarian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2" name="Rectangle 21"/>
          <p:cNvSpPr/>
          <p:nvPr/>
        </p:nvSpPr>
        <p:spPr>
          <a:xfrm rot="2059415">
            <a:off x="5014455" y="4695845"/>
            <a:ext cx="2535382" cy="1477328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Instructional Designer and Coordinator for Quality Assurance 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Librarian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56516">
            <a:off x="383800" y="3797904"/>
            <a:ext cx="2535382" cy="923330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Director of Learning and Academic Technology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4" name="Rectangle 23"/>
          <p:cNvSpPr/>
          <p:nvPr/>
        </p:nvSpPr>
        <p:spPr>
          <a:xfrm rot="20890169">
            <a:off x="2703460" y="3395239"/>
            <a:ext cx="2535382" cy="1200329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Assistive Technology Specialist and Instructional Designer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5" name="Rectangle 24"/>
          <p:cNvSpPr/>
          <p:nvPr/>
        </p:nvSpPr>
        <p:spPr>
          <a:xfrm rot="20890169">
            <a:off x="2473587" y="2259845"/>
            <a:ext cx="2535382" cy="646331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Instructional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Designer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6" name="Rectangle 25"/>
          <p:cNvSpPr/>
          <p:nvPr/>
        </p:nvSpPr>
        <p:spPr>
          <a:xfrm rot="20890169">
            <a:off x="974596" y="4938259"/>
            <a:ext cx="2535382" cy="646331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smtClean="0">
                <a:latin typeface="Helvetica" charset="0"/>
                <a:ea typeface="Helvetica" charset="0"/>
                <a:cs typeface="Helvetica" charset="0"/>
              </a:rPr>
              <a:t>Director Instructional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Designer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7" name="Rectangle 26"/>
          <p:cNvSpPr/>
          <p:nvPr/>
        </p:nvSpPr>
        <p:spPr>
          <a:xfrm rot="556516">
            <a:off x="5305130" y="3095412"/>
            <a:ext cx="2535382" cy="1200329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Assistant Director of Educational Technology and Research Supervisor</a:t>
            </a:r>
            <a:r>
              <a:rPr lang="en-US" dirty="0"/>
              <a:t>.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8" name="Rectangle 27"/>
          <p:cNvSpPr/>
          <p:nvPr/>
        </p:nvSpPr>
        <p:spPr>
          <a:xfrm rot="542902">
            <a:off x="2832136" y="5676762"/>
            <a:ext cx="2535382" cy="369332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smtClean="0">
                <a:solidFill>
                  <a:srgbClr val="000000"/>
                </a:solidFill>
                <a:latin typeface="Helvetica" charset="0"/>
              </a:rPr>
              <a:t>3 </a:t>
            </a:r>
            <a:r>
              <a:rPr lang="en-US" b="1" i="0" smtClean="0">
                <a:solidFill>
                  <a:srgbClr val="000000"/>
                </a:solidFill>
                <a:effectLst/>
                <a:latin typeface="Helvetica" charset="0"/>
              </a:rPr>
              <a:t>Doctoral 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Helvetica" charset="0"/>
              </a:rPr>
              <a:t>Student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449" y="114128"/>
            <a:ext cx="8764075" cy="6645227"/>
          </a:xfrm>
          <a:prstGeom prst="rect">
            <a:avLst/>
          </a:prstGeom>
          <a:solidFill>
            <a:srgbClr val="001BA6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Chalkduster" charset="0"/>
                <a:ea typeface="Chalkduster" charset="0"/>
                <a:cs typeface="Chalkduster" charset="0"/>
              </a:rPr>
              <a:t>The </a:t>
            </a:r>
            <a:r>
              <a:rPr lang="en-US" sz="6000" b="1" dirty="0" smtClean="0">
                <a:solidFill>
                  <a:srgbClr val="FFC000"/>
                </a:solidFill>
                <a:latin typeface="Chalkduster" charset="0"/>
                <a:ea typeface="Chalkduster" charset="0"/>
                <a:cs typeface="Chalkduster" charset="0"/>
              </a:rPr>
              <a:t>Team</a:t>
            </a:r>
          </a:p>
          <a:p>
            <a:pPr algn="ctr"/>
            <a:endParaRPr lang="en-US" sz="6000" b="1" dirty="0" smtClean="0">
              <a:solidFill>
                <a:srgbClr val="FFC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Higher Education Faculty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QM Trained &amp; Certified 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Instructional Design &amp; Online Professionals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Librarian 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Doctoral Students </a:t>
            </a:r>
          </a:p>
          <a:p>
            <a:pPr algn="ctr"/>
            <a:endParaRPr lang="en-US" sz="3200" b="1" dirty="0" smtClean="0">
              <a:solidFill>
                <a:srgbClr val="FFC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Chalkduster" charset="0"/>
                <a:ea typeface="Chalkduster" charset="0"/>
                <a:cs typeface="Chalkduster" charset="0"/>
              </a:rPr>
              <a:t>Assigned to Each Standard</a:t>
            </a:r>
            <a:endParaRPr lang="en-US" sz="3200" b="1" dirty="0">
              <a:solidFill>
                <a:srgbClr val="FFC000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6768" y="2076620"/>
            <a:ext cx="7521719" cy="4281569"/>
          </a:xfrm>
          <a:prstGeom prst="rect">
            <a:avLst/>
          </a:prstGeom>
          <a:solidFill>
            <a:srgbClr val="FFC0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lvl="2" algn="ctr"/>
            <a:r>
              <a:rPr lang="en-US" dirty="0" smtClean="0"/>
              <a:t> 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682041" y="2097003"/>
            <a:ext cx="40874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halkduster" charset="0"/>
                <a:ea typeface="Chalkduster" charset="0"/>
                <a:cs typeface="Chalkduster" charset="0"/>
              </a:rPr>
              <a:t>In </a:t>
            </a:r>
          </a:p>
          <a:p>
            <a:pPr algn="ctr"/>
            <a:r>
              <a:rPr lang="en-US" sz="3600" dirty="0" smtClean="0">
                <a:latin typeface="Chalkduster" charset="0"/>
                <a:ea typeface="Chalkduster" charset="0"/>
                <a:cs typeface="Chalkduster" charset="0"/>
              </a:rPr>
              <a:t>Collaboration </a:t>
            </a:r>
          </a:p>
          <a:p>
            <a:pPr algn="ctr"/>
            <a:r>
              <a:rPr lang="en-US" sz="3600" dirty="0" smtClean="0">
                <a:latin typeface="Chalkduster" charset="0"/>
                <a:ea typeface="Chalkduster" charset="0"/>
                <a:cs typeface="Chalkduster" charset="0"/>
              </a:rPr>
              <a:t>with </a:t>
            </a:r>
            <a:endParaRPr lang="en-US" sz="3600" dirty="0">
              <a:latin typeface="Chalkduster" charset="0"/>
              <a:ea typeface="Chalkduster" charset="0"/>
              <a:cs typeface="Chalkduster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77195" y="3549492"/>
            <a:ext cx="1590152" cy="1590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54306" y="3556627"/>
            <a:ext cx="1607019" cy="160701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306381" y="5358913"/>
            <a:ext cx="22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halkduster" charset="0"/>
                <a:ea typeface="Chalkduster" charset="0"/>
                <a:cs typeface="Chalkduster" charset="0"/>
              </a:rPr>
              <a:t>Kay Shattuck, D.Ed.</a:t>
            </a:r>
            <a:br>
              <a:rPr lang="en-US" sz="1400" b="1" dirty="0">
                <a:latin typeface="Chalkduster" charset="0"/>
                <a:ea typeface="Chalkduster" charset="0"/>
                <a:cs typeface="Chalkduster" charset="0"/>
              </a:rPr>
            </a:br>
            <a:r>
              <a:rPr lang="en-US" sz="1400" b="1" dirty="0">
                <a:latin typeface="Chalkduster" charset="0"/>
                <a:ea typeface="Chalkduster" charset="0"/>
                <a:cs typeface="Chalkduster" charset="0"/>
              </a:rPr>
              <a:t>Director of Research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0421" y="5262068"/>
            <a:ext cx="3317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halkduster" charset="0"/>
                <a:ea typeface="Chalkduster" charset="0"/>
                <a:cs typeface="Chalkduster" charset="0"/>
              </a:rPr>
              <a:t>Barbra Burch</a:t>
            </a:r>
            <a:br>
              <a:rPr lang="en-US" sz="1400" dirty="0">
                <a:latin typeface="Chalkduster" charset="0"/>
                <a:ea typeface="Chalkduster" charset="0"/>
                <a:cs typeface="Chalkduster" charset="0"/>
              </a:rPr>
            </a:br>
            <a:r>
              <a:rPr lang="en-US" sz="1400" b="1" dirty="0">
                <a:latin typeface="Chalkduster" charset="0"/>
                <a:ea typeface="Chalkduster" charset="0"/>
                <a:cs typeface="Chalkduster" charset="0"/>
              </a:rPr>
              <a:t>Manager of Research &amp; Development</a:t>
            </a:r>
            <a:endParaRPr lang="en-US" sz="1400" dirty="0">
              <a:latin typeface="Chalkduster" charset="0"/>
              <a:ea typeface="Chalkduster" charset="0"/>
              <a:cs typeface="Chalkduster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604" y="4100482"/>
            <a:ext cx="898676" cy="64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9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40828" y="304528"/>
            <a:ext cx="5405408" cy="725261"/>
          </a:xfrm>
        </p:spPr>
        <p:txBody>
          <a:bodyPr/>
          <a:lstStyle/>
          <a:p>
            <a:r>
              <a:rPr lang="en-US" b="1" dirty="0" smtClean="0"/>
              <a:t>Higher Education - Process</a:t>
            </a:r>
            <a:endParaRPr lang="en-US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60700" y="1390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627478" y="1160903"/>
          <a:ext cx="4084019" cy="5030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572"/>
                <a:gridCol w="1733410"/>
                <a:gridCol w="1975037"/>
              </a:tblGrid>
              <a:tr h="22272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Standard 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3200" algn="l"/>
                        </a:tabLst>
                      </a:pPr>
                      <a:r>
                        <a:rPr lang="en-US" sz="600" dirty="0">
                          <a:effectLst/>
                        </a:rPr>
                        <a:t>	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Team Assignments and Contact Information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3127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No.1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Course Overview and Introduction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Rachel Barnes 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419-530-2332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>
                          <a:effectLst/>
                          <a:hlinkClick r:id="rId2"/>
                        </a:rPr>
                        <a:t>Rachel.Barnes@UToledo.edu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7200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No.2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Learning Objectives 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Shannon Neumann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419-530-1234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>
                          <a:effectLst/>
                          <a:hlinkClick r:id="rId3"/>
                        </a:rPr>
                        <a:t>Shannon.Neumann@utoledo.edu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Phoebe Ballard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419-530-4379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>
                          <a:effectLst/>
                          <a:hlinkClick r:id="rId4"/>
                        </a:rPr>
                        <a:t>Phoebe.ballard@utoledo.edu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7297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No.3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Assessment and Measurement 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Dr. </a:t>
                      </a:r>
                      <a:r>
                        <a:rPr lang="en-US" sz="600" dirty="0" err="1">
                          <a:effectLst/>
                        </a:rPr>
                        <a:t>Mingli</a:t>
                      </a:r>
                      <a:r>
                        <a:rPr lang="en-US" sz="600" dirty="0">
                          <a:effectLst/>
                        </a:rPr>
                        <a:t> Xiao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419-530-4390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Email: </a:t>
                      </a:r>
                      <a:r>
                        <a:rPr lang="en-US" sz="600" u="sng" dirty="0">
                          <a:effectLst/>
                          <a:hlinkClick r:id="rId5"/>
                        </a:rPr>
                        <a:t>mingli.xiao@utoledo.edu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 dirty="0"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</a:rPr>
                        <a:t>Shujuan</a:t>
                      </a:r>
                      <a:r>
                        <a:rPr lang="en-US" sz="600" dirty="0">
                          <a:effectLst/>
                        </a:rPr>
                        <a:t> Wang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419-530-8835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 dirty="0">
                          <a:effectLst/>
                          <a:hlinkClick r:id="rId6"/>
                        </a:rPr>
                        <a:t>Shujuan.Wang@rockets.utoledo.edu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3127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No.4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Instructional Materials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Dr. Dave Meabon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Phone: 419-530-2666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UT Email: </a:t>
                      </a:r>
                      <a:r>
                        <a:rPr lang="en-US" sz="600" dirty="0" err="1">
                          <a:effectLst/>
                        </a:rPr>
                        <a:t>david.meabon@utoledo.edu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8553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No.5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Learner Activity and Learner Interaction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Silvia Lucaschi-Decker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614-421-8007 (cell)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UT email - </a:t>
                      </a:r>
                      <a:r>
                        <a:rPr lang="en-US" sz="600" u="sng">
                          <a:effectLst/>
                          <a:hlinkClick r:id="rId7"/>
                        </a:rPr>
                        <a:t>Silvia.LucaschiDecker@rockets.utoledo.edu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Dr. Silvia Suh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419-530-4016 </a:t>
                      </a:r>
                      <a:r>
                        <a:rPr lang="en-US" sz="600" u="sng">
                          <a:effectLst/>
                          <a:hlinkClick r:id="rId8"/>
                        </a:rPr>
                        <a:t>Sylvia.Suh@UToledo.edu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4170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No.6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Course Technology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Dr. Jeff Jablonski </a:t>
                      </a:r>
                      <a:r>
                        <a:rPr lang="en-US" sz="600" u="sng">
                          <a:effectLst/>
                          <a:hlinkClick r:id="rId9"/>
                        </a:rPr>
                        <a:t>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419.530.4079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UT Email: </a:t>
                      </a:r>
                      <a:r>
                        <a:rPr lang="en-US" sz="600" u="sng">
                          <a:effectLst/>
                          <a:hlinkClick r:id="rId10"/>
                        </a:rPr>
                        <a:t>Jeffrey.Jablonski@utoledo.edu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3127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No.7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Learner Support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Dr.Claire Stuve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419-530-4383 </a:t>
                      </a:r>
                      <a:r>
                        <a:rPr lang="en-US" sz="600" u="sng">
                          <a:effectLst/>
                          <a:hlinkClick r:id="rId11"/>
                        </a:rPr>
                        <a:t>Claire.Stuve@utoledo.edu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625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No.8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Accessibility and Usability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Kirsten Winek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419-530-4712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Email: </a:t>
                      </a:r>
                      <a:r>
                        <a:rPr lang="en-US" sz="600" u="sng">
                          <a:effectLst/>
                          <a:hlinkClick r:id="rId12"/>
                        </a:rPr>
                        <a:t>kirsten.winek@utoledo.edu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Dr. Lei Song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Phone: 419-530-2149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UT Email: </a:t>
                      </a:r>
                      <a:r>
                        <a:rPr lang="en-US" sz="600" u="sng">
                          <a:effectLst/>
                          <a:hlinkClick r:id="rId13"/>
                        </a:rPr>
                        <a:t>Lei.Song2@UToledo.edu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</a:tr>
              <a:tr h="521271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Library Support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Wade Lee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419.530.4490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 dirty="0">
                          <a:effectLst/>
                          <a:hlinkClick r:id="rId14"/>
                        </a:rPr>
                        <a:t>Wade.lee@utoledo.edu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911" marR="3791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8">
            <a:hlinkClick r:id="rId14"/>
          </p:cNvPr>
          <p:cNvSpPr>
            <a:spLocks noChangeArrowheads="1"/>
          </p:cNvSpPr>
          <p:nvPr/>
        </p:nvSpPr>
        <p:spPr bwMode="auto">
          <a:xfrm>
            <a:off x="-1944522" y="16669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6517709" y="2684316"/>
            <a:ext cx="1604219" cy="27419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Doctoral Student</a:t>
            </a:r>
            <a:endParaRPr lang="en-US" sz="1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0634">
            <a:off x="7349848" y="519185"/>
            <a:ext cx="1003527" cy="10152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6200000">
            <a:off x="-310806" y="3310701"/>
            <a:ext cx="4663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596BC5"/>
                </a:solidFill>
              </a:rPr>
              <a:t>QM Annotated Bibliography Project Team </a:t>
            </a:r>
            <a:endParaRPr lang="en-US" sz="2000" b="1" dirty="0">
              <a:solidFill>
                <a:srgbClr val="596BC5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444125" y="3815577"/>
            <a:ext cx="1604219" cy="27419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Doctoral Student</a:t>
            </a:r>
            <a:endParaRPr lang="en-US" sz="1000" dirty="0"/>
          </a:p>
        </p:txBody>
      </p:sp>
      <p:sp>
        <p:nvSpPr>
          <p:cNvPr id="15" name="Left Arrow 14"/>
          <p:cNvSpPr/>
          <p:nvPr/>
        </p:nvSpPr>
        <p:spPr>
          <a:xfrm>
            <a:off x="6486081" y="5216212"/>
            <a:ext cx="1604219" cy="27419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Doctoral Student</a:t>
            </a:r>
            <a:endParaRPr lang="en-US" sz="1000" dirty="0"/>
          </a:p>
        </p:txBody>
      </p:sp>
      <p:sp>
        <p:nvSpPr>
          <p:cNvPr id="17" name="Left Arrow 16"/>
          <p:cNvSpPr/>
          <p:nvPr/>
        </p:nvSpPr>
        <p:spPr>
          <a:xfrm>
            <a:off x="5107277" y="5701554"/>
            <a:ext cx="3512287" cy="27825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Library Support , EndNote, and Research Analysis   </a:t>
            </a:r>
            <a:endParaRPr lang="en-US" sz="1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98862">
            <a:off x="711825" y="522156"/>
            <a:ext cx="1003527" cy="10152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378299">
            <a:off x="3756153" y="996103"/>
            <a:ext cx="2535382" cy="1200329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rgbClr val="000000"/>
                </a:solidFill>
                <a:latin typeface="Helvetica" charset="0"/>
              </a:rPr>
              <a:t>Assistant Director of Law Career </a:t>
            </a:r>
            <a:r>
              <a:rPr lang="en-US" b="1" dirty="0" smtClean="0">
                <a:solidFill>
                  <a:srgbClr val="000000"/>
                </a:solidFill>
                <a:latin typeface="Helvetica" charset="0"/>
              </a:rPr>
              <a:t>Services</a:t>
            </a:r>
          </a:p>
          <a:p>
            <a:pPr algn="ctr" fontAlgn="base"/>
            <a:r>
              <a:rPr lang="en-US" b="1" i="0" dirty="0" smtClean="0">
                <a:solidFill>
                  <a:srgbClr val="000000"/>
                </a:solidFill>
                <a:effectLst/>
                <a:latin typeface="Helvetica" charset="0"/>
              </a:rPr>
              <a:t>HIE- Doctoral Student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9409913">
            <a:off x="978790" y="1016384"/>
            <a:ext cx="2535382" cy="1477328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 smtClean="0">
                <a:solidFill>
                  <a:srgbClr val="000000"/>
                </a:solidFill>
                <a:latin typeface="Helvetica" charset="0"/>
              </a:rPr>
              <a:t>Director </a:t>
            </a:r>
            <a:r>
              <a:rPr lang="mr-IN" b="1" dirty="0" smtClean="0">
                <a:solidFill>
                  <a:srgbClr val="000000"/>
                </a:solidFill>
                <a:latin typeface="Helvetica" charset="0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Helvetica" charset="0"/>
              </a:rPr>
              <a:t> Russel Center for Educational Leadership</a:t>
            </a:r>
          </a:p>
          <a:p>
            <a:pPr algn="ctr" fontAlgn="base"/>
            <a:r>
              <a:rPr lang="en-US" b="1" i="0" dirty="0" smtClean="0">
                <a:solidFill>
                  <a:srgbClr val="000000"/>
                </a:solidFill>
                <a:effectLst/>
                <a:latin typeface="Helvetica" charset="0"/>
              </a:rPr>
              <a:t>HIE- Faculty Member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21" name="Rectangle 20"/>
          <p:cNvSpPr/>
          <p:nvPr/>
        </p:nvSpPr>
        <p:spPr>
          <a:xfrm rot="20097496">
            <a:off x="6196852" y="1605012"/>
            <a:ext cx="2535382" cy="1477328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Electronic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Information Services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and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Science Research Librarian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2" name="Rectangle 21"/>
          <p:cNvSpPr/>
          <p:nvPr/>
        </p:nvSpPr>
        <p:spPr>
          <a:xfrm rot="2059415">
            <a:off x="5014455" y="4695845"/>
            <a:ext cx="2535382" cy="1477328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Instructional Designer and Coordinator for Quality Assurance 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Librarian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56516">
            <a:off x="383800" y="3797904"/>
            <a:ext cx="2535382" cy="923330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Director of Learning and Academic Technology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4" name="Rectangle 23"/>
          <p:cNvSpPr/>
          <p:nvPr/>
        </p:nvSpPr>
        <p:spPr>
          <a:xfrm rot="20890169">
            <a:off x="2703460" y="3395239"/>
            <a:ext cx="2535382" cy="1200329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Assistive Technology Specialist and Instructional Designer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5" name="Rectangle 24"/>
          <p:cNvSpPr/>
          <p:nvPr/>
        </p:nvSpPr>
        <p:spPr>
          <a:xfrm rot="20890169">
            <a:off x="2473587" y="2259845"/>
            <a:ext cx="2535382" cy="646331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Instructional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Designer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6" name="Rectangle 25"/>
          <p:cNvSpPr/>
          <p:nvPr/>
        </p:nvSpPr>
        <p:spPr>
          <a:xfrm rot="20890169">
            <a:off x="974596" y="4938259"/>
            <a:ext cx="2535382" cy="646331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smtClean="0">
                <a:latin typeface="Helvetica" charset="0"/>
                <a:ea typeface="Helvetica" charset="0"/>
                <a:cs typeface="Helvetica" charset="0"/>
              </a:rPr>
              <a:t>Director Instructional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Designer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7" name="Rectangle 26"/>
          <p:cNvSpPr/>
          <p:nvPr/>
        </p:nvSpPr>
        <p:spPr>
          <a:xfrm rot="556516">
            <a:off x="5305130" y="3095412"/>
            <a:ext cx="2535382" cy="1200329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Assistant Director of Educational Technology and Research Supervisor</a:t>
            </a:r>
            <a:r>
              <a:rPr lang="en-US" dirty="0"/>
              <a:t>.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8" name="Rectangle 27"/>
          <p:cNvSpPr/>
          <p:nvPr/>
        </p:nvSpPr>
        <p:spPr>
          <a:xfrm rot="542902">
            <a:off x="2832136" y="5676762"/>
            <a:ext cx="2535382" cy="369332"/>
          </a:xfrm>
          <a:prstGeom prst="rect">
            <a:avLst/>
          </a:prstGeom>
          <a:solidFill>
            <a:srgbClr val="FFD44F"/>
          </a:solidFill>
          <a:ln w="57150">
            <a:solidFill>
              <a:srgbClr val="001BA6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smtClean="0">
                <a:solidFill>
                  <a:srgbClr val="000000"/>
                </a:solidFill>
                <a:latin typeface="Helvetica" charset="0"/>
              </a:rPr>
              <a:t>3 </a:t>
            </a:r>
            <a:r>
              <a:rPr lang="en-US" b="1" i="0" smtClean="0">
                <a:solidFill>
                  <a:srgbClr val="000000"/>
                </a:solidFill>
                <a:effectLst/>
                <a:latin typeface="Helvetica" charset="0"/>
              </a:rPr>
              <a:t>Doctoral 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Helvetica" charset="0"/>
              </a:rPr>
              <a:t>Student</a:t>
            </a:r>
            <a:endParaRPr lang="en-US" b="1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449" y="114128"/>
            <a:ext cx="8764075" cy="6645227"/>
          </a:xfrm>
          <a:prstGeom prst="rect">
            <a:avLst/>
          </a:prstGeom>
          <a:solidFill>
            <a:srgbClr val="001BA6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Chalkduster" charset="0"/>
                <a:ea typeface="Chalkduster" charset="0"/>
                <a:cs typeface="Chalkduster" charset="0"/>
              </a:rPr>
              <a:t>The </a:t>
            </a:r>
            <a:r>
              <a:rPr lang="en-US" sz="6000" b="1" dirty="0" smtClean="0">
                <a:solidFill>
                  <a:srgbClr val="FFC000"/>
                </a:solidFill>
                <a:latin typeface="Chalkduster" charset="0"/>
                <a:ea typeface="Chalkduster" charset="0"/>
                <a:cs typeface="Chalkduster" charset="0"/>
              </a:rPr>
              <a:t>Team</a:t>
            </a:r>
          </a:p>
          <a:p>
            <a:pPr algn="ctr"/>
            <a:endParaRPr lang="en-US" sz="6000" b="1" dirty="0" smtClean="0">
              <a:solidFill>
                <a:srgbClr val="FFC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Higher Education Faculty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QM Trained &amp; Certified 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Instructional Design &amp; Online Professionals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Librarian 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Doctoral Students </a:t>
            </a:r>
          </a:p>
          <a:p>
            <a:pPr algn="ctr"/>
            <a:endParaRPr lang="en-US" sz="3200" b="1" dirty="0" smtClean="0">
              <a:solidFill>
                <a:srgbClr val="FFC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Chalkduster" charset="0"/>
                <a:ea typeface="Chalkduster" charset="0"/>
                <a:cs typeface="Chalkduster" charset="0"/>
              </a:rPr>
              <a:t>Assigned to Each Standard</a:t>
            </a:r>
            <a:endParaRPr lang="en-US" sz="3200" b="1" dirty="0">
              <a:solidFill>
                <a:srgbClr val="FFC000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4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" grpId="0" animBg="1"/>
    </p:bldLst>
  </p:timing>
</p:sld>
</file>

<file path=ppt/theme/theme1.xml><?xml version="1.0" encoding="utf-8"?>
<a:theme xmlns:a="http://schemas.openxmlformats.org/drawingml/2006/main" name="QM_PP_Template_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QualityMatters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2016_QM_PPT_Template</Template>
  <TotalTime>1938</TotalTime>
  <Words>1795</Words>
  <Application>Microsoft Macintosh PowerPoint</Application>
  <PresentationFormat>On-screen Show (4:3)</PresentationFormat>
  <Paragraphs>479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Calibri</vt:lpstr>
      <vt:lpstr>Chalkduster</vt:lpstr>
      <vt:lpstr>Helvetica</vt:lpstr>
      <vt:lpstr>Mangal</vt:lpstr>
      <vt:lpstr>Phosphate Inline</vt:lpstr>
      <vt:lpstr>Times New Roman</vt:lpstr>
      <vt:lpstr>TimesNewRomanPSMT</vt:lpstr>
      <vt:lpstr>Arial</vt:lpstr>
      <vt:lpstr>QM_PP_Template_NEW</vt:lpstr>
      <vt:lpstr>QualityMatters2014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Barbra Burch</dc:creator>
  <cp:lastModifiedBy>Microsoft Office User</cp:lastModifiedBy>
  <cp:revision>87</cp:revision>
  <cp:lastPrinted>2017-09-19T20:17:16Z</cp:lastPrinted>
  <dcterms:created xsi:type="dcterms:W3CDTF">2016-06-08T19:29:14Z</dcterms:created>
  <dcterms:modified xsi:type="dcterms:W3CDTF">2017-09-21T02:45:10Z</dcterms:modified>
</cp:coreProperties>
</file>