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notesSlides/notesSlide2.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drawings/drawing3.xml" ContentType="application/vnd.openxmlformats-officedocument.drawingml.chartshapes+xml"/>
  <Override PartName="/ppt/notesSlides/notesSlide3.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4.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charts/chart7.xml" ContentType="application/vnd.openxmlformats-officedocument.drawingml.chart+xml"/>
  <Override PartName="/ppt/notesSlides/notesSlide5.xml" ContentType="application/vnd.openxmlformats-officedocument.presentationml.notesSlide+xml"/>
  <Override PartName="/ppt/charts/chart8.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charts/chart9.xml" ContentType="application/vnd.openxmlformats-officedocument.drawingml.chart+xml"/>
  <Override PartName="/ppt/theme/themeOverride6.xml" ContentType="application/vnd.openxmlformats-officedocument.themeOverride+xml"/>
  <Override PartName="/ppt/notesSlides/notesSlide6.xml" ContentType="application/vnd.openxmlformats-officedocument.presentationml.notesSlide+xml"/>
  <Override PartName="/ppt/charts/chart10.xml" ContentType="application/vnd.openxmlformats-officedocument.drawingml.chart+xml"/>
  <Override PartName="/ppt/theme/themeOverride7.xml" ContentType="application/vnd.openxmlformats-officedocument.themeOverride+xml"/>
  <Override PartName="/ppt/drawings/drawing6.xml" ContentType="application/vnd.openxmlformats-officedocument.drawingml.chartshape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 id="2147483687" r:id="rId2"/>
    <p:sldMasterId id="2147483662" r:id="rId3"/>
    <p:sldMasterId id="2147483676" r:id="rId4"/>
  </p:sldMasterIdLst>
  <p:notesMasterIdLst>
    <p:notesMasterId r:id="rId25"/>
  </p:notesMasterIdLst>
  <p:sldIdLst>
    <p:sldId id="258" r:id="rId5"/>
    <p:sldId id="260" r:id="rId6"/>
    <p:sldId id="262" r:id="rId7"/>
    <p:sldId id="263" r:id="rId8"/>
    <p:sldId id="264" r:id="rId9"/>
    <p:sldId id="265" r:id="rId10"/>
    <p:sldId id="276" r:id="rId11"/>
    <p:sldId id="279" r:id="rId12"/>
    <p:sldId id="278" r:id="rId13"/>
    <p:sldId id="273" r:id="rId14"/>
    <p:sldId id="277" r:id="rId15"/>
    <p:sldId id="267" r:id="rId16"/>
    <p:sldId id="282" r:id="rId17"/>
    <p:sldId id="284" r:id="rId18"/>
    <p:sldId id="272" r:id="rId19"/>
    <p:sldId id="280" r:id="rId20"/>
    <p:sldId id="285" r:id="rId21"/>
    <p:sldId id="269" r:id="rId22"/>
    <p:sldId id="281" r:id="rId23"/>
    <p:sldId id="286" r:id="rId24"/>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13" autoAdjust="0"/>
    <p:restoredTop sz="94118" autoAdjust="0"/>
  </p:normalViewPr>
  <p:slideViewPr>
    <p:cSldViewPr snapToGrid="0" snapToObjects="1">
      <p:cViewPr>
        <p:scale>
          <a:sx n="112" d="100"/>
          <a:sy n="112" d="100"/>
        </p:scale>
        <p:origin x="-168" y="-24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7.xml"/><Relationship Id="rId2" Type="http://schemas.openxmlformats.org/officeDocument/2006/relationships/package" Target="../embeddings/Microsoft_Excel_Sheet10.xlsx"/><Relationship Id="rId3" Type="http://schemas.openxmlformats.org/officeDocument/2006/relationships/chartUserShapes" Target="../drawings/drawing6.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3.xlsx"/><Relationship Id="rId3"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Sheet4.xlsx"/><Relationship Id="rId3"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_Sheet6.xlsx"/><Relationship Id="rId3"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package" Target="../embeddings/Microsoft_Excel_Sheet8.xlsx"/><Relationship Id="rId3" Type="http://schemas.openxmlformats.org/officeDocument/2006/relationships/chartUserShapes" Target="../drawings/drawing5.xml"/></Relationships>
</file>

<file path=ppt/charts/_rels/chart9.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Sheet1!$B$1</c:f>
              <c:strCache>
                <c:ptCount val="1"/>
                <c:pt idx="0">
                  <c:v>COO Participants</c:v>
                </c:pt>
              </c:strCache>
            </c:strRef>
          </c:tx>
          <c:spPr>
            <a:ln>
              <a:solidFill>
                <a:srgbClr val="FF0000"/>
              </a:solidFill>
            </a:ln>
          </c:spPr>
          <c:marker>
            <c:symbol val="none"/>
          </c:marker>
          <c:dLbls>
            <c:showLegendKey val="0"/>
            <c:showVal val="1"/>
            <c:showCatName val="0"/>
            <c:showSerName val="0"/>
            <c:showPercent val="0"/>
            <c:showBubbleSize val="0"/>
            <c:showLeaderLines val="0"/>
          </c:dLbls>
          <c:cat>
            <c:numRef>
              <c:f>Sheet1!$A$2:$A$4</c:f>
              <c:numCache>
                <c:formatCode>General</c:formatCode>
                <c:ptCount val="3"/>
                <c:pt idx="0">
                  <c:v>2016.0</c:v>
                </c:pt>
                <c:pt idx="1">
                  <c:v>2017.0</c:v>
                </c:pt>
                <c:pt idx="2">
                  <c:v>2018.0</c:v>
                </c:pt>
              </c:numCache>
            </c:numRef>
          </c:cat>
          <c:val>
            <c:numRef>
              <c:f>Sheet1!$B$2:$B$4</c:f>
              <c:numCache>
                <c:formatCode>General</c:formatCode>
                <c:ptCount val="3"/>
                <c:pt idx="0">
                  <c:v>104.0</c:v>
                </c:pt>
                <c:pt idx="1">
                  <c:v>180.0</c:v>
                </c:pt>
                <c:pt idx="2">
                  <c:v>280.0</c:v>
                </c:pt>
              </c:numCache>
            </c:numRef>
          </c:val>
          <c:smooth val="0"/>
        </c:ser>
        <c:dLbls>
          <c:showLegendKey val="0"/>
          <c:showVal val="0"/>
          <c:showCatName val="0"/>
          <c:showSerName val="0"/>
          <c:showPercent val="0"/>
          <c:showBubbleSize val="0"/>
        </c:dLbls>
        <c:marker val="1"/>
        <c:smooth val="0"/>
        <c:axId val="-2096503272"/>
        <c:axId val="-2096273144"/>
      </c:lineChart>
      <c:catAx>
        <c:axId val="-2096503272"/>
        <c:scaling>
          <c:orientation val="minMax"/>
        </c:scaling>
        <c:delete val="0"/>
        <c:axPos val="b"/>
        <c:numFmt formatCode="General" sourceLinked="1"/>
        <c:majorTickMark val="out"/>
        <c:minorTickMark val="none"/>
        <c:tickLblPos val="nextTo"/>
        <c:txPr>
          <a:bodyPr/>
          <a:lstStyle/>
          <a:p>
            <a:pPr>
              <a:defRPr sz="1600"/>
            </a:pPr>
            <a:endParaRPr lang="en-US"/>
          </a:p>
        </c:txPr>
        <c:crossAx val="-2096273144"/>
        <c:crosses val="autoZero"/>
        <c:auto val="1"/>
        <c:lblAlgn val="ctr"/>
        <c:lblOffset val="100"/>
        <c:noMultiLvlLbl val="0"/>
      </c:catAx>
      <c:valAx>
        <c:axId val="-2096273144"/>
        <c:scaling>
          <c:orientation val="minMax"/>
        </c:scaling>
        <c:delete val="1"/>
        <c:axPos val="l"/>
        <c:numFmt formatCode="General" sourceLinked="1"/>
        <c:majorTickMark val="out"/>
        <c:minorTickMark val="none"/>
        <c:tickLblPos val="nextTo"/>
        <c:crossAx val="-2096503272"/>
        <c:crosses val="autoZero"/>
        <c:crossBetween val="between"/>
      </c:valAx>
    </c:plotArea>
    <c:plotVisOnly val="1"/>
    <c:dispBlanksAs val="gap"/>
    <c:showDLblsOverMax val="0"/>
  </c:chart>
  <c:spPr>
    <a:solidFill>
      <a:schemeClr val="bg1"/>
    </a:solidFill>
  </c:spPr>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272736808979335"/>
          <c:y val="0.0245208793463763"/>
          <c:w val="0.954807295998731"/>
          <c:h val="0.838895578967832"/>
        </c:manualLayout>
      </c:layout>
      <c:barChart>
        <c:barDir val="col"/>
        <c:grouping val="clustered"/>
        <c:varyColors val="0"/>
        <c:ser>
          <c:idx val="0"/>
          <c:order val="0"/>
          <c:tx>
            <c:strRef>
              <c:f>Sheet1!$B$1</c:f>
              <c:strCache>
                <c:ptCount val="1"/>
                <c:pt idx="0">
                  <c:v>Major Changes in Recent Years</c:v>
                </c:pt>
              </c:strCache>
            </c:strRef>
          </c:tx>
          <c:spPr>
            <a:solidFill>
              <a:schemeClr val="accent1"/>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Sheet1!$A$2:$A$5</c:f>
              <c:strCache>
                <c:ptCount val="4"/>
                <c:pt idx="0">
                  <c:v>Community Colleges</c:v>
                </c:pt>
                <c:pt idx="1">
                  <c:v>Mid-Sized Regionals</c:v>
                </c:pt>
                <c:pt idx="2">
                  <c:v>Enterprise-Level</c:v>
                </c:pt>
                <c:pt idx="3">
                  <c:v>CHLOE Sample</c:v>
                </c:pt>
              </c:strCache>
            </c:strRef>
          </c:cat>
          <c:val>
            <c:numRef>
              <c:f>Sheet1!$B$2:$B$5</c:f>
              <c:numCache>
                <c:formatCode>0%</c:formatCode>
                <c:ptCount val="4"/>
                <c:pt idx="0">
                  <c:v>0.28</c:v>
                </c:pt>
                <c:pt idx="1">
                  <c:v>0.32</c:v>
                </c:pt>
                <c:pt idx="2">
                  <c:v>0.52</c:v>
                </c:pt>
                <c:pt idx="3">
                  <c:v>0.36</c:v>
                </c:pt>
              </c:numCache>
            </c:numRef>
          </c:val>
          <c:extLst xmlns:c16r2="http://schemas.microsoft.com/office/drawing/2015/06/chart">
            <c:ext xmlns:c16="http://schemas.microsoft.com/office/drawing/2014/chart" uri="{C3380CC4-5D6E-409C-BE32-E72D297353CC}">
              <c16:uniqueId val="{00000000-C166-4531-A81E-06D4B4455114}"/>
            </c:ext>
          </c:extLst>
        </c:ser>
        <c:ser>
          <c:idx val="1"/>
          <c:order val="1"/>
          <c:tx>
            <c:strRef>
              <c:f>Sheet1!$C$1</c:f>
              <c:strCache>
                <c:ptCount val="1"/>
                <c:pt idx="0">
                  <c:v>Anticipated Major Changes</c:v>
                </c:pt>
              </c:strCache>
            </c:strRef>
          </c:tx>
          <c:spPr>
            <a:solidFill>
              <a:schemeClr val="accent2"/>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Sheet1!$A$2:$A$5</c:f>
              <c:strCache>
                <c:ptCount val="4"/>
                <c:pt idx="0">
                  <c:v>Community Colleges</c:v>
                </c:pt>
                <c:pt idx="1">
                  <c:v>Mid-Sized Regionals</c:v>
                </c:pt>
                <c:pt idx="2">
                  <c:v>Enterprise-Level</c:v>
                </c:pt>
                <c:pt idx="3">
                  <c:v>CHLOE Sample</c:v>
                </c:pt>
              </c:strCache>
            </c:strRef>
          </c:cat>
          <c:val>
            <c:numRef>
              <c:f>Sheet1!$C$2:$C$5</c:f>
              <c:numCache>
                <c:formatCode>0%</c:formatCode>
                <c:ptCount val="4"/>
                <c:pt idx="0">
                  <c:v>0.34</c:v>
                </c:pt>
                <c:pt idx="1">
                  <c:v>0.21</c:v>
                </c:pt>
                <c:pt idx="2">
                  <c:v>0.41</c:v>
                </c:pt>
                <c:pt idx="3">
                  <c:v>0.24</c:v>
                </c:pt>
              </c:numCache>
            </c:numRef>
          </c:val>
          <c:extLst xmlns:c16r2="http://schemas.microsoft.com/office/drawing/2015/06/chart">
            <c:ext xmlns:c16="http://schemas.microsoft.com/office/drawing/2014/chart" uri="{C3380CC4-5D6E-409C-BE32-E72D297353CC}">
              <c16:uniqueId val="{00000001-C166-4531-A81E-06D4B4455114}"/>
            </c:ext>
          </c:extLst>
        </c:ser>
        <c:dLbls>
          <c:showLegendKey val="0"/>
          <c:showVal val="0"/>
          <c:showCatName val="0"/>
          <c:showSerName val="0"/>
          <c:showPercent val="0"/>
          <c:showBubbleSize val="0"/>
        </c:dLbls>
        <c:gapWidth val="150"/>
        <c:axId val="1218816440"/>
        <c:axId val="-2094066504"/>
      </c:barChart>
      <c:catAx>
        <c:axId val="1218816440"/>
        <c:scaling>
          <c:orientation val="minMax"/>
        </c:scaling>
        <c:delete val="0"/>
        <c:axPos val="b"/>
        <c:numFmt formatCode="General" sourceLinked="0"/>
        <c:majorTickMark val="out"/>
        <c:minorTickMark val="none"/>
        <c:tickLblPos val="nextTo"/>
        <c:txPr>
          <a:bodyPr/>
          <a:lstStyle/>
          <a:p>
            <a:pPr>
              <a:defRPr sz="1400" b="1"/>
            </a:pPr>
            <a:endParaRPr lang="en-US"/>
          </a:p>
        </c:txPr>
        <c:crossAx val="-2094066504"/>
        <c:crosses val="autoZero"/>
        <c:auto val="1"/>
        <c:lblAlgn val="ctr"/>
        <c:lblOffset val="100"/>
        <c:noMultiLvlLbl val="0"/>
      </c:catAx>
      <c:valAx>
        <c:axId val="-2094066504"/>
        <c:scaling>
          <c:orientation val="minMax"/>
        </c:scaling>
        <c:delete val="1"/>
        <c:axPos val="l"/>
        <c:numFmt formatCode="0%" sourceLinked="1"/>
        <c:majorTickMark val="out"/>
        <c:minorTickMark val="none"/>
        <c:tickLblPos val="nextTo"/>
        <c:crossAx val="1218816440"/>
        <c:crosses val="autoZero"/>
        <c:crossBetween val="between"/>
      </c:valAx>
      <c:spPr>
        <a:solidFill>
          <a:schemeClr val="bg1"/>
        </a:solidFill>
      </c:spPr>
    </c:plotArea>
    <c:legend>
      <c:legendPos val="r"/>
      <c:layout>
        <c:manualLayout>
          <c:xMode val="edge"/>
          <c:yMode val="edge"/>
          <c:x val="0.00881226102379738"/>
          <c:y val="0.0230495724574941"/>
          <c:w val="0.435803430143692"/>
          <c:h val="0.174957744501385"/>
        </c:manualLayout>
      </c:layout>
      <c:overlay val="0"/>
      <c:txPr>
        <a:bodyPr/>
        <a:lstStyle/>
        <a:p>
          <a:pPr>
            <a:defRPr sz="1600" b="0"/>
          </a:pPr>
          <a:endParaRPr lang="en-US"/>
        </a:p>
      </c:txPr>
    </c:legend>
    <c:plotVisOnly val="1"/>
    <c:dispBlanksAs val="gap"/>
    <c:showDLblsOverMax val="0"/>
  </c:chart>
  <c:spPr>
    <a:solidFill>
      <a:schemeClr val="bg1">
        <a:lumMod val="95000"/>
      </a:schemeClr>
    </a:solidFill>
  </c:spPr>
  <c:txPr>
    <a:bodyPr/>
    <a:lstStyle/>
    <a:p>
      <a:pPr>
        <a:defRPr>
          <a:latin typeface="+mj-lt"/>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manualLayout>
          <c:layoutTarget val="inner"/>
          <c:xMode val="edge"/>
          <c:yMode val="edge"/>
          <c:x val="0.0367231638418079"/>
          <c:y val="0.261468470783133"/>
          <c:w val="0.94454935717781"/>
          <c:h val="0.608824441026888"/>
        </c:manualLayout>
      </c:layout>
      <c:barChart>
        <c:barDir val="col"/>
        <c:grouping val="clustered"/>
        <c:varyColors val="0"/>
        <c:ser>
          <c:idx val="0"/>
          <c:order val="0"/>
          <c:tx>
            <c:strRef>
              <c:f>Sheet1!$B$1</c:f>
              <c:strCache>
                <c:ptCount val="1"/>
                <c:pt idx="0">
                  <c:v>Community &amp; Technical Colleges</c:v>
                </c:pt>
              </c:strCache>
            </c:strRef>
          </c:tx>
          <c:spPr>
            <a:solidFill>
              <a:srgbClr val="CCFFCC"/>
            </a:solidFill>
          </c:spPr>
          <c:invertIfNegative val="0"/>
          <c:dLbls>
            <c:txPr>
              <a:bodyPr/>
              <a:lstStyle/>
              <a:p>
                <a:pPr>
                  <a:defRPr sz="1600"/>
                </a:pPr>
                <a:endParaRPr lang="en-US"/>
              </a:p>
            </c:txPr>
            <c:showLegendKey val="0"/>
            <c:showVal val="1"/>
            <c:showCatName val="0"/>
            <c:showSerName val="0"/>
            <c:showPercent val="0"/>
            <c:showBubbleSize val="0"/>
            <c:showLeaderLines val="0"/>
          </c:dLbls>
          <c:cat>
            <c:numRef>
              <c:f>Sheet1!$A$2:$A$4</c:f>
              <c:numCache>
                <c:formatCode>General</c:formatCode>
                <c:ptCount val="3"/>
                <c:pt idx="0">
                  <c:v>2016.0</c:v>
                </c:pt>
                <c:pt idx="1">
                  <c:v>2017.0</c:v>
                </c:pt>
                <c:pt idx="2">
                  <c:v>2018.0</c:v>
                </c:pt>
              </c:numCache>
            </c:numRef>
          </c:cat>
          <c:val>
            <c:numRef>
              <c:f>Sheet1!$B$2:$B$4</c:f>
              <c:numCache>
                <c:formatCode>General</c:formatCode>
                <c:ptCount val="3"/>
                <c:pt idx="0">
                  <c:v>34.0</c:v>
                </c:pt>
                <c:pt idx="1">
                  <c:v>55.0</c:v>
                </c:pt>
                <c:pt idx="2">
                  <c:v>76.0</c:v>
                </c:pt>
              </c:numCache>
            </c:numRef>
          </c:val>
        </c:ser>
        <c:ser>
          <c:idx val="1"/>
          <c:order val="1"/>
          <c:tx>
            <c:strRef>
              <c:f>Sheet1!$C$1</c:f>
              <c:strCache>
                <c:ptCount val="1"/>
                <c:pt idx="0">
                  <c:v>4-Year Public Universities</c:v>
                </c:pt>
              </c:strCache>
            </c:strRef>
          </c:tx>
          <c:spPr>
            <a:solidFill>
              <a:schemeClr val="accent5"/>
            </a:solidFill>
          </c:spPr>
          <c:invertIfNegative val="0"/>
          <c:dLbls>
            <c:txPr>
              <a:bodyPr/>
              <a:lstStyle/>
              <a:p>
                <a:pPr>
                  <a:defRPr sz="1600"/>
                </a:pPr>
                <a:endParaRPr lang="en-US"/>
              </a:p>
            </c:txPr>
            <c:showLegendKey val="0"/>
            <c:showVal val="1"/>
            <c:showCatName val="0"/>
            <c:showSerName val="0"/>
            <c:showPercent val="0"/>
            <c:showBubbleSize val="0"/>
            <c:showLeaderLines val="0"/>
          </c:dLbls>
          <c:cat>
            <c:numRef>
              <c:f>Sheet1!$A$2:$A$4</c:f>
              <c:numCache>
                <c:formatCode>General</c:formatCode>
                <c:ptCount val="3"/>
                <c:pt idx="0">
                  <c:v>2016.0</c:v>
                </c:pt>
                <c:pt idx="1">
                  <c:v>2017.0</c:v>
                </c:pt>
                <c:pt idx="2">
                  <c:v>2018.0</c:v>
                </c:pt>
              </c:numCache>
            </c:numRef>
          </c:cat>
          <c:val>
            <c:numRef>
              <c:f>Sheet1!$C$2:$C$4</c:f>
              <c:numCache>
                <c:formatCode>General</c:formatCode>
                <c:ptCount val="3"/>
                <c:pt idx="0">
                  <c:v>30.0</c:v>
                </c:pt>
                <c:pt idx="1">
                  <c:v>61.0</c:v>
                </c:pt>
                <c:pt idx="2">
                  <c:v>91.0</c:v>
                </c:pt>
              </c:numCache>
            </c:numRef>
          </c:val>
        </c:ser>
        <c:ser>
          <c:idx val="2"/>
          <c:order val="2"/>
          <c:tx>
            <c:strRef>
              <c:f>Sheet1!$D$1</c:f>
              <c:strCache>
                <c:ptCount val="1"/>
                <c:pt idx="0">
                  <c:v>4 Year Private Universities</c:v>
                </c:pt>
              </c:strCache>
            </c:strRef>
          </c:tx>
          <c:spPr>
            <a:solidFill>
              <a:srgbClr val="FF0000"/>
            </a:solidFill>
          </c:spPr>
          <c:invertIfNegative val="0"/>
          <c:dLbls>
            <c:txPr>
              <a:bodyPr/>
              <a:lstStyle/>
              <a:p>
                <a:pPr>
                  <a:defRPr sz="1600"/>
                </a:pPr>
                <a:endParaRPr lang="en-US"/>
              </a:p>
            </c:txPr>
            <c:showLegendKey val="0"/>
            <c:showVal val="1"/>
            <c:showCatName val="0"/>
            <c:showSerName val="0"/>
            <c:showPercent val="0"/>
            <c:showBubbleSize val="0"/>
            <c:showLeaderLines val="0"/>
          </c:dLbls>
          <c:cat>
            <c:numRef>
              <c:f>Sheet1!$A$2:$A$4</c:f>
              <c:numCache>
                <c:formatCode>General</c:formatCode>
                <c:ptCount val="3"/>
                <c:pt idx="0">
                  <c:v>2016.0</c:v>
                </c:pt>
                <c:pt idx="1">
                  <c:v>2017.0</c:v>
                </c:pt>
                <c:pt idx="2">
                  <c:v>2018.0</c:v>
                </c:pt>
              </c:numCache>
            </c:numRef>
          </c:cat>
          <c:val>
            <c:numRef>
              <c:f>Sheet1!$D$2:$D$4</c:f>
              <c:numCache>
                <c:formatCode>General</c:formatCode>
                <c:ptCount val="3"/>
                <c:pt idx="0">
                  <c:v>40.0</c:v>
                </c:pt>
                <c:pt idx="1">
                  <c:v>59.0</c:v>
                </c:pt>
                <c:pt idx="2">
                  <c:v>98.0</c:v>
                </c:pt>
              </c:numCache>
            </c:numRef>
          </c:val>
        </c:ser>
        <c:dLbls>
          <c:showLegendKey val="0"/>
          <c:showVal val="0"/>
          <c:showCatName val="0"/>
          <c:showSerName val="0"/>
          <c:showPercent val="0"/>
          <c:showBubbleSize val="0"/>
        </c:dLbls>
        <c:gapWidth val="150"/>
        <c:axId val="-2095183608"/>
        <c:axId val="-2095180520"/>
      </c:barChart>
      <c:catAx>
        <c:axId val="-2095183608"/>
        <c:scaling>
          <c:orientation val="minMax"/>
        </c:scaling>
        <c:delete val="0"/>
        <c:axPos val="b"/>
        <c:numFmt formatCode="General" sourceLinked="1"/>
        <c:majorTickMark val="out"/>
        <c:minorTickMark val="none"/>
        <c:tickLblPos val="nextTo"/>
        <c:txPr>
          <a:bodyPr/>
          <a:lstStyle/>
          <a:p>
            <a:pPr>
              <a:defRPr sz="1600"/>
            </a:pPr>
            <a:endParaRPr lang="en-US"/>
          </a:p>
        </c:txPr>
        <c:crossAx val="-2095180520"/>
        <c:crosses val="autoZero"/>
        <c:auto val="1"/>
        <c:lblAlgn val="ctr"/>
        <c:lblOffset val="100"/>
        <c:noMultiLvlLbl val="0"/>
      </c:catAx>
      <c:valAx>
        <c:axId val="-2095180520"/>
        <c:scaling>
          <c:orientation val="minMax"/>
        </c:scaling>
        <c:delete val="1"/>
        <c:axPos val="l"/>
        <c:numFmt formatCode="General" sourceLinked="1"/>
        <c:majorTickMark val="out"/>
        <c:minorTickMark val="none"/>
        <c:tickLblPos val="nextTo"/>
        <c:crossAx val="-2095183608"/>
        <c:crosses val="autoZero"/>
        <c:crossBetween val="between"/>
      </c:valAx>
      <c:spPr>
        <a:solidFill>
          <a:schemeClr val="bg1"/>
        </a:solidFill>
      </c:spPr>
    </c:plotArea>
    <c:legend>
      <c:legendPos val="r"/>
      <c:layout>
        <c:manualLayout>
          <c:xMode val="edge"/>
          <c:yMode val="edge"/>
          <c:x val="0.0377696961608612"/>
          <c:y val="0.00064528083394651"/>
          <c:w val="0.939631433782642"/>
          <c:h val="0.232212543323078"/>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19438031467048"/>
          <c:y val="0.248539208959518"/>
          <c:w val="0.767195924016244"/>
          <c:h val="0.718010738625045"/>
        </c:manualLayout>
      </c:layout>
      <c:barChart>
        <c:barDir val="bar"/>
        <c:grouping val="stacked"/>
        <c:varyColors val="0"/>
        <c:ser>
          <c:idx val="0"/>
          <c:order val="0"/>
          <c:tx>
            <c:strRef>
              <c:f>Sheet1!$B$1</c:f>
              <c:strCache>
                <c:ptCount val="1"/>
                <c:pt idx="0">
                  <c:v>Associate Degrees</c:v>
                </c:pt>
              </c:strCache>
            </c:strRef>
          </c:tx>
          <c:invertIfNegative val="0"/>
          <c:cat>
            <c:strRef>
              <c:f>Sheet1!$A$2:$A$4</c:f>
              <c:strCache>
                <c:ptCount val="3"/>
                <c:pt idx="0">
                  <c:v>Community Colleges</c:v>
                </c:pt>
                <c:pt idx="1">
                  <c:v>Regional Public 4Y</c:v>
                </c:pt>
                <c:pt idx="2">
                  <c:v>Enterprise-Level</c:v>
                </c:pt>
              </c:strCache>
            </c:strRef>
          </c:cat>
          <c:val>
            <c:numRef>
              <c:f>Sheet1!$B$2:$B$4</c:f>
              <c:numCache>
                <c:formatCode>General</c:formatCode>
                <c:ptCount val="3"/>
                <c:pt idx="0">
                  <c:v>9.0</c:v>
                </c:pt>
                <c:pt idx="1">
                  <c:v>0.5</c:v>
                </c:pt>
                <c:pt idx="2">
                  <c:v>4.0</c:v>
                </c:pt>
              </c:numCache>
            </c:numRef>
          </c:val>
        </c:ser>
        <c:ser>
          <c:idx val="1"/>
          <c:order val="1"/>
          <c:tx>
            <c:strRef>
              <c:f>Sheet1!$C$1</c:f>
              <c:strCache>
                <c:ptCount val="1"/>
                <c:pt idx="0">
                  <c:v>Bachelors Degrees</c:v>
                </c:pt>
              </c:strCache>
            </c:strRef>
          </c:tx>
          <c:invertIfNegative val="0"/>
          <c:cat>
            <c:strRef>
              <c:f>Sheet1!$A$2:$A$4</c:f>
              <c:strCache>
                <c:ptCount val="3"/>
                <c:pt idx="0">
                  <c:v>Community Colleges</c:v>
                </c:pt>
                <c:pt idx="1">
                  <c:v>Regional Public 4Y</c:v>
                </c:pt>
                <c:pt idx="2">
                  <c:v>Enterprise-Level</c:v>
                </c:pt>
              </c:strCache>
            </c:strRef>
          </c:cat>
          <c:val>
            <c:numRef>
              <c:f>Sheet1!$C$2:$C$4</c:f>
              <c:numCache>
                <c:formatCode>General</c:formatCode>
                <c:ptCount val="3"/>
                <c:pt idx="0">
                  <c:v>0.0</c:v>
                </c:pt>
                <c:pt idx="1">
                  <c:v>5.0</c:v>
                </c:pt>
                <c:pt idx="2">
                  <c:v>14.0</c:v>
                </c:pt>
              </c:numCache>
            </c:numRef>
          </c:val>
        </c:ser>
        <c:ser>
          <c:idx val="2"/>
          <c:order val="2"/>
          <c:tx>
            <c:strRef>
              <c:f>Sheet1!$D$1</c:f>
              <c:strCache>
                <c:ptCount val="1"/>
                <c:pt idx="0">
                  <c:v>Masters Degrees</c:v>
                </c:pt>
              </c:strCache>
            </c:strRef>
          </c:tx>
          <c:invertIfNegative val="0"/>
          <c:cat>
            <c:strRef>
              <c:f>Sheet1!$A$2:$A$4</c:f>
              <c:strCache>
                <c:ptCount val="3"/>
                <c:pt idx="0">
                  <c:v>Community Colleges</c:v>
                </c:pt>
                <c:pt idx="1">
                  <c:v>Regional Public 4Y</c:v>
                </c:pt>
                <c:pt idx="2">
                  <c:v>Enterprise-Level</c:v>
                </c:pt>
              </c:strCache>
            </c:strRef>
          </c:cat>
          <c:val>
            <c:numRef>
              <c:f>Sheet1!$D$2:$D$4</c:f>
              <c:numCache>
                <c:formatCode>General</c:formatCode>
                <c:ptCount val="3"/>
                <c:pt idx="0">
                  <c:v>0.0</c:v>
                </c:pt>
                <c:pt idx="1">
                  <c:v>7.0</c:v>
                </c:pt>
                <c:pt idx="2">
                  <c:v>19.0</c:v>
                </c:pt>
              </c:numCache>
            </c:numRef>
          </c:val>
        </c:ser>
        <c:ser>
          <c:idx val="3"/>
          <c:order val="3"/>
          <c:tx>
            <c:strRef>
              <c:f>Sheet1!$E$1</c:f>
              <c:strCache>
                <c:ptCount val="1"/>
                <c:pt idx="0">
                  <c:v>Doctoral Degrees</c:v>
                </c:pt>
              </c:strCache>
            </c:strRef>
          </c:tx>
          <c:invertIfNegative val="0"/>
          <c:cat>
            <c:strRef>
              <c:f>Sheet1!$A$2:$A$4</c:f>
              <c:strCache>
                <c:ptCount val="3"/>
                <c:pt idx="0">
                  <c:v>Community Colleges</c:v>
                </c:pt>
                <c:pt idx="1">
                  <c:v>Regional Public 4Y</c:v>
                </c:pt>
                <c:pt idx="2">
                  <c:v>Enterprise-Level</c:v>
                </c:pt>
              </c:strCache>
            </c:strRef>
          </c:cat>
          <c:val>
            <c:numRef>
              <c:f>Sheet1!$E$2:$E$4</c:f>
              <c:numCache>
                <c:formatCode>General</c:formatCode>
                <c:ptCount val="3"/>
                <c:pt idx="1">
                  <c:v>1.0</c:v>
                </c:pt>
                <c:pt idx="2">
                  <c:v>1.0</c:v>
                </c:pt>
              </c:numCache>
            </c:numRef>
          </c:val>
        </c:ser>
        <c:ser>
          <c:idx val="4"/>
          <c:order val="4"/>
          <c:tx>
            <c:strRef>
              <c:f>Sheet1!$F$1</c:f>
              <c:strCache>
                <c:ptCount val="1"/>
                <c:pt idx="0">
                  <c:v>Undergrad Certificates</c:v>
                </c:pt>
              </c:strCache>
            </c:strRef>
          </c:tx>
          <c:invertIfNegative val="0"/>
          <c:cat>
            <c:strRef>
              <c:f>Sheet1!$A$2:$A$4</c:f>
              <c:strCache>
                <c:ptCount val="3"/>
                <c:pt idx="0">
                  <c:v>Community Colleges</c:v>
                </c:pt>
                <c:pt idx="1">
                  <c:v>Regional Public 4Y</c:v>
                </c:pt>
                <c:pt idx="2">
                  <c:v>Enterprise-Level</c:v>
                </c:pt>
              </c:strCache>
            </c:strRef>
          </c:cat>
          <c:val>
            <c:numRef>
              <c:f>Sheet1!$F$2:$F$4</c:f>
              <c:numCache>
                <c:formatCode>General</c:formatCode>
                <c:ptCount val="3"/>
                <c:pt idx="0">
                  <c:v>3.0</c:v>
                </c:pt>
                <c:pt idx="1">
                  <c:v>1.0</c:v>
                </c:pt>
                <c:pt idx="2">
                  <c:v>7.0</c:v>
                </c:pt>
              </c:numCache>
            </c:numRef>
          </c:val>
        </c:ser>
        <c:ser>
          <c:idx val="5"/>
          <c:order val="5"/>
          <c:tx>
            <c:strRef>
              <c:f>Sheet1!$G$1</c:f>
              <c:strCache>
                <c:ptCount val="1"/>
                <c:pt idx="0">
                  <c:v>Graduate Certificates</c:v>
                </c:pt>
              </c:strCache>
            </c:strRef>
          </c:tx>
          <c:invertIfNegative val="0"/>
          <c:cat>
            <c:strRef>
              <c:f>Sheet1!$A$2:$A$4</c:f>
              <c:strCache>
                <c:ptCount val="3"/>
                <c:pt idx="0">
                  <c:v>Community Colleges</c:v>
                </c:pt>
                <c:pt idx="1">
                  <c:v>Regional Public 4Y</c:v>
                </c:pt>
                <c:pt idx="2">
                  <c:v>Enterprise-Level</c:v>
                </c:pt>
              </c:strCache>
            </c:strRef>
          </c:cat>
          <c:val>
            <c:numRef>
              <c:f>Sheet1!$G$2:$G$4</c:f>
              <c:numCache>
                <c:formatCode>General</c:formatCode>
                <c:ptCount val="3"/>
                <c:pt idx="1">
                  <c:v>4.0</c:v>
                </c:pt>
                <c:pt idx="2">
                  <c:v>15.0</c:v>
                </c:pt>
              </c:numCache>
            </c:numRef>
          </c:val>
        </c:ser>
        <c:dLbls>
          <c:showLegendKey val="0"/>
          <c:showVal val="0"/>
          <c:showCatName val="0"/>
          <c:showSerName val="0"/>
          <c:showPercent val="0"/>
          <c:showBubbleSize val="0"/>
        </c:dLbls>
        <c:gapWidth val="150"/>
        <c:overlap val="100"/>
        <c:axId val="1232337256"/>
        <c:axId val="1232340392"/>
      </c:barChart>
      <c:catAx>
        <c:axId val="1232337256"/>
        <c:scaling>
          <c:orientation val="minMax"/>
        </c:scaling>
        <c:delete val="0"/>
        <c:axPos val="l"/>
        <c:majorTickMark val="out"/>
        <c:minorTickMark val="none"/>
        <c:tickLblPos val="nextTo"/>
        <c:txPr>
          <a:bodyPr/>
          <a:lstStyle/>
          <a:p>
            <a:pPr>
              <a:defRPr sz="1400" b="1"/>
            </a:pPr>
            <a:endParaRPr lang="en-US"/>
          </a:p>
        </c:txPr>
        <c:crossAx val="1232340392"/>
        <c:crosses val="autoZero"/>
        <c:auto val="1"/>
        <c:lblAlgn val="ctr"/>
        <c:lblOffset val="100"/>
        <c:noMultiLvlLbl val="0"/>
      </c:catAx>
      <c:valAx>
        <c:axId val="1232340392"/>
        <c:scaling>
          <c:orientation val="minMax"/>
        </c:scaling>
        <c:delete val="1"/>
        <c:axPos val="b"/>
        <c:numFmt formatCode="General" sourceLinked="1"/>
        <c:majorTickMark val="out"/>
        <c:minorTickMark val="none"/>
        <c:tickLblPos val="nextTo"/>
        <c:crossAx val="1232337256"/>
        <c:crosses val="autoZero"/>
        <c:crossBetween val="between"/>
      </c:valAx>
      <c:spPr>
        <a:noFill/>
      </c:spPr>
    </c:plotArea>
    <c:legend>
      <c:legendPos val="r"/>
      <c:layout>
        <c:manualLayout>
          <c:xMode val="edge"/>
          <c:yMode val="edge"/>
          <c:x val="0.0211557096787207"/>
          <c:y val="0.0"/>
          <c:w val="0.958602451974415"/>
          <c:h val="0.197201765513039"/>
        </c:manualLayout>
      </c:layout>
      <c:overlay val="0"/>
      <c:txPr>
        <a:bodyPr/>
        <a:lstStyle/>
        <a:p>
          <a:pPr>
            <a:defRPr sz="1600" b="1"/>
          </a:pPr>
          <a:endParaRPr lang="en-US"/>
        </a:p>
      </c:txPr>
    </c:legend>
    <c:plotVisOnly val="1"/>
    <c:dispBlanksAs val="gap"/>
    <c:showDLblsOverMax val="0"/>
  </c:chart>
  <c:txPr>
    <a:bodyPr/>
    <a:lstStyle/>
    <a:p>
      <a:pPr>
        <a:defRPr>
          <a:latin typeface="+mj-lt"/>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283109290406871"/>
          <c:y val="0.00501712452900915"/>
          <c:w val="0.98260567772048"/>
          <c:h val="0.799017085629718"/>
        </c:manualLayout>
      </c:layout>
      <c:barChart>
        <c:barDir val="col"/>
        <c:grouping val="clustered"/>
        <c:varyColors val="0"/>
        <c:ser>
          <c:idx val="0"/>
          <c:order val="0"/>
          <c:tx>
            <c:strRef>
              <c:f>Sheet1!$B$1</c:f>
              <c:strCache>
                <c:ptCount val="1"/>
                <c:pt idx="0">
                  <c:v>Increased</c:v>
                </c:pt>
              </c:strCache>
            </c:strRef>
          </c:tx>
          <c:spPr>
            <a:solidFill>
              <a:schemeClr val="accent1"/>
            </a:solidFill>
            <a:ln>
              <a:noFill/>
            </a:ln>
            <a:effectLst/>
          </c:spPr>
          <c:invertIfNegative val="0"/>
          <c:dLbls>
            <c:dLbl>
              <c:idx val="0"/>
              <c:layout/>
              <c:tx>
                <c:rich>
                  <a:bodyPr/>
                  <a:lstStyle/>
                  <a:p>
                    <a:r>
                      <a:rPr lang="en-US" smtClean="0"/>
                      <a:t>56%</a:t>
                    </a:r>
                    <a:endParaRPr lang="en-US"/>
                  </a:p>
                </c:rich>
              </c:tx>
              <c:showLegendKey val="0"/>
              <c:showVal val="1"/>
              <c:showCatName val="0"/>
              <c:showSerName val="0"/>
              <c:showPercent val="0"/>
              <c:showBubbleSize val="0"/>
            </c:dLbl>
            <c:spPr>
              <a:noFill/>
              <a:ln>
                <a:noFill/>
              </a:ln>
              <a:effectLst/>
            </c:spPr>
            <c:txPr>
              <a:bodyPr rot="0" vert="horz"/>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Low Online Enrollment (All)</c:v>
                </c:pt>
                <c:pt idx="1">
                  <c:v>Community &amp; Technical Colleges</c:v>
                </c:pt>
                <c:pt idx="2">
                  <c:v>Mid-Sized Public 4Y</c:v>
                </c:pt>
                <c:pt idx="3">
                  <c:v>Mid-Sized Private 4Y Non-Profits</c:v>
                </c:pt>
                <c:pt idx="4">
                  <c:v>Enterprise-Level</c:v>
                </c:pt>
              </c:strCache>
            </c:strRef>
          </c:cat>
          <c:val>
            <c:numRef>
              <c:f>Sheet1!$B$2:$B$6</c:f>
              <c:numCache>
                <c:formatCode>0%</c:formatCode>
                <c:ptCount val="5"/>
                <c:pt idx="0">
                  <c:v>0.45</c:v>
                </c:pt>
                <c:pt idx="1">
                  <c:v>0.58</c:v>
                </c:pt>
                <c:pt idx="2">
                  <c:v>0.67</c:v>
                </c:pt>
                <c:pt idx="3">
                  <c:v>0.67</c:v>
                </c:pt>
                <c:pt idx="4">
                  <c:v>0.78</c:v>
                </c:pt>
              </c:numCache>
            </c:numRef>
          </c:val>
          <c:extLst xmlns:c16r2="http://schemas.microsoft.com/office/drawing/2015/06/chart">
            <c:ext xmlns:c16="http://schemas.microsoft.com/office/drawing/2014/chart" uri="{C3380CC4-5D6E-409C-BE32-E72D297353CC}">
              <c16:uniqueId val="{00000000-0075-4FF3-AC90-8831CB8C400F}"/>
            </c:ext>
          </c:extLst>
        </c:ser>
        <c:ser>
          <c:idx val="1"/>
          <c:order val="1"/>
          <c:tx>
            <c:strRef>
              <c:f>Sheet1!$C$1</c:f>
              <c:strCache>
                <c:ptCount val="1"/>
                <c:pt idx="0">
                  <c:v>Remained the Same</c:v>
                </c:pt>
              </c:strCache>
            </c:strRef>
          </c:tx>
          <c:spPr>
            <a:solidFill>
              <a:schemeClr val="accent2"/>
            </a:solidFill>
            <a:ln>
              <a:noFill/>
            </a:ln>
            <a:effectLst/>
          </c:spPr>
          <c:invertIfNegative val="0"/>
          <c:dLbls>
            <c:dLbl>
              <c:idx val="0"/>
              <c:layout/>
              <c:tx>
                <c:rich>
                  <a:bodyPr/>
                  <a:lstStyle/>
                  <a:p>
                    <a:r>
                      <a:rPr lang="en-US" smtClean="0"/>
                      <a:t>30%</a:t>
                    </a:r>
                    <a:endParaRPr lang="en-US"/>
                  </a:p>
                </c:rich>
              </c:tx>
              <c:showLegendKey val="0"/>
              <c:showVal val="1"/>
              <c:showCatName val="0"/>
              <c:showSerName val="0"/>
              <c:showPercent val="0"/>
              <c:showBubbleSize val="0"/>
            </c:dLbl>
            <c:spPr>
              <a:noFill/>
              <a:ln>
                <a:noFill/>
              </a:ln>
              <a:effectLst/>
            </c:spPr>
            <c:txPr>
              <a:bodyPr rot="0" vert="horz"/>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Low Online Enrollment (All)</c:v>
                </c:pt>
                <c:pt idx="1">
                  <c:v>Community &amp; Technical Colleges</c:v>
                </c:pt>
                <c:pt idx="2">
                  <c:v>Mid-Sized Public 4Y</c:v>
                </c:pt>
                <c:pt idx="3">
                  <c:v>Mid-Sized Private 4Y Non-Profits</c:v>
                </c:pt>
                <c:pt idx="4">
                  <c:v>Enterprise-Level</c:v>
                </c:pt>
              </c:strCache>
            </c:strRef>
          </c:cat>
          <c:val>
            <c:numRef>
              <c:f>Sheet1!$C$2:$C$6</c:f>
              <c:numCache>
                <c:formatCode>0%</c:formatCode>
                <c:ptCount val="5"/>
                <c:pt idx="0">
                  <c:v>0.49</c:v>
                </c:pt>
                <c:pt idx="1">
                  <c:v>0.28</c:v>
                </c:pt>
                <c:pt idx="2">
                  <c:v>0.28</c:v>
                </c:pt>
                <c:pt idx="3">
                  <c:v>0.18</c:v>
                </c:pt>
                <c:pt idx="4">
                  <c:v>0.08</c:v>
                </c:pt>
              </c:numCache>
            </c:numRef>
          </c:val>
          <c:extLst xmlns:c16r2="http://schemas.microsoft.com/office/drawing/2015/06/chart">
            <c:ext xmlns:c16="http://schemas.microsoft.com/office/drawing/2014/chart" uri="{C3380CC4-5D6E-409C-BE32-E72D297353CC}">
              <c16:uniqueId val="{00000001-0075-4FF3-AC90-8831CB8C400F}"/>
            </c:ext>
          </c:extLst>
        </c:ser>
        <c:ser>
          <c:idx val="2"/>
          <c:order val="2"/>
          <c:tx>
            <c:strRef>
              <c:f>Sheet1!$D$1</c:f>
              <c:strCache>
                <c:ptCount val="1"/>
                <c:pt idx="0">
                  <c:v>Decreased</c:v>
                </c:pt>
              </c:strCache>
            </c:strRef>
          </c:tx>
          <c:spPr>
            <a:solidFill>
              <a:schemeClr val="accent3"/>
            </a:solidFill>
            <a:ln>
              <a:noFill/>
            </a:ln>
            <a:effectLst/>
          </c:spPr>
          <c:invertIfNegative val="0"/>
          <c:dLbls>
            <c:spPr>
              <a:noFill/>
              <a:ln>
                <a:noFill/>
              </a:ln>
              <a:effectLst/>
            </c:spPr>
            <c:txPr>
              <a:bodyPr rot="0" vert="horz"/>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Low Online Enrollment (All)</c:v>
                </c:pt>
                <c:pt idx="1">
                  <c:v>Community &amp; Technical Colleges</c:v>
                </c:pt>
                <c:pt idx="2">
                  <c:v>Mid-Sized Public 4Y</c:v>
                </c:pt>
                <c:pt idx="3">
                  <c:v>Mid-Sized Private 4Y Non-Profits</c:v>
                </c:pt>
                <c:pt idx="4">
                  <c:v>Enterprise-Level</c:v>
                </c:pt>
              </c:strCache>
            </c:strRef>
          </c:cat>
          <c:val>
            <c:numRef>
              <c:f>Sheet1!$D$2:$D$6</c:f>
              <c:numCache>
                <c:formatCode>0%</c:formatCode>
                <c:ptCount val="5"/>
                <c:pt idx="0">
                  <c:v>0.05</c:v>
                </c:pt>
                <c:pt idx="1">
                  <c:v>0.14</c:v>
                </c:pt>
                <c:pt idx="2">
                  <c:v>0.06</c:v>
                </c:pt>
                <c:pt idx="3">
                  <c:v>0.15</c:v>
                </c:pt>
                <c:pt idx="4">
                  <c:v>0.14</c:v>
                </c:pt>
              </c:numCache>
            </c:numRef>
          </c:val>
          <c:extLst xmlns:c16r2="http://schemas.microsoft.com/office/drawing/2015/06/chart">
            <c:ext xmlns:c16="http://schemas.microsoft.com/office/drawing/2014/chart" uri="{C3380CC4-5D6E-409C-BE32-E72D297353CC}">
              <c16:uniqueId val="{00000002-0075-4FF3-AC90-8831CB8C400F}"/>
            </c:ext>
          </c:extLst>
        </c:ser>
        <c:dLbls>
          <c:showLegendKey val="0"/>
          <c:showVal val="0"/>
          <c:showCatName val="0"/>
          <c:showSerName val="0"/>
          <c:showPercent val="0"/>
          <c:showBubbleSize val="0"/>
        </c:dLbls>
        <c:gapWidth val="219"/>
        <c:overlap val="-27"/>
        <c:axId val="1233439528"/>
        <c:axId val="1233493272"/>
      </c:barChart>
      <c:catAx>
        <c:axId val="1233439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400"/>
            </a:pPr>
            <a:endParaRPr lang="en-US"/>
          </a:p>
        </c:txPr>
        <c:crossAx val="1233493272"/>
        <c:crosses val="autoZero"/>
        <c:auto val="1"/>
        <c:lblAlgn val="ctr"/>
        <c:lblOffset val="100"/>
        <c:noMultiLvlLbl val="0"/>
      </c:catAx>
      <c:valAx>
        <c:axId val="1233493272"/>
        <c:scaling>
          <c:orientation val="minMax"/>
        </c:scaling>
        <c:delete val="1"/>
        <c:axPos val="l"/>
        <c:numFmt formatCode="0%" sourceLinked="1"/>
        <c:majorTickMark val="none"/>
        <c:minorTickMark val="none"/>
        <c:tickLblPos val="nextTo"/>
        <c:crossAx val="1233439528"/>
        <c:crosses val="autoZero"/>
        <c:crossBetween val="between"/>
      </c:valAx>
      <c:spPr>
        <a:noFill/>
        <a:ln>
          <a:noFill/>
        </a:ln>
        <a:effectLst/>
      </c:spPr>
    </c:plotArea>
    <c:legend>
      <c:legendPos val="b"/>
      <c:layout>
        <c:manualLayout>
          <c:xMode val="edge"/>
          <c:yMode val="edge"/>
          <c:x val="0.0485371251768249"/>
          <c:y val="0.00377328554776616"/>
          <c:w val="0.787440088988445"/>
          <c:h val="0.0916374830944268"/>
        </c:manualLayout>
      </c:layout>
      <c:overlay val="0"/>
      <c:spPr>
        <a:noFill/>
        <a:ln>
          <a:noFill/>
        </a:ln>
        <a:effectLst/>
      </c:spPr>
      <c:txPr>
        <a:bodyPr rot="0" vert="horz"/>
        <a:lstStyle/>
        <a:p>
          <a:pPr>
            <a:defRPr sz="1400"/>
          </a:pPr>
          <a:endParaRPr lang="en-US"/>
        </a:p>
      </c:txPr>
    </c:legend>
    <c:plotVisOnly val="1"/>
    <c:dispBlanksAs val="gap"/>
    <c:showDLblsOverMax val="0"/>
  </c:chart>
  <c:spPr>
    <a:solidFill>
      <a:schemeClr val="bg1"/>
    </a:solidFill>
    <a:ln w="9525" cap="flat" cmpd="sng" algn="ctr">
      <a:noFill/>
      <a:round/>
    </a:ln>
    <a:effectLst/>
  </c:spPr>
  <c:txPr>
    <a:bodyPr/>
    <a:lstStyle/>
    <a:p>
      <a:pPr>
        <a:defRPr>
          <a:latin typeface="+mj-lt"/>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169752513970985"/>
          <c:y val="0.0801770324349623"/>
          <c:w val="0.983024748602901"/>
          <c:h val="0.757810958164879"/>
        </c:manualLayout>
      </c:layout>
      <c:barChart>
        <c:barDir val="col"/>
        <c:grouping val="clustered"/>
        <c:varyColors val="0"/>
        <c:ser>
          <c:idx val="0"/>
          <c:order val="0"/>
          <c:tx>
            <c:strRef>
              <c:f>Sheet1!$B$1</c:f>
              <c:strCache>
                <c:ptCount val="1"/>
                <c:pt idx="0">
                  <c:v>"Distance Exclusive" Enrollment Growth y/y</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Fall 2013</c:v>
                </c:pt>
                <c:pt idx="1">
                  <c:v>Fall 2014</c:v>
                </c:pt>
                <c:pt idx="2">
                  <c:v>Fall 2015</c:v>
                </c:pt>
                <c:pt idx="3">
                  <c:v>Fall 2016</c:v>
                </c:pt>
              </c:strCache>
            </c:strRef>
          </c:cat>
          <c:val>
            <c:numRef>
              <c:f>Sheet1!$B$2:$B$5</c:f>
              <c:numCache>
                <c:formatCode>0.00%</c:formatCode>
                <c:ptCount val="4"/>
                <c:pt idx="0">
                  <c:v>0.015</c:v>
                </c:pt>
                <c:pt idx="1">
                  <c:v>0.061</c:v>
                </c:pt>
                <c:pt idx="2">
                  <c:v>0.018</c:v>
                </c:pt>
                <c:pt idx="3">
                  <c:v>0.035</c:v>
                </c:pt>
              </c:numCache>
            </c:numRef>
          </c:val>
          <c:extLst xmlns:c16r2="http://schemas.microsoft.com/office/drawing/2015/06/chart">
            <c:ext xmlns:c16="http://schemas.microsoft.com/office/drawing/2014/chart" uri="{C3380CC4-5D6E-409C-BE32-E72D297353CC}">
              <c16:uniqueId val="{00000000-B44A-427D-B457-7A59549F18DF}"/>
            </c:ext>
          </c:extLst>
        </c:ser>
        <c:ser>
          <c:idx val="1"/>
          <c:order val="1"/>
          <c:tx>
            <c:strRef>
              <c:f>Sheet1!$C$1</c:f>
              <c:strCache>
                <c:ptCount val="1"/>
                <c:pt idx="0">
                  <c:v>"Distance Exclusive" Program Growth y/y</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Fall 2013</c:v>
                </c:pt>
                <c:pt idx="1">
                  <c:v>Fall 2014</c:v>
                </c:pt>
                <c:pt idx="2">
                  <c:v>Fall 2015</c:v>
                </c:pt>
                <c:pt idx="3">
                  <c:v>Fall 2016</c:v>
                </c:pt>
              </c:strCache>
            </c:strRef>
          </c:cat>
          <c:val>
            <c:numRef>
              <c:f>Sheet1!$C$2:$C$5</c:f>
              <c:numCache>
                <c:formatCode>0.00%</c:formatCode>
                <c:ptCount val="4"/>
                <c:pt idx="0" formatCode="0%">
                  <c:v>0.34</c:v>
                </c:pt>
                <c:pt idx="1">
                  <c:v>0.077</c:v>
                </c:pt>
                <c:pt idx="2">
                  <c:v>0.122</c:v>
                </c:pt>
                <c:pt idx="3">
                  <c:v>0.086</c:v>
                </c:pt>
              </c:numCache>
            </c:numRef>
          </c:val>
          <c:extLst xmlns:c16r2="http://schemas.microsoft.com/office/drawing/2015/06/chart">
            <c:ext xmlns:c16="http://schemas.microsoft.com/office/drawing/2014/chart" uri="{C3380CC4-5D6E-409C-BE32-E72D297353CC}">
              <c16:uniqueId val="{00000001-B44A-427D-B457-7A59549F18DF}"/>
            </c:ext>
          </c:extLst>
        </c:ser>
        <c:dLbls>
          <c:showLegendKey val="0"/>
          <c:showVal val="0"/>
          <c:showCatName val="0"/>
          <c:showSerName val="0"/>
          <c:showPercent val="0"/>
          <c:showBubbleSize val="0"/>
        </c:dLbls>
        <c:gapWidth val="219"/>
        <c:overlap val="-27"/>
        <c:axId val="1226991560"/>
        <c:axId val="1226844088"/>
      </c:barChart>
      <c:catAx>
        <c:axId val="1226991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26844088"/>
        <c:crosses val="autoZero"/>
        <c:auto val="1"/>
        <c:lblAlgn val="ctr"/>
        <c:lblOffset val="100"/>
        <c:noMultiLvlLbl val="0"/>
      </c:catAx>
      <c:valAx>
        <c:axId val="1226844088"/>
        <c:scaling>
          <c:orientation val="minMax"/>
        </c:scaling>
        <c:delete val="1"/>
        <c:axPos val="l"/>
        <c:numFmt formatCode="0.00%" sourceLinked="1"/>
        <c:majorTickMark val="none"/>
        <c:minorTickMark val="none"/>
        <c:tickLblPos val="nextTo"/>
        <c:crossAx val="1226991560"/>
        <c:crosses val="autoZero"/>
        <c:crossBetween val="between"/>
      </c:valAx>
      <c:spPr>
        <a:solidFill>
          <a:schemeClr val="bg1"/>
        </a:solidFill>
        <a:ln>
          <a:noFill/>
        </a:ln>
        <a:effectLst/>
      </c:spPr>
    </c:plotArea>
    <c:legend>
      <c:legendPos val="b"/>
      <c:layout>
        <c:manualLayout>
          <c:xMode val="edge"/>
          <c:yMode val="edge"/>
          <c:x val="0.495185075146319"/>
          <c:y val="0.0782670787673165"/>
          <c:w val="0.502921878066023"/>
          <c:h val="0.2041209568665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26050851524465"/>
          <c:y val="0.0959641082886441"/>
          <c:w val="0.654941415336598"/>
          <c:h val="0.884195399729515"/>
        </c:manualLayout>
      </c:layout>
      <c:barChart>
        <c:barDir val="bar"/>
        <c:grouping val="clustered"/>
        <c:varyColors val="0"/>
        <c:ser>
          <c:idx val="0"/>
          <c:order val="0"/>
          <c:tx>
            <c:strRef>
              <c:f>Sheet1!$B$1</c:f>
              <c:strCache>
                <c:ptCount val="1"/>
                <c:pt idx="0">
                  <c:v>Community Colleges</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strRef>
              <c:f>Sheet1!$A$2:$A$6</c:f>
              <c:strCache>
                <c:ptCount val="5"/>
                <c:pt idx="0">
                  <c:v>From nearby competitors</c:v>
                </c:pt>
                <c:pt idx="1">
                  <c:v>From regional competitors</c:v>
                </c:pt>
                <c:pt idx="2">
                  <c:v>From national competitors</c:v>
                </c:pt>
                <c:pt idx="3">
                  <c:v>From public competitors</c:v>
                </c:pt>
                <c:pt idx="4">
                  <c:v>See increasing competition</c:v>
                </c:pt>
              </c:strCache>
            </c:strRef>
          </c:cat>
          <c:val>
            <c:numRef>
              <c:f>Sheet1!$B$2:$B$6</c:f>
              <c:numCache>
                <c:formatCode>0%</c:formatCode>
                <c:ptCount val="5"/>
                <c:pt idx="0">
                  <c:v>0.46</c:v>
                </c:pt>
                <c:pt idx="1">
                  <c:v>0.34</c:v>
                </c:pt>
                <c:pt idx="2">
                  <c:v>0.2</c:v>
                </c:pt>
                <c:pt idx="3">
                  <c:v>0.78</c:v>
                </c:pt>
                <c:pt idx="4">
                  <c:v>0.64</c:v>
                </c:pt>
              </c:numCache>
            </c:numRef>
          </c:val>
        </c:ser>
        <c:ser>
          <c:idx val="1"/>
          <c:order val="1"/>
          <c:tx>
            <c:strRef>
              <c:f>Sheet1!$C$1</c:f>
              <c:strCache>
                <c:ptCount val="1"/>
                <c:pt idx="0">
                  <c:v>Mid-Sized Public Regional 4Y </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strRef>
              <c:f>Sheet1!$A$2:$A$6</c:f>
              <c:strCache>
                <c:ptCount val="5"/>
                <c:pt idx="0">
                  <c:v>From nearby competitors</c:v>
                </c:pt>
                <c:pt idx="1">
                  <c:v>From regional competitors</c:v>
                </c:pt>
                <c:pt idx="2">
                  <c:v>From national competitors</c:v>
                </c:pt>
                <c:pt idx="3">
                  <c:v>From public competitors</c:v>
                </c:pt>
                <c:pt idx="4">
                  <c:v>See increasing competition</c:v>
                </c:pt>
              </c:strCache>
            </c:strRef>
          </c:cat>
          <c:val>
            <c:numRef>
              <c:f>Sheet1!$C$2:$C$6</c:f>
              <c:numCache>
                <c:formatCode>0%</c:formatCode>
                <c:ptCount val="5"/>
                <c:pt idx="0">
                  <c:v>0.13</c:v>
                </c:pt>
                <c:pt idx="1">
                  <c:v>0.6</c:v>
                </c:pt>
                <c:pt idx="2">
                  <c:v>0.27</c:v>
                </c:pt>
                <c:pt idx="3">
                  <c:v>0.73</c:v>
                </c:pt>
                <c:pt idx="4">
                  <c:v>0.71</c:v>
                </c:pt>
              </c:numCache>
            </c:numRef>
          </c:val>
        </c:ser>
        <c:ser>
          <c:idx val="2"/>
          <c:order val="2"/>
          <c:tx>
            <c:strRef>
              <c:f>Sheet1!$D$1</c:f>
              <c:strCache>
                <c:ptCount val="1"/>
                <c:pt idx="0">
                  <c:v>Enterprise-Level Programs</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strRef>
              <c:f>Sheet1!$A$2:$A$6</c:f>
              <c:strCache>
                <c:ptCount val="5"/>
                <c:pt idx="0">
                  <c:v>From nearby competitors</c:v>
                </c:pt>
                <c:pt idx="1">
                  <c:v>From regional competitors</c:v>
                </c:pt>
                <c:pt idx="2">
                  <c:v>From national competitors</c:v>
                </c:pt>
                <c:pt idx="3">
                  <c:v>From public competitors</c:v>
                </c:pt>
                <c:pt idx="4">
                  <c:v>See increasing competition</c:v>
                </c:pt>
              </c:strCache>
            </c:strRef>
          </c:cat>
          <c:val>
            <c:numRef>
              <c:f>Sheet1!$D$2:$D$6</c:f>
              <c:numCache>
                <c:formatCode>0%</c:formatCode>
                <c:ptCount val="5"/>
                <c:pt idx="0">
                  <c:v>0.1</c:v>
                </c:pt>
                <c:pt idx="1">
                  <c:v>0.3</c:v>
                </c:pt>
                <c:pt idx="2">
                  <c:v>0.6</c:v>
                </c:pt>
                <c:pt idx="3">
                  <c:v>0.85</c:v>
                </c:pt>
                <c:pt idx="4">
                  <c:v>0.83</c:v>
                </c:pt>
              </c:numCache>
            </c:numRef>
          </c:val>
        </c:ser>
        <c:dLbls>
          <c:showLegendKey val="0"/>
          <c:showVal val="0"/>
          <c:showCatName val="0"/>
          <c:showSerName val="0"/>
          <c:showPercent val="0"/>
          <c:showBubbleSize val="0"/>
        </c:dLbls>
        <c:gapWidth val="150"/>
        <c:axId val="1224286216"/>
        <c:axId val="1351765224"/>
      </c:barChart>
      <c:catAx>
        <c:axId val="1224286216"/>
        <c:scaling>
          <c:orientation val="minMax"/>
        </c:scaling>
        <c:delete val="0"/>
        <c:axPos val="l"/>
        <c:majorTickMark val="out"/>
        <c:minorTickMark val="none"/>
        <c:tickLblPos val="nextTo"/>
        <c:txPr>
          <a:bodyPr/>
          <a:lstStyle/>
          <a:p>
            <a:pPr>
              <a:defRPr sz="1600"/>
            </a:pPr>
            <a:endParaRPr lang="en-US"/>
          </a:p>
        </c:txPr>
        <c:crossAx val="1351765224"/>
        <c:crosses val="autoZero"/>
        <c:auto val="1"/>
        <c:lblAlgn val="ctr"/>
        <c:lblOffset val="100"/>
        <c:noMultiLvlLbl val="0"/>
      </c:catAx>
      <c:valAx>
        <c:axId val="1351765224"/>
        <c:scaling>
          <c:orientation val="minMax"/>
        </c:scaling>
        <c:delete val="1"/>
        <c:axPos val="b"/>
        <c:numFmt formatCode="0%" sourceLinked="1"/>
        <c:majorTickMark val="out"/>
        <c:minorTickMark val="none"/>
        <c:tickLblPos val="nextTo"/>
        <c:crossAx val="1224286216"/>
        <c:crosses val="autoZero"/>
        <c:crossBetween val="between"/>
      </c:valAx>
      <c:spPr>
        <a:noFill/>
      </c:spPr>
    </c:plotArea>
    <c:legend>
      <c:legendPos val="r"/>
      <c:layout>
        <c:manualLayout>
          <c:xMode val="edge"/>
          <c:yMode val="edge"/>
          <c:x val="0.0208828636425246"/>
          <c:y val="0.00116443100041336"/>
          <c:w val="0.939765237678623"/>
          <c:h val="0.0910065071953307"/>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5"/>
    </mc:Choice>
    <mc:Fallback>
      <c:style val="35"/>
    </mc:Fallback>
  </mc:AlternateContent>
  <c:chart>
    <c:autoTitleDeleted val="0"/>
    <c:plotArea>
      <c:layout>
        <c:manualLayout>
          <c:layoutTarget val="inner"/>
          <c:xMode val="edge"/>
          <c:yMode val="edge"/>
          <c:x val="0.21470864658899"/>
          <c:y val="0.0434621798744572"/>
          <c:w val="0.746346906002489"/>
          <c:h val="0.913075640251086"/>
        </c:manualLayout>
      </c:layout>
      <c:barChart>
        <c:barDir val="bar"/>
        <c:grouping val="clustered"/>
        <c:varyColors val="0"/>
        <c:ser>
          <c:idx val="0"/>
          <c:order val="0"/>
          <c:tx>
            <c:strRef>
              <c:f>Sheet1!$B$1</c:f>
              <c:strCache>
                <c:ptCount val="1"/>
                <c:pt idx="0">
                  <c:v>Community Colleges</c:v>
                </c:pt>
              </c:strCache>
            </c:strRef>
          </c:tx>
          <c:spPr>
            <a:solidFill>
              <a:schemeClr val="accent4">
                <a:lumMod val="50000"/>
              </a:schemeClr>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Decreasing Programs</c:v>
                </c:pt>
                <c:pt idx="1">
                  <c:v>No New Programs</c:v>
                </c:pt>
                <c:pt idx="2">
                  <c:v>1-4 New Programs</c:v>
                </c:pt>
                <c:pt idx="3">
                  <c:v>5-9 New Programs</c:v>
                </c:pt>
                <c:pt idx="4">
                  <c:v>10+ New Programs</c:v>
                </c:pt>
              </c:strCache>
            </c:strRef>
          </c:cat>
          <c:val>
            <c:numRef>
              <c:f>Sheet1!$B$2:$B$6</c:f>
              <c:numCache>
                <c:formatCode>0%</c:formatCode>
                <c:ptCount val="5"/>
                <c:pt idx="0">
                  <c:v>0.0</c:v>
                </c:pt>
                <c:pt idx="1">
                  <c:v>0.08</c:v>
                </c:pt>
                <c:pt idx="2">
                  <c:v>0.77</c:v>
                </c:pt>
                <c:pt idx="3">
                  <c:v>0.09</c:v>
                </c:pt>
                <c:pt idx="4">
                  <c:v>0.05</c:v>
                </c:pt>
              </c:numCache>
            </c:numRef>
          </c:val>
        </c:ser>
        <c:ser>
          <c:idx val="1"/>
          <c:order val="1"/>
          <c:tx>
            <c:strRef>
              <c:f>Sheet1!$C$1</c:f>
              <c:strCache>
                <c:ptCount val="1"/>
                <c:pt idx="0">
                  <c:v>Mid-Sized 4Y Publics</c:v>
                </c:pt>
              </c:strCache>
            </c:strRef>
          </c:tx>
          <c:spPr>
            <a:solidFill>
              <a:schemeClr val="tx2">
                <a:lumMod val="60000"/>
                <a:lumOff val="40000"/>
              </a:schemeClr>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Decreasing Programs</c:v>
                </c:pt>
                <c:pt idx="1">
                  <c:v>No New Programs</c:v>
                </c:pt>
                <c:pt idx="2">
                  <c:v>1-4 New Programs</c:v>
                </c:pt>
                <c:pt idx="3">
                  <c:v>5-9 New Programs</c:v>
                </c:pt>
                <c:pt idx="4">
                  <c:v>10+ New Programs</c:v>
                </c:pt>
              </c:strCache>
            </c:strRef>
          </c:cat>
          <c:val>
            <c:numRef>
              <c:f>Sheet1!$C$2:$C$6</c:f>
              <c:numCache>
                <c:formatCode>0%</c:formatCode>
                <c:ptCount val="5"/>
                <c:pt idx="0">
                  <c:v>0.0</c:v>
                </c:pt>
                <c:pt idx="1">
                  <c:v>0.03</c:v>
                </c:pt>
                <c:pt idx="2">
                  <c:v>0.61</c:v>
                </c:pt>
                <c:pt idx="3">
                  <c:v>0.31</c:v>
                </c:pt>
                <c:pt idx="4">
                  <c:v>0.06</c:v>
                </c:pt>
              </c:numCache>
            </c:numRef>
          </c:val>
        </c:ser>
        <c:ser>
          <c:idx val="2"/>
          <c:order val="2"/>
          <c:tx>
            <c:strRef>
              <c:f>Sheet1!$D$1</c:f>
              <c:strCache>
                <c:ptCount val="1"/>
                <c:pt idx="0">
                  <c:v>Mid-Sized 4 Y Private Non-Profits</c:v>
                </c:pt>
              </c:strCache>
            </c:strRef>
          </c:tx>
          <c:spPr>
            <a:solidFill>
              <a:srgbClr val="CCFFCC"/>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Decreasing Programs</c:v>
                </c:pt>
                <c:pt idx="1">
                  <c:v>No New Programs</c:v>
                </c:pt>
                <c:pt idx="2">
                  <c:v>1-4 New Programs</c:v>
                </c:pt>
                <c:pt idx="3">
                  <c:v>5-9 New Programs</c:v>
                </c:pt>
                <c:pt idx="4">
                  <c:v>10+ New Programs</c:v>
                </c:pt>
              </c:strCache>
            </c:strRef>
          </c:cat>
          <c:val>
            <c:numRef>
              <c:f>Sheet1!$D$2:$D$6</c:f>
              <c:numCache>
                <c:formatCode>0%</c:formatCode>
                <c:ptCount val="5"/>
                <c:pt idx="0">
                  <c:v>0.03</c:v>
                </c:pt>
                <c:pt idx="1">
                  <c:v>0.0</c:v>
                </c:pt>
                <c:pt idx="2">
                  <c:v>0.67</c:v>
                </c:pt>
                <c:pt idx="3">
                  <c:v>0.27</c:v>
                </c:pt>
                <c:pt idx="4">
                  <c:v>0.03</c:v>
                </c:pt>
              </c:numCache>
            </c:numRef>
          </c:val>
        </c:ser>
        <c:ser>
          <c:idx val="3"/>
          <c:order val="3"/>
          <c:tx>
            <c:strRef>
              <c:f>Sheet1!$E$1</c:f>
              <c:strCache>
                <c:ptCount val="1"/>
                <c:pt idx="0">
                  <c:v>Enterprise-Level</c:v>
                </c:pt>
              </c:strCache>
            </c:strRef>
          </c:tx>
          <c:spPr>
            <a:solidFill>
              <a:srgbClr val="FF0000"/>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Decreasing Programs</c:v>
                </c:pt>
                <c:pt idx="1">
                  <c:v>No New Programs</c:v>
                </c:pt>
                <c:pt idx="2">
                  <c:v>1-4 New Programs</c:v>
                </c:pt>
                <c:pt idx="3">
                  <c:v>5-9 New Programs</c:v>
                </c:pt>
                <c:pt idx="4">
                  <c:v>10+ New Programs</c:v>
                </c:pt>
              </c:strCache>
            </c:strRef>
          </c:cat>
          <c:val>
            <c:numRef>
              <c:f>Sheet1!$E$2:$E$6</c:f>
              <c:numCache>
                <c:formatCode>0%</c:formatCode>
                <c:ptCount val="5"/>
                <c:pt idx="0">
                  <c:v>0.03</c:v>
                </c:pt>
                <c:pt idx="1">
                  <c:v>0.03</c:v>
                </c:pt>
                <c:pt idx="2">
                  <c:v>0.44</c:v>
                </c:pt>
                <c:pt idx="3">
                  <c:v>0.31</c:v>
                </c:pt>
                <c:pt idx="4">
                  <c:v>0.19</c:v>
                </c:pt>
              </c:numCache>
            </c:numRef>
          </c:val>
        </c:ser>
        <c:dLbls>
          <c:showLegendKey val="0"/>
          <c:showVal val="0"/>
          <c:showCatName val="0"/>
          <c:showSerName val="0"/>
          <c:showPercent val="0"/>
          <c:showBubbleSize val="0"/>
        </c:dLbls>
        <c:gapWidth val="150"/>
        <c:axId val="1217521592"/>
        <c:axId val="1218416728"/>
      </c:barChart>
      <c:catAx>
        <c:axId val="1217521592"/>
        <c:scaling>
          <c:orientation val="minMax"/>
        </c:scaling>
        <c:delete val="0"/>
        <c:axPos val="l"/>
        <c:majorTickMark val="out"/>
        <c:minorTickMark val="none"/>
        <c:tickLblPos val="nextTo"/>
        <c:txPr>
          <a:bodyPr/>
          <a:lstStyle/>
          <a:p>
            <a:pPr>
              <a:defRPr sz="1400"/>
            </a:pPr>
            <a:endParaRPr lang="en-US"/>
          </a:p>
        </c:txPr>
        <c:crossAx val="1218416728"/>
        <c:crosses val="autoZero"/>
        <c:auto val="1"/>
        <c:lblAlgn val="ctr"/>
        <c:lblOffset val="100"/>
        <c:noMultiLvlLbl val="0"/>
      </c:catAx>
      <c:valAx>
        <c:axId val="1218416728"/>
        <c:scaling>
          <c:orientation val="minMax"/>
        </c:scaling>
        <c:delete val="1"/>
        <c:axPos val="b"/>
        <c:numFmt formatCode="0%" sourceLinked="1"/>
        <c:majorTickMark val="out"/>
        <c:minorTickMark val="none"/>
        <c:tickLblPos val="nextTo"/>
        <c:crossAx val="1217521592"/>
        <c:crosses val="autoZero"/>
        <c:crossBetween val="between"/>
      </c:valAx>
      <c:spPr>
        <a:noFill/>
      </c:spPr>
    </c:plotArea>
    <c:legend>
      <c:legendPos val="r"/>
      <c:layout>
        <c:manualLayout>
          <c:xMode val="edge"/>
          <c:yMode val="edge"/>
          <c:x val="0.318776460490065"/>
          <c:y val="0.754408300123861"/>
          <c:w val="0.678870245173425"/>
          <c:h val="0.218778551707177"/>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46472739879"/>
          <c:y val="0.0"/>
          <c:w val="0.7453527260121"/>
          <c:h val="0.964334310881884"/>
        </c:manualLayout>
      </c:layout>
      <c:barChart>
        <c:barDir val="bar"/>
        <c:grouping val="clustered"/>
        <c:varyColors val="0"/>
        <c:ser>
          <c:idx val="0"/>
          <c:order val="0"/>
          <c:tx>
            <c:strRef>
              <c:f>Sheet1!$B$1</c:f>
              <c:strCache>
                <c:ptCount val="1"/>
                <c:pt idx="0">
                  <c:v>% Required or Very Common in Institution's Online/Blended Courses</c:v>
                </c:pt>
              </c:strCache>
            </c:strRef>
          </c:tx>
          <c:invertIfNegative val="0"/>
          <c:dLbls>
            <c:spPr>
              <a:noFill/>
              <a:ln>
                <a:noFill/>
              </a:ln>
              <a:effectLst/>
            </c:spPr>
            <c:txPr>
              <a:bodyPr/>
              <a:lstStyle/>
              <a:p>
                <a:pPr>
                  <a:defRPr sz="1400">
                    <a:solidFill>
                      <a:schemeClr val="tx2"/>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Sheet1!$A$2:$A$16</c:f>
              <c:strCache>
                <c:ptCount val="15"/>
                <c:pt idx="0">
                  <c:v>Threaded Discussions</c:v>
                </c:pt>
                <c:pt idx="1">
                  <c:v>Preparatory readings</c:v>
                </c:pt>
                <c:pt idx="2">
                  <c:v>Short written assignments</c:v>
                </c:pt>
                <c:pt idx="3">
                  <c:v>Short Quizzes</c:v>
                </c:pt>
                <c:pt idx="4">
                  <c:v>Long written assignments</c:v>
                </c:pt>
                <c:pt idx="5">
                  <c:v>Pre-recorded video (in-house)</c:v>
                </c:pt>
                <c:pt idx="6">
                  <c:v>Group Projects</c:v>
                </c:pt>
                <c:pt idx="7">
                  <c:v>Student Presentations</c:v>
                </c:pt>
                <c:pt idx="8">
                  <c:v>Pre-recorded video (third party)</c:v>
                </c:pt>
                <c:pt idx="9">
                  <c:v>Live Video</c:v>
                </c:pt>
                <c:pt idx="10">
                  <c:v>Live Audio- Faculty/Students</c:v>
                </c:pt>
                <c:pt idx="11">
                  <c:v>Digital Simulations</c:v>
                </c:pt>
                <c:pt idx="12">
                  <c:v>Role play</c:v>
                </c:pt>
                <c:pt idx="13">
                  <c:v>Games- digital</c:v>
                </c:pt>
                <c:pt idx="14">
                  <c:v>Games- non-digital</c:v>
                </c:pt>
              </c:strCache>
            </c:strRef>
          </c:cat>
          <c:val>
            <c:numRef>
              <c:f>Sheet1!$B$2:$B$16</c:f>
              <c:numCache>
                <c:formatCode>0%</c:formatCode>
                <c:ptCount val="15"/>
                <c:pt idx="0">
                  <c:v>0.860215053763441</c:v>
                </c:pt>
                <c:pt idx="1">
                  <c:v>0.860215053763441</c:v>
                </c:pt>
                <c:pt idx="2">
                  <c:v>0.734767025089606</c:v>
                </c:pt>
                <c:pt idx="3">
                  <c:v>0.655913978494624</c:v>
                </c:pt>
                <c:pt idx="4">
                  <c:v>0.612903225806452</c:v>
                </c:pt>
                <c:pt idx="5">
                  <c:v>0.387096774193548</c:v>
                </c:pt>
                <c:pt idx="6">
                  <c:v>0.279569892473118</c:v>
                </c:pt>
                <c:pt idx="7">
                  <c:v>0.261648745519713</c:v>
                </c:pt>
                <c:pt idx="8">
                  <c:v>0.218637992831541</c:v>
                </c:pt>
                <c:pt idx="9">
                  <c:v>0.10752688172043</c:v>
                </c:pt>
                <c:pt idx="10">
                  <c:v>0.0788530465949821</c:v>
                </c:pt>
                <c:pt idx="11">
                  <c:v>0.064516129032258</c:v>
                </c:pt>
                <c:pt idx="12">
                  <c:v>0.039426523297491</c:v>
                </c:pt>
                <c:pt idx="13">
                  <c:v>0.00716845878136201</c:v>
                </c:pt>
                <c:pt idx="14">
                  <c:v>0.0</c:v>
                </c:pt>
              </c:numCache>
            </c:numRef>
          </c:val>
          <c:extLst xmlns:c16r2="http://schemas.microsoft.com/office/drawing/2015/06/chart">
            <c:ext xmlns:c16="http://schemas.microsoft.com/office/drawing/2014/chart" uri="{C3380CC4-5D6E-409C-BE32-E72D297353CC}">
              <c16:uniqueId val="{00000000-1185-4804-B09D-73C45C50D2B9}"/>
            </c:ext>
          </c:extLst>
        </c:ser>
        <c:dLbls>
          <c:showLegendKey val="0"/>
          <c:showVal val="0"/>
          <c:showCatName val="0"/>
          <c:showSerName val="0"/>
          <c:showPercent val="0"/>
          <c:showBubbleSize val="0"/>
        </c:dLbls>
        <c:gapWidth val="150"/>
        <c:axId val="1236771608"/>
        <c:axId val="1224000312"/>
      </c:barChart>
      <c:catAx>
        <c:axId val="1236771608"/>
        <c:scaling>
          <c:orientation val="minMax"/>
        </c:scaling>
        <c:delete val="0"/>
        <c:axPos val="l"/>
        <c:numFmt formatCode="General" sourceLinked="0"/>
        <c:majorTickMark val="out"/>
        <c:minorTickMark val="none"/>
        <c:tickLblPos val="nextTo"/>
        <c:txPr>
          <a:bodyPr/>
          <a:lstStyle/>
          <a:p>
            <a:pPr>
              <a:defRPr sz="1100" b="1"/>
            </a:pPr>
            <a:endParaRPr lang="en-US"/>
          </a:p>
        </c:txPr>
        <c:crossAx val="1224000312"/>
        <c:crosses val="autoZero"/>
        <c:auto val="1"/>
        <c:lblAlgn val="ctr"/>
        <c:lblOffset val="100"/>
        <c:noMultiLvlLbl val="0"/>
      </c:catAx>
      <c:valAx>
        <c:axId val="1224000312"/>
        <c:scaling>
          <c:orientation val="minMax"/>
        </c:scaling>
        <c:delete val="1"/>
        <c:axPos val="b"/>
        <c:numFmt formatCode="0%" sourceLinked="1"/>
        <c:majorTickMark val="out"/>
        <c:minorTickMark val="none"/>
        <c:tickLblPos val="nextTo"/>
        <c:crossAx val="1236771608"/>
        <c:crosses val="autoZero"/>
        <c:crossBetween val="between"/>
      </c:valAx>
      <c:spPr>
        <a:noFill/>
      </c:spPr>
    </c:plotArea>
    <c:legend>
      <c:legendPos val="r"/>
      <c:legendEntry>
        <c:idx val="0"/>
        <c:txPr>
          <a:bodyPr/>
          <a:lstStyle/>
          <a:p>
            <a:pPr>
              <a:defRPr>
                <a:solidFill>
                  <a:sysClr val="windowText" lastClr="000000"/>
                </a:solidFill>
                <a:latin typeface="+mn-lt"/>
                <a:ea typeface="+mn-ea"/>
                <a:cs typeface="+mn-cs"/>
              </a:defRPr>
            </a:pPr>
            <a:endParaRPr lang="en-US"/>
          </a:p>
        </c:txPr>
      </c:legendEntry>
      <c:layout>
        <c:manualLayout>
          <c:xMode val="edge"/>
          <c:yMode val="edge"/>
          <c:x val="0.656394977947282"/>
          <c:y val="0.0"/>
          <c:w val="0.34213332618118"/>
          <c:h val="0.266066555508495"/>
        </c:manualLayout>
      </c:layout>
      <c:overlay val="0"/>
      <c:spPr>
        <a:solidFill>
          <a:sysClr val="window" lastClr="FFFFFF"/>
        </a:solidFill>
        <a:ln w="25400" cap="flat" cmpd="sng" algn="ctr">
          <a:solidFill>
            <a:sysClr val="windowText" lastClr="000000"/>
          </a:solidFill>
          <a:prstDash val="solid"/>
        </a:ln>
        <a:effectLst/>
      </c:spPr>
      <c:txPr>
        <a:bodyPr/>
        <a:lstStyle/>
        <a:p>
          <a:pPr>
            <a:defRPr>
              <a:solidFill>
                <a:sysClr val="windowText" lastClr="000000"/>
              </a:solidFill>
              <a:latin typeface="+mn-lt"/>
              <a:ea typeface="+mn-ea"/>
              <a:cs typeface="+mn-cs"/>
            </a:defRPr>
          </a:pPr>
          <a:endParaRPr lang="en-US"/>
        </a:p>
      </c:txPr>
    </c:legend>
    <c:plotVisOnly val="1"/>
    <c:dispBlanksAs val="gap"/>
    <c:showDLblsOverMax val="0"/>
  </c:chart>
  <c:txPr>
    <a:bodyPr/>
    <a:lstStyle/>
    <a:p>
      <a:pPr>
        <a:defRPr sz="1800"/>
      </a:pPr>
      <a:endParaRPr lang="en-US"/>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6009266444177"/>
          <c:y val="0.0"/>
          <c:w val="0.714637289743174"/>
          <c:h val="0.941403660223106"/>
        </c:manualLayout>
      </c:layout>
      <c:barChart>
        <c:barDir val="bar"/>
        <c:grouping val="clustered"/>
        <c:varyColors val="0"/>
        <c:ser>
          <c:idx val="0"/>
          <c:order val="0"/>
          <c:tx>
            <c:strRef>
              <c:f>Sheet1!$B$1</c:f>
              <c:strCache>
                <c:ptCount val="1"/>
                <c:pt idx="0">
                  <c:v>Sample</c:v>
                </c:pt>
              </c:strCache>
            </c:strRef>
          </c:tx>
          <c:spPr>
            <a:solidFill>
              <a:schemeClr val="tx1"/>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Major investment</c:v>
                </c:pt>
                <c:pt idx="1">
                  <c:v>Some investment</c:v>
                </c:pt>
                <c:pt idx="2">
                  <c:v>Experimenting, but no investment</c:v>
                </c:pt>
                <c:pt idx="3">
                  <c:v>Some interest but no investment</c:v>
                </c:pt>
                <c:pt idx="4">
                  <c:v>No current interest</c:v>
                </c:pt>
              </c:strCache>
            </c:strRef>
          </c:cat>
          <c:val>
            <c:numRef>
              <c:f>Sheet1!$B$2:$B$6</c:f>
              <c:numCache>
                <c:formatCode>0%</c:formatCode>
                <c:ptCount val="5"/>
                <c:pt idx="0">
                  <c:v>0.03</c:v>
                </c:pt>
                <c:pt idx="1">
                  <c:v>0.26</c:v>
                </c:pt>
                <c:pt idx="2">
                  <c:v>0.17</c:v>
                </c:pt>
                <c:pt idx="3">
                  <c:v>0.31</c:v>
                </c:pt>
                <c:pt idx="4">
                  <c:v>0.23</c:v>
                </c:pt>
              </c:numCache>
            </c:numRef>
          </c:val>
        </c:ser>
        <c:ser>
          <c:idx val="1"/>
          <c:order val="1"/>
          <c:tx>
            <c:strRef>
              <c:f>Sheet1!$C$1</c:f>
              <c:strCache>
                <c:ptCount val="1"/>
                <c:pt idx="0">
                  <c:v>Community Colleges</c:v>
                </c:pt>
              </c:strCache>
            </c:strRef>
          </c:tx>
          <c:spPr>
            <a:solidFill>
              <a:srgbClr val="008000"/>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Major investment</c:v>
                </c:pt>
                <c:pt idx="1">
                  <c:v>Some investment</c:v>
                </c:pt>
                <c:pt idx="2">
                  <c:v>Experimenting, but no investment</c:v>
                </c:pt>
                <c:pt idx="3">
                  <c:v>Some interest but no investment</c:v>
                </c:pt>
                <c:pt idx="4">
                  <c:v>No current interest</c:v>
                </c:pt>
              </c:strCache>
            </c:strRef>
          </c:cat>
          <c:val>
            <c:numRef>
              <c:f>Sheet1!$C$2:$C$6</c:f>
              <c:numCache>
                <c:formatCode>0%</c:formatCode>
                <c:ptCount val="5"/>
                <c:pt idx="0">
                  <c:v>0.01</c:v>
                </c:pt>
                <c:pt idx="1">
                  <c:v>0.32</c:v>
                </c:pt>
                <c:pt idx="2">
                  <c:v>0.2</c:v>
                </c:pt>
                <c:pt idx="3">
                  <c:v>0.33</c:v>
                </c:pt>
                <c:pt idx="4">
                  <c:v>0.13</c:v>
                </c:pt>
              </c:numCache>
            </c:numRef>
          </c:val>
        </c:ser>
        <c:ser>
          <c:idx val="2"/>
          <c:order val="2"/>
          <c:tx>
            <c:strRef>
              <c:f>Sheet1!$D$1</c:f>
              <c:strCache>
                <c:ptCount val="1"/>
                <c:pt idx="0">
                  <c:v>Low Enrollment</c:v>
                </c:pt>
              </c:strCache>
            </c:strRef>
          </c:tx>
          <c:spPr>
            <a:solidFill>
              <a:srgbClr val="FF0000"/>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Major investment</c:v>
                </c:pt>
                <c:pt idx="1">
                  <c:v>Some investment</c:v>
                </c:pt>
                <c:pt idx="2">
                  <c:v>Experimenting, but no investment</c:v>
                </c:pt>
                <c:pt idx="3">
                  <c:v>Some interest but no investment</c:v>
                </c:pt>
                <c:pt idx="4">
                  <c:v>No current interest</c:v>
                </c:pt>
              </c:strCache>
            </c:strRef>
          </c:cat>
          <c:val>
            <c:numRef>
              <c:f>Sheet1!$D$2:$D$6</c:f>
              <c:numCache>
                <c:formatCode>0%</c:formatCode>
                <c:ptCount val="5"/>
                <c:pt idx="0">
                  <c:v>0.04</c:v>
                </c:pt>
                <c:pt idx="1">
                  <c:v>0.17</c:v>
                </c:pt>
                <c:pt idx="2">
                  <c:v>0.16</c:v>
                </c:pt>
                <c:pt idx="3">
                  <c:v>0.32</c:v>
                </c:pt>
                <c:pt idx="4">
                  <c:v>0.3</c:v>
                </c:pt>
              </c:numCache>
            </c:numRef>
          </c:val>
        </c:ser>
        <c:ser>
          <c:idx val="3"/>
          <c:order val="3"/>
          <c:tx>
            <c:strRef>
              <c:f>Sheet1!$E$1</c:f>
              <c:strCache>
                <c:ptCount val="1"/>
                <c:pt idx="0">
                  <c:v>Mid-Sized Publics</c:v>
                </c:pt>
              </c:strCache>
            </c:strRef>
          </c:tx>
          <c:spPr>
            <a:solidFill>
              <a:schemeClr val="accent3"/>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Major investment</c:v>
                </c:pt>
                <c:pt idx="1">
                  <c:v>Some investment</c:v>
                </c:pt>
                <c:pt idx="2">
                  <c:v>Experimenting, but no investment</c:v>
                </c:pt>
                <c:pt idx="3">
                  <c:v>Some interest but no investment</c:v>
                </c:pt>
                <c:pt idx="4">
                  <c:v>No current interest</c:v>
                </c:pt>
              </c:strCache>
            </c:strRef>
          </c:cat>
          <c:val>
            <c:numRef>
              <c:f>Sheet1!$E$2:$E$6</c:f>
              <c:numCache>
                <c:formatCode>0%</c:formatCode>
                <c:ptCount val="5"/>
                <c:pt idx="0">
                  <c:v>0.0</c:v>
                </c:pt>
                <c:pt idx="1">
                  <c:v>0.28</c:v>
                </c:pt>
                <c:pt idx="2">
                  <c:v>0.22</c:v>
                </c:pt>
                <c:pt idx="3">
                  <c:v>0.36</c:v>
                </c:pt>
                <c:pt idx="4">
                  <c:v>0.14</c:v>
                </c:pt>
              </c:numCache>
            </c:numRef>
          </c:val>
        </c:ser>
        <c:ser>
          <c:idx val="4"/>
          <c:order val="4"/>
          <c:tx>
            <c:strRef>
              <c:f>Sheet1!$F$1</c:f>
              <c:strCache>
                <c:ptCount val="1"/>
                <c:pt idx="0">
                  <c:v>Enterprise-Level</c:v>
                </c:pt>
              </c:strCache>
            </c:strRef>
          </c:tx>
          <c:spPr>
            <a:solidFill>
              <a:srgbClr val="0000FF"/>
            </a:solidFill>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Major investment</c:v>
                </c:pt>
                <c:pt idx="1">
                  <c:v>Some investment</c:v>
                </c:pt>
                <c:pt idx="2">
                  <c:v>Experimenting, but no investment</c:v>
                </c:pt>
                <c:pt idx="3">
                  <c:v>Some interest but no investment</c:v>
                </c:pt>
                <c:pt idx="4">
                  <c:v>No current interest</c:v>
                </c:pt>
              </c:strCache>
            </c:strRef>
          </c:cat>
          <c:val>
            <c:numRef>
              <c:f>Sheet1!$F$2:$F$6</c:f>
              <c:numCache>
                <c:formatCode>0%</c:formatCode>
                <c:ptCount val="5"/>
                <c:pt idx="0">
                  <c:v>0.03</c:v>
                </c:pt>
                <c:pt idx="1">
                  <c:v>0.56</c:v>
                </c:pt>
                <c:pt idx="2">
                  <c:v>0.19</c:v>
                </c:pt>
                <c:pt idx="3">
                  <c:v>0.14</c:v>
                </c:pt>
                <c:pt idx="4">
                  <c:v>0.08</c:v>
                </c:pt>
              </c:numCache>
            </c:numRef>
          </c:val>
        </c:ser>
        <c:dLbls>
          <c:showLegendKey val="0"/>
          <c:showVal val="0"/>
          <c:showCatName val="0"/>
          <c:showSerName val="0"/>
          <c:showPercent val="0"/>
          <c:showBubbleSize val="0"/>
        </c:dLbls>
        <c:gapWidth val="150"/>
        <c:axId val="1288738808"/>
        <c:axId val="1233051112"/>
      </c:barChart>
      <c:catAx>
        <c:axId val="1288738808"/>
        <c:scaling>
          <c:orientation val="minMax"/>
        </c:scaling>
        <c:delete val="0"/>
        <c:axPos val="l"/>
        <c:majorTickMark val="out"/>
        <c:minorTickMark val="none"/>
        <c:tickLblPos val="nextTo"/>
        <c:txPr>
          <a:bodyPr/>
          <a:lstStyle/>
          <a:p>
            <a:pPr>
              <a:defRPr sz="1600"/>
            </a:pPr>
            <a:endParaRPr lang="en-US"/>
          </a:p>
        </c:txPr>
        <c:crossAx val="1233051112"/>
        <c:crosses val="autoZero"/>
        <c:auto val="1"/>
        <c:lblAlgn val="ctr"/>
        <c:lblOffset val="100"/>
        <c:noMultiLvlLbl val="0"/>
      </c:catAx>
      <c:valAx>
        <c:axId val="1233051112"/>
        <c:scaling>
          <c:orientation val="minMax"/>
        </c:scaling>
        <c:delete val="1"/>
        <c:axPos val="b"/>
        <c:numFmt formatCode="0%" sourceLinked="1"/>
        <c:majorTickMark val="out"/>
        <c:minorTickMark val="none"/>
        <c:tickLblPos val="nextTo"/>
        <c:crossAx val="1288738808"/>
        <c:crosses val="autoZero"/>
        <c:crossBetween val="between"/>
      </c:valAx>
    </c:plotArea>
    <c:legend>
      <c:legendPos val="r"/>
      <c:layout>
        <c:manualLayout>
          <c:xMode val="edge"/>
          <c:yMode val="edge"/>
          <c:x val="0.753392918444719"/>
          <c:y val="0.0839420458561124"/>
          <c:w val="0.24660708155528"/>
          <c:h val="0.409723912014761"/>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0.15612</cdr:x>
      <cdr:y>0.0467</cdr:y>
    </cdr:from>
    <cdr:to>
      <cdr:x>0.48983</cdr:x>
      <cdr:y>0.29925</cdr:y>
    </cdr:to>
    <cdr:sp macro="" textlink="">
      <cdr:nvSpPr>
        <cdr:cNvPr id="2" name="TextBox 1"/>
        <cdr:cNvSpPr txBox="1"/>
      </cdr:nvSpPr>
      <cdr:spPr>
        <a:xfrm xmlns:a="http://schemas.openxmlformats.org/drawingml/2006/main">
          <a:off x="638525" y="143958"/>
          <a:ext cx="1364872" cy="778593"/>
        </a:xfrm>
        <a:prstGeom xmlns:a="http://schemas.openxmlformats.org/drawingml/2006/main" prst="rect">
          <a:avLst/>
        </a:prstGeom>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pPr algn="ctr"/>
          <a:r>
            <a:rPr lang="en-US" sz="1600" dirty="0" smtClean="0"/>
            <a:t>Chief Online Officer</a:t>
          </a:r>
        </a:p>
        <a:p xmlns:a="http://schemas.openxmlformats.org/drawingml/2006/main">
          <a:pPr algn="ctr"/>
          <a:r>
            <a:rPr lang="en-US" sz="1600" dirty="0" smtClean="0"/>
            <a:t>Respondents</a:t>
          </a:r>
          <a:endParaRPr lang="en-US" sz="1600" dirty="0"/>
        </a:p>
      </cdr:txBody>
    </cdr:sp>
  </cdr:relSizeAnchor>
</c:userShapes>
</file>

<file path=ppt/drawings/drawing2.xml><?xml version="1.0" encoding="utf-8"?>
<c:userShapes xmlns:c="http://schemas.openxmlformats.org/drawingml/2006/chart">
  <cdr:relSizeAnchor xmlns:cdr="http://schemas.openxmlformats.org/drawingml/2006/chartDrawing">
    <cdr:from>
      <cdr:x>0.77405</cdr:x>
      <cdr:y>0.94584</cdr:y>
    </cdr:from>
    <cdr:to>
      <cdr:x>1</cdr:x>
      <cdr:y>1</cdr:y>
    </cdr:to>
    <cdr:sp macro="" textlink="">
      <cdr:nvSpPr>
        <cdr:cNvPr id="3" name="Text Box 4"/>
        <cdr:cNvSpPr txBox="1"/>
      </cdr:nvSpPr>
      <cdr:spPr>
        <a:xfrm xmlns:a="http://schemas.openxmlformats.org/drawingml/2006/main">
          <a:off x="6789387" y="4109766"/>
          <a:ext cx="1756192" cy="2153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latin typeface="+mj-lt"/>
            </a:rPr>
            <a:t>Based</a:t>
          </a:r>
          <a:r>
            <a:rPr lang="en-US" sz="800" baseline="0" dirty="0">
              <a:latin typeface="+mj-lt"/>
            </a:rPr>
            <a:t> on CHLOE 2019 Survey</a:t>
          </a:r>
          <a:endParaRPr lang="en-US" sz="800" dirty="0">
            <a:latin typeface="+mj-lt"/>
          </a:endParaRPr>
        </a:p>
      </cdr:txBody>
    </cdr:sp>
  </cdr:relSizeAnchor>
  <cdr:relSizeAnchor xmlns:cdr="http://schemas.openxmlformats.org/drawingml/2006/chartDrawing">
    <cdr:from>
      <cdr:x>0.41164</cdr:x>
      <cdr:y>0.79788</cdr:y>
    </cdr:from>
    <cdr:to>
      <cdr:x>0.47534</cdr:x>
      <cdr:y>0.8818</cdr:y>
    </cdr:to>
    <cdr:sp macro="" textlink="">
      <cdr:nvSpPr>
        <cdr:cNvPr id="4" name="TextBox 3"/>
        <cdr:cNvSpPr txBox="1"/>
      </cdr:nvSpPr>
      <cdr:spPr>
        <a:xfrm xmlns:a="http://schemas.openxmlformats.org/drawingml/2006/main">
          <a:off x="3199425" y="3172310"/>
          <a:ext cx="495070" cy="3336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t>12</a:t>
          </a:r>
          <a:endParaRPr lang="en-US" sz="1800" dirty="0"/>
        </a:p>
      </cdr:txBody>
    </cdr:sp>
  </cdr:relSizeAnchor>
</c:userShapes>
</file>

<file path=ppt/drawings/drawing3.xml><?xml version="1.0" encoding="utf-8"?>
<c:userShapes xmlns:c="http://schemas.openxmlformats.org/drawingml/2006/chart">
  <cdr:relSizeAnchor xmlns:cdr="http://schemas.openxmlformats.org/drawingml/2006/chartDrawing">
    <cdr:from>
      <cdr:x>0.77405</cdr:x>
      <cdr:y>0.94489</cdr:y>
    </cdr:from>
    <cdr:to>
      <cdr:x>1</cdr:x>
      <cdr:y>1</cdr:y>
    </cdr:to>
    <cdr:sp macro="" textlink="">
      <cdr:nvSpPr>
        <cdr:cNvPr id="2" name="Text Box 4"/>
        <cdr:cNvSpPr txBox="1"/>
      </cdr:nvSpPr>
      <cdr:spPr>
        <a:xfrm xmlns:a="http://schemas.openxmlformats.org/drawingml/2006/main">
          <a:off x="6789387" y="4109766"/>
          <a:ext cx="1756192" cy="2153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latin typeface="+mj-lt"/>
            </a:rPr>
            <a:t>Based</a:t>
          </a:r>
          <a:r>
            <a:rPr lang="en-US" sz="800" baseline="0" dirty="0">
              <a:latin typeface="+mj-lt"/>
            </a:rPr>
            <a:t> on CHLOE 2019 Survey</a:t>
          </a:r>
          <a:endParaRPr lang="en-US" sz="800" dirty="0">
            <a:latin typeface="+mj-lt"/>
          </a:endParaRPr>
        </a:p>
      </cdr:txBody>
    </cdr:sp>
  </cdr:relSizeAnchor>
  <cdr:relSizeAnchor xmlns:cdr="http://schemas.openxmlformats.org/drawingml/2006/chartDrawing">
    <cdr:from>
      <cdr:x>0.05446</cdr:x>
      <cdr:y>0.766</cdr:y>
    </cdr:from>
    <cdr:to>
      <cdr:x>0.16256</cdr:x>
      <cdr:y>1</cdr:y>
    </cdr:to>
    <cdr:sp macro="" textlink="">
      <cdr:nvSpPr>
        <cdr:cNvPr id="3" name="TextBox 2"/>
        <cdr:cNvSpPr txBox="1"/>
      </cdr:nvSpPr>
      <cdr:spPr>
        <a:xfrm xmlns:a="http://schemas.openxmlformats.org/drawingml/2006/main">
          <a:off x="460717" y="350676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0.77723</cdr:x>
      <cdr:y>0.94222</cdr:y>
    </cdr:from>
    <cdr:to>
      <cdr:x>0.97827</cdr:x>
      <cdr:y>0.99159</cdr:y>
    </cdr:to>
    <cdr:sp macro="" textlink="">
      <cdr:nvSpPr>
        <cdr:cNvPr id="5" name="Text Box 4"/>
        <cdr:cNvSpPr txBox="1"/>
      </cdr:nvSpPr>
      <cdr:spPr>
        <a:xfrm xmlns:a="http://schemas.openxmlformats.org/drawingml/2006/main">
          <a:off x="6789387" y="4109766"/>
          <a:ext cx="1756192" cy="2153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latin typeface="+mj-lt"/>
            </a:rPr>
            <a:t>Based</a:t>
          </a:r>
          <a:r>
            <a:rPr lang="en-US" sz="800" baseline="0" dirty="0">
              <a:latin typeface="+mj-lt"/>
            </a:rPr>
            <a:t> on CHLOE </a:t>
          </a:r>
          <a:r>
            <a:rPr lang="en-US" sz="800" baseline="0" dirty="0" smtClean="0">
              <a:latin typeface="+mj-lt"/>
            </a:rPr>
            <a:t>2018 </a:t>
          </a:r>
          <a:r>
            <a:rPr lang="en-US" sz="800" baseline="0" dirty="0">
              <a:latin typeface="+mj-lt"/>
            </a:rPr>
            <a:t>Survey</a:t>
          </a:r>
          <a:endParaRPr lang="en-US" sz="800" dirty="0">
            <a:latin typeface="+mj-l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0.03841</cdr:x>
      <cdr:y>0.75897</cdr:y>
    </cdr:from>
    <cdr:to>
      <cdr:x>0.93928</cdr:x>
      <cdr:y>0.96667</cdr:y>
    </cdr:to>
    <cdr:sp macro="" textlink="">
      <cdr:nvSpPr>
        <cdr:cNvPr id="2" name="TextBox 1"/>
        <cdr:cNvSpPr txBox="1"/>
      </cdr:nvSpPr>
      <cdr:spPr>
        <a:xfrm xmlns:a="http://schemas.openxmlformats.org/drawingml/2006/main">
          <a:off x="328083" y="3132668"/>
          <a:ext cx="7694083" cy="8572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0.79437</cdr:x>
      <cdr:y>0.94783</cdr:y>
    </cdr:from>
    <cdr:to>
      <cdr:x>1</cdr:x>
      <cdr:y>1</cdr:y>
    </cdr:to>
    <cdr:sp macro="" textlink="">
      <cdr:nvSpPr>
        <cdr:cNvPr id="4" name="Text Box 4"/>
        <cdr:cNvSpPr txBox="1"/>
      </cdr:nvSpPr>
      <cdr:spPr>
        <a:xfrm xmlns:a="http://schemas.openxmlformats.org/drawingml/2006/main">
          <a:off x="6784558" y="3912161"/>
          <a:ext cx="1756192" cy="2153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latin typeface="+mj-lt"/>
            </a:rPr>
            <a:t>Based</a:t>
          </a:r>
          <a:r>
            <a:rPr lang="en-US" sz="800" baseline="0" dirty="0">
              <a:latin typeface="+mj-lt"/>
            </a:rPr>
            <a:t> on CHLOE 2019 Survey</a:t>
          </a:r>
          <a:endParaRPr lang="en-US" sz="800" dirty="0">
            <a:latin typeface="+mj-lt"/>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0.78517</cdr:x>
      <cdr:y>0.94948</cdr:y>
    </cdr:from>
    <cdr:to>
      <cdr:x>0.98827</cdr:x>
      <cdr:y>1</cdr:y>
    </cdr:to>
    <cdr:sp macro="" textlink="">
      <cdr:nvSpPr>
        <cdr:cNvPr id="4" name="Text Box 4"/>
        <cdr:cNvSpPr txBox="1"/>
      </cdr:nvSpPr>
      <cdr:spPr>
        <a:xfrm xmlns:a="http://schemas.openxmlformats.org/drawingml/2006/main">
          <a:off x="6789387" y="4109766"/>
          <a:ext cx="1756192" cy="2153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latin typeface="+mj-lt"/>
            </a:rPr>
            <a:t>Based</a:t>
          </a:r>
          <a:r>
            <a:rPr lang="en-US" sz="800" baseline="0" dirty="0">
              <a:latin typeface="+mj-lt"/>
            </a:rPr>
            <a:t> on CHLOE </a:t>
          </a:r>
          <a:r>
            <a:rPr lang="en-US" sz="800" baseline="0" dirty="0" smtClean="0">
              <a:latin typeface="+mj-lt"/>
            </a:rPr>
            <a:t>2018 </a:t>
          </a:r>
          <a:r>
            <a:rPr lang="en-US" sz="800" baseline="0" dirty="0">
              <a:latin typeface="+mj-lt"/>
            </a:rPr>
            <a:t>Survey</a:t>
          </a:r>
          <a:endParaRPr lang="en-US" sz="800" dirty="0">
            <a:latin typeface="+mj-l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9574BE-EEFE-A54A-A8E1-688836BD981E}" type="datetimeFigureOut">
              <a:rPr lang="en-US" smtClean="0"/>
              <a:t>10/3/18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AD44A0-FE3D-DA4F-912A-AE4ED9CE7086}" type="slidenum">
              <a:rPr lang="en-US" smtClean="0"/>
              <a:t>‹#›</a:t>
            </a:fld>
            <a:endParaRPr lang="en-US"/>
          </a:p>
        </p:txBody>
      </p:sp>
    </p:spTree>
    <p:extLst>
      <p:ext uri="{BB962C8B-B14F-4D97-AF65-F5344CB8AC3E}">
        <p14:creationId xmlns:p14="http://schemas.microsoft.com/office/powerpoint/2010/main" val="37506509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061F50-7DA4-194F-AF9A-6751DAA619AC}" type="slidenum">
              <a:rPr lang="en-US" smtClean="0"/>
              <a:t>7</a:t>
            </a:fld>
            <a:endParaRPr lang="en-US"/>
          </a:p>
        </p:txBody>
      </p:sp>
    </p:spTree>
    <p:extLst>
      <p:ext uri="{BB962C8B-B14F-4D97-AF65-F5344CB8AC3E}">
        <p14:creationId xmlns:p14="http://schemas.microsoft.com/office/powerpoint/2010/main" val="2333424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061F50-7DA4-194F-AF9A-6751DAA619AC}" type="slidenum">
              <a:rPr lang="en-US" smtClean="0"/>
              <a:t>9</a:t>
            </a:fld>
            <a:endParaRPr lang="en-US"/>
          </a:p>
        </p:txBody>
      </p:sp>
    </p:spTree>
    <p:extLst>
      <p:ext uri="{BB962C8B-B14F-4D97-AF65-F5344CB8AC3E}">
        <p14:creationId xmlns:p14="http://schemas.microsoft.com/office/powerpoint/2010/main" val="3202693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1C061F50-7DA4-194F-AF9A-6751DAA619AC}" type="slidenum">
              <a:rPr lang="en-US" smtClean="0"/>
              <a:t>10</a:t>
            </a:fld>
            <a:endParaRPr lang="en-US"/>
          </a:p>
        </p:txBody>
      </p:sp>
    </p:spTree>
    <p:extLst>
      <p:ext uri="{BB962C8B-B14F-4D97-AF65-F5344CB8AC3E}">
        <p14:creationId xmlns:p14="http://schemas.microsoft.com/office/powerpoint/2010/main" val="1482922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three sectors</a:t>
            </a:r>
            <a:r>
              <a:rPr lang="en-US" baseline="0" dirty="0" smtClean="0"/>
              <a:t> see increasing competition, but the intensity follows the local, regional, national pattern characteristic of the three models.</a:t>
            </a:r>
          </a:p>
          <a:p>
            <a:r>
              <a:rPr lang="en-US" baseline="0" dirty="0" smtClean="0"/>
              <a:t>All three sectors see the greatest competitive threat coming from public institutions.</a:t>
            </a:r>
          </a:p>
          <a:p>
            <a:endParaRPr lang="en-US" dirty="0"/>
          </a:p>
        </p:txBody>
      </p:sp>
      <p:sp>
        <p:nvSpPr>
          <p:cNvPr id="4" name="Slide Number Placeholder 3"/>
          <p:cNvSpPr>
            <a:spLocks noGrp="1"/>
          </p:cNvSpPr>
          <p:nvPr>
            <p:ph type="sldNum" sz="quarter" idx="10"/>
          </p:nvPr>
        </p:nvSpPr>
        <p:spPr/>
        <p:txBody>
          <a:bodyPr/>
          <a:lstStyle/>
          <a:p>
            <a:fld id="{1C061F50-7DA4-194F-AF9A-6751DAA619AC}" type="slidenum">
              <a:rPr lang="en-US" smtClean="0"/>
              <a:t>11</a:t>
            </a:fld>
            <a:endParaRPr lang="en-US"/>
          </a:p>
        </p:txBody>
      </p:sp>
    </p:spTree>
    <p:extLst>
      <p:ext uri="{BB962C8B-B14F-4D97-AF65-F5344CB8AC3E}">
        <p14:creationId xmlns:p14="http://schemas.microsoft.com/office/powerpoint/2010/main" val="3958441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1C061F50-7DA4-194F-AF9A-6751DAA619AC}" type="slidenum">
              <a:rPr lang="en-US" smtClean="0"/>
              <a:t>13</a:t>
            </a:fld>
            <a:endParaRPr lang="en-US"/>
          </a:p>
        </p:txBody>
      </p:sp>
    </p:spTree>
    <p:extLst>
      <p:ext uri="{BB962C8B-B14F-4D97-AF65-F5344CB8AC3E}">
        <p14:creationId xmlns:p14="http://schemas.microsoft.com/office/powerpoint/2010/main" val="4051433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061F50-7DA4-194F-AF9A-6751DAA619AC}" type="slidenum">
              <a:rPr lang="en-US" smtClean="0"/>
              <a:t>15</a:t>
            </a:fld>
            <a:endParaRPr lang="en-US"/>
          </a:p>
        </p:txBody>
      </p:sp>
    </p:spTree>
    <p:extLst>
      <p:ext uri="{BB962C8B-B14F-4D97-AF65-F5344CB8AC3E}">
        <p14:creationId xmlns:p14="http://schemas.microsoft.com/office/powerpoint/2010/main" val="3236155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061F50-7DA4-194F-AF9A-6751DAA619AC}" type="slidenum">
              <a:rPr lang="en-US" smtClean="0"/>
              <a:t>20</a:t>
            </a:fld>
            <a:endParaRPr lang="en-US"/>
          </a:p>
        </p:txBody>
      </p:sp>
    </p:spTree>
    <p:extLst>
      <p:ext uri="{BB962C8B-B14F-4D97-AF65-F5344CB8AC3E}">
        <p14:creationId xmlns:p14="http://schemas.microsoft.com/office/powerpoint/2010/main" val="2945520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73846"/>
            <a:ext cx="7772400" cy="910807"/>
          </a:xfrm>
          <a:prstGeom prst="rect">
            <a:avLst/>
          </a:prstGeom>
        </p:spPr>
        <p:txBody>
          <a:bodyPr/>
          <a:lstStyle>
            <a:lvl1pPr>
              <a:defRPr>
                <a:solidFill>
                  <a:schemeClr val="bg1"/>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131855"/>
            <a:ext cx="6400800" cy="631104"/>
          </a:xfrm>
          <a:prstGeom prst="rect">
            <a:avLst/>
          </a:prstGeom>
        </p:spPr>
        <p:txBody>
          <a:bodyPr/>
          <a:lstStyle>
            <a:lvl1pPr marL="0" indent="0" algn="ctr">
              <a:buNone/>
              <a:defRPr sz="3000">
                <a:solidFill>
                  <a:schemeClr val="accent3"/>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91862097"/>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5867"/>
            <a:ext cx="7772400" cy="1521391"/>
          </a:xfrm>
          <a:prstGeom prst="rect">
            <a:avLst/>
          </a:prstGeom>
          <a:ln>
            <a:noFill/>
          </a:ln>
        </p:spPr>
        <p:txBody>
          <a:bodyPr/>
          <a:lstStyle>
            <a:lvl1pPr>
              <a:defRPr>
                <a:solidFill>
                  <a:schemeClr val="bg1"/>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4460"/>
            <a:ext cx="6400800" cy="631104"/>
          </a:xfrm>
          <a:prstGeom prst="rect">
            <a:avLst/>
          </a:prstGeom>
        </p:spPr>
        <p:txBody>
          <a:bodyPr/>
          <a:lstStyle>
            <a:lvl1pPr marL="0" indent="0" algn="ctr">
              <a:buNone/>
              <a:defRPr sz="30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742259229"/>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0_Title Slide_No-Image">
    <p:spTree>
      <p:nvGrpSpPr>
        <p:cNvPr id="1" name="Shape 103"/>
        <p:cNvGrpSpPr/>
        <p:nvPr/>
      </p:nvGrpSpPr>
      <p:grpSpPr>
        <a:xfrm>
          <a:off x="0" y="0"/>
          <a:ext cx="0" cy="0"/>
          <a:chOff x="0" y="0"/>
          <a:chExt cx="0" cy="0"/>
        </a:xfrm>
      </p:grpSpPr>
      <p:sp>
        <p:nvSpPr>
          <p:cNvPr id="105" name="Shape 105"/>
          <p:cNvSpPr txBox="1">
            <a:spLocks noGrp="1"/>
          </p:cNvSpPr>
          <p:nvPr>
            <p:ph type="sldNum" idx="12"/>
          </p:nvPr>
        </p:nvSpPr>
        <p:spPr>
          <a:xfrm>
            <a:off x="6765286" y="4650519"/>
            <a:ext cx="2057400" cy="273843"/>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rgbClr val="999B9C"/>
                </a:solidFill>
                <a:latin typeface="Arial"/>
                <a:ea typeface="Arial"/>
                <a:cs typeface="Arial"/>
                <a:sym typeface="Arial"/>
              </a:rPr>
              <a:t>‹#›</a:t>
            </a:fld>
            <a:endParaRPr lang="en-US" sz="900" b="0" i="0" u="none" strike="noStrike" cap="none" dirty="0">
              <a:solidFill>
                <a:srgbClr val="999B9C"/>
              </a:solidFill>
              <a:latin typeface="Arial"/>
              <a:ea typeface="Arial"/>
              <a:cs typeface="Arial"/>
              <a:sym typeface="Arial"/>
            </a:endParaRPr>
          </a:p>
        </p:txBody>
      </p:sp>
      <p:sp>
        <p:nvSpPr>
          <p:cNvPr id="106" name="Shape 106"/>
          <p:cNvSpPr txBox="1">
            <a:spLocks noGrp="1"/>
          </p:cNvSpPr>
          <p:nvPr>
            <p:ph type="body" idx="1"/>
          </p:nvPr>
        </p:nvSpPr>
        <p:spPr>
          <a:xfrm>
            <a:off x="502518" y="155439"/>
            <a:ext cx="5824181" cy="747909"/>
          </a:xfrm>
          <a:prstGeom prst="rect">
            <a:avLst/>
          </a:prstGeom>
          <a:noFill/>
          <a:ln>
            <a:noFill/>
          </a:ln>
        </p:spPr>
        <p:txBody>
          <a:bodyPr wrap="square" lIns="91425" tIns="91425" rIns="91425" bIns="91425" anchor="b" anchorCtr="0"/>
          <a:lstStyle>
            <a:lvl1pPr marL="0" marR="0" lvl="0" indent="0" algn="l" rtl="0">
              <a:lnSpc>
                <a:spcPct val="90000"/>
              </a:lnSpc>
              <a:spcBef>
                <a:spcPts val="750"/>
              </a:spcBef>
              <a:buClr>
                <a:schemeClr val="dk2"/>
              </a:buClr>
              <a:buFont typeface="Arial"/>
              <a:buNone/>
              <a:defRPr sz="2400" b="0" i="0" u="none" strike="noStrike" cap="none">
                <a:solidFill>
                  <a:schemeClr val="dk2"/>
                </a:solidFill>
                <a:latin typeface="Arial"/>
                <a:ea typeface="Arial"/>
                <a:cs typeface="Arial"/>
                <a:sym typeface="Arial"/>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Arial"/>
                <a:ea typeface="Arial"/>
                <a:cs typeface="Arial"/>
                <a:sym typeface="Arial"/>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Arial"/>
                <a:ea typeface="Arial"/>
                <a:cs typeface="Arial"/>
                <a:sym typeface="Arial"/>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9pPr>
          </a:lstStyle>
          <a:p>
            <a:pPr lvl="0"/>
            <a:r>
              <a:rPr lang="en-US" smtClean="0"/>
              <a:t>Edit Master text styles</a:t>
            </a:r>
          </a:p>
        </p:txBody>
      </p:sp>
      <p:sp>
        <p:nvSpPr>
          <p:cNvPr id="107" name="Shape 107"/>
          <p:cNvSpPr txBox="1">
            <a:spLocks noGrp="1"/>
          </p:cNvSpPr>
          <p:nvPr>
            <p:ph type="body" idx="2"/>
          </p:nvPr>
        </p:nvSpPr>
        <p:spPr>
          <a:xfrm>
            <a:off x="502518" y="903350"/>
            <a:ext cx="5824184" cy="352624"/>
          </a:xfrm>
          <a:prstGeom prst="rect">
            <a:avLst/>
          </a:prstGeom>
          <a:noFill/>
          <a:ln>
            <a:noFill/>
          </a:ln>
        </p:spPr>
        <p:txBody>
          <a:bodyPr wrap="square" lIns="91425" tIns="91425" rIns="91425" bIns="91425" anchor="t" anchorCtr="0"/>
          <a:lstStyle>
            <a:lvl1pPr marL="0" marR="0" lvl="0" indent="0" algn="l" rtl="0">
              <a:lnSpc>
                <a:spcPct val="90000"/>
              </a:lnSpc>
              <a:spcBef>
                <a:spcPts val="750"/>
              </a:spcBef>
              <a:buClr>
                <a:schemeClr val="accent2"/>
              </a:buClr>
              <a:buFont typeface="Arial"/>
              <a:buNone/>
              <a:defRPr sz="1050" b="1" i="0" u="none" strike="noStrike" cap="none">
                <a:solidFill>
                  <a:schemeClr val="accent2"/>
                </a:solidFill>
                <a:latin typeface="Arial"/>
                <a:ea typeface="Arial"/>
                <a:cs typeface="Arial"/>
                <a:sym typeface="Arial"/>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Arial"/>
                <a:ea typeface="Arial"/>
                <a:cs typeface="Arial"/>
                <a:sym typeface="Arial"/>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Arial"/>
                <a:ea typeface="Arial"/>
                <a:cs typeface="Arial"/>
                <a:sym typeface="Arial"/>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Arial"/>
                <a:ea typeface="Arial"/>
                <a:cs typeface="Arial"/>
                <a:sym typeface="Arial"/>
              </a:defRPr>
            </a:lvl9pPr>
          </a:lstStyle>
          <a:p>
            <a:pPr lvl="0"/>
            <a:r>
              <a:rPr lang="en-US" smtClean="0"/>
              <a:t>Edit Master text styles</a:t>
            </a:r>
          </a:p>
        </p:txBody>
      </p:sp>
      <p:sp>
        <p:nvSpPr>
          <p:cNvPr id="3" name="Content Placeholder 2"/>
          <p:cNvSpPr>
            <a:spLocks noGrp="1"/>
          </p:cNvSpPr>
          <p:nvPr>
            <p:ph sz="quarter" idx="13"/>
          </p:nvPr>
        </p:nvSpPr>
        <p:spPr>
          <a:xfrm>
            <a:off x="503238" y="1255974"/>
            <a:ext cx="5822950" cy="3393814"/>
          </a:xfrm>
        </p:spPr>
        <p:txBody>
          <a:bodyPr vert="horz"/>
          <a:lstStyle>
            <a:lvl1pPr marL="225425" indent="-92075">
              <a:defRPr sz="1800"/>
            </a:lvl1pPr>
            <a:lvl2pPr marL="573088" indent="-115888">
              <a:defRPr sz="1400"/>
            </a:lvl2pPr>
            <a:lvl3pPr>
              <a:defRPr sz="1200"/>
            </a:lvl3pPr>
            <a:lvl4pPr>
              <a:defRPr sz="1000"/>
            </a:lvl4pPr>
            <a:lvl5pPr>
              <a:defRPr sz="9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09488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randed closing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75"/>
            <a:ext cx="8229600" cy="857250"/>
          </a:xfrm>
          <a:prstGeom prst="rect">
            <a:avLst/>
          </a:prstGeom>
        </p:spPr>
        <p:txBody>
          <a:bodyPr vert="horz"/>
          <a:lstStyle>
            <a:lvl1pPr>
              <a:defRPr>
                <a:solidFill>
                  <a:schemeClr val="bg1"/>
                </a:solidFill>
                <a:latin typeface="+mj-lt"/>
                <a:cs typeface="Lato Semibold"/>
              </a:defRPr>
            </a:lvl1pPr>
          </a:lstStyle>
          <a:p>
            <a:r>
              <a:rPr lang="en-US" dirty="0" smtClean="0"/>
              <a:t>Click to edit Master title style</a:t>
            </a:r>
            <a:endParaRPr lang="en-US" dirty="0"/>
          </a:p>
        </p:txBody>
      </p:sp>
      <p:sp>
        <p:nvSpPr>
          <p:cNvPr id="3" name="TextBox 1"/>
          <p:cNvSpPr txBox="1">
            <a:spLocks noChangeArrowheads="1"/>
          </p:cNvSpPr>
          <p:nvPr userDrawn="1"/>
        </p:nvSpPr>
        <p:spPr bwMode="auto">
          <a:xfrm>
            <a:off x="991394" y="4425950"/>
            <a:ext cx="71612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2400" dirty="0">
                <a:solidFill>
                  <a:schemeClr val="tx2"/>
                </a:solidFill>
                <a:latin typeface="+mn-lt"/>
              </a:rPr>
              <a:t>Helping you deliver on your online promise </a:t>
            </a:r>
          </a:p>
        </p:txBody>
      </p:sp>
    </p:spTree>
    <p:extLst>
      <p:ext uri="{BB962C8B-B14F-4D97-AF65-F5344CB8AC3E}">
        <p14:creationId xmlns:p14="http://schemas.microsoft.com/office/powerpoint/2010/main" val="1639054910"/>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bout QM Content">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855134" y="2027238"/>
            <a:ext cx="7433732" cy="963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1400" dirty="0">
                <a:solidFill>
                  <a:schemeClr val="bg1"/>
                </a:solidFill>
                <a:latin typeface="Calibri" charset="0"/>
                <a:ea typeface="Calibri" charset="0"/>
                <a:cs typeface="Calibri" charset="0"/>
              </a:rPr>
              <a:t>Quality Matters (QM) is an international non-profit organization that provides tools and professional development for quality assurance in online and blended learning. When you see the QM Certification Mark, it means that courses have successfully met QM Rubric Standards for Course Design in an official course review.</a:t>
            </a:r>
          </a:p>
        </p:txBody>
      </p:sp>
      <p:sp>
        <p:nvSpPr>
          <p:cNvPr id="3" name="TextBox 5"/>
          <p:cNvSpPr txBox="1">
            <a:spLocks noChangeArrowheads="1"/>
          </p:cNvSpPr>
          <p:nvPr/>
        </p:nvSpPr>
        <p:spPr bwMode="auto">
          <a:xfrm>
            <a:off x="2410619" y="3336925"/>
            <a:ext cx="43227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1200" dirty="0" err="1">
                <a:solidFill>
                  <a:schemeClr val="bg1"/>
                </a:solidFill>
                <a:latin typeface="Calibri" charset="0"/>
                <a:cs typeface="Calibri" charset="0"/>
              </a:rPr>
              <a:t>qualitymatters.org</a:t>
            </a:r>
            <a:endParaRPr lang="en-US" sz="1200" dirty="0">
              <a:solidFill>
                <a:schemeClr val="bg1"/>
              </a:solidFill>
              <a:latin typeface="Calibri" charset="0"/>
              <a:cs typeface="Calibri" charset="0"/>
            </a:endParaRPr>
          </a:p>
          <a:p>
            <a:pPr algn="ctr"/>
            <a:r>
              <a:rPr lang="en-US" sz="1200" dirty="0">
                <a:solidFill>
                  <a:schemeClr val="bg1"/>
                </a:solidFill>
                <a:latin typeface="Calibri" charset="0"/>
                <a:cs typeface="Calibri" charset="0"/>
              </a:rPr>
              <a:t>1997 Annapolis Exchange </a:t>
            </a:r>
            <a:r>
              <a:rPr lang="en-US" sz="1200" dirty="0" err="1">
                <a:solidFill>
                  <a:schemeClr val="bg1"/>
                </a:solidFill>
                <a:latin typeface="Calibri" charset="0"/>
                <a:cs typeface="Calibri" charset="0"/>
              </a:rPr>
              <a:t>Pkway</a:t>
            </a:r>
            <a:r>
              <a:rPr lang="en-US" sz="1200" dirty="0">
                <a:solidFill>
                  <a:schemeClr val="bg1"/>
                </a:solidFill>
                <a:latin typeface="Calibri" charset="0"/>
                <a:cs typeface="Calibri" charset="0"/>
              </a:rPr>
              <a:t>, Suite 300</a:t>
            </a:r>
          </a:p>
          <a:p>
            <a:pPr algn="ctr"/>
            <a:r>
              <a:rPr lang="en-US" sz="1200" dirty="0">
                <a:solidFill>
                  <a:schemeClr val="bg1"/>
                </a:solidFill>
                <a:latin typeface="Calibri" charset="0"/>
                <a:cs typeface="Calibri" charset="0"/>
              </a:rPr>
              <a:t>Annapolis, MD 21401</a:t>
            </a:r>
          </a:p>
        </p:txBody>
      </p:sp>
      <p:sp>
        <p:nvSpPr>
          <p:cNvPr id="4" name="TextBox 1"/>
          <p:cNvSpPr txBox="1">
            <a:spLocks noChangeArrowheads="1"/>
          </p:cNvSpPr>
          <p:nvPr userDrawn="1"/>
        </p:nvSpPr>
        <p:spPr bwMode="auto">
          <a:xfrm>
            <a:off x="991394" y="4425950"/>
            <a:ext cx="71612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2400" dirty="0">
                <a:solidFill>
                  <a:schemeClr val="tx2"/>
                </a:solidFill>
                <a:latin typeface="+mn-lt"/>
              </a:rPr>
              <a:t>Helping you deliver on your online promise </a:t>
            </a:r>
          </a:p>
        </p:txBody>
      </p:sp>
    </p:spTree>
    <p:extLst>
      <p:ext uri="{BB962C8B-B14F-4D97-AF65-F5344CB8AC3E}">
        <p14:creationId xmlns:p14="http://schemas.microsoft.com/office/powerpoint/2010/main" val="744558372"/>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with staff contact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45332" y="4386263"/>
            <a:ext cx="7653337" cy="584200"/>
          </a:xfrm>
          <a:prstGeom prst="rect">
            <a:avLst/>
          </a:prstGeom>
        </p:spPr>
        <p:txBody>
          <a:bodyPr vert="horz"/>
          <a:lstStyle>
            <a:lvl1pPr marL="0" indent="0" algn="ctr">
              <a:buNone/>
              <a:defRPr sz="2400">
                <a:solidFill>
                  <a:schemeClr val="accent2"/>
                </a:solidFill>
                <a:latin typeface="+mn-lt"/>
                <a:cs typeface="Lato Regular"/>
              </a:defRPr>
            </a:lvl1pPr>
          </a:lstStyle>
          <a:p>
            <a:pPr lvl="0"/>
            <a:r>
              <a:rPr lang="en-US" dirty="0" smtClean="0"/>
              <a:t>Click to edit Master text</a:t>
            </a:r>
          </a:p>
        </p:txBody>
      </p:sp>
      <p:sp>
        <p:nvSpPr>
          <p:cNvPr id="6" name="Picture Placeholder 5"/>
          <p:cNvSpPr>
            <a:spLocks noGrp="1"/>
          </p:cNvSpPr>
          <p:nvPr>
            <p:ph type="pic" sz="quarter" idx="11"/>
          </p:nvPr>
        </p:nvSpPr>
        <p:spPr>
          <a:xfrm>
            <a:off x="12017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7" name="Picture Placeholder 5"/>
          <p:cNvSpPr>
            <a:spLocks noGrp="1"/>
          </p:cNvSpPr>
          <p:nvPr>
            <p:ph type="pic" sz="quarter" idx="12"/>
          </p:nvPr>
        </p:nvSpPr>
        <p:spPr>
          <a:xfrm>
            <a:off x="31321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8" name="Picture Placeholder 5"/>
          <p:cNvSpPr>
            <a:spLocks noGrp="1"/>
          </p:cNvSpPr>
          <p:nvPr>
            <p:ph type="pic" sz="quarter" idx="13"/>
          </p:nvPr>
        </p:nvSpPr>
        <p:spPr>
          <a:xfrm>
            <a:off x="50625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9" name="Picture Placeholder 5"/>
          <p:cNvSpPr>
            <a:spLocks noGrp="1"/>
          </p:cNvSpPr>
          <p:nvPr>
            <p:ph type="pic" sz="quarter" idx="14"/>
          </p:nvPr>
        </p:nvSpPr>
        <p:spPr>
          <a:xfrm>
            <a:off x="69929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13" name="Text Placeholder 12"/>
          <p:cNvSpPr>
            <a:spLocks noGrp="1"/>
          </p:cNvSpPr>
          <p:nvPr>
            <p:ph type="body" sz="quarter" idx="15"/>
          </p:nvPr>
        </p:nvSpPr>
        <p:spPr>
          <a:xfrm>
            <a:off x="12017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4" name="Text Placeholder 12"/>
          <p:cNvSpPr>
            <a:spLocks noGrp="1"/>
          </p:cNvSpPr>
          <p:nvPr>
            <p:ph type="body" sz="quarter" idx="16"/>
          </p:nvPr>
        </p:nvSpPr>
        <p:spPr>
          <a:xfrm>
            <a:off x="31321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5" name="Text Placeholder 12"/>
          <p:cNvSpPr>
            <a:spLocks noGrp="1"/>
          </p:cNvSpPr>
          <p:nvPr>
            <p:ph type="body" sz="quarter" idx="17"/>
          </p:nvPr>
        </p:nvSpPr>
        <p:spPr>
          <a:xfrm>
            <a:off x="50625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6" name="Text Placeholder 12"/>
          <p:cNvSpPr>
            <a:spLocks noGrp="1"/>
          </p:cNvSpPr>
          <p:nvPr>
            <p:ph type="body" sz="quarter" idx="18"/>
          </p:nvPr>
        </p:nvSpPr>
        <p:spPr>
          <a:xfrm>
            <a:off x="69929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Tree>
    <p:extLst>
      <p:ext uri="{BB962C8B-B14F-4D97-AF65-F5344CB8AC3E}">
        <p14:creationId xmlns:p14="http://schemas.microsoft.com/office/powerpoint/2010/main" val="4103893854"/>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5867"/>
            <a:ext cx="7772400" cy="1521391"/>
          </a:xfrm>
          <a:prstGeom prst="rect">
            <a:avLst/>
          </a:prstGeom>
        </p:spPr>
        <p:txBody>
          <a:bodyPr/>
          <a:lstStyle>
            <a:lvl1pPr>
              <a:defRPr>
                <a:solidFill>
                  <a:schemeClr val="accent1"/>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4460"/>
            <a:ext cx="6400800" cy="631104"/>
          </a:xfrm>
          <a:prstGeom prst="rect">
            <a:avLst/>
          </a:prstGeom>
        </p:spPr>
        <p:txBody>
          <a:bodyPr/>
          <a:lstStyle>
            <a:lvl1pPr marL="0" indent="0" algn="ctr">
              <a:buNone/>
              <a:defRPr sz="3000">
                <a:solidFill>
                  <a:schemeClr val="accent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4225922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0575"/>
            <a:ext cx="8229600" cy="857250"/>
          </a:xfrm>
        </p:spPr>
        <p:txBody>
          <a:bodyPr/>
          <a:lstStyle/>
          <a:p>
            <a:r>
              <a:rPr lang="en-US" dirty="0" smtClean="0"/>
              <a:t>Click to edit Master title style</a:t>
            </a:r>
            <a:endParaRPr lang="en-US" dirty="0"/>
          </a:p>
        </p:txBody>
      </p:sp>
      <p:sp>
        <p:nvSpPr>
          <p:cNvPr id="5" name="Subtitle 2"/>
          <p:cNvSpPr>
            <a:spLocks noGrp="1"/>
          </p:cNvSpPr>
          <p:nvPr>
            <p:ph type="subTitle" idx="1"/>
          </p:nvPr>
        </p:nvSpPr>
        <p:spPr>
          <a:xfrm>
            <a:off x="1371600" y="1938055"/>
            <a:ext cx="6400800" cy="631104"/>
          </a:xfrm>
          <a:prstGeom prst="rect">
            <a:avLst/>
          </a:prstGeom>
        </p:spPr>
        <p:txBody>
          <a:bodyPr/>
          <a:lstStyle>
            <a:lvl1pPr marL="0" indent="0" algn="ctr">
              <a:buNone/>
              <a:defRPr sz="3000">
                <a:solidFill>
                  <a:schemeClr val="tx1"/>
                </a:solidFill>
                <a:latin typeface="Lat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0403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5110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image, chart, smart 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0"/>
          </p:nvPr>
        </p:nvSpPr>
        <p:spPr>
          <a:xfrm>
            <a:off x="457200" y="987425"/>
            <a:ext cx="8229600" cy="3271838"/>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334349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699797"/>
          </a:xfrm>
        </p:spPr>
        <p:txBody>
          <a:bodyPr/>
          <a:lstStyle>
            <a:lvl1pPr marL="228600" indent="-228600">
              <a:defRPr sz="2000"/>
            </a:lvl1pPr>
            <a:lvl2pPr marL="603504" indent="-329184">
              <a:defRPr sz="2000"/>
            </a:lvl2pPr>
            <a:lvl3pPr marL="822960" indent="-182880">
              <a:defRPr sz="1800"/>
            </a:lvl3pPr>
            <a:lvl4pPr marL="1005840" indent="-137160">
              <a:defRPr sz="1600"/>
            </a:lvl4pPr>
            <a:lvl5pPr marL="1170432" indent="-164592">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5"/>
          <p:cNvSpPr>
            <a:spLocks noGrp="1"/>
          </p:cNvSpPr>
          <p:nvPr>
            <p:ph sz="quarter" idx="10"/>
          </p:nvPr>
        </p:nvSpPr>
        <p:spPr>
          <a:xfrm>
            <a:off x="455613" y="1631156"/>
            <a:ext cx="4041775" cy="2699797"/>
          </a:xfrm>
        </p:spPr>
        <p:txBody>
          <a:bodyPr/>
          <a:lstStyle>
            <a:lvl1pPr marL="228600" indent="-228600">
              <a:defRPr sz="2000"/>
            </a:lvl1pPr>
            <a:lvl2pPr marL="603504" indent="-329184">
              <a:defRPr sz="2000"/>
            </a:lvl2pPr>
            <a:lvl3pPr marL="822960" indent="-182880">
              <a:defRPr sz="1800"/>
            </a:lvl3pPr>
            <a:lvl4pPr marL="1005840" indent="-137160">
              <a:defRPr sz="1600"/>
            </a:lvl4pPr>
            <a:lvl5pPr marL="1170432" indent="-164592">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7337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with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smtClean="0"/>
              <a:t>Click to edit Master title style</a:t>
            </a:r>
            <a:endParaRPr lang="en-US"/>
          </a:p>
        </p:txBody>
      </p:sp>
      <p:sp>
        <p:nvSpPr>
          <p:cNvPr id="3" name="Content Placeholder 3"/>
          <p:cNvSpPr>
            <a:spLocks noGrp="1"/>
          </p:cNvSpPr>
          <p:nvPr>
            <p:ph sz="half" idx="2"/>
          </p:nvPr>
        </p:nvSpPr>
        <p:spPr>
          <a:xfrm>
            <a:off x="457200" y="1063626"/>
            <a:ext cx="4040188" cy="32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Picture Placeholder 4"/>
          <p:cNvSpPr>
            <a:spLocks noGrp="1"/>
          </p:cNvSpPr>
          <p:nvPr>
            <p:ph type="pic" sz="quarter" idx="10"/>
          </p:nvPr>
        </p:nvSpPr>
        <p:spPr>
          <a:xfrm>
            <a:off x="4605338" y="1063625"/>
            <a:ext cx="4081462" cy="3267075"/>
          </a:xfrm>
        </p:spPr>
        <p:txBody>
          <a:bodyPr/>
          <a:lstStyle/>
          <a:p>
            <a:endParaRPr lang="en-US"/>
          </a:p>
        </p:txBody>
      </p:sp>
    </p:spTree>
    <p:extLst>
      <p:ext uri="{BB962C8B-B14F-4D97-AF65-F5344CB8AC3E}">
        <p14:creationId xmlns:p14="http://schemas.microsoft.com/office/powerpoint/2010/main" val="9990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ject with descri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04788"/>
            <a:ext cx="5111750" cy="4102499"/>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p:nvPr>
        </p:nvSpPr>
        <p:spPr>
          <a:xfrm>
            <a:off x="457201" y="1076326"/>
            <a:ext cx="3008313" cy="32309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0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490004"/>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349135"/>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3915057"/>
            <a:ext cx="5486400" cy="3291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527430"/>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1.png"/><Relationship Id="rId12"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4" Type="http://schemas.openxmlformats.org/officeDocument/2006/relationships/theme" Target="../theme/theme4.xml"/><Relationship Id="rId5"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5143500"/>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9496" y="300038"/>
            <a:ext cx="1406115" cy="1253359"/>
          </a:xfrm>
          <a:prstGeom prst="rect">
            <a:avLst/>
          </a:prstGeom>
          <a:effectLst>
            <a:outerShdw blurRad="82550" dist="88900" dir="2700000" algn="tl" rotWithShape="0">
              <a:prstClr val="black">
                <a:alpha val="30000"/>
              </a:prstClr>
            </a:outerShdw>
          </a:effectLst>
        </p:spPr>
      </p:pic>
      <p:sp>
        <p:nvSpPr>
          <p:cNvPr id="10" name="TextBox 12"/>
          <p:cNvSpPr txBox="1">
            <a:spLocks noChangeArrowheads="1"/>
          </p:cNvSpPr>
          <p:nvPr/>
        </p:nvSpPr>
        <p:spPr bwMode="auto">
          <a:xfrm>
            <a:off x="7621589" y="4932895"/>
            <a:ext cx="14509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err="1">
                <a:solidFill>
                  <a:schemeClr val="accent2"/>
                </a:solidFill>
                <a:latin typeface="Calibri" charset="0"/>
              </a:rPr>
              <a:t>MarylandOnline</a:t>
            </a:r>
            <a:r>
              <a:rPr lang="en-US" sz="800" dirty="0">
                <a:solidFill>
                  <a:schemeClr val="accent2"/>
                </a:solidFill>
                <a:latin typeface="Calibri" charset="0"/>
              </a:rPr>
              <a:t>, Inc.</a:t>
            </a:r>
          </a:p>
        </p:txBody>
      </p:sp>
    </p:spTree>
  </p:cSld>
  <p:clrMap bg1="lt1" tx1="dk1" bg2="lt2" tx2="dk2" accent1="accent1" accent2="accent2" accent3="accent3" accent4="accent4" accent5="accent5" accent6="accent6" hlink="hlink" folHlink="folHlink"/>
  <p:sldLayoutIdLst>
    <p:sldLayoutId id="2147483679" r:id="rId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1837267"/>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9063" y="333905"/>
            <a:ext cx="1285875" cy="1143000"/>
          </a:xfrm>
          <a:prstGeom prst="rect">
            <a:avLst/>
          </a:prstGeom>
          <a:effectLst>
            <a:outerShdw blurRad="82550" dist="88900" dir="2700000" algn="tl" rotWithShape="0">
              <a:prstClr val="black">
                <a:alpha val="30000"/>
              </a:prstClr>
            </a:outerShdw>
          </a:effectLst>
        </p:spPr>
      </p:pic>
      <p:sp>
        <p:nvSpPr>
          <p:cNvPr id="5" name="TextBox 12"/>
          <p:cNvSpPr txBox="1">
            <a:spLocks noChangeArrowheads="1"/>
          </p:cNvSpPr>
          <p:nvPr/>
        </p:nvSpPr>
        <p:spPr bwMode="auto">
          <a:xfrm>
            <a:off x="7621589" y="4932895"/>
            <a:ext cx="14509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err="1">
                <a:solidFill>
                  <a:schemeClr val="accent2"/>
                </a:solidFill>
                <a:latin typeface="Calibri" charset="0"/>
              </a:rPr>
              <a:t>MarylandOnline</a:t>
            </a:r>
            <a:r>
              <a:rPr lang="en-US" sz="800" dirty="0">
                <a:solidFill>
                  <a:schemeClr val="accent2"/>
                </a:solidFill>
                <a:latin typeface="Calibri" charset="0"/>
              </a:rPr>
              <a:t>, Inc.</a:t>
            </a:r>
          </a:p>
        </p:txBody>
      </p:sp>
    </p:spTree>
    <p:extLst>
      <p:ext uri="{BB962C8B-B14F-4D97-AF65-F5344CB8AC3E}">
        <p14:creationId xmlns:p14="http://schemas.microsoft.com/office/powerpoint/2010/main" val="2122966317"/>
      </p:ext>
    </p:extLst>
  </p:cSld>
  <p:clrMap bg1="lt1" tx1="dk1" bg2="lt2" tx2="dk2" accent1="accent1" accent2="accent2" accent3="accent3" accent4="accent4" accent5="accent5" accent6="accent6" hlink="hlink" folHlink="folHlink"/>
  <p:sldLayoutIdLst>
    <p:sldLayoutId id="2147483688" r:id="rId1"/>
  </p:sldLayoutIdLst>
  <p:timing>
    <p:tnLst>
      <p:par>
        <p:cTn xmlns:p14="http://schemas.microsoft.com/office/powerpoint/2010/mai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4425950"/>
            <a:ext cx="9144000" cy="717550"/>
          </a:xfrm>
          <a:prstGeom prst="rect">
            <a:avLst/>
          </a:prstGeom>
          <a:solidFill>
            <a:schemeClr val="bg2"/>
          </a:solidFill>
          <a:ln w="9525" cap="flat" cmpd="sng" algn="ctr">
            <a:noFill/>
            <a:prstDash val="solid"/>
          </a:ln>
          <a:effectLst>
            <a:outerShdw blurRad="50800" dist="38100" dir="16200000" rotWithShape="0">
              <a:srgbClr val="000000">
                <a:alpha val="30000"/>
              </a:srgbClr>
            </a:outerShdw>
          </a:effectLst>
        </p:spPr>
        <p:txBody>
          <a:bodyPr anchor="ctr"/>
          <a:lstStyle/>
          <a:p>
            <a:pPr algn="ctr" defTabSz="914400" fontAlgn="auto">
              <a:spcBef>
                <a:spcPts val="0"/>
              </a:spcBef>
              <a:spcAft>
                <a:spcPts val="0"/>
              </a:spcAft>
              <a:defRPr/>
            </a:pPr>
            <a:endParaRPr lang="en-US" kern="0">
              <a:solidFill>
                <a:sysClr val="window" lastClr="FFFFFF"/>
              </a:solidFill>
              <a:latin typeface="Trebuchet MS"/>
              <a:ea typeface="+mn-ea"/>
              <a:cs typeface="+mn-cs"/>
            </a:endParaRPr>
          </a:p>
        </p:txBody>
      </p:sp>
      <p:sp>
        <p:nvSpPr>
          <p:cNvPr id="2051" name="Title Placeholder 1"/>
          <p:cNvSpPr>
            <a:spLocks noGrp="1"/>
          </p:cNvSpPr>
          <p:nvPr>
            <p:ph type="title"/>
          </p:nvPr>
        </p:nvSpPr>
        <p:spPr bwMode="auto">
          <a:xfrm>
            <a:off x="457200" y="130172"/>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052" name="Text Placeholder 2"/>
          <p:cNvSpPr>
            <a:spLocks noGrp="1"/>
          </p:cNvSpPr>
          <p:nvPr>
            <p:ph type="body" idx="1"/>
          </p:nvPr>
        </p:nvSpPr>
        <p:spPr bwMode="auto">
          <a:xfrm>
            <a:off x="457200" y="1090079"/>
            <a:ext cx="8229600" cy="308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Typographic logo that represents Quality Matters" title="QM Quality Matter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4938" y="4481513"/>
            <a:ext cx="644525" cy="571500"/>
          </a:xfrm>
          <a:prstGeom prst="rect">
            <a:avLst/>
          </a:prstGeom>
          <a:effectLst>
            <a:outerShdw blurRad="82550" dist="88900" dir="2700000" algn="tl" rotWithShape="0">
              <a:prstClr val="black">
                <a:alpha val="30000"/>
              </a:prstClr>
            </a:outerShdw>
          </a:effectLst>
        </p:spPr>
      </p:pic>
      <p:sp>
        <p:nvSpPr>
          <p:cNvPr id="2054" name="TextBox 11"/>
          <p:cNvSpPr txBox="1">
            <a:spLocks noChangeArrowheads="1"/>
          </p:cNvSpPr>
          <p:nvPr/>
        </p:nvSpPr>
        <p:spPr bwMode="auto">
          <a:xfrm>
            <a:off x="876300" y="4594229"/>
            <a:ext cx="5040313" cy="469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spcBef>
                <a:spcPts val="300"/>
              </a:spcBef>
            </a:pPr>
            <a:r>
              <a:rPr lang="en-US" sz="1200" dirty="0">
                <a:solidFill>
                  <a:schemeClr val="tx2"/>
                </a:solidFill>
                <a:latin typeface="Calibri"/>
                <a:cs typeface="Calibri"/>
              </a:rPr>
              <a:t>Helping you deliver on your online promise</a:t>
            </a:r>
          </a:p>
          <a:p>
            <a:pPr>
              <a:spcBef>
                <a:spcPts val="300"/>
              </a:spcBef>
            </a:pPr>
            <a:r>
              <a:rPr lang="en-US" sz="1000" dirty="0" err="1">
                <a:solidFill>
                  <a:schemeClr val="tx2"/>
                </a:solidFill>
                <a:latin typeface="Calibri"/>
                <a:cs typeface="Calibri"/>
              </a:rPr>
              <a:t>qualitymatters.org</a:t>
            </a:r>
            <a:endParaRPr lang="en-US" sz="1000" dirty="0">
              <a:solidFill>
                <a:schemeClr val="tx2"/>
              </a:solidFill>
              <a:latin typeface="Calibri"/>
              <a:cs typeface="Calibri"/>
            </a:endParaRPr>
          </a:p>
        </p:txBody>
      </p:sp>
      <p:sp>
        <p:nvSpPr>
          <p:cNvPr id="8" name="TextBox 12"/>
          <p:cNvSpPr txBox="1">
            <a:spLocks noChangeArrowheads="1"/>
          </p:cNvSpPr>
          <p:nvPr/>
        </p:nvSpPr>
        <p:spPr bwMode="auto">
          <a:xfrm>
            <a:off x="6724942" y="4921231"/>
            <a:ext cx="234762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smtClean="0">
                <a:solidFill>
                  <a:schemeClr val="accent2"/>
                </a:solidFill>
                <a:latin typeface="Calibri" charset="0"/>
              </a:rPr>
              <a:t>2018 Quality Matters and </a:t>
            </a:r>
            <a:r>
              <a:rPr lang="en-US" sz="800" dirty="0" err="1" smtClean="0">
                <a:solidFill>
                  <a:schemeClr val="accent2"/>
                </a:solidFill>
                <a:latin typeface="Calibri" charset="0"/>
              </a:rPr>
              <a:t>Eduventures</a:t>
            </a:r>
            <a:r>
              <a:rPr lang="en-US" sz="800" dirty="0" smtClean="0">
                <a:solidFill>
                  <a:schemeClr val="accent2"/>
                </a:solidFill>
                <a:latin typeface="Calibri" charset="0"/>
              </a:rPr>
              <a:t> Research.</a:t>
            </a:r>
            <a:endParaRPr lang="en-US" sz="800" dirty="0">
              <a:solidFill>
                <a:schemeClr val="accent2"/>
              </a:solidFill>
              <a:latin typeface="Calibri" charset="0"/>
            </a:endParaRPr>
          </a:p>
        </p:txBody>
      </p:sp>
      <p:pic>
        <p:nvPicPr>
          <p:cNvPr id="9" name="Picture 8"/>
          <p:cNvPicPr>
            <a:picLocks noChangeAspect="1"/>
          </p:cNvPicPr>
          <p:nvPr userDrawn="1"/>
        </p:nvPicPr>
        <p:blipFill>
          <a:blip r:embed="rId12"/>
          <a:stretch>
            <a:fillRect/>
          </a:stretch>
        </p:blipFill>
        <p:spPr>
          <a:xfrm>
            <a:off x="7579558" y="4476581"/>
            <a:ext cx="1447942" cy="429386"/>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80" r:id="rId2"/>
    <p:sldLayoutId id="2147483691" r:id="rId3"/>
    <p:sldLayoutId id="2147483681" r:id="rId4"/>
    <p:sldLayoutId id="2147483683" r:id="rId5"/>
    <p:sldLayoutId id="2147483684" r:id="rId6"/>
    <p:sldLayoutId id="2147483685" r:id="rId7"/>
    <p:sldLayoutId id="2147483707" r:id="rId8"/>
    <p:sldLayoutId id="2147483708" r:id="rId9"/>
  </p:sldLayoutIdLst>
  <p:timing>
    <p:tnLst>
      <p:par>
        <p:cTn xmlns:p14="http://schemas.microsoft.com/office/powerpoint/2010/main" id="1" dur="indefinite" restart="never" nodeType="tmRoot"/>
      </p:par>
    </p:tnLst>
  </p:timing>
  <p:txStyles>
    <p:titleStyle>
      <a:lvl1pPr algn="ctr" defTabSz="457200" rtl="0" fontAlgn="base">
        <a:spcBef>
          <a:spcPct val="0"/>
        </a:spcBef>
        <a:spcAft>
          <a:spcPct val="0"/>
        </a:spcAft>
        <a:defRPr sz="3200" kern="1200">
          <a:solidFill>
            <a:schemeClr val="accent2"/>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9pPr>
    </p:titleStyle>
    <p:bodyStyle>
      <a:lvl1pPr marL="457200" indent="-457200" algn="l" defTabSz="457200" rtl="0" fontAlgn="base">
        <a:spcBef>
          <a:spcPct val="20000"/>
        </a:spcBef>
        <a:spcAft>
          <a:spcPct val="0"/>
        </a:spcAft>
        <a:buSzPct val="115000"/>
        <a:buFont typeface="Arial" charset="0"/>
        <a:buChar char="•"/>
        <a:defRPr sz="2000" kern="1200">
          <a:solidFill>
            <a:schemeClr val="tx1"/>
          </a:solidFill>
          <a:latin typeface="+mn-lt"/>
          <a:ea typeface="ＭＳ Ｐゴシック" charset="0"/>
          <a:cs typeface="ＭＳ Ｐゴシック" charset="0"/>
        </a:defRPr>
      </a:lvl1pPr>
      <a:lvl2pPr marL="731520" indent="-457200" algn="l" defTabSz="457200" rtl="0" fontAlgn="base">
        <a:spcBef>
          <a:spcPct val="20000"/>
        </a:spcBef>
        <a:spcAft>
          <a:spcPct val="0"/>
        </a:spcAft>
        <a:buSzPct val="75000"/>
        <a:buFont typeface="Courier New" charset="0"/>
        <a:buChar char="o"/>
        <a:defRPr sz="2000" kern="1200">
          <a:solidFill>
            <a:schemeClr val="tx1"/>
          </a:solidFill>
          <a:latin typeface="+mn-lt"/>
          <a:ea typeface="ＭＳ Ｐゴシック" charset="0"/>
          <a:cs typeface="+mn-cs"/>
        </a:defRPr>
      </a:lvl2pPr>
      <a:lvl3pPr marL="822960" indent="-182880" algn="l" defTabSz="457200" rtl="0" fontAlgn="base">
        <a:spcBef>
          <a:spcPct val="20000"/>
        </a:spcBef>
        <a:spcAft>
          <a:spcPct val="0"/>
        </a:spcAft>
        <a:buSzPct val="120000"/>
        <a:buFont typeface="Arial" charset="0"/>
        <a:buChar char="•"/>
        <a:defRPr sz="1800" kern="1200">
          <a:solidFill>
            <a:schemeClr val="tx1"/>
          </a:solidFill>
          <a:latin typeface="+mn-lt"/>
          <a:ea typeface="ＭＳ Ｐゴシック" charset="0"/>
          <a:cs typeface="+mn-cs"/>
        </a:defRPr>
      </a:lvl3pPr>
      <a:lvl4pPr marL="1097280" indent="-228600" algn="l" defTabSz="457200" rtl="0" fontAlgn="base">
        <a:spcBef>
          <a:spcPct val="20000"/>
        </a:spcBef>
        <a:spcAft>
          <a:spcPct val="0"/>
        </a:spcAft>
        <a:buSzPct val="90000"/>
        <a:buFont typeface="Lucida Grande"/>
        <a:buChar char="»"/>
        <a:defRPr sz="1600" kern="1200">
          <a:solidFill>
            <a:schemeClr val="tx1"/>
          </a:solidFill>
          <a:latin typeface="+mn-lt"/>
          <a:ea typeface="ＭＳ Ｐゴシック" charset="0"/>
          <a:cs typeface="+mn-cs"/>
        </a:defRPr>
      </a:lvl4pPr>
      <a:lvl5pPr marL="1261872" indent="-182880" algn="l" defTabSz="457200" rtl="0" fontAlgn="base">
        <a:spcBef>
          <a:spcPct val="20000"/>
        </a:spcBef>
        <a:spcAft>
          <a:spcPct val="0"/>
        </a:spcAft>
        <a:buSzPct val="80000"/>
        <a:buFont typeface="Courier New"/>
        <a:buChar char="o"/>
        <a:defRPr sz="14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4197350"/>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50469" y="300038"/>
            <a:ext cx="1643063" cy="1458912"/>
          </a:xfrm>
          <a:prstGeom prst="rect">
            <a:avLst/>
          </a:prstGeom>
          <a:effectLst>
            <a:outerShdw blurRad="82550" dist="88900" dir="2700000" algn="tl" rotWithShape="0">
              <a:prstClr val="black">
                <a:alpha val="30000"/>
              </a:prstClr>
            </a:outerShdw>
          </a:effectLst>
        </p:spPr>
      </p:pic>
      <p:sp>
        <p:nvSpPr>
          <p:cNvPr id="5" name="TextBox 12"/>
          <p:cNvSpPr txBox="1">
            <a:spLocks noChangeArrowheads="1"/>
          </p:cNvSpPr>
          <p:nvPr/>
        </p:nvSpPr>
        <p:spPr bwMode="auto">
          <a:xfrm>
            <a:off x="7621589" y="4932895"/>
            <a:ext cx="14509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a:ln>
                  <a:noFill/>
                </a:ln>
                <a:solidFill>
                  <a:srgbClr val="526C7C"/>
                </a:solidFill>
                <a:effectLst/>
                <a:uLnTx/>
                <a:uFillTx/>
                <a:latin typeface="Calibri" charset="0"/>
                <a:ea typeface="ＭＳ Ｐゴシック" charset="0"/>
                <a:cs typeface="ＭＳ Ｐゴシック" charset="0"/>
              </a:rPr>
              <a:t>©</a:t>
            </a:r>
            <a:r>
              <a:rPr kumimoji="0" lang="en-US" sz="800" b="0" i="0" u="none" strike="noStrike" kern="0" cap="none" spc="0" normalizeH="0" baseline="0" noProof="0" smtClean="0">
                <a:ln>
                  <a:noFill/>
                </a:ln>
                <a:solidFill>
                  <a:srgbClr val="526C7C"/>
                </a:solidFill>
                <a:effectLst/>
                <a:uLnTx/>
                <a:uFillTx/>
                <a:latin typeface="Calibri" charset="0"/>
                <a:ea typeface="ＭＳ Ｐゴシック" charset="0"/>
                <a:cs typeface="ＭＳ Ｐゴシック" charset="0"/>
              </a:rPr>
              <a:t>2018 </a:t>
            </a:r>
            <a:r>
              <a:rPr kumimoji="0" lang="en-US" sz="800" b="0" i="0" u="none" strike="noStrike" kern="0" cap="none" spc="0" normalizeH="0" baseline="0" noProof="0" dirty="0" err="1">
                <a:ln>
                  <a:noFill/>
                </a:ln>
                <a:solidFill>
                  <a:srgbClr val="526C7C"/>
                </a:solidFill>
                <a:effectLst/>
                <a:uLnTx/>
                <a:uFillTx/>
                <a:latin typeface="Calibri" charset="0"/>
                <a:ea typeface="ＭＳ Ｐゴシック" charset="0"/>
                <a:cs typeface="ＭＳ Ｐゴシック" charset="0"/>
              </a:rPr>
              <a:t>MarylandOnline</a:t>
            </a:r>
            <a:r>
              <a:rPr kumimoji="0" lang="en-US" sz="800" b="0" i="0" u="none" strike="noStrike" kern="0" cap="none" spc="0" normalizeH="0" baseline="0" noProof="0" dirty="0">
                <a:ln>
                  <a:noFill/>
                </a:ln>
                <a:solidFill>
                  <a:srgbClr val="526C7C"/>
                </a:solidFill>
                <a:effectLst/>
                <a:uLnTx/>
                <a:uFillTx/>
                <a:latin typeface="Calibri" charset="0"/>
                <a:ea typeface="ＭＳ Ｐゴシック" charset="0"/>
                <a:cs typeface="ＭＳ Ｐゴシック" charset="0"/>
              </a:rPr>
              <a:t>, Inc.</a:t>
            </a:r>
          </a:p>
        </p:txBody>
      </p:sp>
    </p:spTree>
  </p:cSld>
  <p:clrMap bg1="lt1" tx1="dk1" bg2="lt2" tx2="dk2" accent1="accent1" accent2="accent2" accent3="accent3" accent4="accent4" accent5="accent5" accent6="accent6" hlink="hlink" folHlink="folHlink"/>
  <p:sldLayoutIdLst>
    <p:sldLayoutId id="2147483689" r:id="rId1"/>
    <p:sldLayoutId id="2147483686" r:id="rId2"/>
    <p:sldLayoutId id="2147483690" r:id="rId3"/>
  </p:sldLayoutIdLst>
  <p:timing>
    <p:tnLst>
      <p:par>
        <p:cTn xmlns:p14="http://schemas.microsoft.com/office/powerpoint/2010/main" id="1" dur="indefinite" restart="never" nodeType="tmRoot"/>
      </p:par>
    </p:tnLst>
  </p:timing>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 Id="rId3"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 Id="rId3" Type="http://schemas.openxmlformats.org/officeDocument/2006/relationships/chart" Target="../charts/char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 Id="rId3" Type="http://schemas.openxmlformats.org/officeDocument/2006/relationships/chart" Target="../charts/char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mailto:rlegon@qualitymatters.org" TargetMode="External"/><Relationship Id="rId4" Type="http://schemas.openxmlformats.org/officeDocument/2006/relationships/hyperlink" Target="mailto:rgarrett@eduventures.com" TargetMode="External"/><Relationship Id="rId5" Type="http://schemas.openxmlformats.org/officeDocument/2006/relationships/hyperlink" Target="http://idesignedu.org" TargetMode="External"/><Relationship Id="rId6" Type="http://schemas.openxmlformats.org/officeDocument/2006/relationships/image" Target="../media/image4.png"/><Relationship Id="rId7" Type="http://schemas.openxmlformats.org/officeDocument/2006/relationships/hyperlink" Target="http://extensionengine.org" TargetMode="External"/><Relationship Id="rId8" Type="http://schemas.openxmlformats.org/officeDocument/2006/relationships/image" Target="../media/image5.png"/><Relationship Id="rId9" Type="http://schemas.openxmlformats.org/officeDocument/2006/relationships/hyperlink" Target="http://instructionalconnections.com" TargetMode="External"/><Relationship Id="rId10" Type="http://schemas.openxmlformats.org/officeDocument/2006/relationships/image" Target="../media/image6.png"/><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 Id="rId3"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3"/>
          <p:cNvSpPr>
            <a:spLocks noGrp="1"/>
          </p:cNvSpPr>
          <p:nvPr>
            <p:ph type="ctrTitle"/>
          </p:nvPr>
        </p:nvSpPr>
        <p:spPr bwMode="auto">
          <a:xfrm>
            <a:off x="685800" y="1645876"/>
            <a:ext cx="7772400" cy="1098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r>
              <a:rPr lang="en-US" sz="3200" dirty="0"/>
              <a:t>Seeking a Competitive Edge </a:t>
            </a:r>
            <a:r>
              <a:rPr lang="en-US" sz="3200" dirty="0" smtClean="0"/>
              <a:t/>
            </a:r>
            <a:br>
              <a:rPr lang="en-US" sz="3200" dirty="0" smtClean="0"/>
            </a:br>
            <a:r>
              <a:rPr lang="en-US" sz="3200" dirty="0" smtClean="0"/>
              <a:t>for </a:t>
            </a:r>
            <a:r>
              <a:rPr lang="en-US" sz="3200" dirty="0"/>
              <a:t>Local and Regional Online </a:t>
            </a:r>
            <a:r>
              <a:rPr lang="en-US" sz="3200" dirty="0" smtClean="0"/>
              <a:t>Programs</a:t>
            </a:r>
            <a:br>
              <a:rPr lang="en-US" sz="3200" dirty="0" smtClean="0"/>
            </a:br>
            <a:r>
              <a:rPr lang="en-US" sz="2800" dirty="0" smtClean="0"/>
              <a:t>A Discussion</a:t>
            </a:r>
            <a:r>
              <a:rPr lang="en-US" sz="3200" dirty="0" smtClean="0"/>
              <a:t/>
            </a:r>
            <a:br>
              <a:rPr lang="en-US" sz="3200" dirty="0" smtClean="0"/>
            </a:br>
            <a:r>
              <a:rPr lang="en-US" sz="3200" dirty="0" smtClean="0"/>
              <a:t> </a:t>
            </a:r>
            <a:endParaRPr lang="en-US" sz="3200" dirty="0">
              <a:latin typeface="Lato Semibold" charset="0"/>
            </a:endParaRPr>
          </a:p>
        </p:txBody>
      </p:sp>
      <p:sp>
        <p:nvSpPr>
          <p:cNvPr id="5" name="Subtitle 4"/>
          <p:cNvSpPr>
            <a:spLocks noGrp="1"/>
          </p:cNvSpPr>
          <p:nvPr>
            <p:ph type="subTitle" idx="1"/>
          </p:nvPr>
        </p:nvSpPr>
        <p:spPr>
          <a:xfrm>
            <a:off x="799197" y="3028058"/>
            <a:ext cx="7558116" cy="630237"/>
          </a:xfrm>
        </p:spPr>
        <p:txBody>
          <a:bodyPr/>
          <a:lstStyle/>
          <a:p>
            <a:pPr algn="l" fontAlgn="auto">
              <a:spcAft>
                <a:spcPts val="0"/>
              </a:spcAft>
              <a:buFont typeface="Arial"/>
              <a:buNone/>
              <a:defRPr/>
            </a:pPr>
            <a:endParaRPr lang="en-US" sz="2000" dirty="0" smtClean="0">
              <a:ea typeface="+mn-ea"/>
              <a:cs typeface="+mn-cs"/>
            </a:endParaRPr>
          </a:p>
          <a:p>
            <a:pPr algn="l" fontAlgn="auto">
              <a:spcAft>
                <a:spcPts val="0"/>
              </a:spcAft>
              <a:buFont typeface="Arial"/>
              <a:buNone/>
              <a:defRPr/>
            </a:pPr>
            <a:r>
              <a:rPr lang="en-US" sz="2000" dirty="0" smtClean="0">
                <a:ea typeface="+mn-ea"/>
                <a:cs typeface="+mn-cs"/>
              </a:rPr>
              <a:t>Ron Legon, Executive Director Emeritus, Quality Matters</a:t>
            </a:r>
          </a:p>
          <a:p>
            <a:pPr algn="l" fontAlgn="auto">
              <a:spcAft>
                <a:spcPts val="0"/>
              </a:spcAft>
              <a:defRPr/>
            </a:pPr>
            <a:r>
              <a:rPr lang="en-US" sz="2000" dirty="0" smtClean="0">
                <a:ea typeface="+mn-ea"/>
                <a:cs typeface="+mn-cs"/>
              </a:rPr>
              <a:t>Richard Garrett, Chief Research Officer, </a:t>
            </a:r>
            <a:r>
              <a:rPr lang="en-US" sz="2000" dirty="0" err="1" smtClean="0">
                <a:ea typeface="+mn-ea"/>
                <a:cs typeface="+mn-cs"/>
              </a:rPr>
              <a:t>Eduventures</a:t>
            </a:r>
            <a:r>
              <a:rPr lang="en-US" sz="2000" dirty="0" smtClean="0">
                <a:ea typeface="+mn-ea"/>
                <a:cs typeface="+mn-cs"/>
              </a:rPr>
              <a:t> Research</a:t>
            </a:r>
            <a:endParaRPr lang="en-US" sz="2000" dirty="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p:cNvGraphicFramePr>
          <p:nvPr>
            <p:extLst>
              <p:ext uri="{D42A27DB-BD31-4B8C-83A1-F6EECF244321}">
                <p14:modId xmlns:p14="http://schemas.microsoft.com/office/powerpoint/2010/main" val="4253182278"/>
              </p:ext>
            </p:extLst>
          </p:nvPr>
        </p:nvGraphicFramePr>
        <p:xfrm>
          <a:off x="272151" y="839061"/>
          <a:ext cx="8384243" cy="352632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87255" y="4103774"/>
            <a:ext cx="8069140" cy="261610"/>
          </a:xfrm>
          <a:prstGeom prst="rect">
            <a:avLst/>
          </a:prstGeom>
          <a:noFill/>
        </p:spPr>
        <p:txBody>
          <a:bodyPr wrap="square" rtlCol="0">
            <a:spAutoFit/>
          </a:bodyPr>
          <a:lstStyle/>
          <a:p>
            <a:pPr algn="r"/>
            <a:r>
              <a:rPr lang="en-US" sz="1100" dirty="0" smtClean="0"/>
              <a:t>Source: IPEDS. Undergraduate and graduate combined; 2 and 4-year schools. For-profit and nonprofit schools. </a:t>
            </a:r>
            <a:endParaRPr lang="en-US" sz="1100" dirty="0"/>
          </a:p>
        </p:txBody>
      </p:sp>
      <p:sp>
        <p:nvSpPr>
          <p:cNvPr id="2" name="TextBox 1"/>
          <p:cNvSpPr txBox="1"/>
          <p:nvPr/>
        </p:nvSpPr>
        <p:spPr>
          <a:xfrm>
            <a:off x="0" y="0"/>
            <a:ext cx="9144000" cy="954107"/>
          </a:xfrm>
          <a:prstGeom prst="rect">
            <a:avLst/>
          </a:prstGeom>
          <a:noFill/>
        </p:spPr>
        <p:txBody>
          <a:bodyPr wrap="square" rtlCol="0">
            <a:spAutoFit/>
          </a:bodyPr>
          <a:lstStyle/>
          <a:p>
            <a:pPr algn="ctr"/>
            <a:r>
              <a:rPr lang="en-US" sz="2800" dirty="0" smtClean="0"/>
              <a:t>The Problem:</a:t>
            </a:r>
          </a:p>
          <a:p>
            <a:pPr algn="ctr"/>
            <a:r>
              <a:rPr lang="en-US" sz="2600" dirty="0" smtClean="0"/>
              <a:t>Online Program Expansion Outpacing Enrollment Growth</a:t>
            </a:r>
            <a:endParaRPr lang="en-US" sz="2600" dirty="0"/>
          </a:p>
        </p:txBody>
      </p:sp>
    </p:spTree>
    <p:extLst>
      <p:ext uri="{BB962C8B-B14F-4D97-AF65-F5344CB8AC3E}">
        <p14:creationId xmlns:p14="http://schemas.microsoft.com/office/powerpoint/2010/main" val="7962089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3194039737"/>
              </p:ext>
            </p:extLst>
          </p:nvPr>
        </p:nvGraphicFramePr>
        <p:xfrm>
          <a:off x="143566" y="706784"/>
          <a:ext cx="8735392" cy="3771988"/>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43566" y="102048"/>
            <a:ext cx="8735392" cy="523220"/>
          </a:xfrm>
          <a:prstGeom prst="rect">
            <a:avLst/>
          </a:prstGeom>
          <a:noFill/>
        </p:spPr>
        <p:txBody>
          <a:bodyPr wrap="square" rtlCol="0">
            <a:spAutoFit/>
          </a:bodyPr>
          <a:lstStyle/>
          <a:p>
            <a:pPr algn="ctr"/>
            <a:r>
              <a:rPr lang="en-US" sz="2800" dirty="0" smtClean="0"/>
              <a:t>How Competition is Perceived by Different Models</a:t>
            </a:r>
            <a:endParaRPr lang="en-US" sz="2800" dirty="0"/>
          </a:p>
        </p:txBody>
      </p:sp>
    </p:spTree>
    <p:extLst>
      <p:ext uri="{BB962C8B-B14F-4D97-AF65-F5344CB8AC3E}">
        <p14:creationId xmlns:p14="http://schemas.microsoft.com/office/powerpoint/2010/main" val="37492862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0172"/>
            <a:ext cx="8229600" cy="674872"/>
          </a:xfrm>
        </p:spPr>
        <p:txBody>
          <a:bodyPr/>
          <a:lstStyle/>
          <a:p>
            <a:r>
              <a:rPr lang="en-US" sz="2800" dirty="0" smtClean="0">
                <a:solidFill>
                  <a:srgbClr val="000000"/>
                </a:solidFill>
              </a:rPr>
              <a:t>Plans for New Online Programs</a:t>
            </a:r>
            <a:endParaRPr lang="en-US" sz="2800" dirty="0">
              <a:solidFill>
                <a:srgbClr val="000000"/>
              </a:solidFill>
            </a:endParaRPr>
          </a:p>
        </p:txBody>
      </p:sp>
      <p:graphicFrame>
        <p:nvGraphicFramePr>
          <p:cNvPr id="5" name="Chart 4"/>
          <p:cNvGraphicFramePr/>
          <p:nvPr>
            <p:extLst>
              <p:ext uri="{D42A27DB-BD31-4B8C-83A1-F6EECF244321}">
                <p14:modId xmlns:p14="http://schemas.microsoft.com/office/powerpoint/2010/main" val="966073079"/>
              </p:ext>
            </p:extLst>
          </p:nvPr>
        </p:nvGraphicFramePr>
        <p:xfrm>
          <a:off x="158755" y="805045"/>
          <a:ext cx="8720181" cy="35943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27508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0" y="5381"/>
            <a:ext cx="9144000" cy="686277"/>
          </a:xfrm>
        </p:spPr>
        <p:txBody>
          <a:bodyPr/>
          <a:lstStyle/>
          <a:p>
            <a:r>
              <a:rPr lang="en-US" sz="2800" dirty="0" smtClean="0">
                <a:solidFill>
                  <a:srgbClr val="000000"/>
                </a:solidFill>
              </a:rPr>
              <a:t>Is </a:t>
            </a:r>
            <a:r>
              <a:rPr lang="en-US" sz="2800" dirty="0">
                <a:solidFill>
                  <a:srgbClr val="000000"/>
                </a:solidFill>
              </a:rPr>
              <a:t>p</a:t>
            </a:r>
            <a:r>
              <a:rPr lang="en-US" sz="2800" dirty="0" smtClean="0">
                <a:solidFill>
                  <a:srgbClr val="000000"/>
                </a:solidFill>
              </a:rPr>
              <a:t>edagogy </a:t>
            </a:r>
            <a:r>
              <a:rPr lang="en-US" sz="2800" dirty="0">
                <a:solidFill>
                  <a:srgbClr val="000000"/>
                </a:solidFill>
              </a:rPr>
              <a:t>e</a:t>
            </a:r>
            <a:r>
              <a:rPr lang="en-US" sz="2800" dirty="0" smtClean="0">
                <a:solidFill>
                  <a:srgbClr val="000000"/>
                </a:solidFill>
              </a:rPr>
              <a:t>volving to achieve its full online potential?</a:t>
            </a:r>
            <a:endParaRPr lang="en-US" sz="2800" dirty="0">
              <a:solidFill>
                <a:srgbClr val="000000"/>
              </a:solidFill>
            </a:endParaRPr>
          </a:p>
        </p:txBody>
      </p:sp>
      <p:graphicFrame>
        <p:nvGraphicFramePr>
          <p:cNvPr id="2" name="Chart 1"/>
          <p:cNvGraphicFramePr/>
          <p:nvPr>
            <p:extLst>
              <p:ext uri="{D42A27DB-BD31-4B8C-83A1-F6EECF244321}">
                <p14:modId xmlns:p14="http://schemas.microsoft.com/office/powerpoint/2010/main" val="4130460831"/>
              </p:ext>
            </p:extLst>
          </p:nvPr>
        </p:nvGraphicFramePr>
        <p:xfrm>
          <a:off x="0" y="691658"/>
          <a:ext cx="9022924" cy="373042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753568" y="1877102"/>
            <a:ext cx="1025059" cy="276999"/>
          </a:xfrm>
          <a:prstGeom prst="rect">
            <a:avLst/>
          </a:prstGeom>
          <a:noFill/>
        </p:spPr>
        <p:txBody>
          <a:bodyPr wrap="square" rtlCol="0">
            <a:spAutoFit/>
          </a:bodyPr>
          <a:lstStyle/>
          <a:p>
            <a:r>
              <a:rPr lang="en-US" sz="1200" b="1" dirty="0" smtClean="0">
                <a:solidFill>
                  <a:srgbClr val="FF0000"/>
                </a:solidFill>
              </a:rPr>
              <a:t>Small= 18%</a:t>
            </a:r>
            <a:endParaRPr lang="en-US" sz="1200" b="1" dirty="0">
              <a:solidFill>
                <a:srgbClr val="FF0000"/>
              </a:solidFill>
            </a:endParaRPr>
          </a:p>
        </p:txBody>
      </p:sp>
      <p:sp>
        <p:nvSpPr>
          <p:cNvPr id="7" name="TextBox 6"/>
          <p:cNvSpPr txBox="1"/>
          <p:nvPr/>
        </p:nvSpPr>
        <p:spPr>
          <a:xfrm>
            <a:off x="5666585" y="2795618"/>
            <a:ext cx="1025059" cy="276999"/>
          </a:xfrm>
          <a:prstGeom prst="rect">
            <a:avLst/>
          </a:prstGeom>
          <a:noFill/>
        </p:spPr>
        <p:txBody>
          <a:bodyPr wrap="square" rtlCol="0">
            <a:spAutoFit/>
          </a:bodyPr>
          <a:lstStyle/>
          <a:p>
            <a:r>
              <a:rPr lang="en-US" sz="1200" b="1" dirty="0" smtClean="0"/>
              <a:t>Large= 64%</a:t>
            </a:r>
            <a:endParaRPr lang="en-US" sz="1200" b="1" dirty="0"/>
          </a:p>
        </p:txBody>
      </p:sp>
      <p:sp>
        <p:nvSpPr>
          <p:cNvPr id="11" name="TextBox 10"/>
          <p:cNvSpPr txBox="1"/>
          <p:nvPr/>
        </p:nvSpPr>
        <p:spPr>
          <a:xfrm>
            <a:off x="4909803" y="2590471"/>
            <a:ext cx="1025059" cy="276999"/>
          </a:xfrm>
          <a:prstGeom prst="rect">
            <a:avLst/>
          </a:prstGeom>
          <a:noFill/>
        </p:spPr>
        <p:txBody>
          <a:bodyPr wrap="square" rtlCol="0">
            <a:spAutoFit/>
          </a:bodyPr>
          <a:lstStyle/>
          <a:p>
            <a:r>
              <a:rPr lang="en-US" sz="1200" b="1" dirty="0" smtClean="0"/>
              <a:t>Large= 47%</a:t>
            </a:r>
            <a:endParaRPr lang="en-US" sz="1200" b="1" dirty="0"/>
          </a:p>
        </p:txBody>
      </p:sp>
      <p:sp>
        <p:nvSpPr>
          <p:cNvPr id="14" name="TextBox 13"/>
          <p:cNvSpPr txBox="1"/>
          <p:nvPr/>
        </p:nvSpPr>
        <p:spPr>
          <a:xfrm>
            <a:off x="4778627" y="2323834"/>
            <a:ext cx="1025059" cy="276999"/>
          </a:xfrm>
          <a:prstGeom prst="rect">
            <a:avLst/>
          </a:prstGeom>
          <a:noFill/>
        </p:spPr>
        <p:txBody>
          <a:bodyPr wrap="square" rtlCol="0">
            <a:spAutoFit/>
          </a:bodyPr>
          <a:lstStyle/>
          <a:p>
            <a:r>
              <a:rPr lang="en-US" sz="1200" b="1" dirty="0" smtClean="0"/>
              <a:t>Large= 39%</a:t>
            </a:r>
            <a:endParaRPr lang="en-US" sz="1200" b="1" dirty="0"/>
          </a:p>
        </p:txBody>
      </p:sp>
      <p:sp>
        <p:nvSpPr>
          <p:cNvPr id="17" name="TextBox 16"/>
          <p:cNvSpPr txBox="1"/>
          <p:nvPr/>
        </p:nvSpPr>
        <p:spPr>
          <a:xfrm>
            <a:off x="3241038" y="1132845"/>
            <a:ext cx="1025059" cy="276999"/>
          </a:xfrm>
          <a:prstGeom prst="rect">
            <a:avLst/>
          </a:prstGeom>
          <a:noFill/>
        </p:spPr>
        <p:txBody>
          <a:bodyPr wrap="square" rtlCol="0">
            <a:spAutoFit/>
          </a:bodyPr>
          <a:lstStyle/>
          <a:p>
            <a:r>
              <a:rPr lang="en-US" sz="1200" b="1" dirty="0" smtClean="0"/>
              <a:t>Large= 11%</a:t>
            </a:r>
            <a:endParaRPr lang="en-US" sz="1200" b="1" dirty="0"/>
          </a:p>
        </p:txBody>
      </p:sp>
      <p:sp>
        <p:nvSpPr>
          <p:cNvPr id="18" name="TextBox 17"/>
          <p:cNvSpPr txBox="1"/>
          <p:nvPr/>
        </p:nvSpPr>
        <p:spPr>
          <a:xfrm>
            <a:off x="3371635" y="1409844"/>
            <a:ext cx="1025059" cy="276999"/>
          </a:xfrm>
          <a:prstGeom prst="rect">
            <a:avLst/>
          </a:prstGeom>
          <a:noFill/>
        </p:spPr>
        <p:txBody>
          <a:bodyPr wrap="square" rtlCol="0">
            <a:spAutoFit/>
          </a:bodyPr>
          <a:lstStyle/>
          <a:p>
            <a:r>
              <a:rPr lang="en-US" sz="1200" b="1" dirty="0" smtClean="0"/>
              <a:t>Large= 17%</a:t>
            </a:r>
            <a:endParaRPr lang="en-US" sz="1200" b="1" dirty="0"/>
          </a:p>
        </p:txBody>
      </p:sp>
    </p:spTree>
    <p:extLst>
      <p:ext uri="{BB962C8B-B14F-4D97-AF65-F5344CB8AC3E}">
        <p14:creationId xmlns:p14="http://schemas.microsoft.com/office/powerpoint/2010/main" val="408101600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67385" y="155439"/>
            <a:ext cx="8667721" cy="524049"/>
          </a:xfrm>
        </p:spPr>
        <p:txBody>
          <a:bodyPr/>
          <a:lstStyle/>
          <a:p>
            <a:pPr algn="ctr"/>
            <a:r>
              <a:rPr lang="en-US" sz="2800" dirty="0" smtClean="0"/>
              <a:t>Who’s Investing in Alternative Credentials?</a:t>
            </a:r>
            <a:endParaRPr lang="en-US" sz="2800"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3884473265"/>
              </p:ext>
            </p:extLst>
          </p:nvPr>
        </p:nvGraphicFramePr>
        <p:xfrm>
          <a:off x="267385" y="560693"/>
          <a:ext cx="8759347" cy="40890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71050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755869067"/>
              </p:ext>
            </p:extLst>
          </p:nvPr>
        </p:nvGraphicFramePr>
        <p:xfrm>
          <a:off x="254000" y="695740"/>
          <a:ext cx="8647043" cy="370366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54000" y="0"/>
            <a:ext cx="8647043" cy="523220"/>
          </a:xfrm>
          <a:prstGeom prst="rect">
            <a:avLst/>
          </a:prstGeom>
          <a:noFill/>
        </p:spPr>
        <p:txBody>
          <a:bodyPr wrap="square" rtlCol="0">
            <a:spAutoFit/>
          </a:bodyPr>
          <a:lstStyle/>
          <a:p>
            <a:pPr algn="ctr"/>
            <a:r>
              <a:rPr lang="en-US" sz="2800" dirty="0" smtClean="0"/>
              <a:t>How agile are the different online models?</a:t>
            </a:r>
            <a:endParaRPr lang="en-US" sz="2800" dirty="0"/>
          </a:p>
        </p:txBody>
      </p:sp>
    </p:spTree>
    <p:extLst>
      <p:ext uri="{BB962C8B-B14F-4D97-AF65-F5344CB8AC3E}">
        <p14:creationId xmlns:p14="http://schemas.microsoft.com/office/powerpoint/2010/main" val="407362545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6482" y="1332070"/>
            <a:ext cx="8229600" cy="857250"/>
          </a:xfrm>
        </p:spPr>
        <p:txBody>
          <a:bodyPr/>
          <a:lstStyle/>
          <a:p>
            <a:r>
              <a:rPr lang="en-US" dirty="0" smtClean="0"/>
              <a:t>Discussion</a:t>
            </a:r>
            <a:endParaRPr lang="en-US" dirty="0"/>
          </a:p>
        </p:txBody>
      </p:sp>
    </p:spTree>
    <p:extLst>
      <p:ext uri="{BB962C8B-B14F-4D97-AF65-F5344CB8AC3E}">
        <p14:creationId xmlns:p14="http://schemas.microsoft.com/office/powerpoint/2010/main" val="1284218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172"/>
            <a:ext cx="8229600" cy="697551"/>
          </a:xfrm>
        </p:spPr>
        <p:txBody>
          <a:bodyPr/>
          <a:lstStyle/>
          <a:p>
            <a:r>
              <a:rPr lang="en-US" sz="2800" dirty="0" smtClean="0"/>
              <a:t>Be Clear About Your Goals for Online Learning</a:t>
            </a:r>
            <a:endParaRPr lang="en-US" sz="2800" dirty="0"/>
          </a:p>
        </p:txBody>
      </p:sp>
      <p:sp>
        <p:nvSpPr>
          <p:cNvPr id="3" name="Content Placeholder 2"/>
          <p:cNvSpPr>
            <a:spLocks noGrp="1"/>
          </p:cNvSpPr>
          <p:nvPr>
            <p:ph idx="1"/>
          </p:nvPr>
        </p:nvSpPr>
        <p:spPr>
          <a:xfrm>
            <a:off x="309785" y="827723"/>
            <a:ext cx="8229600" cy="3651048"/>
          </a:xfrm>
        </p:spPr>
        <p:txBody>
          <a:bodyPr/>
          <a:lstStyle/>
          <a:p>
            <a:pPr lvl="0"/>
            <a:r>
              <a:rPr lang="en-US" dirty="0" smtClean="0"/>
              <a:t>Is </a:t>
            </a:r>
            <a:r>
              <a:rPr lang="en-US" dirty="0"/>
              <a:t>online enrollment currently or potentially </a:t>
            </a:r>
            <a:r>
              <a:rPr lang="en-US" dirty="0" smtClean="0"/>
              <a:t>a </a:t>
            </a:r>
            <a:r>
              <a:rPr lang="en-US" dirty="0"/>
              <a:t>significant source of </a:t>
            </a:r>
            <a:r>
              <a:rPr lang="en-US" dirty="0" smtClean="0"/>
              <a:t>new students</a:t>
            </a:r>
            <a:r>
              <a:rPr lang="en-US" dirty="0"/>
              <a:t>?</a:t>
            </a:r>
          </a:p>
          <a:p>
            <a:pPr lvl="1"/>
            <a:r>
              <a:rPr lang="en-US" dirty="0"/>
              <a:t>Shoring up declines in campus enrollment?</a:t>
            </a:r>
          </a:p>
          <a:p>
            <a:pPr lvl="1"/>
            <a:r>
              <a:rPr lang="en-US" dirty="0"/>
              <a:t>Expanding overall enrollment?</a:t>
            </a:r>
          </a:p>
          <a:p>
            <a:pPr lvl="1"/>
            <a:r>
              <a:rPr lang="en-US" dirty="0"/>
              <a:t>Responding to unmet demand for specific programs</a:t>
            </a:r>
            <a:r>
              <a:rPr lang="en-US" dirty="0" smtClean="0"/>
              <a:t>? </a:t>
            </a:r>
          </a:p>
          <a:p>
            <a:pPr lvl="1"/>
            <a:endParaRPr lang="en-US" sz="1000" dirty="0" smtClean="0"/>
          </a:p>
          <a:p>
            <a:r>
              <a:rPr lang="en-US" dirty="0" smtClean="0"/>
              <a:t>Or are current campus students the </a:t>
            </a:r>
            <a:r>
              <a:rPr lang="en-US" u="sng" dirty="0" smtClean="0"/>
              <a:t>main</a:t>
            </a:r>
            <a:r>
              <a:rPr lang="en-US" dirty="0" smtClean="0"/>
              <a:t> online audience?</a:t>
            </a:r>
          </a:p>
          <a:p>
            <a:endParaRPr lang="en-US" sz="1000" dirty="0" smtClean="0"/>
          </a:p>
          <a:p>
            <a:pPr lvl="0"/>
            <a:r>
              <a:rPr lang="en-US" dirty="0" smtClean="0"/>
              <a:t>Are </a:t>
            </a:r>
            <a:r>
              <a:rPr lang="en-US" dirty="0"/>
              <a:t>online courses </a:t>
            </a:r>
            <a:r>
              <a:rPr lang="en-US" dirty="0" smtClean="0"/>
              <a:t>the result of individual faculty interest, </a:t>
            </a:r>
            <a:r>
              <a:rPr lang="en-US" dirty="0"/>
              <a:t>or planned </a:t>
            </a:r>
            <a:r>
              <a:rPr lang="en-US" dirty="0" smtClean="0"/>
              <a:t>as </a:t>
            </a:r>
            <a:r>
              <a:rPr lang="en-US" dirty="0"/>
              <a:t>part of fully online and/or blended programs?</a:t>
            </a:r>
          </a:p>
          <a:p>
            <a:endParaRPr lang="en-US" dirty="0"/>
          </a:p>
        </p:txBody>
      </p:sp>
    </p:spTree>
    <p:extLst>
      <p:ext uri="{BB962C8B-B14F-4D97-AF65-F5344CB8AC3E}">
        <p14:creationId xmlns:p14="http://schemas.microsoft.com/office/powerpoint/2010/main" val="338191525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solidFill>
                  <a:srgbClr val="000000"/>
                </a:solidFill>
              </a:rPr>
              <a:t>How Regional &amp; Local Institutions</a:t>
            </a:r>
            <a:r>
              <a:rPr lang="en-US" sz="2400" dirty="0">
                <a:solidFill>
                  <a:srgbClr val="000000"/>
                </a:solidFill>
              </a:rPr>
              <a:t> </a:t>
            </a:r>
            <a:r>
              <a:rPr lang="en-US" sz="2400" dirty="0" smtClean="0">
                <a:solidFill>
                  <a:srgbClr val="000000"/>
                </a:solidFill>
              </a:rPr>
              <a:t>Might Respond to Enterprise-Level Competition</a:t>
            </a:r>
            <a:endParaRPr lang="en-US" sz="2400" dirty="0">
              <a:solidFill>
                <a:srgbClr val="000000"/>
              </a:solidFill>
            </a:endParaRPr>
          </a:p>
        </p:txBody>
      </p:sp>
      <p:sp>
        <p:nvSpPr>
          <p:cNvPr id="3" name="Content Placeholder 2"/>
          <p:cNvSpPr>
            <a:spLocks noGrp="1"/>
          </p:cNvSpPr>
          <p:nvPr>
            <p:ph idx="1"/>
          </p:nvPr>
        </p:nvSpPr>
        <p:spPr>
          <a:xfrm>
            <a:off x="306170" y="1090079"/>
            <a:ext cx="8640804" cy="3286644"/>
          </a:xfrm>
        </p:spPr>
        <p:txBody>
          <a:bodyPr/>
          <a:lstStyle/>
          <a:p>
            <a:r>
              <a:rPr lang="en-US" dirty="0" smtClean="0"/>
              <a:t>Polarized Responses:</a:t>
            </a:r>
            <a:endParaRPr lang="en-US" sz="1000" dirty="0" smtClean="0"/>
          </a:p>
          <a:p>
            <a:pPr lvl="1"/>
            <a:r>
              <a:rPr lang="en-US" dirty="0" smtClean="0"/>
              <a:t>Limit </a:t>
            </a:r>
            <a:r>
              <a:rPr lang="en-US" dirty="0"/>
              <a:t>or </a:t>
            </a:r>
            <a:r>
              <a:rPr lang="en-US" dirty="0" smtClean="0"/>
              <a:t>Reduce Reliance </a:t>
            </a:r>
            <a:r>
              <a:rPr lang="en-US" dirty="0"/>
              <a:t>on Online </a:t>
            </a:r>
            <a:r>
              <a:rPr lang="en-US" dirty="0" smtClean="0"/>
              <a:t>Enrollment</a:t>
            </a:r>
          </a:p>
          <a:p>
            <a:pPr lvl="1"/>
            <a:r>
              <a:rPr lang="en-US" dirty="0" smtClean="0"/>
              <a:t>Compete Across the </a:t>
            </a:r>
            <a:r>
              <a:rPr lang="en-US" dirty="0"/>
              <a:t>B</a:t>
            </a:r>
            <a:r>
              <a:rPr lang="en-US" dirty="0" smtClean="0"/>
              <a:t>oard in Programs and Technology</a:t>
            </a:r>
          </a:p>
          <a:p>
            <a:pPr lvl="1"/>
            <a:endParaRPr lang="en-US" sz="1000" dirty="0" smtClean="0"/>
          </a:p>
          <a:p>
            <a:r>
              <a:rPr lang="en-US" dirty="0" smtClean="0"/>
              <a:t>Strategic Responses:</a:t>
            </a:r>
          </a:p>
          <a:p>
            <a:pPr lvl="1"/>
            <a:r>
              <a:rPr lang="en-US" dirty="0" smtClean="0"/>
              <a:t>Make </a:t>
            </a:r>
            <a:r>
              <a:rPr lang="en-US" dirty="0"/>
              <a:t>Student Proximity </a:t>
            </a:r>
            <a:r>
              <a:rPr lang="en-US" dirty="0" smtClean="0"/>
              <a:t>an </a:t>
            </a:r>
            <a:r>
              <a:rPr lang="en-US" dirty="0"/>
              <a:t>Asset by Stressing </a:t>
            </a:r>
            <a:r>
              <a:rPr lang="en-US" dirty="0" smtClean="0"/>
              <a:t>F2F Elements</a:t>
            </a:r>
            <a:endParaRPr lang="en-US" dirty="0"/>
          </a:p>
          <a:p>
            <a:pPr lvl="1"/>
            <a:r>
              <a:rPr lang="en-US" dirty="0" smtClean="0"/>
              <a:t>Focus online programs on institutional strengths &amp; employer needs</a:t>
            </a:r>
          </a:p>
          <a:p>
            <a:pPr lvl="1"/>
            <a:r>
              <a:rPr lang="en-US" dirty="0" smtClean="0"/>
              <a:t>Discount Online Tuition</a:t>
            </a:r>
          </a:p>
          <a:p>
            <a:pPr lvl="1"/>
            <a:r>
              <a:rPr lang="en-US" dirty="0" smtClean="0"/>
              <a:t>Other strategies?</a:t>
            </a:r>
            <a:endParaRPr lang="en-US" dirty="0"/>
          </a:p>
        </p:txBody>
      </p:sp>
    </p:spTree>
    <p:extLst>
      <p:ext uri="{BB962C8B-B14F-4D97-AF65-F5344CB8AC3E}">
        <p14:creationId xmlns:p14="http://schemas.microsoft.com/office/powerpoint/2010/main" val="24522188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717" y="130172"/>
            <a:ext cx="8844917" cy="754244"/>
          </a:xfrm>
        </p:spPr>
        <p:txBody>
          <a:bodyPr/>
          <a:lstStyle/>
          <a:p>
            <a:r>
              <a:rPr lang="en-US" sz="2600" dirty="0" smtClean="0"/>
              <a:t>Is the Institution Ready to Implement an Online Strategy? </a:t>
            </a:r>
            <a:endParaRPr lang="en-US" sz="2600" dirty="0"/>
          </a:p>
        </p:txBody>
      </p:sp>
      <p:sp>
        <p:nvSpPr>
          <p:cNvPr id="3" name="Content Placeholder 2"/>
          <p:cNvSpPr>
            <a:spLocks noGrp="1"/>
          </p:cNvSpPr>
          <p:nvPr>
            <p:ph idx="1"/>
          </p:nvPr>
        </p:nvSpPr>
        <p:spPr>
          <a:xfrm>
            <a:off x="457200" y="884416"/>
            <a:ext cx="8229600" cy="3331999"/>
          </a:xfrm>
        </p:spPr>
        <p:txBody>
          <a:bodyPr/>
          <a:lstStyle/>
          <a:p>
            <a:pPr lvl="0"/>
            <a:r>
              <a:rPr lang="en-US" dirty="0"/>
              <a:t>Is leadership in place?</a:t>
            </a:r>
          </a:p>
          <a:p>
            <a:r>
              <a:rPr lang="en-US" dirty="0"/>
              <a:t>Is a supportive infrastructure in place?</a:t>
            </a:r>
          </a:p>
          <a:p>
            <a:pPr lvl="0"/>
            <a:r>
              <a:rPr lang="en-US" dirty="0" smtClean="0"/>
              <a:t>Is a process in place to set strategic priorities?</a:t>
            </a:r>
            <a:endParaRPr lang="en-US" dirty="0"/>
          </a:p>
          <a:p>
            <a:r>
              <a:rPr lang="en-US" dirty="0"/>
              <a:t>Are regional needs clear?</a:t>
            </a:r>
          </a:p>
          <a:p>
            <a:pPr lvl="0"/>
            <a:r>
              <a:rPr lang="en-US" dirty="0" smtClean="0"/>
              <a:t>Are </a:t>
            </a:r>
            <a:r>
              <a:rPr lang="en-US" dirty="0"/>
              <a:t>the institution’s strengths and reputation well understood?</a:t>
            </a:r>
          </a:p>
          <a:p>
            <a:pPr lvl="0"/>
            <a:r>
              <a:rPr lang="en-US" dirty="0" smtClean="0"/>
              <a:t>Are </a:t>
            </a:r>
            <a:r>
              <a:rPr lang="en-US" dirty="0"/>
              <a:t>local, </a:t>
            </a:r>
            <a:r>
              <a:rPr lang="en-US" dirty="0" smtClean="0"/>
              <a:t>regional, </a:t>
            </a:r>
            <a:r>
              <a:rPr lang="en-US" dirty="0"/>
              <a:t>and national competition well understood</a:t>
            </a:r>
            <a:r>
              <a:rPr lang="en-US" dirty="0" smtClean="0"/>
              <a:t>?</a:t>
            </a:r>
          </a:p>
          <a:p>
            <a:pPr lvl="0"/>
            <a:r>
              <a:rPr lang="en-US" dirty="0" smtClean="0"/>
              <a:t>Are early online successes a foundation </a:t>
            </a:r>
            <a:r>
              <a:rPr lang="en-US" dirty="0"/>
              <a:t>for further development</a:t>
            </a:r>
            <a:r>
              <a:rPr lang="en-US" dirty="0" smtClean="0"/>
              <a:t>?</a:t>
            </a:r>
            <a:endParaRPr lang="en-US" dirty="0"/>
          </a:p>
          <a:p>
            <a:pPr lvl="0"/>
            <a:r>
              <a:rPr lang="en-US" dirty="0" smtClean="0"/>
              <a:t>What </a:t>
            </a:r>
            <a:r>
              <a:rPr lang="en-US" dirty="0"/>
              <a:t>resources </a:t>
            </a:r>
            <a:r>
              <a:rPr lang="en-US" dirty="0" smtClean="0"/>
              <a:t>are available</a:t>
            </a:r>
            <a:r>
              <a:rPr lang="en-US" dirty="0"/>
              <a:t>?</a:t>
            </a:r>
          </a:p>
          <a:p>
            <a:pPr lvl="0"/>
            <a:r>
              <a:rPr lang="en-US" dirty="0" smtClean="0"/>
              <a:t>Is </a:t>
            </a:r>
            <a:r>
              <a:rPr lang="en-US" dirty="0"/>
              <a:t>external expertise needed – and at what cost?</a:t>
            </a:r>
          </a:p>
          <a:p>
            <a:endParaRPr lang="en-US" dirty="0" smtClean="0"/>
          </a:p>
          <a:p>
            <a:endParaRPr lang="en-US" dirty="0"/>
          </a:p>
        </p:txBody>
      </p:sp>
    </p:spTree>
    <p:extLst>
      <p:ext uri="{BB962C8B-B14F-4D97-AF65-F5344CB8AC3E}">
        <p14:creationId xmlns:p14="http://schemas.microsoft.com/office/powerpoint/2010/main" val="9459161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457200" y="130172"/>
            <a:ext cx="8229600" cy="652196"/>
          </a:xfrm>
        </p:spPr>
        <p:txBody>
          <a:bodyPr/>
          <a:lstStyle/>
          <a:p>
            <a:r>
              <a:rPr lang="en-US" sz="2800" dirty="0" smtClean="0">
                <a:solidFill>
                  <a:srgbClr val="000000"/>
                </a:solidFill>
                <a:latin typeface="Calibri" charset="0"/>
              </a:rPr>
              <a:t>The CHLOE Surv</a:t>
            </a:r>
            <a:r>
              <a:rPr lang="en-US" sz="2800" dirty="0" smtClean="0">
                <a:latin typeface="Calibri" charset="0"/>
              </a:rPr>
              <a:t>ey</a:t>
            </a:r>
            <a:endParaRPr lang="en-US" sz="2800" dirty="0">
              <a:latin typeface="Calibri" charset="0"/>
            </a:endParaRPr>
          </a:p>
        </p:txBody>
      </p:sp>
      <p:sp>
        <p:nvSpPr>
          <p:cNvPr id="6146" name="Content Placeholder 2"/>
          <p:cNvSpPr>
            <a:spLocks noGrp="1"/>
          </p:cNvSpPr>
          <p:nvPr>
            <p:ph idx="1"/>
          </p:nvPr>
        </p:nvSpPr>
        <p:spPr>
          <a:xfrm>
            <a:off x="457200" y="805045"/>
            <a:ext cx="8229600" cy="3469629"/>
          </a:xfrm>
        </p:spPr>
        <p:txBody>
          <a:bodyPr/>
          <a:lstStyle/>
          <a:p>
            <a:pPr marL="171450" indent="-171450">
              <a:spcBef>
                <a:spcPts val="600"/>
              </a:spcBef>
              <a:spcAft>
                <a:spcPts val="600"/>
              </a:spcAft>
              <a:buFont typeface="Arial"/>
              <a:buChar char="•"/>
            </a:pPr>
            <a:r>
              <a:rPr lang="en-US" sz="2200" dirty="0" smtClean="0"/>
              <a:t>A partnership: Quality Matters and </a:t>
            </a:r>
            <a:r>
              <a:rPr lang="en-US" sz="2200" dirty="0" err="1" smtClean="0"/>
              <a:t>Eduventures</a:t>
            </a:r>
            <a:r>
              <a:rPr lang="en-US" sz="2200" dirty="0" smtClean="0"/>
              <a:t> Research</a:t>
            </a:r>
          </a:p>
          <a:p>
            <a:pPr marL="171450" indent="-171450">
              <a:spcBef>
                <a:spcPts val="600"/>
              </a:spcBef>
              <a:spcAft>
                <a:spcPts val="600"/>
              </a:spcAft>
              <a:buFont typeface="Arial"/>
              <a:buChar char="•"/>
            </a:pPr>
            <a:r>
              <a:rPr lang="en-US" sz="2200" dirty="0" smtClean="0"/>
              <a:t>Co</a:t>
            </a:r>
            <a:r>
              <a:rPr lang="en-US" sz="2200" dirty="0"/>
              <a:t>-</a:t>
            </a:r>
            <a:r>
              <a:rPr lang="en-US" sz="2200" dirty="0" smtClean="0"/>
              <a:t>Directors:</a:t>
            </a:r>
            <a:endParaRPr lang="en-US" sz="2200" dirty="0"/>
          </a:p>
          <a:p>
            <a:pPr marL="628650" lvl="1" indent="-171450">
              <a:spcBef>
                <a:spcPts val="600"/>
              </a:spcBef>
              <a:spcAft>
                <a:spcPts val="600"/>
              </a:spcAft>
              <a:buFont typeface="Arial"/>
              <a:buChar char="•"/>
            </a:pPr>
            <a:r>
              <a:rPr lang="en-US" sz="2200" dirty="0"/>
              <a:t>Richard Garrett, Chief Research Officer, </a:t>
            </a:r>
            <a:r>
              <a:rPr lang="en-US" sz="2200" dirty="0" err="1"/>
              <a:t>Eduventures</a:t>
            </a:r>
            <a:r>
              <a:rPr lang="en-US" sz="2200" dirty="0"/>
              <a:t> Research</a:t>
            </a:r>
          </a:p>
          <a:p>
            <a:pPr marL="628650" lvl="1" indent="-171450">
              <a:spcBef>
                <a:spcPts val="600"/>
              </a:spcBef>
              <a:spcAft>
                <a:spcPts val="600"/>
              </a:spcAft>
              <a:buFont typeface="Arial"/>
              <a:buChar char="•"/>
            </a:pPr>
            <a:r>
              <a:rPr lang="en-US" sz="2200" dirty="0"/>
              <a:t>Ron Legon, Executive Director Emeritus &amp; Senior Adviser for Knowledge Initiatives, Quality </a:t>
            </a:r>
            <a:r>
              <a:rPr lang="en-US" sz="2200" dirty="0" smtClean="0"/>
              <a:t>Matters</a:t>
            </a:r>
          </a:p>
          <a:p>
            <a:pPr marL="354330" indent="-171450">
              <a:spcBef>
                <a:spcPts val="600"/>
              </a:spcBef>
              <a:spcAft>
                <a:spcPts val="600"/>
              </a:spcAft>
              <a:buFont typeface="Arial"/>
              <a:buChar char="•"/>
            </a:pPr>
            <a:r>
              <a:rPr lang="en-US" sz="2200" dirty="0" smtClean="0"/>
              <a:t>Contributing Editor: </a:t>
            </a:r>
          </a:p>
          <a:p>
            <a:pPr marL="628650" lvl="1" indent="-171450">
              <a:spcBef>
                <a:spcPts val="600"/>
              </a:spcBef>
              <a:spcAft>
                <a:spcPts val="600"/>
              </a:spcAft>
              <a:buFont typeface="Arial"/>
              <a:buChar char="•"/>
            </a:pPr>
            <a:r>
              <a:rPr lang="en-US" sz="2200" dirty="0" smtClean="0"/>
              <a:t>Eric </a:t>
            </a:r>
            <a:r>
              <a:rPr lang="en-US" sz="2200" dirty="0" err="1" smtClean="0"/>
              <a:t>Fredericksen</a:t>
            </a:r>
            <a:r>
              <a:rPr lang="en-US" sz="2200" dirty="0" smtClean="0"/>
              <a:t>, University of Rochester</a:t>
            </a:r>
            <a:endParaRPr lang="en-US" sz="2200" dirty="0"/>
          </a:p>
          <a:p>
            <a:endParaRPr lang="en-US" dirty="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8221" y="1097299"/>
            <a:ext cx="7772400" cy="657242"/>
          </a:xfrm>
        </p:spPr>
        <p:txBody>
          <a:bodyPr/>
          <a:lstStyle/>
          <a:p>
            <a:r>
              <a:rPr lang="en-US" sz="2400" dirty="0" smtClean="0">
                <a:solidFill>
                  <a:srgbClr val="FFFFFF"/>
                </a:solidFill>
              </a:rPr>
              <a:t>CHLOE 3 Co-Directors</a:t>
            </a:r>
            <a:br>
              <a:rPr lang="en-US" sz="2400" dirty="0" smtClean="0">
                <a:solidFill>
                  <a:srgbClr val="FFFFFF"/>
                </a:solidFill>
              </a:rPr>
            </a:br>
            <a:r>
              <a:rPr lang="en-US" sz="2400" dirty="0" smtClean="0">
                <a:solidFill>
                  <a:srgbClr val="FFFFFF"/>
                </a:solidFill>
              </a:rPr>
              <a:t>    </a:t>
            </a:r>
            <a:r>
              <a:rPr lang="en-US" sz="1800" dirty="0" smtClean="0">
                <a:solidFill>
                  <a:srgbClr val="FFFFFF"/>
                </a:solidFill>
              </a:rPr>
              <a:t>					</a:t>
            </a:r>
            <a:endParaRPr lang="en-US" sz="2400" dirty="0">
              <a:solidFill>
                <a:srgbClr val="FFFFFF"/>
              </a:solidFill>
            </a:endParaRPr>
          </a:p>
        </p:txBody>
      </p:sp>
      <p:sp>
        <p:nvSpPr>
          <p:cNvPr id="3" name="Subtitle 2"/>
          <p:cNvSpPr>
            <a:spLocks noGrp="1"/>
          </p:cNvSpPr>
          <p:nvPr>
            <p:ph type="subTitle" idx="1"/>
          </p:nvPr>
        </p:nvSpPr>
        <p:spPr>
          <a:xfrm>
            <a:off x="0" y="12826"/>
            <a:ext cx="4429001" cy="4416882"/>
          </a:xfrm>
          <a:noFill/>
        </p:spPr>
        <p:txBody>
          <a:bodyPr/>
          <a:lstStyle/>
          <a:p>
            <a:endParaRPr lang="en-US" sz="2000" b="1" dirty="0" smtClean="0">
              <a:solidFill>
                <a:schemeClr val="tx1"/>
              </a:solidFill>
            </a:endParaRPr>
          </a:p>
          <a:p>
            <a:endParaRPr lang="en-US" sz="2000" b="1">
              <a:solidFill>
                <a:schemeClr val="tx1"/>
              </a:solidFill>
            </a:endParaRPr>
          </a:p>
          <a:p>
            <a:r>
              <a:rPr lang="en-US" sz="2000" b="1" smtClean="0">
                <a:solidFill>
                  <a:schemeClr val="tx1"/>
                </a:solidFill>
              </a:rPr>
              <a:t>Ron </a:t>
            </a:r>
            <a:r>
              <a:rPr lang="en-US" sz="2000" b="1" dirty="0" smtClean="0">
                <a:solidFill>
                  <a:schemeClr val="tx1"/>
                </a:solidFill>
              </a:rPr>
              <a:t>Legon</a:t>
            </a:r>
            <a:r>
              <a:rPr lang="en-US" sz="2000" dirty="0" smtClean="0">
                <a:solidFill>
                  <a:schemeClr val="tx1"/>
                </a:solidFill>
              </a:rPr>
              <a:t> </a:t>
            </a:r>
          </a:p>
          <a:p>
            <a:r>
              <a:rPr lang="en-US" sz="1800" dirty="0" smtClean="0">
                <a:solidFill>
                  <a:schemeClr val="tx1"/>
                </a:solidFill>
              </a:rPr>
              <a:t>Executive Director Emeritus </a:t>
            </a:r>
          </a:p>
          <a:p>
            <a:r>
              <a:rPr lang="en-US" sz="1800" dirty="0" smtClean="0">
                <a:solidFill>
                  <a:schemeClr val="tx1"/>
                </a:solidFill>
              </a:rPr>
              <a:t>Quality Matters</a:t>
            </a:r>
            <a:endParaRPr lang="en-US" sz="1800" dirty="0" smtClean="0">
              <a:solidFill>
                <a:schemeClr val="tx1"/>
              </a:solidFill>
              <a:hlinkClick r:id="rId3"/>
            </a:endParaRPr>
          </a:p>
          <a:p>
            <a:r>
              <a:rPr lang="en-US" sz="1600" dirty="0" smtClean="0">
                <a:solidFill>
                  <a:srgbClr val="FFFFFF"/>
                </a:solidFill>
                <a:hlinkClick r:id="rId3"/>
              </a:rPr>
              <a:t>rlegon</a:t>
            </a:r>
            <a:r>
              <a:rPr lang="en-US" sz="1600" dirty="0">
                <a:solidFill>
                  <a:srgbClr val="FFFFFF"/>
                </a:solidFill>
                <a:hlinkClick r:id="rId3"/>
              </a:rPr>
              <a:t>@</a:t>
            </a:r>
            <a:r>
              <a:rPr lang="en-US" sz="1600" dirty="0" smtClean="0">
                <a:solidFill>
                  <a:srgbClr val="FFFFFF"/>
                </a:solidFill>
                <a:hlinkClick r:id="rId3"/>
              </a:rPr>
              <a:t>qualitymatters.org</a:t>
            </a:r>
            <a:endParaRPr lang="en-US" sz="1600" dirty="0" smtClean="0">
              <a:solidFill>
                <a:srgbClr val="FFFFFF"/>
              </a:solidFill>
            </a:endParaRPr>
          </a:p>
          <a:p>
            <a:endParaRPr lang="en-US" sz="1000" dirty="0" smtClean="0">
              <a:solidFill>
                <a:srgbClr val="FFFFFF"/>
              </a:solidFill>
            </a:endParaRPr>
          </a:p>
          <a:p>
            <a:r>
              <a:rPr lang="en-US" sz="2000" b="1" dirty="0">
                <a:solidFill>
                  <a:srgbClr val="000000"/>
                </a:solidFill>
              </a:rPr>
              <a:t>Richard Garrett</a:t>
            </a:r>
            <a:r>
              <a:rPr lang="en-US" sz="2000" dirty="0">
                <a:solidFill>
                  <a:srgbClr val="000000"/>
                </a:solidFill>
              </a:rPr>
              <a:t> </a:t>
            </a:r>
          </a:p>
          <a:p>
            <a:r>
              <a:rPr lang="en-US" sz="1800" dirty="0">
                <a:solidFill>
                  <a:srgbClr val="000000"/>
                </a:solidFill>
              </a:rPr>
              <a:t>Chief Research Officer</a:t>
            </a:r>
          </a:p>
          <a:p>
            <a:r>
              <a:rPr lang="en-US" sz="1800" dirty="0" err="1">
                <a:solidFill>
                  <a:srgbClr val="000000"/>
                </a:solidFill>
              </a:rPr>
              <a:t>Eduventures</a:t>
            </a:r>
            <a:r>
              <a:rPr lang="en-US" sz="1800" dirty="0">
                <a:solidFill>
                  <a:srgbClr val="000000"/>
                </a:solidFill>
              </a:rPr>
              <a:t> and NRCCUA</a:t>
            </a:r>
          </a:p>
          <a:p>
            <a:r>
              <a:rPr lang="en-US" sz="1600" dirty="0">
                <a:solidFill>
                  <a:srgbClr val="FFFFFF"/>
                </a:solidFill>
                <a:hlinkClick r:id="rId4"/>
              </a:rPr>
              <a:t>rgarrett@</a:t>
            </a:r>
            <a:r>
              <a:rPr lang="en-US" sz="1600" dirty="0" smtClean="0">
                <a:solidFill>
                  <a:srgbClr val="FFFFFF"/>
                </a:solidFill>
                <a:hlinkClick r:id="rId4"/>
              </a:rPr>
              <a:t>eduventures.com</a:t>
            </a:r>
            <a:r>
              <a:rPr lang="en-US" sz="1600" dirty="0" smtClean="0">
                <a:solidFill>
                  <a:srgbClr val="FFFFFF"/>
                </a:solidFill>
              </a:rPr>
              <a:t/>
            </a:r>
            <a:br>
              <a:rPr lang="en-US" sz="1600" dirty="0" smtClean="0">
                <a:solidFill>
                  <a:srgbClr val="FFFFFF"/>
                </a:solidFill>
              </a:rPr>
            </a:br>
            <a:r>
              <a:rPr lang="en-US" sz="1200" dirty="0" smtClean="0">
                <a:solidFill>
                  <a:srgbClr val="FFFFFF"/>
                </a:solidFill>
              </a:rPr>
              <a:t> </a:t>
            </a:r>
            <a:endParaRPr lang="en-US" sz="1600" dirty="0">
              <a:solidFill>
                <a:srgbClr val="FFFFFF"/>
              </a:solidFill>
            </a:endParaRPr>
          </a:p>
          <a:p>
            <a:endParaRPr lang="en-US" sz="1000" b="1" dirty="0" smtClean="0">
              <a:solidFill>
                <a:srgbClr val="000000"/>
              </a:solidFill>
            </a:endParaRPr>
          </a:p>
          <a:p>
            <a:r>
              <a:rPr lang="en-US" sz="2000" dirty="0" smtClean="0">
                <a:solidFill>
                  <a:srgbClr val="FFFF00"/>
                </a:solidFill>
              </a:rPr>
              <a:t>	</a:t>
            </a:r>
            <a:endParaRPr lang="en-US" sz="2000" dirty="0">
              <a:solidFill>
                <a:srgbClr val="FFFF00"/>
              </a:solidFill>
            </a:endParaRPr>
          </a:p>
        </p:txBody>
      </p:sp>
      <p:pic>
        <p:nvPicPr>
          <p:cNvPr id="6" name="Picture 5">
            <a:hlinkClick r:id="rId5"/>
          </p:cNvPr>
          <p:cNvPicPr>
            <a:picLocks noChangeAspect="1"/>
          </p:cNvPicPr>
          <p:nvPr/>
        </p:nvPicPr>
        <p:blipFill rotWithShape="1">
          <a:blip r:embed="rId6"/>
          <a:srcRect b="7866"/>
          <a:stretch/>
        </p:blipFill>
        <p:spPr>
          <a:xfrm>
            <a:off x="5301035" y="1265250"/>
            <a:ext cx="2753339" cy="758572"/>
          </a:xfrm>
          <a:prstGeom prst="rect">
            <a:avLst/>
          </a:prstGeom>
        </p:spPr>
        <p:style>
          <a:lnRef idx="2">
            <a:schemeClr val="dk1"/>
          </a:lnRef>
          <a:fillRef idx="1">
            <a:schemeClr val="lt1"/>
          </a:fillRef>
          <a:effectRef idx="0">
            <a:schemeClr val="dk1"/>
          </a:effectRef>
          <a:fontRef idx="minor">
            <a:schemeClr val="dk1"/>
          </a:fontRef>
        </p:style>
      </p:pic>
      <p:pic>
        <p:nvPicPr>
          <p:cNvPr id="7" name="Picture 6">
            <a:hlinkClick r:id="rId7"/>
          </p:cNvPr>
          <p:cNvPicPr>
            <a:picLocks noChangeAspect="1"/>
          </p:cNvPicPr>
          <p:nvPr/>
        </p:nvPicPr>
        <p:blipFill>
          <a:blip r:embed="rId8"/>
          <a:stretch>
            <a:fillRect/>
          </a:stretch>
        </p:blipFill>
        <p:spPr>
          <a:xfrm>
            <a:off x="5574717" y="2673403"/>
            <a:ext cx="2205976" cy="561456"/>
          </a:xfrm>
          <a:prstGeom prst="rect">
            <a:avLst/>
          </a:prstGeom>
        </p:spPr>
        <p:style>
          <a:lnRef idx="2">
            <a:schemeClr val="dk1"/>
          </a:lnRef>
          <a:fillRef idx="1">
            <a:schemeClr val="lt1"/>
          </a:fillRef>
          <a:effectRef idx="0">
            <a:schemeClr val="dk1"/>
          </a:effectRef>
          <a:fontRef idx="minor">
            <a:schemeClr val="dk1"/>
          </a:fontRef>
        </p:style>
      </p:pic>
      <p:pic>
        <p:nvPicPr>
          <p:cNvPr id="8" name="Picture 7">
            <a:hlinkClick r:id="rId9"/>
          </p:cNvPr>
          <p:cNvPicPr>
            <a:picLocks noChangeAspect="1"/>
          </p:cNvPicPr>
          <p:nvPr/>
        </p:nvPicPr>
        <p:blipFill>
          <a:blip r:embed="rId10"/>
          <a:stretch>
            <a:fillRect/>
          </a:stretch>
        </p:blipFill>
        <p:spPr>
          <a:xfrm>
            <a:off x="5574717" y="3363658"/>
            <a:ext cx="2205976" cy="600879"/>
          </a:xfrm>
          <a:prstGeom prst="rect">
            <a:avLst/>
          </a:prstGeom>
        </p:spPr>
        <p:style>
          <a:lnRef idx="2">
            <a:schemeClr val="dk1"/>
          </a:lnRef>
          <a:fillRef idx="1">
            <a:schemeClr val="lt1"/>
          </a:fillRef>
          <a:effectRef idx="0">
            <a:schemeClr val="dk1"/>
          </a:effectRef>
          <a:fontRef idx="minor">
            <a:schemeClr val="dk1"/>
          </a:fontRef>
        </p:style>
      </p:pic>
      <p:sp>
        <p:nvSpPr>
          <p:cNvPr id="4" name="TextBox 3"/>
          <p:cNvSpPr txBox="1"/>
          <p:nvPr/>
        </p:nvSpPr>
        <p:spPr>
          <a:xfrm>
            <a:off x="6081157" y="741329"/>
            <a:ext cx="1193096" cy="369332"/>
          </a:xfrm>
          <a:prstGeom prst="rect">
            <a:avLst/>
          </a:prstGeom>
          <a:noFill/>
        </p:spPr>
        <p:txBody>
          <a:bodyPr wrap="square" rtlCol="0">
            <a:spAutoFit/>
          </a:bodyPr>
          <a:lstStyle/>
          <a:p>
            <a:pPr algn="ctr"/>
            <a:r>
              <a:rPr lang="en-US" b="1" dirty="0" smtClean="0">
                <a:solidFill>
                  <a:srgbClr val="000000"/>
                </a:solidFill>
              </a:rPr>
              <a:t>Platinum</a:t>
            </a:r>
            <a:endParaRPr lang="en-US" b="1" dirty="0">
              <a:solidFill>
                <a:srgbClr val="000000"/>
              </a:solidFill>
            </a:endParaRPr>
          </a:p>
        </p:txBody>
      </p:sp>
      <p:sp>
        <p:nvSpPr>
          <p:cNvPr id="13" name="TextBox 12"/>
          <p:cNvSpPr txBox="1"/>
          <p:nvPr/>
        </p:nvSpPr>
        <p:spPr>
          <a:xfrm>
            <a:off x="6081157" y="2199102"/>
            <a:ext cx="1193096" cy="369332"/>
          </a:xfrm>
          <a:prstGeom prst="rect">
            <a:avLst/>
          </a:prstGeom>
          <a:noFill/>
        </p:spPr>
        <p:txBody>
          <a:bodyPr wrap="square" rtlCol="0">
            <a:spAutoFit/>
          </a:bodyPr>
          <a:lstStyle/>
          <a:p>
            <a:pPr algn="ctr"/>
            <a:r>
              <a:rPr lang="en-US" b="1" dirty="0" smtClean="0">
                <a:solidFill>
                  <a:srgbClr val="000000"/>
                </a:solidFill>
              </a:rPr>
              <a:t>Gold</a:t>
            </a:r>
            <a:endParaRPr lang="en-US" b="1" dirty="0">
              <a:solidFill>
                <a:srgbClr val="000000"/>
              </a:solidFill>
            </a:endParaRPr>
          </a:p>
        </p:txBody>
      </p:sp>
      <p:sp>
        <p:nvSpPr>
          <p:cNvPr id="5" name="TextBox 4"/>
          <p:cNvSpPr txBox="1"/>
          <p:nvPr/>
        </p:nvSpPr>
        <p:spPr>
          <a:xfrm>
            <a:off x="4785841" y="65311"/>
            <a:ext cx="3799286" cy="461665"/>
          </a:xfrm>
          <a:prstGeom prst="rect">
            <a:avLst/>
          </a:prstGeom>
          <a:noFill/>
        </p:spPr>
        <p:txBody>
          <a:bodyPr wrap="square" rtlCol="0">
            <a:spAutoFit/>
          </a:bodyPr>
          <a:lstStyle/>
          <a:p>
            <a:pPr algn="ctr"/>
            <a:r>
              <a:rPr lang="en-US" sz="2400" b="1" dirty="0" smtClean="0">
                <a:solidFill>
                  <a:srgbClr val="000000"/>
                </a:solidFill>
              </a:rPr>
              <a:t>CHLOE 3 SPONSORS</a:t>
            </a:r>
            <a:endParaRPr lang="en-US" sz="2400" b="1" dirty="0">
              <a:solidFill>
                <a:srgbClr val="000000"/>
              </a:solidFill>
            </a:endParaRPr>
          </a:p>
        </p:txBody>
      </p:sp>
    </p:spTree>
    <p:extLst>
      <p:ext uri="{BB962C8B-B14F-4D97-AF65-F5344CB8AC3E}">
        <p14:creationId xmlns:p14="http://schemas.microsoft.com/office/powerpoint/2010/main" val="6378992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15" y="266235"/>
            <a:ext cx="8996585" cy="844953"/>
          </a:xfrm>
        </p:spPr>
        <p:txBody>
          <a:bodyPr/>
          <a:lstStyle/>
          <a:p>
            <a:r>
              <a:rPr lang="en-US" sz="2800" b="1" dirty="0"/>
              <a:t>CHLOE = “The </a:t>
            </a:r>
            <a:r>
              <a:rPr lang="en-US" sz="2800" u="sng" dirty="0">
                <a:solidFill>
                  <a:srgbClr val="FF0000"/>
                </a:solidFill>
              </a:rPr>
              <a:t>Ch</a:t>
            </a:r>
            <a:r>
              <a:rPr lang="en-US" sz="2800" dirty="0">
                <a:solidFill>
                  <a:srgbClr val="000000"/>
                </a:solidFill>
              </a:rPr>
              <a:t>anging</a:t>
            </a:r>
            <a:r>
              <a:rPr lang="en-US" sz="2800" dirty="0"/>
              <a:t> </a:t>
            </a:r>
            <a:r>
              <a:rPr lang="en-US" sz="2800" u="sng" dirty="0">
                <a:solidFill>
                  <a:srgbClr val="FF0000"/>
                </a:solidFill>
              </a:rPr>
              <a:t>L</a:t>
            </a:r>
            <a:r>
              <a:rPr lang="en-US" sz="2800" dirty="0">
                <a:solidFill>
                  <a:srgbClr val="000000"/>
                </a:solidFill>
              </a:rPr>
              <a:t>andscape </a:t>
            </a:r>
            <a:r>
              <a:rPr lang="en-US" sz="2800" dirty="0" smtClean="0">
                <a:solidFill>
                  <a:srgbClr val="000000"/>
                </a:solidFill>
              </a:rPr>
              <a:t/>
            </a:r>
            <a:br>
              <a:rPr lang="en-US" sz="2800" dirty="0" smtClean="0">
                <a:solidFill>
                  <a:srgbClr val="000000"/>
                </a:solidFill>
              </a:rPr>
            </a:br>
            <a:r>
              <a:rPr lang="en-US" sz="2800" dirty="0" smtClean="0">
                <a:solidFill>
                  <a:srgbClr val="000000"/>
                </a:solidFill>
              </a:rPr>
              <a:t>of </a:t>
            </a:r>
            <a:r>
              <a:rPr lang="en-US" sz="2800" u="sng" dirty="0">
                <a:solidFill>
                  <a:srgbClr val="FF0000"/>
                </a:solidFill>
              </a:rPr>
              <a:t>O</a:t>
            </a:r>
            <a:r>
              <a:rPr lang="en-US" sz="2800" dirty="0">
                <a:solidFill>
                  <a:srgbClr val="000000"/>
                </a:solidFill>
              </a:rPr>
              <a:t>nline</a:t>
            </a:r>
            <a:r>
              <a:rPr lang="en-US" sz="2800" dirty="0"/>
              <a:t> </a:t>
            </a:r>
            <a:r>
              <a:rPr lang="en-US" sz="2800" u="sng" dirty="0">
                <a:solidFill>
                  <a:srgbClr val="FF0000"/>
                </a:solidFill>
              </a:rPr>
              <a:t>E</a:t>
            </a:r>
            <a:r>
              <a:rPr lang="en-US" sz="2800" dirty="0">
                <a:solidFill>
                  <a:srgbClr val="000000"/>
                </a:solidFill>
              </a:rPr>
              <a:t>ducation” </a:t>
            </a:r>
            <a:r>
              <a:rPr lang="en-US" dirty="0"/>
              <a:t/>
            </a:r>
            <a:br>
              <a:rPr lang="en-US" dirty="0"/>
            </a:br>
            <a:endParaRPr lang="en-US" dirty="0"/>
          </a:p>
        </p:txBody>
      </p:sp>
      <p:sp>
        <p:nvSpPr>
          <p:cNvPr id="3" name="Content Placeholder 2"/>
          <p:cNvSpPr>
            <a:spLocks noGrp="1"/>
          </p:cNvSpPr>
          <p:nvPr>
            <p:ph idx="1"/>
          </p:nvPr>
        </p:nvSpPr>
        <p:spPr>
          <a:xfrm>
            <a:off x="457200" y="987422"/>
            <a:ext cx="5491083" cy="3082925"/>
          </a:xfrm>
        </p:spPr>
        <p:txBody>
          <a:bodyPr/>
          <a:lstStyle/>
          <a:p>
            <a:pPr marL="342900" indent="-342900">
              <a:buFont typeface="Arial"/>
              <a:buChar char="•"/>
            </a:pPr>
            <a:endParaRPr lang="en-US" sz="1200" dirty="0"/>
          </a:p>
          <a:p>
            <a:pPr marL="342900" indent="-342900">
              <a:buFont typeface="Arial"/>
              <a:buChar char="•"/>
            </a:pPr>
            <a:r>
              <a:rPr lang="en-US" dirty="0"/>
              <a:t>Based on mainstreaming of online learning, and emergence of online learning leaders</a:t>
            </a:r>
          </a:p>
          <a:p>
            <a:pPr marL="342900" indent="-342900">
              <a:buFont typeface="Arial"/>
              <a:buChar char="•"/>
            </a:pPr>
            <a:endParaRPr lang="en-US" sz="1200" dirty="0"/>
          </a:p>
          <a:p>
            <a:pPr marL="342900" indent="-342900">
              <a:buFont typeface="Arial"/>
              <a:buChar char="•"/>
            </a:pPr>
            <a:r>
              <a:rPr lang="en-US" dirty="0"/>
              <a:t>An annual survey of chief online officers (280 in 2018) – in all higher ed. sectors</a:t>
            </a:r>
          </a:p>
          <a:p>
            <a:endParaRPr lang="en-US" sz="1200" dirty="0"/>
          </a:p>
          <a:p>
            <a:pPr marL="342900" indent="-342900">
              <a:buFont typeface="Arial"/>
              <a:buChar char="•"/>
            </a:pPr>
            <a:r>
              <a:rPr lang="en-US" dirty="0"/>
              <a:t>An opportunity to compare institutional policies, practices, and priorities</a:t>
            </a:r>
          </a:p>
          <a:p>
            <a:r>
              <a:rPr lang="en-US" sz="1200" dirty="0"/>
              <a:t> </a:t>
            </a:r>
          </a:p>
          <a:p>
            <a:pPr marL="342900" indent="-342900">
              <a:buFont typeface="Arial"/>
              <a:buChar char="•"/>
            </a:pPr>
            <a:r>
              <a:rPr lang="en-US" dirty="0"/>
              <a:t>Free, </a:t>
            </a:r>
            <a:r>
              <a:rPr lang="en-US" dirty="0" smtClean="0"/>
              <a:t>downloadable, </a:t>
            </a:r>
            <a:r>
              <a:rPr lang="en-US" dirty="0"/>
              <a:t>annual reports </a:t>
            </a:r>
          </a:p>
          <a:p>
            <a:endParaRPr lang="en-US" dirty="0"/>
          </a:p>
        </p:txBody>
      </p:sp>
      <p:pic>
        <p:nvPicPr>
          <p:cNvPr id="4" name="Picture 3" descr="Screen Shot 2018-09-29 at 12.10.3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2782" y="987422"/>
            <a:ext cx="2484018" cy="3351883"/>
          </a:xfrm>
          <a:prstGeom prst="rect">
            <a:avLst/>
          </a:prstGeom>
        </p:spPr>
      </p:pic>
    </p:spTree>
    <p:extLst>
      <p:ext uri="{BB962C8B-B14F-4D97-AF65-F5344CB8AC3E}">
        <p14:creationId xmlns:p14="http://schemas.microsoft.com/office/powerpoint/2010/main" val="34509621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rgbClr val="000000"/>
                </a:solidFill>
              </a:rPr>
              <a:t>CHLOE Survey Participation</a:t>
            </a:r>
            <a:endParaRPr lang="en-US" sz="2800" dirty="0">
              <a:solidFill>
                <a:srgbClr val="0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8855185"/>
              </p:ext>
            </p:extLst>
          </p:nvPr>
        </p:nvGraphicFramePr>
        <p:xfrm>
          <a:off x="264426" y="887475"/>
          <a:ext cx="4089995" cy="35457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3231899060"/>
              </p:ext>
            </p:extLst>
          </p:nvPr>
        </p:nvGraphicFramePr>
        <p:xfrm>
          <a:off x="4699000" y="887475"/>
          <a:ext cx="4495800" cy="35457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606854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172"/>
            <a:ext cx="8229600" cy="686212"/>
          </a:xfrm>
        </p:spPr>
        <p:txBody>
          <a:bodyPr/>
          <a:lstStyle/>
          <a:p>
            <a:r>
              <a:rPr lang="en-US" sz="2800" dirty="0" smtClean="0">
                <a:solidFill>
                  <a:srgbClr val="000000"/>
                </a:solidFill>
              </a:rPr>
              <a:t>Models Emerging From CHLOE Data</a:t>
            </a:r>
            <a:endParaRPr lang="en-US" sz="2800" dirty="0">
              <a:solidFill>
                <a:srgbClr val="000000"/>
              </a:solidFill>
            </a:endParaRPr>
          </a:p>
        </p:txBody>
      </p:sp>
      <p:sp>
        <p:nvSpPr>
          <p:cNvPr id="3" name="Content Placeholder 2"/>
          <p:cNvSpPr>
            <a:spLocks noGrp="1"/>
          </p:cNvSpPr>
          <p:nvPr>
            <p:ph idx="1"/>
          </p:nvPr>
        </p:nvSpPr>
        <p:spPr>
          <a:xfrm>
            <a:off x="457200" y="987422"/>
            <a:ext cx="8229600" cy="3082925"/>
          </a:xfrm>
        </p:spPr>
        <p:txBody>
          <a:bodyPr/>
          <a:lstStyle/>
          <a:p>
            <a:pPr>
              <a:buFont typeface="+mj-lt"/>
              <a:buAutoNum type="alphaUcPeriod"/>
            </a:pPr>
            <a:r>
              <a:rPr lang="en-US" sz="2400" dirty="0" smtClean="0">
                <a:latin typeface="Calibri"/>
                <a:cs typeface="Calibri"/>
              </a:rPr>
              <a:t>36 </a:t>
            </a:r>
            <a:r>
              <a:rPr lang="en-US" sz="2400" dirty="0">
                <a:latin typeface="Calibri"/>
                <a:cs typeface="Calibri"/>
              </a:rPr>
              <a:t>Enterprise-Level Programs (&gt;7,500 </a:t>
            </a:r>
            <a:r>
              <a:rPr lang="en-US" sz="2400" dirty="0" smtClean="0">
                <a:latin typeface="Calibri"/>
                <a:cs typeface="Calibri"/>
              </a:rPr>
              <a:t>online students)</a:t>
            </a:r>
          </a:p>
          <a:p>
            <a:pPr marL="365760" lvl="2" indent="0" algn="ctr">
              <a:buNone/>
            </a:pPr>
            <a:r>
              <a:rPr lang="en-US" sz="2000" dirty="0" smtClean="0">
                <a:latin typeface="Calibri"/>
                <a:cs typeface="Calibri"/>
              </a:rPr>
              <a:t>@150 Nationwide with 38% of all online enrollment in 2016  </a:t>
            </a:r>
          </a:p>
          <a:p>
            <a:pPr>
              <a:buFont typeface="+mj-lt"/>
              <a:buAutoNum type="alphaUcPeriod"/>
            </a:pPr>
            <a:r>
              <a:rPr lang="en-US" sz="2400" dirty="0" smtClean="0">
                <a:latin typeface="Calibri"/>
                <a:cs typeface="Calibri"/>
              </a:rPr>
              <a:t>36 Mid</a:t>
            </a:r>
            <a:r>
              <a:rPr lang="en-US" sz="2400" dirty="0">
                <a:latin typeface="Calibri"/>
                <a:cs typeface="Calibri"/>
              </a:rPr>
              <a:t>-Sized Public Universities (1,000 – 7,500 </a:t>
            </a:r>
            <a:r>
              <a:rPr lang="en-US" sz="2400" dirty="0" smtClean="0">
                <a:latin typeface="Calibri"/>
                <a:cs typeface="Calibri"/>
              </a:rPr>
              <a:t>students)</a:t>
            </a:r>
            <a:br>
              <a:rPr lang="en-US" sz="2400" dirty="0" smtClean="0">
                <a:latin typeface="Calibri"/>
                <a:cs typeface="Calibri"/>
              </a:rPr>
            </a:br>
            <a:r>
              <a:rPr lang="en-US" sz="1000" dirty="0" smtClean="0">
                <a:latin typeface="Calibri"/>
                <a:cs typeface="Calibri"/>
              </a:rPr>
              <a:t> </a:t>
            </a:r>
            <a:endParaRPr lang="en-US" sz="2400" dirty="0" smtClean="0">
              <a:latin typeface="Calibri"/>
              <a:cs typeface="Calibri"/>
            </a:endParaRPr>
          </a:p>
          <a:p>
            <a:pPr>
              <a:buFont typeface="+mj-lt"/>
              <a:buAutoNum type="alphaUcPeriod"/>
            </a:pPr>
            <a:r>
              <a:rPr lang="en-US" sz="2400" dirty="0" smtClean="0">
                <a:latin typeface="Calibri"/>
                <a:cs typeface="Calibri"/>
              </a:rPr>
              <a:t>33 Mid-Sized Private Non-Profit Universities (1,000 – 7,500)</a:t>
            </a:r>
            <a:br>
              <a:rPr lang="en-US" sz="2400" dirty="0" smtClean="0">
                <a:latin typeface="Calibri"/>
                <a:cs typeface="Calibri"/>
              </a:rPr>
            </a:br>
            <a:r>
              <a:rPr lang="en-US" sz="1000" dirty="0" smtClean="0">
                <a:latin typeface="Calibri"/>
                <a:cs typeface="Calibri"/>
              </a:rPr>
              <a:t>      </a:t>
            </a:r>
            <a:endParaRPr lang="en-US" sz="1000" dirty="0">
              <a:latin typeface="Calibri"/>
              <a:cs typeface="Calibri"/>
            </a:endParaRPr>
          </a:p>
          <a:p>
            <a:pPr>
              <a:buFont typeface="+mj-lt"/>
              <a:buAutoNum type="alphaUcPeriod"/>
            </a:pPr>
            <a:r>
              <a:rPr lang="en-US" sz="2400" dirty="0" smtClean="0">
                <a:latin typeface="Calibri"/>
                <a:cs typeface="Calibri"/>
              </a:rPr>
              <a:t>73 </a:t>
            </a:r>
            <a:r>
              <a:rPr lang="en-US" sz="2400" dirty="0">
                <a:latin typeface="Calibri"/>
                <a:cs typeface="Calibri"/>
              </a:rPr>
              <a:t>Community Colleges (&lt; 7,500 </a:t>
            </a:r>
            <a:r>
              <a:rPr lang="en-US" sz="2400" dirty="0" smtClean="0">
                <a:latin typeface="Calibri"/>
                <a:cs typeface="Calibri"/>
              </a:rPr>
              <a:t>students)</a:t>
            </a:r>
            <a:br>
              <a:rPr lang="en-US" sz="2400" dirty="0" smtClean="0">
                <a:latin typeface="Calibri"/>
                <a:cs typeface="Calibri"/>
              </a:rPr>
            </a:br>
            <a:r>
              <a:rPr lang="en-US" sz="1000" dirty="0" smtClean="0">
                <a:latin typeface="Calibri"/>
                <a:cs typeface="Calibri"/>
              </a:rPr>
              <a:t> </a:t>
            </a:r>
            <a:endParaRPr lang="en-US" sz="2400" dirty="0" smtClean="0">
              <a:latin typeface="Calibri"/>
              <a:cs typeface="Calibri"/>
            </a:endParaRPr>
          </a:p>
          <a:p>
            <a:pPr>
              <a:buFont typeface="+mj-lt"/>
              <a:buAutoNum type="alphaUcPeriod"/>
            </a:pPr>
            <a:r>
              <a:rPr lang="en-US" sz="2400" dirty="0" smtClean="0">
                <a:latin typeface="Calibri"/>
                <a:cs typeface="Calibri"/>
              </a:rPr>
              <a:t>94 Public and Private Low Online Enrollment (&gt;1,000)</a:t>
            </a:r>
            <a:endParaRPr lang="en-US" sz="2400" dirty="0">
              <a:latin typeface="Calibri"/>
              <a:cs typeface="Calibri"/>
            </a:endParaRPr>
          </a:p>
          <a:p>
            <a:endParaRPr lang="en-US" dirty="0"/>
          </a:p>
        </p:txBody>
      </p:sp>
    </p:spTree>
    <p:extLst>
      <p:ext uri="{BB962C8B-B14F-4D97-AF65-F5344CB8AC3E}">
        <p14:creationId xmlns:p14="http://schemas.microsoft.com/office/powerpoint/2010/main" val="10646113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rgbClr val="000000"/>
                </a:solidFill>
              </a:rPr>
              <a:t>Why Models?</a:t>
            </a:r>
            <a:endParaRPr lang="en-US" sz="2800" dirty="0">
              <a:solidFill>
                <a:srgbClr val="000000"/>
              </a:solidFill>
            </a:endParaRPr>
          </a:p>
        </p:txBody>
      </p:sp>
      <p:sp>
        <p:nvSpPr>
          <p:cNvPr id="3" name="Content Placeholder 2"/>
          <p:cNvSpPr>
            <a:spLocks noGrp="1"/>
          </p:cNvSpPr>
          <p:nvPr>
            <p:ph idx="1"/>
          </p:nvPr>
        </p:nvSpPr>
        <p:spPr/>
        <p:txBody>
          <a:bodyPr/>
          <a:lstStyle/>
          <a:p>
            <a:pPr marL="342900" indent="-342900">
              <a:buFont typeface="Arial"/>
              <a:buChar char="•"/>
            </a:pPr>
            <a:r>
              <a:rPr lang="en-US" sz="2400" dirty="0" smtClean="0">
                <a:latin typeface="Calibri"/>
                <a:cs typeface="Calibri"/>
              </a:rPr>
              <a:t>Reveal alternative </a:t>
            </a:r>
            <a:r>
              <a:rPr lang="en-US" sz="2400" dirty="0">
                <a:latin typeface="Calibri"/>
                <a:cs typeface="Calibri"/>
              </a:rPr>
              <a:t>approaches to online learning</a:t>
            </a:r>
            <a:br>
              <a:rPr lang="en-US" sz="2400" dirty="0">
                <a:latin typeface="Calibri"/>
                <a:cs typeface="Calibri"/>
              </a:rPr>
            </a:br>
            <a:endParaRPr lang="en-US" sz="2400" dirty="0">
              <a:latin typeface="Calibri"/>
              <a:cs typeface="Calibri"/>
            </a:endParaRPr>
          </a:p>
          <a:p>
            <a:pPr marL="342900" indent="-342900">
              <a:buFont typeface="Arial"/>
              <a:buChar char="•"/>
            </a:pPr>
            <a:r>
              <a:rPr lang="en-US" sz="2400" dirty="0">
                <a:latin typeface="Calibri"/>
                <a:cs typeface="Calibri"/>
              </a:rPr>
              <a:t>Focus attention on causes and motives behind specific characteristics, </a:t>
            </a:r>
            <a:r>
              <a:rPr lang="en-US" sz="2400" dirty="0" smtClean="0">
                <a:latin typeface="Calibri"/>
                <a:cs typeface="Calibri"/>
              </a:rPr>
              <a:t>practices, policies, and strategies</a:t>
            </a:r>
            <a:br>
              <a:rPr lang="en-US" sz="2400" dirty="0" smtClean="0">
                <a:latin typeface="Calibri"/>
                <a:cs typeface="Calibri"/>
              </a:rPr>
            </a:br>
            <a:endParaRPr lang="en-US" sz="2400" dirty="0" smtClean="0">
              <a:latin typeface="Calibri"/>
              <a:cs typeface="Calibri"/>
            </a:endParaRPr>
          </a:p>
          <a:p>
            <a:pPr marL="342900" indent="-342900">
              <a:buFont typeface="Arial"/>
              <a:buChar char="•"/>
            </a:pPr>
            <a:r>
              <a:rPr lang="en-US" sz="2400" dirty="0" smtClean="0">
                <a:latin typeface="Calibri"/>
                <a:cs typeface="Calibri"/>
              </a:rPr>
              <a:t>Establish benchmarks </a:t>
            </a:r>
            <a:r>
              <a:rPr lang="en-US" sz="2400" dirty="0">
                <a:latin typeface="Calibri"/>
                <a:cs typeface="Calibri"/>
              </a:rPr>
              <a:t>for like institutions to assess their own </a:t>
            </a:r>
            <a:r>
              <a:rPr lang="en-US" sz="2400" dirty="0" smtClean="0">
                <a:latin typeface="Calibri"/>
                <a:cs typeface="Calibri"/>
              </a:rPr>
              <a:t>practices, policies, and strategies </a:t>
            </a:r>
            <a:endParaRPr lang="en-US" sz="2400" dirty="0">
              <a:latin typeface="Calibri"/>
              <a:cs typeface="Calibri"/>
            </a:endParaRPr>
          </a:p>
          <a:p>
            <a:endParaRPr lang="en-US" dirty="0"/>
          </a:p>
        </p:txBody>
      </p:sp>
    </p:spTree>
    <p:extLst>
      <p:ext uri="{BB962C8B-B14F-4D97-AF65-F5344CB8AC3E}">
        <p14:creationId xmlns:p14="http://schemas.microsoft.com/office/powerpoint/2010/main" val="18492111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77" y="0"/>
            <a:ext cx="9343861" cy="876300"/>
          </a:xfrm>
        </p:spPr>
        <p:txBody>
          <a:bodyPr/>
          <a:lstStyle/>
          <a:p>
            <a:r>
              <a:rPr lang="en-US" sz="2800" dirty="0" smtClean="0">
                <a:ln w="12700">
                  <a:solidFill>
                    <a:schemeClr val="tx2">
                      <a:satMod val="155000"/>
                    </a:schemeClr>
                  </a:solidFill>
                  <a:prstDash val="solid"/>
                </a:ln>
                <a:solidFill>
                  <a:srgbClr val="000000"/>
                </a:solidFill>
              </a:rPr>
              <a:t>Breadth </a:t>
            </a:r>
            <a:r>
              <a:rPr lang="en-US" sz="2800" dirty="0" smtClean="0">
                <a:ln w="12700">
                  <a:solidFill>
                    <a:schemeClr val="tx2">
                      <a:satMod val="155000"/>
                    </a:schemeClr>
                  </a:solidFill>
                  <a:prstDash val="solid"/>
                </a:ln>
                <a:solidFill>
                  <a:srgbClr val="000000"/>
                </a:solidFill>
              </a:rPr>
              <a:t>of </a:t>
            </a:r>
            <a:r>
              <a:rPr lang="en-US" sz="2800" dirty="0" smtClean="0">
                <a:ln w="12700">
                  <a:solidFill>
                    <a:schemeClr val="tx2">
                      <a:satMod val="155000"/>
                    </a:schemeClr>
                  </a:solidFill>
                  <a:prstDash val="solid"/>
                </a:ln>
                <a:solidFill>
                  <a:srgbClr val="000000"/>
                </a:solidFill>
              </a:rPr>
              <a:t>Online Programs Differentiates Models</a:t>
            </a:r>
            <a:endParaRPr lang="en-US" sz="2800" dirty="0">
              <a:ln w="12700">
                <a:solidFill>
                  <a:schemeClr val="tx2">
                    <a:satMod val="155000"/>
                  </a:schemeClr>
                </a:solidFill>
                <a:prstDash val="solid"/>
              </a:ln>
              <a:solidFill>
                <a:srgbClr val="000000"/>
              </a:solidFill>
            </a:endParaRPr>
          </a:p>
        </p:txBody>
      </p:sp>
      <p:graphicFrame>
        <p:nvGraphicFramePr>
          <p:cNvPr id="3" name="Chart 2"/>
          <p:cNvGraphicFramePr/>
          <p:nvPr>
            <p:extLst>
              <p:ext uri="{D42A27DB-BD31-4B8C-83A1-F6EECF244321}">
                <p14:modId xmlns:p14="http://schemas.microsoft.com/office/powerpoint/2010/main" val="2580516450"/>
              </p:ext>
            </p:extLst>
          </p:nvPr>
        </p:nvGraphicFramePr>
        <p:xfrm>
          <a:off x="301347" y="731904"/>
          <a:ext cx="8502291" cy="3780884"/>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7917863" y="1917528"/>
            <a:ext cx="462783" cy="369332"/>
          </a:xfrm>
          <a:prstGeom prst="rect">
            <a:avLst/>
          </a:prstGeom>
          <a:noFill/>
        </p:spPr>
        <p:txBody>
          <a:bodyPr wrap="square" rtlCol="0">
            <a:spAutoFit/>
          </a:bodyPr>
          <a:lstStyle/>
          <a:p>
            <a:r>
              <a:rPr lang="en-US" dirty="0" smtClean="0"/>
              <a:t>60</a:t>
            </a:r>
            <a:endParaRPr lang="en-US" dirty="0"/>
          </a:p>
        </p:txBody>
      </p:sp>
      <p:sp>
        <p:nvSpPr>
          <p:cNvPr id="5" name="TextBox 4"/>
          <p:cNvSpPr txBox="1"/>
          <p:nvPr/>
        </p:nvSpPr>
        <p:spPr>
          <a:xfrm>
            <a:off x="4232879" y="2809214"/>
            <a:ext cx="473545" cy="376715"/>
          </a:xfrm>
          <a:prstGeom prst="rect">
            <a:avLst/>
          </a:prstGeom>
          <a:noFill/>
        </p:spPr>
        <p:txBody>
          <a:bodyPr wrap="square" rtlCol="0">
            <a:spAutoFit/>
          </a:bodyPr>
          <a:lstStyle/>
          <a:p>
            <a:r>
              <a:rPr lang="en-US" dirty="0" smtClean="0"/>
              <a:t>18</a:t>
            </a:r>
            <a:endParaRPr lang="en-US" dirty="0"/>
          </a:p>
        </p:txBody>
      </p:sp>
      <p:sp>
        <p:nvSpPr>
          <p:cNvPr id="6" name="TextBox 5"/>
          <p:cNvSpPr txBox="1"/>
          <p:nvPr/>
        </p:nvSpPr>
        <p:spPr>
          <a:xfrm>
            <a:off x="5074944" y="3185929"/>
            <a:ext cx="3728694" cy="12618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smtClean="0"/>
              <a:t>Average Students per Program</a:t>
            </a:r>
          </a:p>
          <a:p>
            <a:r>
              <a:rPr lang="en-US" sz="1000" dirty="0" smtClean="0"/>
              <a:t>    </a:t>
            </a:r>
          </a:p>
          <a:p>
            <a:r>
              <a:rPr lang="en-US" sz="1000" dirty="0"/>
              <a:t> </a:t>
            </a:r>
            <a:r>
              <a:rPr lang="en-US" sz="1000" dirty="0" smtClean="0"/>
              <a:t>       </a:t>
            </a:r>
            <a:r>
              <a:rPr lang="en-US" sz="1600" dirty="0" smtClean="0"/>
              <a:t>Enterprise= 355 (SD 871)</a:t>
            </a:r>
          </a:p>
          <a:p>
            <a:r>
              <a:rPr lang="en-US" sz="1600" dirty="0" smtClean="0"/>
              <a:t>     Regional Public= 93 (SD 159)</a:t>
            </a:r>
          </a:p>
          <a:p>
            <a:r>
              <a:rPr lang="en-US" sz="1600" dirty="0" smtClean="0"/>
              <a:t>     Community Colleges= 200 (SD 301)</a:t>
            </a:r>
            <a:endParaRPr lang="en-US" sz="1600" dirty="0"/>
          </a:p>
        </p:txBody>
      </p:sp>
    </p:spTree>
    <p:extLst>
      <p:ext uri="{BB962C8B-B14F-4D97-AF65-F5344CB8AC3E}">
        <p14:creationId xmlns:p14="http://schemas.microsoft.com/office/powerpoint/2010/main" val="33951445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102097068"/>
              </p:ext>
            </p:extLst>
          </p:nvPr>
        </p:nvGraphicFramePr>
        <p:xfrm>
          <a:off x="786048" y="456042"/>
          <a:ext cx="7197055" cy="3829972"/>
        </p:xfrm>
        <a:graphic>
          <a:graphicData uri="http://schemas.openxmlformats.org/drawingml/2006/table">
            <a:tbl>
              <a:tblPr firstRow="1" bandRow="1">
                <a:tableStyleId>{5C22544A-7EE6-4342-B048-85BDC9FD1C3A}</a:tableStyleId>
              </a:tblPr>
              <a:tblGrid>
                <a:gridCol w="2884049"/>
                <a:gridCol w="1471280"/>
                <a:gridCol w="1420863"/>
                <a:gridCol w="1420863"/>
              </a:tblGrid>
              <a:tr h="511636">
                <a:tc>
                  <a:txBody>
                    <a:bodyPr/>
                    <a:lstStyle/>
                    <a:p>
                      <a:pPr algn="ctr" fontAlgn="b"/>
                      <a:r>
                        <a:rPr lang="en-US" sz="2000" b="1" i="0" u="none" strike="noStrike" dirty="0" smtClean="0">
                          <a:solidFill>
                            <a:srgbClr val="000000"/>
                          </a:solidFill>
                          <a:effectLst/>
                          <a:latin typeface="Calibri"/>
                        </a:rPr>
                        <a:t>IPEDS</a:t>
                      </a:r>
                      <a:r>
                        <a:rPr lang="en-US" sz="2000" b="1" i="0" u="none" strike="noStrike" baseline="0" dirty="0" smtClean="0">
                          <a:solidFill>
                            <a:srgbClr val="000000"/>
                          </a:solidFill>
                          <a:effectLst/>
                          <a:latin typeface="Calibri"/>
                        </a:rPr>
                        <a:t> Summary 2012-2016</a:t>
                      </a:r>
                      <a:endParaRPr lang="en-US" sz="2000" b="1" i="0" u="none" strike="noStrike" dirty="0">
                        <a:solidFill>
                          <a:srgbClr val="000000"/>
                        </a:solidFill>
                        <a:effectLst/>
                        <a:latin typeface="Calibri"/>
                      </a:endParaRPr>
                    </a:p>
                  </a:txBody>
                  <a:tcPr marL="12700" marR="12700" marT="12700" marB="0" anchor="b">
                    <a:noFill/>
                  </a:tcPr>
                </a:tc>
                <a:tc>
                  <a:txBody>
                    <a:bodyPr/>
                    <a:lstStyle/>
                    <a:p>
                      <a:pPr algn="ctr" fontAlgn="b"/>
                      <a:r>
                        <a:rPr lang="en-US" sz="2000" b="0" i="0" u="none" strike="noStrike" dirty="0">
                          <a:solidFill>
                            <a:srgbClr val="000000"/>
                          </a:solidFill>
                          <a:effectLst/>
                          <a:latin typeface="Calibri"/>
                        </a:rPr>
                        <a:t>2012</a:t>
                      </a:r>
                    </a:p>
                  </a:txBody>
                  <a:tcPr marL="12700" marR="12700" marT="12700" marB="0" anchor="b">
                    <a:noFill/>
                  </a:tcPr>
                </a:tc>
                <a:tc>
                  <a:txBody>
                    <a:bodyPr/>
                    <a:lstStyle/>
                    <a:p>
                      <a:pPr algn="ctr" fontAlgn="b"/>
                      <a:r>
                        <a:rPr lang="en-US" sz="2000" b="0" i="0" u="none" strike="noStrike" dirty="0">
                          <a:solidFill>
                            <a:srgbClr val="000000"/>
                          </a:solidFill>
                          <a:effectLst/>
                          <a:latin typeface="Calibri"/>
                        </a:rPr>
                        <a:t>2016</a:t>
                      </a:r>
                    </a:p>
                  </a:txBody>
                  <a:tcPr marL="12700" marR="12700" marT="12700" marB="0" anchor="b">
                    <a:noFill/>
                  </a:tcPr>
                </a:tc>
                <a:tc>
                  <a:txBody>
                    <a:bodyPr/>
                    <a:lstStyle/>
                    <a:p>
                      <a:pPr algn="ctr" fontAlgn="b"/>
                      <a:r>
                        <a:rPr lang="en-US" sz="2000" b="0" i="0" u="none" strike="noStrike" dirty="0" smtClean="0">
                          <a:solidFill>
                            <a:srgbClr val="000000"/>
                          </a:solidFill>
                          <a:effectLst/>
                          <a:latin typeface="Calibri"/>
                        </a:rPr>
                        <a:t>Difference</a:t>
                      </a:r>
                      <a:endParaRPr lang="en-US" sz="2000" b="0" i="0" u="none" strike="noStrike" dirty="0">
                        <a:solidFill>
                          <a:srgbClr val="000000"/>
                        </a:solidFill>
                        <a:effectLst/>
                        <a:latin typeface="Calibri"/>
                      </a:endParaRPr>
                    </a:p>
                  </a:txBody>
                  <a:tcPr marL="12700" marR="12700" marT="12700" marB="0" anchor="b">
                    <a:noFill/>
                  </a:tcPr>
                </a:tc>
              </a:tr>
              <a:tr h="511636">
                <a:tc>
                  <a:txBody>
                    <a:bodyPr/>
                    <a:lstStyle/>
                    <a:p>
                      <a:pPr algn="l" fontAlgn="b"/>
                      <a:r>
                        <a:rPr lang="en-US" sz="1800" b="0" i="0" u="none" strike="noStrike" dirty="0">
                          <a:solidFill>
                            <a:srgbClr val="000000"/>
                          </a:solidFill>
                          <a:effectLst/>
                          <a:latin typeface="Calibri"/>
                        </a:rPr>
                        <a:t>All Students</a:t>
                      </a:r>
                    </a:p>
                  </a:txBody>
                  <a:tcPr marL="12700" marR="12700" marT="12700" marB="0" anchor="b">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20,511,849</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20,464,608</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- 2.3%</a:t>
                      </a:r>
                      <a:endParaRPr lang="en-US" sz="2000" b="0" i="0" u="none" strike="noStrike" dirty="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r>
              <a:tr h="538309">
                <a:tc>
                  <a:txBody>
                    <a:bodyPr/>
                    <a:lstStyle/>
                    <a:p>
                      <a:pPr algn="l" fontAlgn="b"/>
                      <a:r>
                        <a:rPr lang="en-US" sz="1800" b="0" i="0" u="none" strike="noStrike" dirty="0">
                          <a:solidFill>
                            <a:srgbClr val="000000"/>
                          </a:solidFill>
                          <a:effectLst/>
                          <a:latin typeface="Calibri"/>
                        </a:rPr>
                        <a:t>Students Not Enrolled in Any Distance Courses</a:t>
                      </a:r>
                    </a:p>
                  </a:txBody>
                  <a:tcPr marL="12700" marR="12700" marT="12700" marB="0" anchor="b">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15,425,940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14,124,317</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a:t>
                      </a:r>
                      <a:r>
                        <a:rPr lang="en-US" sz="2000" b="0" i="0" u="none" strike="noStrike" baseline="0" dirty="0" smtClean="0">
                          <a:solidFill>
                            <a:srgbClr val="000000"/>
                          </a:solidFill>
                          <a:effectLst/>
                          <a:latin typeface="Calibri"/>
                        </a:rPr>
                        <a:t> </a:t>
                      </a:r>
                      <a:r>
                        <a:rPr lang="en-US" sz="2000" b="0" i="0" u="none" strike="noStrike" dirty="0" smtClean="0">
                          <a:solidFill>
                            <a:srgbClr val="000000"/>
                          </a:solidFill>
                          <a:effectLst/>
                          <a:latin typeface="Calibri"/>
                        </a:rPr>
                        <a:t>8.4%</a:t>
                      </a:r>
                      <a:endParaRPr lang="en-US" sz="2000" b="0" i="0" u="none" strike="noStrike" dirty="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38309">
                <a:tc>
                  <a:txBody>
                    <a:bodyPr/>
                    <a:lstStyle/>
                    <a:p>
                      <a:pPr algn="l" fontAlgn="b"/>
                      <a:r>
                        <a:rPr lang="en-US" sz="1800" b="0" i="0" u="none" strike="noStrike" dirty="0">
                          <a:solidFill>
                            <a:srgbClr val="000000"/>
                          </a:solidFill>
                          <a:effectLst/>
                          <a:latin typeface="Calibri"/>
                        </a:rPr>
                        <a:t>Students Enrolled in at Least One Distance Course</a:t>
                      </a:r>
                    </a:p>
                  </a:txBody>
                  <a:tcPr marL="12700" marR="12700" marT="12700" marB="0" anchor="b">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5,085,909</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6,340,291</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+ 24.7%</a:t>
                      </a:r>
                      <a:endParaRPr lang="en-US" sz="2000" b="0" i="0" u="none" strike="noStrike" dirty="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38309">
                <a:tc>
                  <a:txBody>
                    <a:bodyPr/>
                    <a:lstStyle/>
                    <a:p>
                      <a:pPr algn="l" fontAlgn="b"/>
                      <a:r>
                        <a:rPr lang="en-US" sz="1800" b="0" i="0" u="none" strike="noStrike" dirty="0">
                          <a:solidFill>
                            <a:srgbClr val="000000"/>
                          </a:solidFill>
                          <a:effectLst/>
                          <a:latin typeface="Calibri"/>
                        </a:rPr>
                        <a:t>% Enrolled in at Least One Distance Course</a:t>
                      </a:r>
                    </a:p>
                  </a:txBody>
                  <a:tcPr marL="12700" marR="12700" marT="12700" marB="0" anchor="b">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24.80%</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31%</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38309">
                <a:tc>
                  <a:txBody>
                    <a:bodyPr/>
                    <a:lstStyle/>
                    <a:p>
                      <a:pPr algn="l" fontAlgn="b"/>
                      <a:r>
                        <a:rPr lang="en-US" sz="1800" b="0" i="0" u="none" strike="noStrike" dirty="0">
                          <a:solidFill>
                            <a:srgbClr val="000000"/>
                          </a:solidFill>
                          <a:effectLst/>
                          <a:latin typeface="Calibri"/>
                        </a:rPr>
                        <a:t>Students Enrolled Exclusively in Distance Courses</a:t>
                      </a:r>
                    </a:p>
                  </a:txBody>
                  <a:tcPr marL="12700" marR="12700" marT="12700" marB="0" anchor="b">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2,310,056</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2,983,075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+ 29.1%</a:t>
                      </a:r>
                      <a:endParaRPr lang="en-US" sz="2000" b="0" i="0" u="none" strike="noStrike" dirty="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55717">
                <a:tc>
                  <a:txBody>
                    <a:bodyPr/>
                    <a:lstStyle/>
                    <a:p>
                      <a:pPr algn="l" fontAlgn="b"/>
                      <a:r>
                        <a:rPr lang="en-US" sz="1800" b="0" i="0" u="none" strike="noStrike" dirty="0">
                          <a:solidFill>
                            <a:srgbClr val="000000"/>
                          </a:solidFill>
                          <a:effectLst/>
                          <a:latin typeface="Calibri"/>
                        </a:rPr>
                        <a:t>Students Enrolled in Some (but not all) Distance Courses</a:t>
                      </a:r>
                    </a:p>
                  </a:txBody>
                  <a:tcPr marL="12700" marR="12700" marT="12700" marB="0" anchor="b">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2,775,853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a:rPr>
                        <a:t>3,357,216</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+20.9%</a:t>
                      </a:r>
                      <a:endParaRPr lang="en-US" sz="2000" b="0" i="0" u="none" strike="noStrike" dirty="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7" name="TextBox 6"/>
          <p:cNvSpPr txBox="1"/>
          <p:nvPr/>
        </p:nvSpPr>
        <p:spPr>
          <a:xfrm>
            <a:off x="0" y="0"/>
            <a:ext cx="9144000" cy="523220"/>
          </a:xfrm>
          <a:prstGeom prst="rect">
            <a:avLst/>
          </a:prstGeom>
          <a:noFill/>
        </p:spPr>
        <p:txBody>
          <a:bodyPr wrap="square" rtlCol="0">
            <a:spAutoFit/>
          </a:bodyPr>
          <a:lstStyle/>
          <a:p>
            <a:pPr algn="ctr"/>
            <a:r>
              <a:rPr lang="en-US" sz="2800" dirty="0" smtClean="0">
                <a:latin typeface="Trebuchet MS Narrow"/>
                <a:cs typeface="Trebuchet MS Narrow"/>
              </a:rPr>
              <a:t>Online: A Growing Proportion of U.S. Higher Education</a:t>
            </a:r>
            <a:endParaRPr lang="en-US" sz="2800" dirty="0">
              <a:latin typeface="Trebuchet MS Narrow"/>
              <a:cs typeface="Trebuchet MS Narrow"/>
            </a:endParaRPr>
          </a:p>
        </p:txBody>
      </p:sp>
    </p:spTree>
    <p:extLst>
      <p:ext uri="{BB962C8B-B14F-4D97-AF65-F5344CB8AC3E}">
        <p14:creationId xmlns:p14="http://schemas.microsoft.com/office/powerpoint/2010/main" val="29349809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323721785"/>
              </p:ext>
            </p:extLst>
          </p:nvPr>
        </p:nvGraphicFramePr>
        <p:xfrm>
          <a:off x="133154" y="1028700"/>
          <a:ext cx="8880254" cy="339337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74208" y="147403"/>
            <a:ext cx="8482049" cy="830997"/>
          </a:xfrm>
          <a:prstGeom prst="rect">
            <a:avLst/>
          </a:prstGeom>
          <a:noFill/>
        </p:spPr>
        <p:txBody>
          <a:bodyPr wrap="square" rtlCol="0">
            <a:spAutoFit/>
          </a:bodyPr>
          <a:lstStyle/>
          <a:p>
            <a:pPr algn="ctr"/>
            <a:r>
              <a:rPr lang="en-US" sz="2800" dirty="0" smtClean="0"/>
              <a:t>Recent Fully Online Enrollment Trend</a:t>
            </a:r>
          </a:p>
          <a:p>
            <a:pPr algn="ctr"/>
            <a:r>
              <a:rPr lang="en-US" sz="2000" dirty="0" smtClean="0"/>
              <a:t>Spring 2018 over Spring 2017</a:t>
            </a:r>
            <a:endParaRPr lang="en-US" sz="2000" dirty="0"/>
          </a:p>
        </p:txBody>
      </p:sp>
    </p:spTree>
    <p:extLst>
      <p:ext uri="{BB962C8B-B14F-4D97-AF65-F5344CB8AC3E}">
        <p14:creationId xmlns:p14="http://schemas.microsoft.com/office/powerpoint/2010/main" val="3897700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QM-PPT-Template-widescreen">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2017-QM-PPT-Template-widescreen" id="{C02CDF99-6CCA-D24F-94DA-6D5FA2D367F8}" vid="{9C4796E7-4E71-F647-A2E6-CCA75607932E}"/>
    </a:ext>
  </a:extLst>
</a:theme>
</file>

<file path=ppt/theme/theme2.xml><?xml version="1.0" encoding="utf-8"?>
<a:theme xmlns:a="http://schemas.openxmlformats.org/drawingml/2006/main" name="New Section">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2017-QM-PPT-Template-widescreen" id="{C02CDF99-6CCA-D24F-94DA-6D5FA2D367F8}" vid="{27166AAE-D0B5-4040-8E31-DD112A8B690D}"/>
    </a:ext>
  </a:extLst>
</a:theme>
</file>

<file path=ppt/theme/theme3.xml><?xml version="1.0" encoding="utf-8"?>
<a:theme xmlns:a="http://schemas.openxmlformats.org/drawingml/2006/main" name="Content Slides">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2017-QM-PPT-Template-widescreen" id="{C02CDF99-6CCA-D24F-94DA-6D5FA2D367F8}" vid="{08507272-6119-2C4A-AFB8-7D8F22A5A7CF}"/>
    </a:ext>
  </a:extLst>
</a:theme>
</file>

<file path=ppt/theme/theme4.xml><?xml version="1.0" encoding="utf-8"?>
<a:theme xmlns:a="http://schemas.openxmlformats.org/drawingml/2006/main" name="Closing Slide">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2017-QM-PPT-Template-widescreen" id="{C02CDF99-6CCA-D24F-94DA-6D5FA2D367F8}" vid="{681D30EE-53F3-DF4D-B8D1-1A0388FC170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QM-PPT-Template-widescreen.potx</Template>
  <TotalTime>28905</TotalTime>
  <Words>730</Words>
  <Application>Microsoft Macintosh PowerPoint</Application>
  <PresentationFormat>On-screen Show (16:9)</PresentationFormat>
  <Paragraphs>150</Paragraphs>
  <Slides>20</Slides>
  <Notes>7</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QM-PPT-Template-widescreen</vt:lpstr>
      <vt:lpstr>New Section</vt:lpstr>
      <vt:lpstr>Content Slides</vt:lpstr>
      <vt:lpstr>Closing Slide</vt:lpstr>
      <vt:lpstr>Seeking a Competitive Edge  for Local and Regional Online Programs A Discussion  </vt:lpstr>
      <vt:lpstr>The CHLOE Survey</vt:lpstr>
      <vt:lpstr>CHLOE = “The Changing Landscape  of Online Education”  </vt:lpstr>
      <vt:lpstr>CHLOE Survey Participation</vt:lpstr>
      <vt:lpstr>Models Emerging From CHLOE Data</vt:lpstr>
      <vt:lpstr>Why Models?</vt:lpstr>
      <vt:lpstr>Breadth of Online Programs Differentiates Models</vt:lpstr>
      <vt:lpstr>PowerPoint Presentation</vt:lpstr>
      <vt:lpstr>PowerPoint Presentation</vt:lpstr>
      <vt:lpstr>PowerPoint Presentation</vt:lpstr>
      <vt:lpstr>PowerPoint Presentation</vt:lpstr>
      <vt:lpstr>Plans for New Online Programs</vt:lpstr>
      <vt:lpstr>Is pedagogy evolving to achieve its full online potential?</vt:lpstr>
      <vt:lpstr>PowerPoint Presentation</vt:lpstr>
      <vt:lpstr>PowerPoint Presentation</vt:lpstr>
      <vt:lpstr>Discussion</vt:lpstr>
      <vt:lpstr>Be Clear About Your Goals for Online Learning</vt:lpstr>
      <vt:lpstr>How Regional &amp; Local Institutions Might Respond to Enterprise-Level Competition</vt:lpstr>
      <vt:lpstr>Is the Institution Ready to Implement an Online Strategy? </vt:lpstr>
      <vt:lpstr>CHLOE 3 Co-Directors          </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Kathleen Schassen</dc:creator>
  <cp:keywords/>
  <dc:description/>
  <cp:lastModifiedBy>Ronald Legon</cp:lastModifiedBy>
  <cp:revision>74</cp:revision>
  <dcterms:created xsi:type="dcterms:W3CDTF">2017-03-27T20:51:49Z</dcterms:created>
  <dcterms:modified xsi:type="dcterms:W3CDTF">2018-10-23T14:18:40Z</dcterms:modified>
  <cp:category/>
</cp:coreProperties>
</file>