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8" r:id="rId2"/>
    <p:sldId id="303" r:id="rId3"/>
    <p:sldId id="304" r:id="rId4"/>
    <p:sldId id="305" r:id="rId5"/>
    <p:sldId id="287" r:id="rId6"/>
    <p:sldId id="307" r:id="rId7"/>
    <p:sldId id="292" r:id="rId8"/>
    <p:sldId id="310" r:id="rId9"/>
    <p:sldId id="311" r:id="rId10"/>
    <p:sldId id="308" r:id="rId11"/>
    <p:sldId id="309" r:id="rId12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3B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30"/>
  </p:normalViewPr>
  <p:slideViewPr>
    <p:cSldViewPr snapToGrid="0" snapToObjects="1">
      <p:cViewPr varScale="1">
        <p:scale>
          <a:sx n="77" d="100"/>
          <a:sy n="77" d="100"/>
        </p:scale>
        <p:origin x="3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58FA10-58C7-0A49-B596-F84EC382A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AAFD-F3BE-124D-B40D-5B3F24DF8BA5}" type="datetimeFigureOut">
              <a:rPr lang="en-US" smtClean="0"/>
              <a:t>10/27/2021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5B6D61-1DD9-1942-948C-0DDA93D1B8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" t="-158" r="38968" b="437"/>
          <a:stretch/>
        </p:blipFill>
        <p:spPr>
          <a:xfrm>
            <a:off x="0" y="-83912"/>
            <a:ext cx="6511157" cy="69419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1D376C-8EC7-6645-BD7D-7E21BA8955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776" r="19689" b="19689"/>
          <a:stretch/>
        </p:blipFill>
        <p:spPr>
          <a:xfrm>
            <a:off x="10285992" y="134009"/>
            <a:ext cx="1467394" cy="14673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CDC612-D567-D941-9883-1A9285BD3EC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069" y="5140712"/>
            <a:ext cx="2883708" cy="2883708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E5A964AA-8734-174B-928A-D1F4A652C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1096" y="2690794"/>
            <a:ext cx="5432290" cy="1325563"/>
          </a:xfrm>
        </p:spPr>
        <p:txBody>
          <a:bodyPr>
            <a:normAutofit/>
          </a:bodyPr>
          <a:lstStyle>
            <a:lvl1pPr>
              <a:defRPr sz="3200">
                <a:solidFill>
                  <a:srgbClr val="C00000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069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A5E7EE-14C2-204A-ACE8-1591461AD083}"/>
              </a:ext>
            </a:extLst>
          </p:cNvPr>
          <p:cNvSpPr txBox="1"/>
          <p:nvPr userDrawn="1"/>
        </p:nvSpPr>
        <p:spPr>
          <a:xfrm>
            <a:off x="8552265" y="6205038"/>
            <a:ext cx="4454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300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2019</a:t>
            </a:r>
            <a:r>
              <a:rPr lang="en-US" spc="300" dirty="0">
                <a:solidFill>
                  <a:srgbClr val="003A63"/>
                </a:solidFill>
                <a:latin typeface="Franklin Gothic Medium" panose="020B0603020102020204" pitchFamily="34" charset="0"/>
              </a:rPr>
              <a:t> </a:t>
            </a:r>
            <a:r>
              <a:rPr lang="en-US" spc="30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HOWARD FORWARD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55F74B-B8CC-914D-8A7D-F296399E88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776" r="19689" b="19689"/>
          <a:stretch/>
        </p:blipFill>
        <p:spPr>
          <a:xfrm>
            <a:off x="8088639" y="6145624"/>
            <a:ext cx="532764" cy="53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18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C1093-DAE1-F642-9D0F-C609B8C70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C00000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0FD2A-5DB2-774C-AEC1-AFF1DCD1D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  <a:lvl2pPr>
              <a:defRPr sz="280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defRPr>
            </a:lvl2pPr>
            <a:lvl3pPr>
              <a:defRPr sz="240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defRPr>
            </a:lvl3pPr>
            <a:lvl4pPr>
              <a:defRPr sz="200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defRPr>
            </a:lvl4pPr>
            <a:lvl5pPr>
              <a:defRPr sz="200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FB9284-5B4B-8C49-B364-26438EF44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1AAF14-2B81-404C-BB07-5817A101F79F}"/>
              </a:ext>
            </a:extLst>
          </p:cNvPr>
          <p:cNvSpPr txBox="1"/>
          <p:nvPr userDrawn="1"/>
        </p:nvSpPr>
        <p:spPr>
          <a:xfrm>
            <a:off x="8563416" y="6384650"/>
            <a:ext cx="4454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300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2019</a:t>
            </a:r>
            <a:r>
              <a:rPr lang="en-US" spc="300" dirty="0">
                <a:solidFill>
                  <a:srgbClr val="003A63"/>
                </a:solidFill>
                <a:latin typeface="Franklin Gothic Medium" panose="020B0603020102020204" pitchFamily="34" charset="0"/>
              </a:rPr>
              <a:t> </a:t>
            </a:r>
            <a:r>
              <a:rPr lang="en-US" spc="30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HOWARD FORWARD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72947F-B99E-B74D-A068-8BB4FCE2FD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776" r="19689" b="19689"/>
          <a:stretch/>
        </p:blipFill>
        <p:spPr>
          <a:xfrm>
            <a:off x="8099790" y="6325236"/>
            <a:ext cx="532764" cy="53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40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A50B6-73CD-B343-8967-351C0747E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C00000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07BA9D-D47E-B840-B738-E387FA397F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507A24-3688-414F-ACD7-5290A05E00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02060"/>
                </a:solidFill>
                <a:latin typeface="Franklin Gothic Medium" panose="020B06030201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67F324-2B60-8C4A-B1F2-EF9F575D9075}"/>
              </a:ext>
            </a:extLst>
          </p:cNvPr>
          <p:cNvSpPr txBox="1"/>
          <p:nvPr userDrawn="1"/>
        </p:nvSpPr>
        <p:spPr>
          <a:xfrm>
            <a:off x="8552265" y="6294248"/>
            <a:ext cx="4454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300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2019</a:t>
            </a:r>
            <a:r>
              <a:rPr lang="en-US" spc="300" dirty="0">
                <a:solidFill>
                  <a:srgbClr val="003A63"/>
                </a:solidFill>
                <a:latin typeface="Franklin Gothic Medium" panose="020B0603020102020204" pitchFamily="34" charset="0"/>
              </a:rPr>
              <a:t> </a:t>
            </a:r>
            <a:r>
              <a:rPr lang="en-US" spc="30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HOWARD FORWARD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6B4A55-C5CE-9B4D-ADD3-8F292737C3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776" r="19689" b="19689"/>
          <a:stretch/>
        </p:blipFill>
        <p:spPr>
          <a:xfrm>
            <a:off x="8088639" y="6234834"/>
            <a:ext cx="532764" cy="53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73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455F74B-B8CC-914D-8A7D-F296399E88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776" r="19689" b="19689"/>
          <a:stretch/>
        </p:blipFill>
        <p:spPr>
          <a:xfrm>
            <a:off x="3650452" y="1315844"/>
            <a:ext cx="4526203" cy="45262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A01F16-0D5A-9348-8710-A780C511CF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801" y="5129561"/>
            <a:ext cx="2883708" cy="288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39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A5E7EE-14C2-204A-ACE8-1591461AD083}"/>
              </a:ext>
            </a:extLst>
          </p:cNvPr>
          <p:cNvSpPr txBox="1"/>
          <p:nvPr userDrawn="1"/>
        </p:nvSpPr>
        <p:spPr>
          <a:xfrm>
            <a:off x="8552265" y="6205038"/>
            <a:ext cx="4454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300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2019</a:t>
            </a:r>
            <a:r>
              <a:rPr lang="en-US" spc="300" dirty="0">
                <a:solidFill>
                  <a:srgbClr val="003A63"/>
                </a:solidFill>
                <a:latin typeface="Franklin Gothic Medium" panose="020B0603020102020204" pitchFamily="34" charset="0"/>
              </a:rPr>
              <a:t> </a:t>
            </a:r>
            <a:r>
              <a:rPr lang="en-US" spc="30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HOWARD FORWARD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55F74B-B8CC-914D-8A7D-F296399E88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776" r="19689" b="19689"/>
          <a:stretch/>
        </p:blipFill>
        <p:spPr>
          <a:xfrm>
            <a:off x="8088639" y="6145624"/>
            <a:ext cx="532764" cy="5327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3D500A-8CD9-5D49-A2CB-1C929A892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" t="-158" r="38968" b="437"/>
          <a:stretch/>
        </p:blipFill>
        <p:spPr>
          <a:xfrm>
            <a:off x="0" y="-83912"/>
            <a:ext cx="6511157" cy="694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21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A5E7EE-14C2-204A-ACE8-1591461AD083}"/>
              </a:ext>
            </a:extLst>
          </p:cNvPr>
          <p:cNvSpPr txBox="1"/>
          <p:nvPr userDrawn="1"/>
        </p:nvSpPr>
        <p:spPr>
          <a:xfrm>
            <a:off x="8552265" y="6205038"/>
            <a:ext cx="4454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300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2019</a:t>
            </a:r>
            <a:r>
              <a:rPr lang="en-US" spc="300" dirty="0">
                <a:solidFill>
                  <a:srgbClr val="003A63"/>
                </a:solidFill>
                <a:latin typeface="Franklin Gothic Medium" panose="020B0603020102020204" pitchFamily="34" charset="0"/>
              </a:rPr>
              <a:t> </a:t>
            </a:r>
            <a:r>
              <a:rPr lang="en-US" spc="30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HOWARD FORWARD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55F74B-B8CC-914D-8A7D-F296399E88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776" r="19689" b="19689"/>
          <a:stretch/>
        </p:blipFill>
        <p:spPr>
          <a:xfrm>
            <a:off x="8088639" y="6145624"/>
            <a:ext cx="532764" cy="5327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6EE7B0-09CD-9A46-B18A-BBF0F38EB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776" r="19689" b="19689"/>
          <a:stretch/>
        </p:blipFill>
        <p:spPr>
          <a:xfrm>
            <a:off x="9991688" y="134009"/>
            <a:ext cx="1761698" cy="176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27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75D3C-D322-5B42-8F76-4F6BA7279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26" y="5405477"/>
            <a:ext cx="10515600" cy="359704"/>
          </a:xfrm>
        </p:spPr>
        <p:txBody>
          <a:bodyPr/>
          <a:lstStyle>
            <a:lvl1pPr>
              <a:defRPr>
                <a:solidFill>
                  <a:srgbClr val="C00000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5486E8-B304-8D4F-B0EE-4E21634717E9}"/>
              </a:ext>
            </a:extLst>
          </p:cNvPr>
          <p:cNvSpPr txBox="1"/>
          <p:nvPr userDrawn="1"/>
        </p:nvSpPr>
        <p:spPr>
          <a:xfrm>
            <a:off x="8552265" y="6205038"/>
            <a:ext cx="4454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300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2019</a:t>
            </a:r>
            <a:r>
              <a:rPr lang="en-US" spc="300" dirty="0">
                <a:solidFill>
                  <a:srgbClr val="003A63"/>
                </a:solidFill>
                <a:latin typeface="Franklin Gothic Medium" panose="020B0603020102020204" pitchFamily="34" charset="0"/>
              </a:rPr>
              <a:t> </a:t>
            </a:r>
            <a:r>
              <a:rPr lang="en-US" spc="30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HOWARD FORWARD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5A32B0-9368-004E-A7B3-F818801DBE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776" r="19689" b="19689"/>
          <a:stretch/>
        </p:blipFill>
        <p:spPr>
          <a:xfrm>
            <a:off x="8088639" y="6145624"/>
            <a:ext cx="532764" cy="532764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FD0CB9-AEA6-EF42-AE58-DD7D927A49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9126" y="327822"/>
            <a:ext cx="11939587" cy="49736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58253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75D3C-D322-5B42-8F76-4F6BA7279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1161" y="599301"/>
            <a:ext cx="5263376" cy="359704"/>
          </a:xfrm>
        </p:spPr>
        <p:txBody>
          <a:bodyPr>
            <a:noAutofit/>
          </a:bodyPr>
          <a:lstStyle>
            <a:lvl1pPr>
              <a:defRPr sz="3200">
                <a:solidFill>
                  <a:srgbClr val="C00000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5486E8-B304-8D4F-B0EE-4E21634717E9}"/>
              </a:ext>
            </a:extLst>
          </p:cNvPr>
          <p:cNvSpPr txBox="1"/>
          <p:nvPr userDrawn="1"/>
        </p:nvSpPr>
        <p:spPr>
          <a:xfrm>
            <a:off x="8552265" y="6205038"/>
            <a:ext cx="4454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300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2019</a:t>
            </a:r>
            <a:r>
              <a:rPr lang="en-US" spc="300" dirty="0">
                <a:solidFill>
                  <a:srgbClr val="003A63"/>
                </a:solidFill>
                <a:latin typeface="Franklin Gothic Medium" panose="020B0603020102020204" pitchFamily="34" charset="0"/>
              </a:rPr>
              <a:t> </a:t>
            </a:r>
            <a:r>
              <a:rPr lang="en-US" spc="30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HOWARD FORWARD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5A32B0-9368-004E-A7B3-F818801DBE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776" r="19689" b="19689"/>
          <a:stretch/>
        </p:blipFill>
        <p:spPr>
          <a:xfrm>
            <a:off x="8088639" y="6145624"/>
            <a:ext cx="532764" cy="532764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FD0CB9-AEA6-EF42-AE58-DD7D927A49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89288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153EBB-92D4-5140-A869-17C6ABA605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69100" y="1193800"/>
            <a:ext cx="4538663" cy="4348163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67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B0B64-32FF-474C-8CEC-1920D00E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1BECD-73B5-7B40-ACBB-EADE51317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77A87-F4F7-B449-B1D2-004CE8A9F3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12CF35-1C37-D14E-B392-0F22F45F7CFB}"/>
              </a:ext>
            </a:extLst>
          </p:cNvPr>
          <p:cNvSpPr txBox="1"/>
          <p:nvPr userDrawn="1"/>
        </p:nvSpPr>
        <p:spPr>
          <a:xfrm>
            <a:off x="8407299" y="6328081"/>
            <a:ext cx="4454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300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2019</a:t>
            </a:r>
            <a:r>
              <a:rPr lang="en-US" spc="300" dirty="0">
                <a:solidFill>
                  <a:srgbClr val="003A63"/>
                </a:solidFill>
                <a:latin typeface="Franklin Gothic Medium" panose="020B0603020102020204" pitchFamily="34" charset="0"/>
              </a:rPr>
              <a:t> </a:t>
            </a:r>
            <a:r>
              <a:rPr lang="en-US" spc="30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HOWARD FORWARD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BFBF48-AAA9-CB4B-A558-982A75CBD5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776" r="19689" b="19689"/>
          <a:stretch/>
        </p:blipFill>
        <p:spPr>
          <a:xfrm>
            <a:off x="7943673" y="6268667"/>
            <a:ext cx="532764" cy="53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74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1BB33-295B-5548-BD2C-488038A24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C00000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238F49-309A-B34C-88EC-B4D9AE3905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BD956-AE5C-644E-AEBA-BA1268E3E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CC9A09-E18F-5640-AD5A-3164FECDB5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0D56CE-74D5-C148-88AA-A0B9DD0372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rgbClr val="002060"/>
                </a:solidFill>
                <a:latin typeface="Franklin Gothic Medium" panose="020B0603020102020204" pitchFamily="34" charset="0"/>
              </a:defRPr>
            </a:lvl1pPr>
            <a:lvl2pPr>
              <a:defRPr>
                <a:solidFill>
                  <a:srgbClr val="002060"/>
                </a:solidFill>
                <a:latin typeface="Franklin Gothic Medium" panose="020B0603020102020204" pitchFamily="34" charset="0"/>
              </a:defRPr>
            </a:lvl2pPr>
            <a:lvl3pPr>
              <a:defRPr>
                <a:solidFill>
                  <a:srgbClr val="002060"/>
                </a:solidFill>
                <a:latin typeface="Franklin Gothic Medium" panose="020B0603020102020204" pitchFamily="34" charset="0"/>
              </a:defRPr>
            </a:lvl3pPr>
            <a:lvl4pPr>
              <a:defRPr>
                <a:solidFill>
                  <a:srgbClr val="002060"/>
                </a:solidFill>
                <a:latin typeface="Franklin Gothic Medium" panose="020B0603020102020204" pitchFamily="34" charset="0"/>
              </a:defRPr>
            </a:lvl4pPr>
            <a:lvl5pPr>
              <a:defRPr>
                <a:solidFill>
                  <a:srgbClr val="002060"/>
                </a:solidFill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FD14F8-9AE5-F444-AC41-03710F573D40}"/>
              </a:ext>
            </a:extLst>
          </p:cNvPr>
          <p:cNvSpPr txBox="1"/>
          <p:nvPr userDrawn="1"/>
        </p:nvSpPr>
        <p:spPr>
          <a:xfrm>
            <a:off x="8117367" y="6351933"/>
            <a:ext cx="4454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300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2019</a:t>
            </a:r>
            <a:r>
              <a:rPr lang="en-US" spc="300" dirty="0">
                <a:solidFill>
                  <a:srgbClr val="003A63"/>
                </a:solidFill>
                <a:latin typeface="Franklin Gothic Medium" panose="020B0603020102020204" pitchFamily="34" charset="0"/>
              </a:rPr>
              <a:t> </a:t>
            </a:r>
            <a:r>
              <a:rPr lang="en-US" spc="30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HOWARD FORWARD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0B5596-DE5C-D04F-BCC7-F013E452AE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776" r="19689" b="19689"/>
          <a:stretch/>
        </p:blipFill>
        <p:spPr>
          <a:xfrm>
            <a:off x="7653741" y="6292519"/>
            <a:ext cx="532764" cy="53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8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F782B-4BE4-DB43-8CFE-2B87A2561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2803F7-4A78-124D-AF1F-5A55F80E7A92}"/>
              </a:ext>
            </a:extLst>
          </p:cNvPr>
          <p:cNvSpPr txBox="1"/>
          <p:nvPr userDrawn="1"/>
        </p:nvSpPr>
        <p:spPr>
          <a:xfrm>
            <a:off x="8610252" y="6305399"/>
            <a:ext cx="4454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300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2019</a:t>
            </a:r>
            <a:r>
              <a:rPr lang="en-US" spc="300" dirty="0">
                <a:solidFill>
                  <a:srgbClr val="003A63"/>
                </a:solidFill>
                <a:latin typeface="Franklin Gothic Medium" panose="020B0603020102020204" pitchFamily="34" charset="0"/>
              </a:rPr>
              <a:t> </a:t>
            </a:r>
            <a:r>
              <a:rPr lang="en-US" spc="30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HOWARD FORWARD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D04D47-DCE8-194B-9E45-D7AB995FE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776" r="19689" b="19689"/>
          <a:stretch/>
        </p:blipFill>
        <p:spPr>
          <a:xfrm>
            <a:off x="8077488" y="6223683"/>
            <a:ext cx="532764" cy="532764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1AE7DDC-D69A-C14B-87D0-78AB2AEE9B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884363"/>
            <a:ext cx="12192000" cy="43386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7029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A5E7EE-14C2-204A-ACE8-1591461AD083}"/>
              </a:ext>
            </a:extLst>
          </p:cNvPr>
          <p:cNvSpPr txBox="1"/>
          <p:nvPr userDrawn="1"/>
        </p:nvSpPr>
        <p:spPr>
          <a:xfrm>
            <a:off x="8552265" y="6205038"/>
            <a:ext cx="4454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300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2019</a:t>
            </a:r>
            <a:r>
              <a:rPr lang="en-US" spc="300" dirty="0">
                <a:solidFill>
                  <a:srgbClr val="003A63"/>
                </a:solidFill>
                <a:latin typeface="Franklin Gothic Medium" panose="020B0603020102020204" pitchFamily="34" charset="0"/>
              </a:rPr>
              <a:t> </a:t>
            </a:r>
            <a:r>
              <a:rPr lang="en-US" spc="30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HOWARD FORWARD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55F74B-B8CC-914D-8A7D-F296399E88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2776" r="19689" b="19689"/>
          <a:stretch/>
        </p:blipFill>
        <p:spPr>
          <a:xfrm>
            <a:off x="8088639" y="6145624"/>
            <a:ext cx="532764" cy="5327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3D500A-8CD9-5D49-A2CB-1C929A892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" t="-158" r="38968" b="437"/>
          <a:stretch/>
        </p:blipFill>
        <p:spPr>
          <a:xfrm>
            <a:off x="0" y="-83912"/>
            <a:ext cx="6511157" cy="694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65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01135B-8313-D140-A141-813A79E76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5338C8-D808-E440-8C42-A4416923F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5F58B-38DB-5047-86FC-2277059DF8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6AAFD-F3BE-124D-B40D-5B3F24DF8BA5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FCDAF-FFBB-044F-9C82-8727976A1D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89863-68C7-854A-AB84-D78DE444A3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FB7D3-A95D-2A42-967F-539B595C4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65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2" r:id="rId3"/>
    <p:sldLayoutId id="2147483650" r:id="rId4"/>
    <p:sldLayoutId id="2147483661" r:id="rId5"/>
    <p:sldLayoutId id="2147483652" r:id="rId6"/>
    <p:sldLayoutId id="2147483653" r:id="rId7"/>
    <p:sldLayoutId id="2147483654" r:id="rId8"/>
    <p:sldLayoutId id="2147483655" r:id="rId9"/>
    <p:sldLayoutId id="2147483658" r:id="rId10"/>
    <p:sldLayoutId id="2147483656" r:id="rId11"/>
    <p:sldLayoutId id="2147483657" r:id="rId12"/>
    <p:sldLayoutId id="214748366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YXO5BFZv9a0?feature=oembed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blackboard.howard.edu/webapps/blackboard/execute/announcement?method=search&amp;context=course&amp;course_id=_1117463_1&amp;handle=cp_announcements&amp;mode=cpview" TargetMode="Externa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F515D8-D773-42A7-8E91-475821AEA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5850" y="1988686"/>
            <a:ext cx="5432290" cy="121171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123B62"/>
                </a:solidFill>
              </a:rPr>
              <a:t>The Fresh Start Course: Quality Matters from the Start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29D624-5436-47AC-B5F7-267468201C55}"/>
              </a:ext>
            </a:extLst>
          </p:cNvPr>
          <p:cNvSpPr txBox="1"/>
          <p:nvPr/>
        </p:nvSpPr>
        <p:spPr>
          <a:xfrm>
            <a:off x="6096000" y="3030083"/>
            <a:ext cx="55475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eorgia Pro" panose="02040502050405020303" pitchFamily="18" charset="0"/>
              </a:rPr>
              <a:t>Dr. Morris Thomas</a:t>
            </a:r>
          </a:p>
          <a:p>
            <a:pPr algn="ctr"/>
            <a:r>
              <a:rPr lang="en-US" dirty="0">
                <a:latin typeface="Georgia Pro" panose="02040502050405020303" pitchFamily="18" charset="0"/>
              </a:rPr>
              <a:t>Director, The Center for Excellence in Teaching, Learning and Assessment (CETLA)</a:t>
            </a:r>
          </a:p>
          <a:p>
            <a:pPr algn="ctr"/>
            <a:endParaRPr lang="en-US" dirty="0">
              <a:latin typeface="Georgia Pro" panose="02040502050405020303" pitchFamily="18" charset="0"/>
            </a:endParaRPr>
          </a:p>
          <a:p>
            <a:pPr algn="ctr"/>
            <a:r>
              <a:rPr lang="en-US" dirty="0">
                <a:latin typeface="Georgia Pro" panose="02040502050405020303" pitchFamily="18" charset="0"/>
              </a:rPr>
              <a:t>Sebastien Auguste, MPA</a:t>
            </a:r>
          </a:p>
          <a:p>
            <a:pPr algn="ctr"/>
            <a:r>
              <a:rPr lang="en-US" dirty="0">
                <a:latin typeface="Georgia Pro" panose="02040502050405020303" pitchFamily="18" charset="0"/>
              </a:rPr>
              <a:t>Assistant Director for Digital Learning and Special Initiatives (CETLA)</a:t>
            </a:r>
          </a:p>
          <a:p>
            <a:pPr algn="ctr"/>
            <a:endParaRPr lang="en-US" dirty="0">
              <a:latin typeface="Georgia Pro" panose="02040502050405020303" pitchFamily="18" charset="0"/>
            </a:endParaRPr>
          </a:p>
          <a:p>
            <a:pPr algn="ctr"/>
            <a:r>
              <a:rPr lang="en-US" dirty="0">
                <a:latin typeface="Georgia Pro" panose="02040502050405020303" pitchFamily="18" charset="0"/>
              </a:rPr>
              <a:t>Cindy Philpot, </a:t>
            </a:r>
            <a:r>
              <a:rPr lang="en-US" dirty="0" err="1">
                <a:latin typeface="Georgia Pro" panose="02040502050405020303" pitchFamily="18" charset="0"/>
              </a:rPr>
              <a:t>M.Ed</a:t>
            </a:r>
            <a:endParaRPr lang="en-US" dirty="0">
              <a:latin typeface="Georgia Pro" panose="02040502050405020303" pitchFamily="18" charset="0"/>
            </a:endParaRPr>
          </a:p>
          <a:p>
            <a:pPr algn="ctr"/>
            <a:r>
              <a:rPr lang="en-US" dirty="0">
                <a:latin typeface="Georgia Pro" panose="02040502050405020303" pitchFamily="18" charset="0"/>
              </a:rPr>
              <a:t>Assistant Director for Programming and Assessment (CETLA)</a:t>
            </a:r>
          </a:p>
          <a:p>
            <a:pPr algn="ctr"/>
            <a:endParaRPr lang="en-US" dirty="0">
              <a:latin typeface="Georgia Pro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069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D844535-5DCF-FC44-B1A9-27D8D74F4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043966"/>
            <a:ext cx="5657386" cy="1325563"/>
          </a:xfrm>
        </p:spPr>
        <p:txBody>
          <a:bodyPr>
            <a:noAutofit/>
          </a:bodyPr>
          <a:lstStyle/>
          <a:p>
            <a:pPr algn="ctr"/>
            <a:br>
              <a:rPr lang="en-US" sz="5400" dirty="0">
                <a:solidFill>
                  <a:srgbClr val="123B62"/>
                </a:solidFill>
              </a:rPr>
            </a:br>
            <a:r>
              <a:rPr lang="en-US" sz="5400" dirty="0">
                <a:solidFill>
                  <a:srgbClr val="123B62"/>
                </a:solidFill>
              </a:rPr>
              <a:t>Think, Pair, Share Activity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AB8EE6-3587-D549-92FA-C4387A118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6813" y="1737991"/>
            <a:ext cx="4148599" cy="21520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2056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EB5487-6EBA-E746-BA55-5FBF314FD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667" y="246485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Thank</a:t>
            </a:r>
            <a:r>
              <a:rPr lang="en-US" dirty="0">
                <a:solidFill>
                  <a:srgbClr val="123B62"/>
                </a:solidFill>
              </a:rPr>
              <a:t> </a:t>
            </a:r>
            <a:r>
              <a:rPr lang="en-US" dirty="0"/>
              <a:t>You!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8F709C-81D4-EE4C-B4CD-DA51236A5462}"/>
              </a:ext>
            </a:extLst>
          </p:cNvPr>
          <p:cNvSpPr txBox="1"/>
          <p:nvPr/>
        </p:nvSpPr>
        <p:spPr>
          <a:xfrm>
            <a:off x="1151468" y="846666"/>
            <a:ext cx="98382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123B62"/>
                </a:solidFill>
              </a:rPr>
              <a:t>“By providing every student with a quality education, and the material they need for class… we can help students from all backgrounds learn and thrive”</a:t>
            </a:r>
          </a:p>
          <a:p>
            <a:r>
              <a:rPr lang="en-US" sz="2800" b="1" i="1" dirty="0">
                <a:solidFill>
                  <a:srgbClr val="123B62"/>
                </a:solidFill>
              </a:rPr>
              <a:t>								- London Wood</a:t>
            </a:r>
          </a:p>
        </p:txBody>
      </p:sp>
    </p:spTree>
    <p:extLst>
      <p:ext uri="{BB962C8B-B14F-4D97-AF65-F5344CB8AC3E}">
        <p14:creationId xmlns:p14="http://schemas.microsoft.com/office/powerpoint/2010/main" val="2657960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E92BD-7902-0B40-B2FA-ECD98E9C4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94CB1AB-319B-DF4C-8E79-1C4397A4D4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356119"/>
            <a:ext cx="5181600" cy="2931694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248B44-6E0B-8548-A0E6-DF49F0B99F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98600"/>
            <a:ext cx="5181600" cy="4678363"/>
          </a:xfrm>
        </p:spPr>
        <p:txBody>
          <a:bodyPr>
            <a:normAutofit lnSpcReduction="10000"/>
          </a:bodyPr>
          <a:lstStyle/>
          <a:p>
            <a:pPr fontAlgn="base"/>
            <a:r>
              <a:rPr lang="en-US" dirty="0">
                <a:solidFill>
                  <a:srgbClr val="123B62"/>
                </a:solidFill>
              </a:rPr>
              <a:t>Identify QM standards to address initial online course design components.  </a:t>
            </a:r>
          </a:p>
          <a:p>
            <a:pPr marL="0" indent="0" fontAlgn="base">
              <a:buNone/>
            </a:pPr>
            <a:endParaRPr lang="en-US" dirty="0">
              <a:solidFill>
                <a:srgbClr val="123B62"/>
              </a:solidFill>
            </a:endParaRPr>
          </a:p>
          <a:p>
            <a:pPr fontAlgn="base"/>
            <a:r>
              <a:rPr lang="en-US" dirty="0">
                <a:solidFill>
                  <a:srgbClr val="123B62"/>
                </a:solidFill>
              </a:rPr>
              <a:t>Apply the Quality Matters standards to initial online course delivery.  </a:t>
            </a:r>
          </a:p>
          <a:p>
            <a:pPr marL="0" indent="0" fontAlgn="base">
              <a:buNone/>
            </a:pPr>
            <a:endParaRPr lang="en-US" dirty="0">
              <a:solidFill>
                <a:srgbClr val="123B62"/>
              </a:solidFill>
            </a:endParaRPr>
          </a:p>
          <a:p>
            <a:pPr fontAlgn="base"/>
            <a:r>
              <a:rPr lang="en-US" dirty="0">
                <a:solidFill>
                  <a:srgbClr val="123B62"/>
                </a:solidFill>
              </a:rPr>
              <a:t>Explain how the Fresh Start course impacted online learning at scale.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452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45BA4-7A54-6147-B0B2-625929BB3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Fresh Start Course: Quality Matters From the Start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8875228-A5F1-7A4F-8123-00DE299EF2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123B62"/>
                </a:solidFill>
              </a:rPr>
              <a:t>The Fresh Start Course was designed as a response to both faculty and learners adjusting to Emergency Remote Instruction.</a:t>
            </a:r>
          </a:p>
          <a:p>
            <a:pPr marL="0" indent="0">
              <a:buNone/>
            </a:pPr>
            <a:endParaRPr lang="en-US" dirty="0">
              <a:solidFill>
                <a:srgbClr val="123B62"/>
              </a:solidFill>
            </a:endParaRPr>
          </a:p>
          <a:p>
            <a:r>
              <a:rPr lang="en-US" dirty="0">
                <a:solidFill>
                  <a:srgbClr val="123B62"/>
                </a:solidFill>
              </a:rPr>
              <a:t>Many faculty had not developed and or taught courses virtually, thus leading to limitations in the design for virtual instruction. </a:t>
            </a:r>
          </a:p>
          <a:p>
            <a:endParaRPr lang="en-US" dirty="0">
              <a:solidFill>
                <a:srgbClr val="123B62"/>
              </a:solidFill>
            </a:endParaRPr>
          </a:p>
          <a:p>
            <a:r>
              <a:rPr lang="en-US" dirty="0">
                <a:solidFill>
                  <a:srgbClr val="123B62"/>
                </a:solidFill>
              </a:rPr>
              <a:t>A reoccurring theme emerged involving issues with the initial impression for courses, i.e. where to start, what was expected, course navigation, etc.</a:t>
            </a:r>
          </a:p>
          <a:p>
            <a:endParaRPr lang="en-US" dirty="0">
              <a:solidFill>
                <a:srgbClr val="123B62"/>
              </a:solidFill>
            </a:endParaRPr>
          </a:p>
          <a:p>
            <a:r>
              <a:rPr lang="en-US" dirty="0">
                <a:solidFill>
                  <a:srgbClr val="123B62"/>
                </a:solidFill>
              </a:rPr>
              <a:t>To move from Emergency Remote Instruction to an enhanced quality virtual learning experience, a new professional development opportunity called The Fresh Start Course was developed.</a:t>
            </a:r>
          </a:p>
        </p:txBody>
      </p:sp>
    </p:spTree>
    <p:extLst>
      <p:ext uri="{BB962C8B-B14F-4D97-AF65-F5344CB8AC3E}">
        <p14:creationId xmlns:p14="http://schemas.microsoft.com/office/powerpoint/2010/main" val="16833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45BA4-7A54-6147-B0B2-625929BB3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Fresh Start Course Overview</a:t>
            </a:r>
          </a:p>
        </p:txBody>
      </p:sp>
      <p:pic>
        <p:nvPicPr>
          <p:cNvPr id="6" name="Online Media 5" title="Welcome Announcement">
            <a:hlinkClick r:id="" action="ppaction://media"/>
            <a:extLst>
              <a:ext uri="{FF2B5EF4-FFF2-40B4-BE49-F238E27FC236}">
                <a16:creationId xmlns:a16="http://schemas.microsoft.com/office/drawing/2014/main" id="{50B33457-8850-42F2-A029-D12B7E622F9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35207" y="1498183"/>
            <a:ext cx="8319445" cy="470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24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39A3F-FF0B-F349-AA9E-80752E9F8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Fresh Start Course and Quality Matters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85FFE8-BBFD-E34C-8B43-5670B5E10E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123B62"/>
                </a:solidFill>
              </a:rPr>
              <a:t>Fresh Start Course Objectives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BEA4D4-D3E9-BA4A-B054-F6E1C5D0AA3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fontAlgn="auto"/>
            <a:r>
              <a:rPr lang="en-US" dirty="0">
                <a:solidFill>
                  <a:srgbClr val="123B62"/>
                </a:solidFill>
              </a:rPr>
              <a:t>Enable course availability for registered learners </a:t>
            </a:r>
          </a:p>
          <a:p>
            <a:pPr fontAlgn="auto"/>
            <a:r>
              <a:rPr lang="en-US" dirty="0">
                <a:solidFill>
                  <a:srgbClr val="123B62"/>
                </a:solidFill>
              </a:rPr>
              <a:t>Create initial interactions within  courses</a:t>
            </a:r>
          </a:p>
          <a:p>
            <a:pPr fontAlgn="auto"/>
            <a:r>
              <a:rPr lang="en-US" dirty="0">
                <a:solidFill>
                  <a:srgbClr val="123B62"/>
                </a:solidFill>
              </a:rPr>
              <a:t>Upload essential course documents </a:t>
            </a:r>
          </a:p>
          <a:p>
            <a:pPr fontAlgn="auto"/>
            <a:r>
              <a:rPr lang="en-US" dirty="0">
                <a:solidFill>
                  <a:srgbClr val="123B62"/>
                </a:solidFill>
              </a:rPr>
              <a:t>Arrange course content and activities in an organized manner  </a:t>
            </a:r>
          </a:p>
          <a:p>
            <a:pPr fontAlgn="auto"/>
            <a:r>
              <a:rPr lang="en-US" dirty="0">
                <a:solidFill>
                  <a:srgbClr val="123B62"/>
                </a:solidFill>
              </a:rPr>
              <a:t>Navigate learners to initial activities/assignments </a:t>
            </a:r>
          </a:p>
          <a:p>
            <a:pPr fontAlgn="auto"/>
            <a:r>
              <a:rPr lang="en-US" dirty="0">
                <a:solidFill>
                  <a:srgbClr val="123B62"/>
                </a:solidFill>
              </a:rPr>
              <a:t>Support usability, accessibility, and readability for registered learners </a:t>
            </a:r>
          </a:p>
          <a:p>
            <a:pPr fontAlgn="auto"/>
            <a:r>
              <a:rPr lang="en-US" dirty="0">
                <a:solidFill>
                  <a:srgbClr val="123B62"/>
                </a:solidFill>
              </a:rPr>
              <a:t>Develop a sense of community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59FBDB-A286-684C-A498-F3923D354F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solidFill>
                  <a:srgbClr val="123B62"/>
                </a:solidFill>
              </a:rPr>
              <a:t>Quality Matter Standards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E73EF8-B1C0-9A4B-91AA-DE9EA63F153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123B62"/>
                </a:solidFill>
              </a:rPr>
              <a:t>General Standard 1</a:t>
            </a:r>
          </a:p>
          <a:p>
            <a:pPr lvl="1"/>
            <a:r>
              <a:rPr lang="en-US" dirty="0">
                <a:solidFill>
                  <a:srgbClr val="123B62"/>
                </a:solidFill>
              </a:rPr>
              <a:t>SRS 1.1, 1.2, 1.3, 1.4, 1.5, 1.6, 1.7, 1.8, 1.9</a:t>
            </a:r>
          </a:p>
          <a:p>
            <a:r>
              <a:rPr lang="en-US" dirty="0">
                <a:solidFill>
                  <a:srgbClr val="123B62"/>
                </a:solidFill>
              </a:rPr>
              <a:t>General Standard 5</a:t>
            </a:r>
          </a:p>
          <a:p>
            <a:pPr lvl="1"/>
            <a:r>
              <a:rPr lang="en-US" dirty="0">
                <a:solidFill>
                  <a:srgbClr val="123B62"/>
                </a:solidFill>
              </a:rPr>
              <a:t>SRS 5.2, 5.3, 5.4</a:t>
            </a:r>
          </a:p>
          <a:p>
            <a:r>
              <a:rPr lang="en-US" dirty="0">
                <a:solidFill>
                  <a:srgbClr val="123B62"/>
                </a:solidFill>
              </a:rPr>
              <a:t>General Standard 7</a:t>
            </a:r>
          </a:p>
          <a:p>
            <a:pPr lvl="1"/>
            <a:r>
              <a:rPr lang="en-US" dirty="0">
                <a:solidFill>
                  <a:srgbClr val="123B62"/>
                </a:solidFill>
              </a:rPr>
              <a:t>SRS 7.1, 7.2, 7.3, 7.4, </a:t>
            </a:r>
          </a:p>
          <a:p>
            <a:r>
              <a:rPr lang="en-US" dirty="0">
                <a:solidFill>
                  <a:srgbClr val="123B62"/>
                </a:solidFill>
              </a:rPr>
              <a:t>General Standard 8</a:t>
            </a:r>
          </a:p>
          <a:p>
            <a:pPr lvl="1"/>
            <a:r>
              <a:rPr lang="en-US" dirty="0">
                <a:solidFill>
                  <a:srgbClr val="123B62"/>
                </a:solidFill>
              </a:rPr>
              <a:t>SRS 8.1, 8.2, 8.3, 8.4, 8.5</a:t>
            </a:r>
          </a:p>
          <a:p>
            <a:pPr lvl="1"/>
            <a:endParaRPr lang="en-US" dirty="0">
              <a:solidFill>
                <a:srgbClr val="123B62"/>
              </a:solidFill>
            </a:endParaRPr>
          </a:p>
          <a:p>
            <a:pPr marL="457200" lvl="1" indent="0">
              <a:buNone/>
            </a:pPr>
            <a:r>
              <a:rPr lang="en-US" dirty="0">
                <a:solidFill>
                  <a:srgbClr val="123B62"/>
                </a:solidFill>
              </a:rPr>
              <a:t>(21) SRS informed the Fresh Start Course design</a:t>
            </a:r>
          </a:p>
        </p:txBody>
      </p:sp>
    </p:spTree>
    <p:extLst>
      <p:ext uri="{BB962C8B-B14F-4D97-AF65-F5344CB8AC3E}">
        <p14:creationId xmlns:p14="http://schemas.microsoft.com/office/powerpoint/2010/main" val="371661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hlinkClick r:id="rId2"/>
            <a:extLst>
              <a:ext uri="{FF2B5EF4-FFF2-40B4-BE49-F238E27FC236}">
                <a16:creationId xmlns:a16="http://schemas.microsoft.com/office/drawing/2014/main" id="{1DD17DAD-044F-E246-BE22-4AB5C0A84AA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 t="13066" b="13066"/>
          <a:stretch>
            <a:fillRect/>
          </a:stretch>
        </p:blipFill>
        <p:spPr>
          <a:xfrm>
            <a:off x="1399309" y="1823604"/>
            <a:ext cx="9366250" cy="3332163"/>
          </a:xfrm>
        </p:spPr>
      </p:pic>
    </p:spTree>
    <p:extLst>
      <p:ext uri="{BB962C8B-B14F-4D97-AF65-F5344CB8AC3E}">
        <p14:creationId xmlns:p14="http://schemas.microsoft.com/office/powerpoint/2010/main" val="1858556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D844535-5DCF-FC44-B1A9-27D8D74F4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rgbClr val="002060"/>
                </a:solidFill>
              </a:rPr>
              <a:t>Poll Everywhere </a:t>
            </a:r>
            <a:r>
              <a:rPr lang="en-US" sz="5400" dirty="0">
                <a:solidFill>
                  <a:srgbClr val="123B62"/>
                </a:solidFill>
              </a:rPr>
              <a:t>Activity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634436-ABE2-6646-94CE-FBFDE99F5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2919" y="2396035"/>
            <a:ext cx="5850467" cy="95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148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45BA4-7A54-6147-B0B2-625929BB3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Fresh Start Impact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8875228-A5F1-7A4F-8123-00DE299EF2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123B62"/>
                </a:solidFill>
              </a:rPr>
              <a:t>Approximately 150 faculty registered for the course during its initial semester.</a:t>
            </a:r>
          </a:p>
          <a:p>
            <a:pPr marL="0" indent="0">
              <a:buNone/>
            </a:pPr>
            <a:endParaRPr lang="en-US" dirty="0">
              <a:solidFill>
                <a:srgbClr val="123B62"/>
              </a:solidFill>
            </a:endParaRPr>
          </a:p>
          <a:p>
            <a:r>
              <a:rPr lang="en-US" dirty="0">
                <a:solidFill>
                  <a:srgbClr val="123B62"/>
                </a:solidFill>
              </a:rPr>
              <a:t>Data from approximately 50 of the courses where the </a:t>
            </a:r>
            <a:r>
              <a:rPr lang="en-US" b="1" dirty="0">
                <a:solidFill>
                  <a:srgbClr val="123B62"/>
                </a:solidFill>
              </a:rPr>
              <a:t>Fresh Start Course </a:t>
            </a:r>
            <a:r>
              <a:rPr lang="en-US" dirty="0">
                <a:solidFill>
                  <a:srgbClr val="123B62"/>
                </a:solidFill>
              </a:rPr>
              <a:t>content was implemented found that approximately 30,000 learners will engage in an increased quality online learning experience as a result.</a:t>
            </a:r>
          </a:p>
          <a:p>
            <a:endParaRPr lang="en-US" dirty="0">
              <a:solidFill>
                <a:srgbClr val="123B62"/>
              </a:solidFill>
            </a:endParaRPr>
          </a:p>
          <a:p>
            <a:r>
              <a:rPr lang="en-US" dirty="0">
                <a:solidFill>
                  <a:srgbClr val="123B62"/>
                </a:solidFill>
              </a:rPr>
              <a:t>Faculty reported highly favorable feedback of their experience in taking the Fresh Start course. </a:t>
            </a:r>
          </a:p>
          <a:p>
            <a:endParaRPr lang="en-US" dirty="0">
              <a:solidFill>
                <a:srgbClr val="123B62"/>
              </a:solidFill>
            </a:endParaRPr>
          </a:p>
          <a:p>
            <a:r>
              <a:rPr lang="en-US" dirty="0">
                <a:solidFill>
                  <a:srgbClr val="123B62"/>
                </a:solidFill>
              </a:rPr>
              <a:t>Student evaluations of faculty who implemented the design elements from the Fresh Start Course commented on noticeable  improvements in their learning experiences in these courses. </a:t>
            </a:r>
          </a:p>
          <a:p>
            <a:endParaRPr lang="en-US" dirty="0">
              <a:solidFill>
                <a:srgbClr val="123B62"/>
              </a:solidFill>
            </a:endParaRPr>
          </a:p>
          <a:p>
            <a:endParaRPr lang="en-US" dirty="0">
              <a:solidFill>
                <a:srgbClr val="123B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18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45BA4-7A54-6147-B0B2-625929BB3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050" y="178651"/>
            <a:ext cx="10515600" cy="1325563"/>
          </a:xfrm>
        </p:spPr>
        <p:txBody>
          <a:bodyPr/>
          <a:lstStyle/>
          <a:p>
            <a:r>
              <a:rPr lang="en-US" dirty="0"/>
              <a:t>Fresh Start Impact Continued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90EC17-7CD8-3D40-9319-4EA9F58E0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1" y="1350169"/>
            <a:ext cx="3362324" cy="32027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DF17D333-1DCC-41D2-AB85-50510D96A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838" y="1861704"/>
            <a:ext cx="3362324" cy="33684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771D24-D3F9-4192-9C75-37C92E8C5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2475" y="2243648"/>
            <a:ext cx="3257550" cy="3471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7452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_HOWARD_FORWARD_TEMPLATE_5_21_19[1]" id="{9634CEDE-A475-DF48-8784-DFECAD0B45B2}" vid="{CCBD98CC-E9C6-E047-8E99-0CB70574969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5234</TotalTime>
  <Words>477</Words>
  <Application>Microsoft Office PowerPoint</Application>
  <PresentationFormat>Widescreen</PresentationFormat>
  <Paragraphs>58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Franklin Gothic Medium</vt:lpstr>
      <vt:lpstr>Georgia Pro</vt:lpstr>
      <vt:lpstr>Office Theme</vt:lpstr>
      <vt:lpstr>The Fresh Start Course: Quality Matters from the Start </vt:lpstr>
      <vt:lpstr>Objectives</vt:lpstr>
      <vt:lpstr>The Fresh Start Course: Quality Matters From the Start</vt:lpstr>
      <vt:lpstr>Fresh Start Course Overview</vt:lpstr>
      <vt:lpstr>Fresh Start Course and Quality Matters</vt:lpstr>
      <vt:lpstr>PowerPoint Presentation</vt:lpstr>
      <vt:lpstr>Poll Everywhere Activity</vt:lpstr>
      <vt:lpstr>Fresh Start Impact</vt:lpstr>
      <vt:lpstr>Fresh Start Impact Continued</vt:lpstr>
      <vt:lpstr> Think, Pair, Share Activity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Davis, Andreya J</dc:creator>
  <cp:lastModifiedBy>Thomas, Morris</cp:lastModifiedBy>
  <cp:revision>54</cp:revision>
  <cp:lastPrinted>2020-02-18T23:54:29Z</cp:lastPrinted>
  <dcterms:created xsi:type="dcterms:W3CDTF">2019-10-02T13:56:39Z</dcterms:created>
  <dcterms:modified xsi:type="dcterms:W3CDTF">2021-10-27T15:54:44Z</dcterms:modified>
</cp:coreProperties>
</file>