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2" r:id="rId1"/>
  </p:sldMasterIdLst>
  <p:notesMasterIdLst>
    <p:notesMasterId r:id="rId29"/>
  </p:notesMasterIdLst>
  <p:handoutMasterIdLst>
    <p:handoutMasterId r:id="rId30"/>
  </p:handoutMasterIdLst>
  <p:sldIdLst>
    <p:sldId id="797" r:id="rId2"/>
    <p:sldId id="319" r:id="rId3"/>
    <p:sldId id="784" r:id="rId4"/>
    <p:sldId id="813" r:id="rId5"/>
    <p:sldId id="811" r:id="rId6"/>
    <p:sldId id="814" r:id="rId7"/>
    <p:sldId id="792" r:id="rId8"/>
    <p:sldId id="793" r:id="rId9"/>
    <p:sldId id="812" r:id="rId10"/>
    <p:sldId id="815" r:id="rId11"/>
    <p:sldId id="816" r:id="rId12"/>
    <p:sldId id="817" r:id="rId13"/>
    <p:sldId id="818" r:id="rId14"/>
    <p:sldId id="820" r:id="rId15"/>
    <p:sldId id="789" r:id="rId16"/>
    <p:sldId id="798" r:id="rId17"/>
    <p:sldId id="799" r:id="rId18"/>
    <p:sldId id="800" r:id="rId19"/>
    <p:sldId id="801" r:id="rId20"/>
    <p:sldId id="805" r:id="rId21"/>
    <p:sldId id="802" r:id="rId22"/>
    <p:sldId id="806" r:id="rId23"/>
    <p:sldId id="803" r:id="rId24"/>
    <p:sldId id="807" r:id="rId25"/>
    <p:sldId id="804" r:id="rId26"/>
    <p:sldId id="790" r:id="rId27"/>
    <p:sldId id="791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9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3612" autoAdjust="0"/>
  </p:normalViewPr>
  <p:slideViewPr>
    <p:cSldViewPr>
      <p:cViewPr varScale="1">
        <p:scale>
          <a:sx n="69" d="100"/>
          <a:sy n="69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784"/>
    </p:cViewPr>
  </p:sorterViewPr>
  <p:notesViewPr>
    <p:cSldViewPr>
      <p:cViewPr varScale="1">
        <p:scale>
          <a:sx n="35" d="100"/>
          <a:sy n="35" d="100"/>
        </p:scale>
        <p:origin x="227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143587" y="9119174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9DE1428D-21A8-4D72-93F7-8A47CBC2CB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2FE025F-9C15-4FAE-8532-E4AA7AFDFAB4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4C725A4A-2384-491A-9FDC-ED792DB11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7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43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05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5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8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64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54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05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70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7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04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1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57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89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71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68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49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72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5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7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2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3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8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5A4A-2384-491A-9FDC-ED792DB11A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2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3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6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7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5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8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1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3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7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2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60000"/>
                <a:lumOff val="40000"/>
              </a:schemeClr>
            </a:gs>
            <a:gs pos="16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F935-833F-476E-AC0E-300E382920A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39FE-6874-4FCC-96EE-4F09254ED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  <p:sldLayoutId id="2147484604" r:id="rId12"/>
    <p:sldLayoutId id="2147484605" r:id="rId13"/>
    <p:sldLayoutId id="2147484606" r:id="rId14"/>
    <p:sldLayoutId id="2147484607" r:id="rId15"/>
    <p:sldLayoutId id="2147484608" r:id="rId16"/>
    <p:sldLayoutId id="2147484609" r:id="rId17"/>
    <p:sldLayoutId id="2147484610" r:id="rId18"/>
    <p:sldLayoutId id="2147484611" r:id="rId19"/>
    <p:sldLayoutId id="2147484612" r:id="rId20"/>
    <p:sldLayoutId id="214748461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y.berkeleycollege.edu/bbcswebdav/xid-91874765_3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my.berkeleycollege.edu/bbcswebdav/xid-98646581_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rlo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gw@berkeleycollege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ce@berkeleycollege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orm-iad-prod.insops.net/ScormEngineInterface/defaultui/deliver.jsp?preventRightClick=false&amp;cc=en&amp;configuration=47N24QQMQYKNINME5NNZVGLW43TFWQON3OI7FDRDTVO3CLZ7BLCK27V7SESKJM4X7UH24DTDLZSKRWQJ5IGZ3FQSUX4LDEZTOIZSJ65NS7CTB6FRNBEUG2OLVYIX4PFR3RLJPTJOCMWHP25GAA5TT4XVIFFCRNWBQ6BGGGJFTDQ6JJQ3JI26VBO55MRA4FFT7ZJSMYCXDX25RF2737Y7SRBHDRHFD3AYVOALXWRC2KFAAIR2V7K7HA27HKJFCLYHN4GGIDBYF4BPYVR5MKGMVPDCTNK5SXAIMMQYUVDFNMQITA62KS7GCM2WNDVIX52GR3X3RLUS3RVA47T22626RU52GIBG6NR4DCTCKZ2CQYGGZE4P3VMJJD452KZIIBYPA64O3WWJF3TW2&amp;ieCompatibilityMode=none&amp;registration=47N24QQMQYKNI6KOGEFO6D3NSGOLAZ5CGMFFQCUD2K5U4KFBZPNETFN6JFX7R7EGMGW2DZHT3CXK6L4VQMDCCZ5E3PB2MDQMFFN4YFCQKD523RI3FLLA&amp;cc=en&amp;registration=47N24QQMQYKNISI3GTVVZZSPWPJFNZHQRKGWBNEZJY4QDJFOVIPJ7FCOJX7B4GVK53X67QXAW3RWQ3YFBOIZEYWDXB3XPKAUJBCPV4I&amp;ts=20181008165331&amp;redirectUrl=https://scone-prod.us-east-1.insops.net/packages/172717/launch_complete?locale%3D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orm-iad-prod.insops.net/ScormEngineInterface/defaultui/deliver.jsp?preventRightClick=false&amp;cc=en&amp;configuration=47N24QQMQYKNINME5NNZVGLW43TFWQON3OI7FDRDTVO3CLZ7BLCK27V7SESKJM4XOQ7P452K7SAMSE5GDGGIRU4GXNNUHQJVWI76EVWXJCHR7OU6UWRCDGQ3BPIAD32PINKARSF6OHTED6GUN3NU3WVIE3NLSNE6YJ5ETDJBIV53HW23AIJBBXCYSUUCRLKYX4A6EWU4FIJTSTGBV2VX6FLDJJAFDNZZ6TBQ6YFKLKTVYRBR5A363IJ3DIRRSNGGPFBS7EF45ZSKYUKBFXE4IF4L7E65RRG342CN74O3TGRYCXAEPUFJDBPFINRFGJNXKNWL7NZEJTKXDLGOVMCIBJYJJR45KMLLSQSZ6CCMM5H5KKSB7URIHNAS3JQ6ESRVZ3767EP4XQSFQ&amp;ieCompatibilityMode=none&amp;registration=47N24QQMQYKNI6KOGEFO6D3NSGOLAZ5CGMFFQCUD2K5U4KFBZPNETFN6JFX7R7EGMGW2DZHT3CXK6L4VQMDCCZ5E3PB2MDQMFFN4YFCLWTCIL57QAFGA&amp;cc=en&amp;registration=47N24QQMQYKNISI3GTVVZZSPWPJFNZHQRKGWBNEZJY4QDJFOVIPJ7FCOJX7B4GVK53X67QXAW3RWRH2PCOQASPWHJKGUUZFMDTIEDPQ&amp;ts=20181008171931&amp;redirectUrl=https://scone-prod.us-east-1.insops.net/packages/172720/launch_complete?locale%3D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orm-iad-prod.insops.net/ScormEngineInterface/defaultui/deliver.jsp?preventRightClick=false&amp;cc=en&amp;configuration=47N24QQMQYKNINME5NNZVGLW43TFWQON3OI7FDRDTVO3CLZ7BLCK27V7SESKJM4XXCIO62ETOECB2HES37TTTXXXZMRSMP46YVFMFNFEWOZKVPWLH4RXXVHEIC4PYHBGVUXHWZNBEX7YB63UER5JXLJVHQCNJJL3IESSYOLCVHWW6IE5BBDH3OXSQMP2PCXMUKVG5YVZMYGF2R4RHA5B2LWKALA64HU7NVJAF5L5HQIFHIUX4SPQIDP5NPNY27FFNL7XLPXBRU6HQG5O7FPPTDVL5XXCAWOKCE4RIA4ZAEIOJWMNRKOPFYQKMERLS4MHX6MEHAU65JRHNZHIQHKTZPK36GKCQFNKP4FKNTUV6ZOIECZZW2YSQDVRV6QE5NYH5PA5ZAFRTKW42&amp;ieCompatibilityMode=none&amp;registration=47N24QQMQYKNI6KOGEFO6D3NSGOLAZ5CGMFFQCUD2K5U4KFBZPNETFN6JFX7R7EGMGW2DZHT3CXK6L4VQMDCCZ5E3PB2MDQMFFN4YFCM4YAW73NTB2QA&amp;cc=en&amp;registration=47N24QQMQYKNISI3GTVVZZSPWPJFNZHQRKGWBNEZJY4QDJFOVIPJ7FCOJX7B4GVK53X67QXAW3RWQ3YFBOIZEYWDXCPEDZMS3HGEB2Q&amp;ts=20181008165111&amp;redirectUrl=https://scone-prod.us-east-1.insops.net/packages/172716/launch_complete?locale%3D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2181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  <a:cs typeface="Times New Roman" panose="02020603050405020304" pitchFamily="18" charset="0"/>
              </a:rPr>
              <a:t>The Importance of </a:t>
            </a:r>
            <a:r>
              <a:rPr lang="en-US" sz="3600" b="1" dirty="0" smtClean="0">
                <a:latin typeface="+mn-lt"/>
                <a:cs typeface="Times New Roman" panose="02020603050405020304" pitchFamily="18" charset="0"/>
              </a:rPr>
              <a:t>Collaborative Multimedia Learning 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Objects </a:t>
            </a:r>
            <a:r>
              <a:rPr lang="en-US" sz="3600" b="1" dirty="0" smtClean="0">
                <a:latin typeface="+mn-lt"/>
                <a:cs typeface="Times New Roman" panose="02020603050405020304" pitchFamily="18" charset="0"/>
              </a:rPr>
              <a:t>for Learner Interaction and Success in Online Courses 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53922"/>
            <a:ext cx="8229600" cy="3124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Hugo </a:t>
            </a:r>
            <a:r>
              <a:rPr lang="en-US" sz="2800" dirty="0">
                <a:solidFill>
                  <a:schemeClr val="tx1"/>
                </a:solidFill>
              </a:rPr>
              <a:t>Walter, PhD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Jarrod </a:t>
            </a:r>
            <a:r>
              <a:rPr lang="en-US" sz="2800" dirty="0">
                <a:solidFill>
                  <a:schemeClr val="tx1"/>
                </a:solidFill>
              </a:rPr>
              <a:t>Cecere, 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10200"/>
            <a:ext cx="5334000" cy="1311222"/>
          </a:xfrm>
          <a:prstGeom prst="rect">
            <a:avLst/>
          </a:prstGeom>
        </p:spPr>
      </p:pic>
      <p:pic>
        <p:nvPicPr>
          <p:cNvPr id="5" name="Content Placeholder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6579"/>
            <a:ext cx="2363687" cy="1534821"/>
          </a:xfrm>
          <a:prstGeom prst="rect">
            <a:avLst/>
          </a:prstGeom>
        </p:spPr>
      </p:pic>
      <p:pic>
        <p:nvPicPr>
          <p:cNvPr id="6" name="Picture 2" descr="https://my.berkeleycollege.edu/bbcswebdav/pid-5560213-dt-content-rid-94535710_3/xid-94535710_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0" y="3733801"/>
            <a:ext cx="2068964" cy="14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 Specific Review Standard 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The learning activities promote the achievement of the stated learning objectives or competencies.”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3600" dirty="0"/>
              <a:t>Specific Review Standard 5.1 of the QM Rubric and </a:t>
            </a:r>
            <a:r>
              <a:rPr lang="en-US" sz="3600" dirty="0" smtClean="0"/>
              <a:t>my Art of Poetry Accelerated </a:t>
            </a:r>
            <a:r>
              <a:rPr lang="en-US" sz="3600" dirty="0"/>
              <a:t>Online Course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/>
              <a:t>activities </a:t>
            </a:r>
            <a:r>
              <a:rPr lang="en-US" dirty="0" smtClean="0"/>
              <a:t>align </a:t>
            </a:r>
            <a:r>
              <a:rPr lang="en-US" dirty="0"/>
              <a:t>with course and module objectives and actively engage the learner with the course content. </a:t>
            </a:r>
            <a:endParaRPr lang="en-US" dirty="0" smtClean="0"/>
          </a:p>
          <a:p>
            <a:pPr lvl="1"/>
            <a:r>
              <a:rPr lang="en-US" dirty="0" smtClean="0"/>
              <a:t>Weekly </a:t>
            </a:r>
            <a:r>
              <a:rPr lang="en-US" dirty="0"/>
              <a:t>class </a:t>
            </a:r>
            <a:r>
              <a:rPr lang="en-US" dirty="0" smtClean="0"/>
              <a:t>discussions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essay </a:t>
            </a:r>
            <a:endParaRPr lang="en-US" dirty="0" smtClean="0"/>
          </a:p>
          <a:p>
            <a:pPr lvl="1"/>
            <a:r>
              <a:rPr lang="en-US" dirty="0" smtClean="0"/>
              <a:t>Reflective </a:t>
            </a:r>
            <a:r>
              <a:rPr lang="en-US" dirty="0"/>
              <a:t>journal </a:t>
            </a:r>
            <a:endParaRPr lang="en-US" dirty="0" smtClean="0"/>
          </a:p>
          <a:p>
            <a:pPr lvl="1"/>
            <a:r>
              <a:rPr lang="en-US" dirty="0" smtClean="0"/>
              <a:t>Research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Specific Review Standard 5.2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“Learning activities provide opportunities for interaction that support active learning.”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3600" dirty="0"/>
              <a:t>Specific Review Standard </a:t>
            </a:r>
            <a:r>
              <a:rPr lang="en-US" sz="3600" dirty="0" smtClean="0"/>
              <a:t>5.2 </a:t>
            </a:r>
            <a:r>
              <a:rPr lang="en-US" sz="3600" dirty="0"/>
              <a:t>of the QM Rubric and My Art of Poetry Accelerated Online Course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Learner-content interaction</a:t>
            </a:r>
          </a:p>
          <a:p>
            <a:pPr lvl="1"/>
            <a:r>
              <a:rPr lang="en-US" dirty="0" smtClean="0"/>
              <a:t>Review the E.A. Poe Learning Object</a:t>
            </a:r>
          </a:p>
          <a:p>
            <a:r>
              <a:rPr lang="en-US" dirty="0" smtClean="0"/>
              <a:t>Learner-instructor interaction</a:t>
            </a:r>
          </a:p>
          <a:p>
            <a:pPr lvl="1"/>
            <a:r>
              <a:rPr lang="en-US" dirty="0" smtClean="0"/>
              <a:t>Journal assignment on a major theme in Poe’s poem</a:t>
            </a:r>
          </a:p>
          <a:p>
            <a:pPr lvl="1"/>
            <a:r>
              <a:rPr lang="en-US" dirty="0" smtClean="0"/>
              <a:t>Discussion board assignments</a:t>
            </a:r>
          </a:p>
          <a:p>
            <a:r>
              <a:rPr lang="en-US" dirty="0" smtClean="0"/>
              <a:t>Learner-learner interaction</a:t>
            </a:r>
          </a:p>
          <a:p>
            <a:pPr lvl="1"/>
            <a:r>
              <a:rPr lang="en-US" dirty="0" smtClean="0"/>
              <a:t>Discussion board assignments</a:t>
            </a:r>
          </a:p>
          <a:p>
            <a:pPr lvl="1"/>
            <a:r>
              <a:rPr lang="en-US" dirty="0" smtClean="0"/>
              <a:t>Group Projects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Learning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Learning Object on Great </a:t>
            </a:r>
            <a:r>
              <a:rPr lang="en-US" dirty="0"/>
              <a:t>American Women Authors is planned for completion later in 2019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 </a:t>
            </a:r>
            <a:r>
              <a:rPr lang="en-US" dirty="0" smtClean="0"/>
              <a:t>are also planning </a:t>
            </a:r>
            <a:r>
              <a:rPr lang="en-US" dirty="0"/>
              <a:t>Learning Objects on Great British Women Authors and on Great Canadian Women Authors </a:t>
            </a:r>
            <a:r>
              <a:rPr lang="en-US" dirty="0" smtClean="0"/>
              <a:t>in </a:t>
            </a:r>
            <a:r>
              <a:rPr lang="en-US" dirty="0"/>
              <a:t>the near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Production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bjects at Berkeley College</a:t>
            </a: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verview of the production process</a:t>
            </a:r>
          </a:p>
          <a:p>
            <a:r>
              <a:rPr lang="en-US" dirty="0" smtClean="0"/>
              <a:t>How Learning Objects are incorporated into Berkeley College Online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6 Steps to Developing and Implementing a Learning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Need</a:t>
            </a:r>
          </a:p>
          <a:p>
            <a:r>
              <a:rPr lang="en-US" dirty="0"/>
              <a:t>2. Brainstorming/Planning</a:t>
            </a:r>
          </a:p>
          <a:p>
            <a:r>
              <a:rPr lang="en-US" dirty="0"/>
              <a:t>3. Scripting</a:t>
            </a:r>
          </a:p>
          <a:p>
            <a:r>
              <a:rPr lang="en-US" dirty="0"/>
              <a:t>4. Production (Recording)</a:t>
            </a:r>
          </a:p>
          <a:p>
            <a:r>
              <a:rPr lang="en-US" dirty="0"/>
              <a:t>5. Post Production</a:t>
            </a:r>
          </a:p>
          <a:p>
            <a:r>
              <a:rPr lang="en-US" dirty="0"/>
              <a:t>6.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308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1.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you’d like to translate from onsite to online </a:t>
            </a:r>
          </a:p>
          <a:p>
            <a:r>
              <a:rPr lang="en-US" dirty="0"/>
              <a:t>A concept that reaches across courses and/or disciplines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2. Brainstorming/Planning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with the Instructional Designer and Instructional Technologist about the material faculty member would like to convey. </a:t>
            </a:r>
          </a:p>
          <a:p>
            <a:r>
              <a:rPr lang="en-US" dirty="0"/>
              <a:t>Storyboarding</a:t>
            </a:r>
          </a:p>
          <a:p>
            <a:r>
              <a:rPr lang="en-US" dirty="0"/>
              <a:t>Develop ideas for chunking the material.</a:t>
            </a:r>
          </a:p>
          <a:p>
            <a:r>
              <a:rPr lang="en-US" dirty="0"/>
              <a:t>Instructional Technologist brainstorms assets.</a:t>
            </a:r>
          </a:p>
        </p:txBody>
      </p:sp>
    </p:spTree>
    <p:extLst>
      <p:ext uri="{BB962C8B-B14F-4D97-AF65-F5344CB8AC3E}">
        <p14:creationId xmlns:p14="http://schemas.microsoft.com/office/powerpoint/2010/main" val="9894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3.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member develops script based on discussion with Instructional Designer/Technologist.  </a:t>
            </a:r>
          </a:p>
          <a:p>
            <a:r>
              <a:rPr lang="en-US" dirty="0"/>
              <a:t>Brevity</a:t>
            </a:r>
          </a:p>
          <a:p>
            <a:r>
              <a:rPr lang="en-US" dirty="0"/>
              <a:t>ADA Compliance</a:t>
            </a:r>
          </a:p>
          <a:p>
            <a:r>
              <a:rPr lang="en-US" dirty="0"/>
              <a:t>Used with teleprompter during recording.</a:t>
            </a:r>
          </a:p>
        </p:txBody>
      </p:sp>
    </p:spTree>
    <p:extLst>
      <p:ext uri="{BB962C8B-B14F-4D97-AF65-F5344CB8AC3E}">
        <p14:creationId xmlns:p14="http://schemas.microsoft.com/office/powerpoint/2010/main" val="19919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How Do We Make Lectures More Interesting and Engaging?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“A </a:t>
            </a:r>
            <a:r>
              <a:rPr lang="en-US" i="1" dirty="0"/>
              <a:t>learning </a:t>
            </a:r>
            <a:r>
              <a:rPr lang="en-US" i="1" dirty="0" smtClean="0"/>
              <a:t>object </a:t>
            </a:r>
            <a:r>
              <a:rPr lang="en-US" dirty="0" smtClean="0"/>
              <a:t>can </a:t>
            </a:r>
            <a:r>
              <a:rPr lang="en-US" dirty="0"/>
              <a:t>be any animation, simulation, homework assignment, video, etc., that enhances the learning process.” </a:t>
            </a:r>
            <a:endParaRPr lang="en-US" dirty="0" smtClean="0"/>
          </a:p>
          <a:p>
            <a:pPr lvl="1"/>
            <a:r>
              <a:rPr lang="en-US" dirty="0" smtClean="0"/>
              <a:t>MERLOT </a:t>
            </a:r>
            <a:r>
              <a:rPr lang="en-US" dirty="0"/>
              <a:t>“Multimedia Education Resource for Learning and Online Teaching (MERLOT),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merlot.org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358802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Teleprompter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0060" y="2239332"/>
            <a:ext cx="5106724" cy="3830043"/>
          </a:xfrm>
        </p:spPr>
      </p:pic>
    </p:spTree>
    <p:extLst>
      <p:ext uri="{BB962C8B-B14F-4D97-AF65-F5344CB8AC3E}">
        <p14:creationId xmlns:p14="http://schemas.microsoft.com/office/powerpoint/2010/main" val="8512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4.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Instructional Technologist records faculty member in studio.</a:t>
            </a:r>
          </a:p>
        </p:txBody>
      </p:sp>
    </p:spTree>
    <p:extLst>
      <p:ext uri="{BB962C8B-B14F-4D97-AF65-F5344CB8AC3E}">
        <p14:creationId xmlns:p14="http://schemas.microsoft.com/office/powerpoint/2010/main" val="25938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Studio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259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5. Post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Instructional Technologist creates finished video.</a:t>
            </a:r>
          </a:p>
          <a:p>
            <a:r>
              <a:rPr lang="en-US" dirty="0"/>
              <a:t>Instructional Designer creates Articulate Storyline with Interactive features.</a:t>
            </a:r>
          </a:p>
        </p:txBody>
      </p:sp>
    </p:spTree>
    <p:extLst>
      <p:ext uri="{BB962C8B-B14F-4D97-AF65-F5344CB8AC3E}">
        <p14:creationId xmlns:p14="http://schemas.microsoft.com/office/powerpoint/2010/main" val="21452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Articulate Storyline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25"/>
            <a:ext cx="9144000" cy="5133975"/>
          </a:xfrm>
        </p:spPr>
      </p:pic>
    </p:spTree>
    <p:extLst>
      <p:ext uri="{BB962C8B-B14F-4D97-AF65-F5344CB8AC3E}">
        <p14:creationId xmlns:p14="http://schemas.microsoft.com/office/powerpoint/2010/main" val="34940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6. Implementation</a:t>
            </a:r>
            <a:r>
              <a:rPr lang="en-US" b="1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to finished product provided to faculty members who developed Learning Object.</a:t>
            </a:r>
          </a:p>
          <a:p>
            <a:r>
              <a:rPr lang="en-US" dirty="0"/>
              <a:t>Learning Object placed in courses as requested.</a:t>
            </a:r>
          </a:p>
          <a:p>
            <a:r>
              <a:rPr lang="en-US" dirty="0"/>
              <a:t>Learning Object </a:t>
            </a:r>
            <a:r>
              <a:rPr lang="en-US" dirty="0" smtClean="0"/>
              <a:t>Repository?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587608" cy="4525963"/>
          </a:xfrm>
        </p:spPr>
      </p:pic>
    </p:spTree>
    <p:extLst>
      <p:ext uri="{BB962C8B-B14F-4D97-AF65-F5344CB8AC3E}">
        <p14:creationId xmlns:p14="http://schemas.microsoft.com/office/powerpoint/2010/main" val="33008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Hugo Walter, PhD</a:t>
            </a:r>
          </a:p>
          <a:p>
            <a:pPr lvl="1"/>
            <a:r>
              <a:rPr lang="en-US" u="sng" dirty="0">
                <a:hlinkClick r:id="rId3"/>
              </a:rPr>
              <a:t>hgw@berkeleycollege.edu</a:t>
            </a:r>
            <a:endParaRPr lang="en-US" dirty="0"/>
          </a:p>
          <a:p>
            <a:r>
              <a:rPr lang="en-US" dirty="0" smtClean="0"/>
              <a:t>Jarrod </a:t>
            </a:r>
            <a:r>
              <a:rPr lang="en-US" dirty="0"/>
              <a:t>Cecere, MS</a:t>
            </a:r>
          </a:p>
          <a:p>
            <a:pPr lvl="1"/>
            <a:r>
              <a:rPr lang="en-US" u="sng" dirty="0">
                <a:hlinkClick r:id="rId4"/>
              </a:rPr>
              <a:t>jce@berkeleycollege.edu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cs typeface="Times New Roman" panose="02020603050405020304" pitchFamily="18" charset="0"/>
              </a:rPr>
              <a:t>English Department Learning Objects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The Berkeley College English Department has produced a series of learning objects on important authors.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</a:t>
            </a:r>
            <a:r>
              <a:rPr lang="en-US" dirty="0" smtClean="0">
                <a:cs typeface="Times New Roman" panose="02020603050405020304" pitchFamily="18" charset="0"/>
              </a:rPr>
              <a:t>eries of coordinated lectures using video, audio, and text.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Focuses on an author and on one or more literary works.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Offers a variety of perspectives on the work(s) of an author.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Encourages the learner to develop critical thinking, reading, and interpretive skills and actively engages the learner in course content.</a:t>
            </a:r>
          </a:p>
          <a:p>
            <a:r>
              <a:rPr lang="en-US" dirty="0" smtClean="0"/>
              <a:t>May be used in multiple English and Humanities courses. </a:t>
            </a:r>
          </a:p>
          <a:p>
            <a:r>
              <a:rPr lang="en-US" dirty="0" smtClean="0"/>
              <a:t>Focuses on the work(s) of an author or on an image, issue, or theme.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Format </a:t>
            </a:r>
            <a:r>
              <a:rPr lang="en-US" sz="3200" b="1" dirty="0" smtClean="0"/>
              <a:t>of the </a:t>
            </a:r>
            <a:r>
              <a:rPr lang="en-US" sz="3200" b="1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Dr. Hugo </a:t>
            </a:r>
            <a:r>
              <a:rPr lang="en-US" sz="2800" dirty="0" smtClean="0"/>
              <a:t>Walter, Professor of English and Humanities</a:t>
            </a:r>
            <a:r>
              <a:rPr lang="en-US" sz="2800" dirty="0"/>
              <a:t>:</a:t>
            </a:r>
            <a:endParaRPr lang="en-US" sz="2800" dirty="0" smtClean="0"/>
          </a:p>
          <a:p>
            <a:pPr lvl="1"/>
            <a:r>
              <a:rPr lang="en-US" sz="2400" dirty="0" smtClean="0"/>
              <a:t>Provide an overview </a:t>
            </a:r>
            <a:r>
              <a:rPr lang="en-US" sz="2400" dirty="0"/>
              <a:t>of the development of </a:t>
            </a:r>
            <a:r>
              <a:rPr lang="en-US" sz="2400" dirty="0" smtClean="0"/>
              <a:t>learning objects at Berkeley College, and will show selections. </a:t>
            </a:r>
          </a:p>
          <a:p>
            <a:pPr lvl="1"/>
            <a:r>
              <a:rPr lang="en-US" sz="2400" dirty="0" smtClean="0"/>
              <a:t>Discuss how learning objects impact learner achievement of the course and module objectives, and actively engage the learner.</a:t>
            </a:r>
          </a:p>
          <a:p>
            <a:r>
              <a:rPr lang="en-US" sz="2800" dirty="0" smtClean="0"/>
              <a:t>Jarrod </a:t>
            </a:r>
            <a:r>
              <a:rPr lang="en-US" sz="2800" dirty="0"/>
              <a:t>Cecere, Senior Instructional </a:t>
            </a:r>
            <a:r>
              <a:rPr lang="en-US" sz="2800" dirty="0" smtClean="0"/>
              <a:t>Designer with the </a:t>
            </a:r>
            <a:r>
              <a:rPr lang="en-US" sz="2800" dirty="0"/>
              <a:t>Berkeley College Online Faculty </a:t>
            </a:r>
            <a:r>
              <a:rPr lang="en-US" sz="2800" dirty="0" smtClean="0"/>
              <a:t>Support Team:</a:t>
            </a:r>
          </a:p>
          <a:p>
            <a:pPr lvl="1"/>
            <a:r>
              <a:rPr lang="en-US" sz="2400" dirty="0" smtClean="0"/>
              <a:t>Discuss the production process and </a:t>
            </a:r>
            <a:r>
              <a:rPr lang="en-US" sz="2400" dirty="0"/>
              <a:t>the importance of learning objects in promoting learner interaction and success.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684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History of the English Department Learning Objects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Series of learning objects on famous authors in British, American, and European Literature:</a:t>
            </a:r>
          </a:p>
          <a:p>
            <a:pPr lvl="1"/>
            <a:r>
              <a:rPr lang="en-US" dirty="0" smtClean="0"/>
              <a:t>1. William Wordsworth (Dr. Hugo Walter)</a:t>
            </a:r>
          </a:p>
          <a:p>
            <a:pPr lvl="1"/>
            <a:r>
              <a:rPr lang="en-US" dirty="0" smtClean="0"/>
              <a:t>2. Edgar Allan Poe (Dr. Rich Schultz, Dr. Mike Jacobs, Dr. Hugo Walter)</a:t>
            </a:r>
          </a:p>
          <a:p>
            <a:pPr lvl="1"/>
            <a:r>
              <a:rPr lang="en-US" dirty="0" smtClean="0"/>
              <a:t>3. Henrik Ibsen (Dr. Mary Jane Clerkin, Dr. Denise Feldman, Dr. Hugo Walter)</a:t>
            </a:r>
          </a:p>
          <a:p>
            <a:pPr lvl="1"/>
            <a:r>
              <a:rPr lang="en-US" dirty="0" smtClean="0"/>
              <a:t>4. Thomas Hardy (Dr. Mary Jane Clerkin, Dr. Hugo Walter) </a:t>
            </a:r>
          </a:p>
        </p:txBody>
      </p:sp>
    </p:spTree>
    <p:extLst>
      <p:ext uri="{BB962C8B-B14F-4D97-AF65-F5344CB8AC3E}">
        <p14:creationId xmlns:p14="http://schemas.microsoft.com/office/powerpoint/2010/main" val="7300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cs typeface="Times New Roman" panose="02020603050405020304" pitchFamily="18" charset="0"/>
              </a:rPr>
              <a:t>The Life and Work of Edgar Allan Poe</a:t>
            </a:r>
          </a:p>
        </p:txBody>
      </p:sp>
      <p:pic>
        <p:nvPicPr>
          <p:cNvPr id="1026" name="Picture 2" descr="https://my.berkeleycollege.edu/bbcswebdav/pid-5560213-dt-content-rid-94535710_3/xid-94535710_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3" y="1447800"/>
            <a:ext cx="713361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cs typeface="Times New Roman" panose="02020603050405020304" pitchFamily="18" charset="0"/>
              </a:rPr>
              <a:t>Henrik Ibsen Learning Object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886700" cy="5121097"/>
          </a:xfrm>
        </p:spPr>
      </p:pic>
    </p:spTree>
    <p:extLst>
      <p:ext uri="{BB962C8B-B14F-4D97-AF65-F5344CB8AC3E}">
        <p14:creationId xmlns:p14="http://schemas.microsoft.com/office/powerpoint/2010/main" val="23808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Life and Works of Thomas Hardy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858000" cy="3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ST-Webinar-template 2014 no p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ST-Webinar-template 2014" id="{AD32A1AF-90EE-42D6-B03C-D81CB6489233}" vid="{5B6B30A4-8CB4-41A6-99A5-1046DF987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OFST-Webinar-template 2014 no pic</Template>
  <TotalTime>6804</TotalTime>
  <Words>778</Words>
  <Application>Microsoft Office PowerPoint</Application>
  <PresentationFormat>On-screen Show (4:3)</PresentationFormat>
  <Paragraphs>125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Times New Roman</vt:lpstr>
      <vt:lpstr>OFST-Webinar-template 2014 no pic</vt:lpstr>
      <vt:lpstr>The Importance of Collaborative Multimedia Learning Objects for Learner Interaction and Success in Online Courses </vt:lpstr>
      <vt:lpstr>How Do We Make Lectures More Interesting and Engaging?</vt:lpstr>
      <vt:lpstr>English Department Learning Objects</vt:lpstr>
      <vt:lpstr>Learning Objects</vt:lpstr>
      <vt:lpstr>Format of the Presentation</vt:lpstr>
      <vt:lpstr>History of the English Department Learning Objects</vt:lpstr>
      <vt:lpstr>The Life and Work of Edgar Allan Poe</vt:lpstr>
      <vt:lpstr>Henrik Ibsen Learning Object</vt:lpstr>
      <vt:lpstr>The Life and Works of Thomas Hardy</vt:lpstr>
      <vt:lpstr>QM Specific Review Standard 5.1</vt:lpstr>
      <vt:lpstr>Specific Review Standard 5.1 of the QM Rubric and my Art of Poetry Accelerated Online Course </vt:lpstr>
      <vt:lpstr>QM Specific Review Standard 5.2</vt:lpstr>
      <vt:lpstr>Specific Review Standard 5.2 of the QM Rubric and My Art of Poetry Accelerated Online Course </vt:lpstr>
      <vt:lpstr>Future Learning Objects</vt:lpstr>
      <vt:lpstr>Production of Learning Objects at Berkeley College</vt:lpstr>
      <vt:lpstr>6 Steps to Developing and Implementing a Learning Object</vt:lpstr>
      <vt:lpstr>1. Need</vt:lpstr>
      <vt:lpstr>2. Brainstorming/Planning</vt:lpstr>
      <vt:lpstr>3. Scripting</vt:lpstr>
      <vt:lpstr>Teleprompter</vt:lpstr>
      <vt:lpstr>4. Production</vt:lpstr>
      <vt:lpstr>Studio</vt:lpstr>
      <vt:lpstr>5. Post Production</vt:lpstr>
      <vt:lpstr>Articulate Storyline</vt:lpstr>
      <vt:lpstr>6. Implementation </vt:lpstr>
      <vt:lpstr>Questions?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Beth</cp:lastModifiedBy>
  <cp:revision>599</cp:revision>
  <cp:lastPrinted>2019-04-16T20:52:06Z</cp:lastPrinted>
  <dcterms:created xsi:type="dcterms:W3CDTF">2013-02-17T22:19:42Z</dcterms:created>
  <dcterms:modified xsi:type="dcterms:W3CDTF">2019-04-17T17:19:46Z</dcterms:modified>
</cp:coreProperties>
</file>