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Droid Serif Bold" charset="1" panose="02020800060500020200"/>
      <p:regular r:id="rId17"/>
    </p:embeddedFont>
    <p:embeddedFont>
      <p:font typeface="Poppins Bold Italics" charset="1" panose="00000800000000000000"/>
      <p:regular r:id="rId18"/>
    </p:embeddedFont>
    <p:embeddedFont>
      <p:font typeface="Poppins Light" charset="1" panose="00000400000000000000"/>
      <p:regular r:id="rId20"/>
    </p:embeddedFont>
    <p:embeddedFont>
      <p:font typeface="Lato" charset="1" panose="020F0502020204030203"/>
      <p:regular r:id="rId21"/>
    </p:embeddedFont>
    <p:embeddedFont>
      <p:font typeface="Poppins" charset="1" panose="00000500000000000000"/>
      <p:regular r:id="rId23"/>
    </p:embeddedFont>
    <p:embeddedFont>
      <p:font typeface="Poppins Bold" charset="1" panose="00000800000000000000"/>
      <p:regular r:id="rId24"/>
    </p:embeddedFont>
    <p:embeddedFont>
      <p:font typeface="TT Bluescreens Bold Italics" charset="1" panose="020008060400000900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notesMasters/notesMaster1.xml" Type="http://schemas.openxmlformats.org/officeDocument/2006/relationships/notesMaster"/><Relationship Id="rId15" Target="theme/theme2.xml" Type="http://schemas.openxmlformats.org/officeDocument/2006/relationships/theme"/><Relationship Id="rId16" Target="notesSlides/notesSlide1.xml" Type="http://schemas.openxmlformats.org/officeDocument/2006/relationships/notes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notesSlides/notesSlide2.xml" Type="http://schemas.openxmlformats.org/officeDocument/2006/relationships/notes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notesSlides/notesSlide3.xml" Type="http://schemas.openxmlformats.org/officeDocument/2006/relationships/notes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Slides/notesSlide4.xml" Type="http://schemas.openxmlformats.org/officeDocument/2006/relationships/notesSlide"/><Relationship Id="rId27" Target="notesSlides/notesSlide5.xml" Type="http://schemas.openxmlformats.org/officeDocument/2006/relationships/notesSlide"/><Relationship Id="rId28" Target="notesSlides/notesSlide6.xml" Type="http://schemas.openxmlformats.org/officeDocument/2006/relationships/notesSlide"/><Relationship Id="rId29" Target="notesSlides/notesSlide7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8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Introduction</a:t>
            </a:r>
          </a:p>
          <a:p>
            <a:r>
              <a:rPr lang="en-US"/>
              <a:t>Education</a:t>
            </a:r>
          </a:p>
          <a:p>
            <a:r>
              <a:rPr lang="en-US"/>
              <a:t>Current Role</a:t>
            </a:r>
          </a:p>
          <a:p>
            <a:r>
              <a:rPr lang="en-US"/>
              <a:t>Spring break garden install</a:t>
            </a:r>
          </a:p>
          <a:p>
            <a:r>
              <a:rPr lang="en-US"/>
              <a:t>Plant/flower rename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Introduce breakout rooms - </a:t>
            </a:r>
          </a:p>
          <a:p>
            <a:r>
              <a:rPr lang="en-US"/>
              <a:t/>
            </a:r>
          </a:p>
          <a:p>
            <a:r>
              <a:rPr lang="en-US"/>
              <a:t>You’ll be in breakout rooms for 5–6 minutes to share a moment of motivated learning.</a:t>
            </a:r>
          </a:p>
          <a:p>
            <a:r>
              <a:rPr lang="en-US"/>
              <a:t/>
            </a:r>
          </a:p>
          <a:p>
            <a:r>
              <a:rPr lang="en-US"/>
              <a:t>Start alphabetically by the first letter of your plant/flower name</a:t>
            </a:r>
          </a:p>
          <a:p>
            <a:r>
              <a:rPr lang="en-US"/>
              <a:t/>
            </a:r>
          </a:p>
          <a:p>
            <a:r>
              <a:rPr lang="en-US"/>
              <a:t>Chat waterfall - </a:t>
            </a:r>
          </a:p>
          <a:p>
            <a:r>
              <a:rPr lang="en-US"/>
              <a:t>These experiences often have three things in common: autonomy, competence, and relatedness — the core of Self-Determination Theory.</a:t>
            </a:r>
          </a:p>
          <a:p>
            <a:r>
              <a:rPr lang="en-US"/>
              <a:t>Which was dominant in your learning experience?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Self-Determination Theory (Ryan &amp; Deci) helps us understand how to support authentic motivation. Basil &amp; Reyes (2009) applied this to student success in social work education — and their findings apply beautifully to online learning.</a:t>
            </a:r>
          </a:p>
          <a:p>
            <a:r>
              <a:rPr lang="en-US"/>
              <a:t/>
            </a:r>
          </a:p>
          <a:p>
            <a:r>
              <a:rPr lang="en-US"/>
              <a:t>Motivation increases when students feel ownership (autonomy), growth (competence), and connection (relatedness).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my garden, I don’t control every move a plant makes.</a:t>
            </a:r>
          </a:p>
          <a:p>
            <a:r>
              <a:rPr lang="en-US"/>
              <a:t/>
            </a:r>
          </a:p>
          <a:p>
            <a:r>
              <a:rPr lang="en-US"/>
              <a:t>I create options: native species, microclimates, companion planting.</a:t>
            </a:r>
          </a:p>
          <a:p>
            <a:r>
              <a:rPr lang="en-US"/>
              <a:t/>
            </a:r>
          </a:p>
          <a:p>
            <a:r>
              <a:rPr lang="en-US"/>
              <a:t>Then nature takes it from there — bees choose which blossoms to visit, seeds find where they grow best, and volunteers sprout up all over!</a:t>
            </a:r>
          </a:p>
          <a:p>
            <a:r>
              <a:rPr lang="en-US"/>
              <a:t/>
            </a:r>
          </a:p>
          <a:p>
            <a:r>
              <a:rPr lang="en-US"/>
              <a:t>In learning, autonomy is the same. When students can choose how they demonstrate learning — whether through a video, a paper, or a digital story — they grow with confidence and curiosity. Autonomy isn’t chaos; it’s intelligent design that honors self-direction.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 wouldn’t expect a seedling to fruit without good soil and support.</a:t>
            </a:r>
          </a:p>
          <a:p>
            <a:r>
              <a:rPr lang="en-US"/>
              <a:t>You build healthy soil, prune when needed, and let roots take hold.</a:t>
            </a:r>
          </a:p>
          <a:p>
            <a:r>
              <a:rPr lang="en-US"/>
              <a:t>Over time, the garden self-regulates, producing with less intervention — because it’s ready.</a:t>
            </a:r>
          </a:p>
          <a:p>
            <a:r>
              <a:rPr lang="en-US"/>
              <a:t/>
            </a:r>
          </a:p>
          <a:p>
            <a:r>
              <a:rPr lang="en-US"/>
              <a:t>Students need this too: feedback, ungraded practice, reflection. When we create learning conditions where students see their own growth — through revision, challenge, and support — we nurture competence.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My  food forest doesn’t thrive alone.</a:t>
            </a:r>
          </a:p>
          <a:p>
            <a:r>
              <a:rPr lang="en-US"/>
              <a:t>It’s a buzzing network — bees, butterflies, birds, soil microbes — all working in relationship.</a:t>
            </a:r>
          </a:p>
          <a:p>
            <a:r>
              <a:rPr lang="en-US"/>
              <a:t>One flower’s bloom supports another’s fruit. It’s not just pretty — it’s essential.</a:t>
            </a:r>
          </a:p>
          <a:p>
            <a:r>
              <a:rPr lang="en-US"/>
              <a:t/>
            </a:r>
          </a:p>
          <a:p>
            <a:r>
              <a:rPr lang="en-US"/>
              <a:t>In learning, relatedness means belonging, connection, shared purpose.</a:t>
            </a:r>
          </a:p>
          <a:p>
            <a:r>
              <a:rPr lang="en-US"/>
              <a:t>Discussion, group reflection, and shared goals create a sense of I matter here.</a:t>
            </a:r>
          </a:p>
          <a:p>
            <a:r>
              <a:rPr lang="en-US"/>
              <a:t>Like pollinators, students need community to flourish — especially online.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https://padlet.com/fswbucs1/transforming-online-learning-through-self-determination-theo-n0vzshjbw7b5qbc8</a:t>
            </a:r>
          </a:p>
          <a:p>
            <a:r>
              <a:rPr lang="en-US"/>
              <a:t/>
            </a:r>
          </a:p>
          <a:p>
            <a:r>
              <a:rPr lang="en-US"/>
              <a:t>Your garden is not forced to grow — it’s invited to.</a:t>
            </a:r>
          </a:p>
          <a:p>
            <a:r>
              <a:rPr lang="en-US"/>
              <a:t>Just like students.</a:t>
            </a:r>
          </a:p>
          <a:p>
            <a:r>
              <a:rPr lang="en-US"/>
              <a:t/>
            </a:r>
          </a:p>
          <a:p>
            <a:r>
              <a:rPr lang="en-US"/>
              <a:t>When we nurture autonomy, competence, and relatedness, we don’t just grow learners — we cultivate ecosystems of thriving.</a:t>
            </a:r>
          </a:p>
          <a:p>
            <a:r>
              <a:rPr lang="en-US"/>
              <a:t/>
            </a:r>
          </a:p>
          <a:p>
            <a:r>
              <a:rPr lang="en-US"/>
              <a:t>Take a moment to post one takeaway or strategy you’ll bring back to your online course.</a:t>
            </a:r>
          </a:p>
          <a:p>
            <a:r>
              <a:rPr lang="en-US"/>
              <a:t/>
            </a:r>
          </a:p>
          <a:p>
            <a:r>
              <a:rPr lang="en-US"/>
              <a:t>You’ll also get access to everyone’s ideas — a shared strategy bank!”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https://www.linkedin.com/in/drheather-olson/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jpeg" Type="http://schemas.openxmlformats.org/officeDocument/2006/relationships/image"/><Relationship Id="rId7" Target="../media/image12.jpe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9.jpe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12" Target="../media/image30.png" Type="http://schemas.openxmlformats.org/officeDocument/2006/relationships/image"/><Relationship Id="rId13" Target="../media/image31.svg" Type="http://schemas.openxmlformats.org/officeDocument/2006/relationships/image"/><Relationship Id="rId14" Target="../media/image32.png" Type="http://schemas.openxmlformats.org/officeDocument/2006/relationships/image"/><Relationship Id="rId15" Target="../media/image33.svg" Type="http://schemas.openxmlformats.org/officeDocument/2006/relationships/image"/><Relationship Id="rId16" Target="../media/image34.png" Type="http://schemas.openxmlformats.org/officeDocument/2006/relationships/image"/><Relationship Id="rId17" Target="../media/image35.svg" Type="http://schemas.openxmlformats.org/officeDocument/2006/relationships/image"/><Relationship Id="rId18" Target="../media/image36.png" Type="http://schemas.openxmlformats.org/officeDocument/2006/relationships/image"/><Relationship Id="rId19" Target="../media/image37.svg" Type="http://schemas.openxmlformats.org/officeDocument/2006/relationships/image"/><Relationship Id="rId2" Target="../notesSlides/notesSlide4.xml" Type="http://schemas.openxmlformats.org/officeDocument/2006/relationships/notesSlide"/><Relationship Id="rId20" Target="../media/image13.png" Type="http://schemas.openxmlformats.org/officeDocument/2006/relationships/image"/><Relationship Id="rId21" Target="../media/image14.sv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3.jpe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13" Target="../media/image20.pn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38.jpeg" Type="http://schemas.openxmlformats.org/officeDocument/2006/relationships/image"/><Relationship Id="rId6" Target="../media/image39.jpe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44.jpe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47.jpeg" Type="http://schemas.openxmlformats.org/officeDocument/2006/relationships/image"/><Relationship Id="rId4" Target="../media/image48.jpe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55.pn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50.jpe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99633">
            <a:off x="-1554722" y="-1832689"/>
            <a:ext cx="6399248" cy="6071286"/>
          </a:xfrm>
          <a:custGeom>
            <a:avLst/>
            <a:gdLst/>
            <a:ahLst/>
            <a:cxnLst/>
            <a:rect r="r" b="b" t="t" l="l"/>
            <a:pathLst>
              <a:path h="6071286" w="6399248">
                <a:moveTo>
                  <a:pt x="6399248" y="0"/>
                </a:moveTo>
                <a:lnTo>
                  <a:pt x="0" y="0"/>
                </a:lnTo>
                <a:lnTo>
                  <a:pt x="0" y="6071286"/>
                </a:lnTo>
                <a:lnTo>
                  <a:pt x="6399248" y="6071286"/>
                </a:lnTo>
                <a:lnTo>
                  <a:pt x="639924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59839" y="-1691462"/>
            <a:ext cx="9249301" cy="13669923"/>
          </a:xfrm>
          <a:custGeom>
            <a:avLst/>
            <a:gdLst/>
            <a:ahLst/>
            <a:cxnLst/>
            <a:rect r="r" b="b" t="t" l="l"/>
            <a:pathLst>
              <a:path h="13669923" w="9249301">
                <a:moveTo>
                  <a:pt x="0" y="0"/>
                </a:moveTo>
                <a:lnTo>
                  <a:pt x="9249301" y="0"/>
                </a:lnTo>
                <a:lnTo>
                  <a:pt x="9249301" y="13669924"/>
                </a:lnTo>
                <a:lnTo>
                  <a:pt x="0" y="136699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284" t="-9998" r="-13990" b="-750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69766" y="-712043"/>
            <a:ext cx="3708464" cy="4114800"/>
          </a:xfrm>
          <a:custGeom>
            <a:avLst/>
            <a:gdLst/>
            <a:ahLst/>
            <a:cxnLst/>
            <a:rect r="r" b="b" t="t" l="l"/>
            <a:pathLst>
              <a:path h="4114800" w="3708464">
                <a:moveTo>
                  <a:pt x="0" y="0"/>
                </a:moveTo>
                <a:lnTo>
                  <a:pt x="3708464" y="0"/>
                </a:lnTo>
                <a:lnTo>
                  <a:pt x="37084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5400000">
            <a:off x="12518458" y="-712043"/>
            <a:ext cx="2151308" cy="2387027"/>
          </a:xfrm>
          <a:custGeom>
            <a:avLst/>
            <a:gdLst/>
            <a:ahLst/>
            <a:cxnLst/>
            <a:rect r="r" b="b" t="t" l="l"/>
            <a:pathLst>
              <a:path h="2387027" w="2151308">
                <a:moveTo>
                  <a:pt x="0" y="0"/>
                </a:moveTo>
                <a:lnTo>
                  <a:pt x="2151308" y="0"/>
                </a:lnTo>
                <a:lnTo>
                  <a:pt x="2151308" y="2387027"/>
                </a:lnTo>
                <a:lnTo>
                  <a:pt x="0" y="2387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1028700" y="4825342"/>
            <a:ext cx="7804899" cy="2052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0"/>
              </a:lnSpc>
            </a:pPr>
            <a:r>
              <a:rPr lang="en-US" sz="4900" b="true">
                <a:solidFill>
                  <a:srgbClr val="344E41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Transforming Online Learning Through Self-Determination Theory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269244"/>
            <a:ext cx="7402134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i="true" b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Cho</a:t>
            </a:r>
            <a:r>
              <a:rPr lang="en-US" sz="2400" i="true" b="tru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ice, Growth, and Connection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430834" y="2764132"/>
            <a:ext cx="8291788" cy="8229600"/>
          </a:xfrm>
          <a:custGeom>
            <a:avLst/>
            <a:gdLst/>
            <a:ahLst/>
            <a:cxnLst/>
            <a:rect r="r" b="b" t="t" l="l"/>
            <a:pathLst>
              <a:path h="8229600" w="8291788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9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11905" y="1028700"/>
            <a:ext cx="9276711" cy="9816625"/>
          </a:xfrm>
          <a:custGeom>
            <a:avLst/>
            <a:gdLst/>
            <a:ahLst/>
            <a:cxnLst/>
            <a:rect r="r" b="b" t="t" l="l"/>
            <a:pathLst>
              <a:path h="9816625" w="9276711">
                <a:moveTo>
                  <a:pt x="0" y="0"/>
                </a:moveTo>
                <a:lnTo>
                  <a:pt x="9276711" y="0"/>
                </a:lnTo>
                <a:lnTo>
                  <a:pt x="9276711" y="9816625"/>
                </a:lnTo>
                <a:lnTo>
                  <a:pt x="0" y="9816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5930693" y="1133514"/>
            <a:ext cx="2932255" cy="1462462"/>
          </a:xfrm>
          <a:custGeom>
            <a:avLst/>
            <a:gdLst/>
            <a:ahLst/>
            <a:cxnLst/>
            <a:rect r="r" b="b" t="t" l="l"/>
            <a:pathLst>
              <a:path h="1462462" w="2932255">
                <a:moveTo>
                  <a:pt x="0" y="0"/>
                </a:moveTo>
                <a:lnTo>
                  <a:pt x="2932255" y="0"/>
                </a:lnTo>
                <a:lnTo>
                  <a:pt x="2932255" y="1462462"/>
                </a:lnTo>
                <a:lnTo>
                  <a:pt x="0" y="146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5930693" y="-328948"/>
            <a:ext cx="2932255" cy="1462462"/>
          </a:xfrm>
          <a:custGeom>
            <a:avLst/>
            <a:gdLst/>
            <a:ahLst/>
            <a:cxnLst/>
            <a:rect r="r" b="b" t="t" l="l"/>
            <a:pathLst>
              <a:path h="1462462" w="2932255">
                <a:moveTo>
                  <a:pt x="0" y="0"/>
                </a:moveTo>
                <a:lnTo>
                  <a:pt x="2932255" y="0"/>
                </a:lnTo>
                <a:lnTo>
                  <a:pt x="2932255" y="1462462"/>
                </a:lnTo>
                <a:lnTo>
                  <a:pt x="0" y="146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2126722" y="6446135"/>
            <a:ext cx="2812165" cy="281216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38691" t="0" r="-3869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5262745" y="6446135"/>
            <a:ext cx="2812165" cy="281216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8074911" y="2705006"/>
            <a:ext cx="5982953" cy="870630"/>
          </a:xfrm>
          <a:custGeom>
            <a:avLst/>
            <a:gdLst/>
            <a:ahLst/>
            <a:cxnLst/>
            <a:rect r="r" b="b" t="t" l="l"/>
            <a:pathLst>
              <a:path h="870630" w="5982953">
                <a:moveTo>
                  <a:pt x="0" y="0"/>
                </a:moveTo>
                <a:lnTo>
                  <a:pt x="5982953" y="0"/>
                </a:lnTo>
                <a:lnTo>
                  <a:pt x="5982953" y="870630"/>
                </a:lnTo>
                <a:lnTo>
                  <a:pt x="0" y="870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174" t="-40034" r="-8107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8770433" y="3197471"/>
            <a:ext cx="8379847" cy="183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true">
                <a:solidFill>
                  <a:srgbClr val="344E41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When Did Learning Feel Alive for You?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62765" y="5076825"/>
            <a:ext cx="8137650" cy="3358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Think about  a time when you felt deeply motivated to learn.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did it look like?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did it feel like?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did it sound like?"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8962765" y="8790927"/>
            <a:ext cx="7122867" cy="1036509"/>
            <a:chOff x="0" y="0"/>
            <a:chExt cx="9497157" cy="138201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497157" cy="1382012"/>
            </a:xfrm>
            <a:custGeom>
              <a:avLst/>
              <a:gdLst/>
              <a:ahLst/>
              <a:cxnLst/>
              <a:rect r="r" b="b" t="t" l="l"/>
              <a:pathLst>
                <a:path h="1382012" w="9497157">
                  <a:moveTo>
                    <a:pt x="0" y="0"/>
                  </a:moveTo>
                  <a:lnTo>
                    <a:pt x="9497157" y="0"/>
                  </a:lnTo>
                  <a:lnTo>
                    <a:pt x="9497157" y="1382012"/>
                  </a:lnTo>
                  <a:lnTo>
                    <a:pt x="0" y="1382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9174" t="-40034" r="-8107" b="0"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141057" y="0"/>
              <a:ext cx="1356099" cy="1382012"/>
            </a:xfrm>
            <a:custGeom>
              <a:avLst/>
              <a:gdLst/>
              <a:ahLst/>
              <a:cxnLst/>
              <a:rect r="r" b="b" t="t" l="l"/>
              <a:pathLst>
                <a:path h="1382012" w="1356099">
                  <a:moveTo>
                    <a:pt x="0" y="0"/>
                  </a:moveTo>
                  <a:lnTo>
                    <a:pt x="1356100" y="0"/>
                  </a:lnTo>
                  <a:lnTo>
                    <a:pt x="1356100" y="1382012"/>
                  </a:lnTo>
                  <a:lnTo>
                    <a:pt x="0" y="1382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AutoShape 15" id="15"/>
            <p:cNvSpPr/>
            <p:nvPr/>
          </p:nvSpPr>
          <p:spPr>
            <a:xfrm>
              <a:off x="7539839" y="691006"/>
              <a:ext cx="1485230" cy="0"/>
            </a:xfrm>
            <a:prstGeom prst="line">
              <a:avLst/>
            </a:prstGeom>
            <a:ln cap="flat" w="50800">
              <a:solidFill>
                <a:srgbClr val="E2E06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TextBox 16" id="16"/>
            <p:cNvSpPr txBox="true"/>
            <p:nvPr/>
          </p:nvSpPr>
          <p:spPr>
            <a:xfrm rot="0">
              <a:off x="457613" y="404621"/>
              <a:ext cx="7082226" cy="52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Let’s talk about it!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9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821967" y="4836651"/>
            <a:ext cx="3437333" cy="4421649"/>
            <a:chOff x="0" y="0"/>
            <a:chExt cx="4583110" cy="589553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11130" t="0" r="11130" b="0"/>
            <a:stretch>
              <a:fillRect/>
            </a:stretch>
          </p:blipFill>
          <p:spPr>
            <a:xfrm flipH="false" flipV="false">
              <a:off x="0" y="0"/>
              <a:ext cx="4583110" cy="589553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true" flipV="false" rot="0">
            <a:off x="-1314344" y="235591"/>
            <a:ext cx="3279820" cy="4301404"/>
          </a:xfrm>
          <a:custGeom>
            <a:avLst/>
            <a:gdLst/>
            <a:ahLst/>
            <a:cxnLst/>
            <a:rect r="r" b="b" t="t" l="l"/>
            <a:pathLst>
              <a:path h="4301404" w="3279820">
                <a:moveTo>
                  <a:pt x="3279820" y="0"/>
                </a:moveTo>
                <a:lnTo>
                  <a:pt x="0" y="0"/>
                </a:lnTo>
                <a:lnTo>
                  <a:pt x="0" y="4301404"/>
                </a:lnTo>
                <a:lnTo>
                  <a:pt x="3279820" y="4301404"/>
                </a:lnTo>
                <a:lnTo>
                  <a:pt x="327982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07853" y="2242573"/>
            <a:ext cx="1051447" cy="1050133"/>
          </a:xfrm>
          <a:custGeom>
            <a:avLst/>
            <a:gdLst/>
            <a:ahLst/>
            <a:cxnLst/>
            <a:rect r="r" b="b" t="t" l="l"/>
            <a:pathLst>
              <a:path h="1050133" w="1051447">
                <a:moveTo>
                  <a:pt x="0" y="0"/>
                </a:moveTo>
                <a:lnTo>
                  <a:pt x="1051447" y="0"/>
                </a:lnTo>
                <a:lnTo>
                  <a:pt x="1051447" y="1050133"/>
                </a:lnTo>
                <a:lnTo>
                  <a:pt x="0" y="1050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56712" y="3292706"/>
            <a:ext cx="5982953" cy="870630"/>
          </a:xfrm>
          <a:custGeom>
            <a:avLst/>
            <a:gdLst/>
            <a:ahLst/>
            <a:cxnLst/>
            <a:rect r="r" b="b" t="t" l="l"/>
            <a:pathLst>
              <a:path h="870630" w="5982953">
                <a:moveTo>
                  <a:pt x="0" y="0"/>
                </a:moveTo>
                <a:lnTo>
                  <a:pt x="5982953" y="0"/>
                </a:lnTo>
                <a:lnTo>
                  <a:pt x="5982953" y="870630"/>
                </a:lnTo>
                <a:lnTo>
                  <a:pt x="0" y="870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174" t="-40034" r="-8107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1965476" y="1085850"/>
            <a:ext cx="11106752" cy="2681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true">
                <a:solidFill>
                  <a:srgbClr val="344E41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What Is Self-Determination Theory (and Why Does It Matter)?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82545" y="4874751"/>
            <a:ext cx="1139037" cy="817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5654">
                <a:solidFill>
                  <a:srgbClr val="4C4C4B"/>
                </a:solidFill>
                <a:latin typeface="Poppins Light"/>
                <a:ea typeface="Poppins Light"/>
                <a:cs typeface="Poppins Light"/>
                <a:sym typeface="Poppins Light"/>
              </a:rPr>
              <a:t>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2545" y="6486324"/>
            <a:ext cx="1139037" cy="817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5654">
                <a:solidFill>
                  <a:srgbClr val="4C4C4B"/>
                </a:solidFill>
                <a:latin typeface="Poppins Light"/>
                <a:ea typeface="Poppins Light"/>
                <a:cs typeface="Poppins Light"/>
                <a:sym typeface="Poppins Light"/>
              </a:rPr>
              <a:t>02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82545" y="8096150"/>
            <a:ext cx="1139037" cy="817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5654">
                <a:solidFill>
                  <a:srgbClr val="4C4C4B"/>
                </a:solidFill>
                <a:latin typeface="Poppins Light"/>
                <a:ea typeface="Poppins Light"/>
                <a:cs typeface="Poppins Light"/>
                <a:sym typeface="Poppins Light"/>
              </a:rPr>
              <a:t>03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65476" y="5290141"/>
            <a:ext cx="6454939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Ownership 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Choice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65476" y="6901715"/>
            <a:ext cx="7011664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Growth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Feedback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65476" y="8511540"/>
            <a:ext cx="7011664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Connection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Collaboration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65476" y="4847638"/>
            <a:ext cx="4125483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Autonomy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65476" y="6459211"/>
            <a:ext cx="4125483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Competence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65476" y="8069037"/>
            <a:ext cx="4125483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Relatedness</a:t>
            </a:r>
          </a:p>
        </p:txBody>
      </p:sp>
      <p:sp>
        <p:nvSpPr>
          <p:cNvPr name="TextBox 17" id="17"/>
          <p:cNvSpPr txBox="true"/>
          <p:nvPr/>
        </p:nvSpPr>
        <p:spPr>
          <a:xfrm rot="-628439">
            <a:off x="2522736" y="6292735"/>
            <a:ext cx="13658709" cy="1542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33"/>
              </a:lnSpc>
            </a:pPr>
            <a:r>
              <a:rPr lang="en-US" b="true" sz="13211" i="true" spc="-264">
                <a:solidFill>
                  <a:srgbClr val="000000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MOTIVATION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9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928913"/>
            <a:ext cx="1097903" cy="1118882"/>
          </a:xfrm>
          <a:custGeom>
            <a:avLst/>
            <a:gdLst/>
            <a:ahLst/>
            <a:cxnLst/>
            <a:rect r="r" b="b" t="t" l="l"/>
            <a:pathLst>
              <a:path h="1118882" w="1097903">
                <a:moveTo>
                  <a:pt x="0" y="0"/>
                </a:moveTo>
                <a:lnTo>
                  <a:pt x="1097903" y="0"/>
                </a:lnTo>
                <a:lnTo>
                  <a:pt x="1097903" y="1118882"/>
                </a:lnTo>
                <a:lnTo>
                  <a:pt x="0" y="1118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931275" y="7594700"/>
            <a:ext cx="1097903" cy="1118882"/>
          </a:xfrm>
          <a:custGeom>
            <a:avLst/>
            <a:gdLst/>
            <a:ahLst/>
            <a:cxnLst/>
            <a:rect r="r" b="b" t="t" l="l"/>
            <a:pathLst>
              <a:path h="1118882" w="1097903">
                <a:moveTo>
                  <a:pt x="0" y="0"/>
                </a:moveTo>
                <a:lnTo>
                  <a:pt x="1097903" y="0"/>
                </a:lnTo>
                <a:lnTo>
                  <a:pt x="1097903" y="1118882"/>
                </a:lnTo>
                <a:lnTo>
                  <a:pt x="0" y="1118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8029178" y="-55520"/>
            <a:ext cx="10704834" cy="10287000"/>
            <a:chOff x="0" y="0"/>
            <a:chExt cx="14273112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26740" t="0" r="3928" b="0"/>
            <a:stretch>
              <a:fillRect/>
            </a:stretch>
          </p:blipFill>
          <p:spPr>
            <a:xfrm flipH="false" flipV="false">
              <a:off x="0" y="0"/>
              <a:ext cx="14273112" cy="137160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6931275" y="4920388"/>
            <a:ext cx="1106268" cy="1127407"/>
          </a:xfrm>
          <a:custGeom>
            <a:avLst/>
            <a:gdLst/>
            <a:ahLst/>
            <a:cxnLst/>
            <a:rect r="r" b="b" t="t" l="l"/>
            <a:pathLst>
              <a:path h="1127407" w="1106268">
                <a:moveTo>
                  <a:pt x="0" y="0"/>
                </a:moveTo>
                <a:lnTo>
                  <a:pt x="1106268" y="0"/>
                </a:lnTo>
                <a:lnTo>
                  <a:pt x="1106268" y="1127407"/>
                </a:lnTo>
                <a:lnTo>
                  <a:pt x="0" y="1127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7440339"/>
            <a:ext cx="1106268" cy="1127407"/>
          </a:xfrm>
          <a:custGeom>
            <a:avLst/>
            <a:gdLst/>
            <a:ahLst/>
            <a:cxnLst/>
            <a:rect r="r" b="b" t="t" l="l"/>
            <a:pathLst>
              <a:path h="1127407" w="1106268">
                <a:moveTo>
                  <a:pt x="0" y="0"/>
                </a:moveTo>
                <a:lnTo>
                  <a:pt x="1106268" y="0"/>
                </a:lnTo>
                <a:lnTo>
                  <a:pt x="1106268" y="1127407"/>
                </a:lnTo>
                <a:lnTo>
                  <a:pt x="0" y="1127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23425" y="5140371"/>
            <a:ext cx="708452" cy="730363"/>
          </a:xfrm>
          <a:custGeom>
            <a:avLst/>
            <a:gdLst/>
            <a:ahLst/>
            <a:cxnLst/>
            <a:rect r="r" b="b" t="t" l="l"/>
            <a:pathLst>
              <a:path h="730363" w="708452">
                <a:moveTo>
                  <a:pt x="0" y="0"/>
                </a:moveTo>
                <a:lnTo>
                  <a:pt x="708453" y="0"/>
                </a:lnTo>
                <a:lnTo>
                  <a:pt x="708453" y="730363"/>
                </a:lnTo>
                <a:lnTo>
                  <a:pt x="0" y="730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49644" y="4616953"/>
            <a:ext cx="869530" cy="1260189"/>
          </a:xfrm>
          <a:custGeom>
            <a:avLst/>
            <a:gdLst/>
            <a:ahLst/>
            <a:cxnLst/>
            <a:rect r="r" b="b" t="t" l="l"/>
            <a:pathLst>
              <a:path h="1260189" w="869530">
                <a:moveTo>
                  <a:pt x="0" y="0"/>
                </a:moveTo>
                <a:lnTo>
                  <a:pt x="869531" y="0"/>
                </a:lnTo>
                <a:lnTo>
                  <a:pt x="869531" y="1260189"/>
                </a:lnTo>
                <a:lnTo>
                  <a:pt x="0" y="1260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35874" y="7758207"/>
            <a:ext cx="891921" cy="491671"/>
          </a:xfrm>
          <a:custGeom>
            <a:avLst/>
            <a:gdLst/>
            <a:ahLst/>
            <a:cxnLst/>
            <a:rect r="r" b="b" t="t" l="l"/>
            <a:pathLst>
              <a:path h="491671" w="891921">
                <a:moveTo>
                  <a:pt x="0" y="0"/>
                </a:moveTo>
                <a:lnTo>
                  <a:pt x="891920" y="0"/>
                </a:lnTo>
                <a:lnTo>
                  <a:pt x="891920" y="491671"/>
                </a:lnTo>
                <a:lnTo>
                  <a:pt x="0" y="491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37042" y="6930594"/>
            <a:ext cx="686370" cy="1596209"/>
          </a:xfrm>
          <a:custGeom>
            <a:avLst/>
            <a:gdLst/>
            <a:ahLst/>
            <a:cxnLst/>
            <a:rect r="r" b="b" t="t" l="l"/>
            <a:pathLst>
              <a:path h="1596209" w="686370">
                <a:moveTo>
                  <a:pt x="0" y="0"/>
                </a:moveTo>
                <a:lnTo>
                  <a:pt x="686370" y="0"/>
                </a:lnTo>
                <a:lnTo>
                  <a:pt x="686370" y="1596209"/>
                </a:lnTo>
                <a:lnTo>
                  <a:pt x="0" y="15962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4235" y="1433146"/>
            <a:ext cx="2208936" cy="2297982"/>
          </a:xfrm>
          <a:custGeom>
            <a:avLst/>
            <a:gdLst/>
            <a:ahLst/>
            <a:cxnLst/>
            <a:rect r="r" b="b" t="t" l="l"/>
            <a:pathLst>
              <a:path h="2297982" w="2208936">
                <a:moveTo>
                  <a:pt x="0" y="0"/>
                </a:moveTo>
                <a:lnTo>
                  <a:pt x="2208935" y="0"/>
                </a:lnTo>
                <a:lnTo>
                  <a:pt x="2208935" y="2297982"/>
                </a:lnTo>
                <a:lnTo>
                  <a:pt x="0" y="22979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18225" y="3295813"/>
            <a:ext cx="5982953" cy="870630"/>
          </a:xfrm>
          <a:custGeom>
            <a:avLst/>
            <a:gdLst/>
            <a:ahLst/>
            <a:cxnLst/>
            <a:rect r="r" b="b" t="t" l="l"/>
            <a:pathLst>
              <a:path h="870630" w="5982953">
                <a:moveTo>
                  <a:pt x="0" y="0"/>
                </a:moveTo>
                <a:lnTo>
                  <a:pt x="5982953" y="0"/>
                </a:lnTo>
                <a:lnTo>
                  <a:pt x="5982953" y="870630"/>
                </a:lnTo>
                <a:lnTo>
                  <a:pt x="0" y="8706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9174" t="-40034" r="-8107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1028700" y="1916662"/>
            <a:ext cx="9718361" cy="356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344E41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How Can We Empower Student Autonomy?</a:t>
            </a:r>
          </a:p>
          <a:p>
            <a:pPr algn="l">
              <a:lnSpc>
                <a:spcPts val="7039"/>
              </a:lnSpc>
            </a:pPr>
          </a:p>
          <a:p>
            <a:pPr algn="l">
              <a:lnSpc>
                <a:spcPts val="703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2457339" y="5314266"/>
            <a:ext cx="3653751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they’re passionate or curious about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59915" y="7980054"/>
            <a:ext cx="4473936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Who they’re creating the work for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59915" y="5314266"/>
            <a:ext cx="4254429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tech or medium they prefer using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457339" y="8000310"/>
            <a:ext cx="3081129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they show what they’ve learned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457339" y="4871763"/>
            <a:ext cx="4473936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Topic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359915" y="7537550"/>
            <a:ext cx="4473936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Audience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359915" y="4871763"/>
            <a:ext cx="4473936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Format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457339" y="7575341"/>
            <a:ext cx="3396546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Tools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9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30837" y="3166751"/>
            <a:ext cx="7377953" cy="10904181"/>
          </a:xfrm>
          <a:custGeom>
            <a:avLst/>
            <a:gdLst/>
            <a:ahLst/>
            <a:cxnLst/>
            <a:rect r="r" b="b" t="t" l="l"/>
            <a:pathLst>
              <a:path h="10904181" w="7377953">
                <a:moveTo>
                  <a:pt x="0" y="0"/>
                </a:moveTo>
                <a:lnTo>
                  <a:pt x="7377953" y="0"/>
                </a:lnTo>
                <a:lnTo>
                  <a:pt x="7377953" y="10904181"/>
                </a:lnTo>
                <a:lnTo>
                  <a:pt x="0" y="1090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284" t="-9998" r="-13990" b="-75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0883965" y="7542809"/>
            <a:ext cx="7164318" cy="10588441"/>
          </a:xfrm>
          <a:custGeom>
            <a:avLst/>
            <a:gdLst/>
            <a:ahLst/>
            <a:cxnLst/>
            <a:rect r="r" b="b" t="t" l="l"/>
            <a:pathLst>
              <a:path h="10588441" w="7164318">
                <a:moveTo>
                  <a:pt x="0" y="0"/>
                </a:moveTo>
                <a:lnTo>
                  <a:pt x="7164318" y="0"/>
                </a:lnTo>
                <a:lnTo>
                  <a:pt x="7164318" y="10588440"/>
                </a:lnTo>
                <a:lnTo>
                  <a:pt x="0" y="10588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284" t="-9998" r="-13990" b="-750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74102" y="4929865"/>
            <a:ext cx="3869898" cy="4328435"/>
            <a:chOff x="0" y="0"/>
            <a:chExt cx="5159864" cy="577124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20216" t="0" r="20216" b="0"/>
            <a:stretch>
              <a:fillRect/>
            </a:stretch>
          </p:blipFill>
          <p:spPr>
            <a:xfrm flipH="false" flipV="false">
              <a:off x="0" y="0"/>
              <a:ext cx="5159864" cy="577124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028700" y="4929865"/>
            <a:ext cx="3869898" cy="4328435"/>
            <a:chOff x="0" y="0"/>
            <a:chExt cx="5159864" cy="577124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12740" r="0" b="12740"/>
            <a:stretch>
              <a:fillRect/>
            </a:stretch>
          </p:blipFill>
          <p:spPr>
            <a:xfrm flipH="false" flipV="false">
              <a:off x="0" y="0"/>
              <a:ext cx="5159864" cy="5771246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10386073" y="4929865"/>
            <a:ext cx="581772" cy="581772"/>
          </a:xfrm>
          <a:custGeom>
            <a:avLst/>
            <a:gdLst/>
            <a:ahLst/>
            <a:cxnLst/>
            <a:rect r="r" b="b" t="t" l="l"/>
            <a:pathLst>
              <a:path h="581772" w="581772">
                <a:moveTo>
                  <a:pt x="0" y="0"/>
                </a:moveTo>
                <a:lnTo>
                  <a:pt x="581772" y="0"/>
                </a:lnTo>
                <a:lnTo>
                  <a:pt x="581772" y="581772"/>
                </a:lnTo>
                <a:lnTo>
                  <a:pt x="0" y="58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86073" y="6377538"/>
            <a:ext cx="581772" cy="581772"/>
          </a:xfrm>
          <a:custGeom>
            <a:avLst/>
            <a:gdLst/>
            <a:ahLst/>
            <a:cxnLst/>
            <a:rect r="r" b="b" t="t" l="l"/>
            <a:pathLst>
              <a:path h="581772" w="581772">
                <a:moveTo>
                  <a:pt x="0" y="0"/>
                </a:moveTo>
                <a:lnTo>
                  <a:pt x="581772" y="0"/>
                </a:lnTo>
                <a:lnTo>
                  <a:pt x="581772" y="581772"/>
                </a:lnTo>
                <a:lnTo>
                  <a:pt x="0" y="58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386073" y="7823687"/>
            <a:ext cx="581772" cy="581772"/>
          </a:xfrm>
          <a:custGeom>
            <a:avLst/>
            <a:gdLst/>
            <a:ahLst/>
            <a:cxnLst/>
            <a:rect r="r" b="b" t="t" l="l"/>
            <a:pathLst>
              <a:path h="581772" w="581772">
                <a:moveTo>
                  <a:pt x="0" y="0"/>
                </a:moveTo>
                <a:lnTo>
                  <a:pt x="581772" y="0"/>
                </a:lnTo>
                <a:lnTo>
                  <a:pt x="581772" y="581772"/>
                </a:lnTo>
                <a:lnTo>
                  <a:pt x="0" y="58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545420" y="-664940"/>
            <a:ext cx="4009490" cy="4448810"/>
          </a:xfrm>
          <a:custGeom>
            <a:avLst/>
            <a:gdLst/>
            <a:ahLst/>
            <a:cxnLst/>
            <a:rect r="r" b="b" t="t" l="l"/>
            <a:pathLst>
              <a:path h="4448810" w="4009490">
                <a:moveTo>
                  <a:pt x="0" y="0"/>
                </a:moveTo>
                <a:lnTo>
                  <a:pt x="4009490" y="0"/>
                </a:lnTo>
                <a:lnTo>
                  <a:pt x="4009490" y="4448810"/>
                </a:lnTo>
                <a:lnTo>
                  <a:pt x="0" y="44488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159136" y="-460001"/>
            <a:ext cx="2325936" cy="2580789"/>
          </a:xfrm>
          <a:custGeom>
            <a:avLst/>
            <a:gdLst/>
            <a:ahLst/>
            <a:cxnLst/>
            <a:rect r="r" b="b" t="t" l="l"/>
            <a:pathLst>
              <a:path h="2580789" w="2325936">
                <a:moveTo>
                  <a:pt x="0" y="0"/>
                </a:moveTo>
                <a:lnTo>
                  <a:pt x="2325936" y="0"/>
                </a:lnTo>
                <a:lnTo>
                  <a:pt x="2325936" y="2580789"/>
                </a:lnTo>
                <a:lnTo>
                  <a:pt x="0" y="25807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677460" y="3381395"/>
            <a:ext cx="5531591" cy="804949"/>
          </a:xfrm>
          <a:custGeom>
            <a:avLst/>
            <a:gdLst/>
            <a:ahLst/>
            <a:cxnLst/>
            <a:rect r="r" b="b" t="t" l="l"/>
            <a:pathLst>
              <a:path h="804949" w="5531591">
                <a:moveTo>
                  <a:pt x="0" y="0"/>
                </a:moveTo>
                <a:lnTo>
                  <a:pt x="5531591" y="0"/>
                </a:lnTo>
                <a:lnTo>
                  <a:pt x="5531591" y="804949"/>
                </a:lnTo>
                <a:lnTo>
                  <a:pt x="0" y="8049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9174" t="-40034" r="-8107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1249484" y="1102265"/>
            <a:ext cx="9718361" cy="2681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344E41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How Can We Promote Student Growth Through Feedback?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86073" y="3204082"/>
            <a:ext cx="6751268" cy="104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💬 Reflect &gt; Grade</a:t>
            </a:r>
          </a:p>
          <a:p>
            <a:pPr algn="l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📈 Progress &gt; Perfection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22115" y="5314928"/>
            <a:ext cx="4792432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 o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feedb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arning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 poi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2100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222115" y="6762602"/>
            <a:ext cx="4880336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Students reflect on progress and set goals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222115" y="8208750"/>
            <a:ext cx="5186785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Improve work through feedback and re-submission opportunities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222115" y="4863190"/>
            <a:ext cx="5186785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3A5A40"/>
                </a:solidFill>
                <a:latin typeface="Poppins Bold"/>
                <a:ea typeface="Poppins Bold"/>
                <a:cs typeface="Poppins Bold"/>
                <a:sym typeface="Poppins Bold"/>
              </a:rPr>
              <a:t>Ungrading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222115" y="6310863"/>
            <a:ext cx="5186785" cy="126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3A5A40"/>
                </a:solidFill>
                <a:latin typeface="Poppins Bold"/>
                <a:ea typeface="Poppins Bold"/>
                <a:cs typeface="Poppins Bold"/>
                <a:sym typeface="Poppins Bold"/>
              </a:rPr>
              <a:t>Self-assessment</a:t>
            </a:r>
          </a:p>
          <a:p>
            <a:pPr algn="l">
              <a:lnSpc>
                <a:spcPts val="3359"/>
              </a:lnSpc>
            </a:pP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222115" y="7757012"/>
            <a:ext cx="5186785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3A5A40"/>
                </a:solidFill>
                <a:latin typeface="Poppins Bold"/>
                <a:ea typeface="Poppins Bold"/>
                <a:cs typeface="Poppins Bold"/>
                <a:sym typeface="Poppins Bold"/>
              </a:rPr>
              <a:t>Revision cycles</a:t>
            </a:r>
          </a:p>
        </p:txBody>
      </p:sp>
      <p:sp>
        <p:nvSpPr>
          <p:cNvPr name="Freeform 22" id="22"/>
          <p:cNvSpPr/>
          <p:nvPr/>
        </p:nvSpPr>
        <p:spPr>
          <a:xfrm flipH="true" flipV="false" rot="0">
            <a:off x="-1593107" y="4226837"/>
            <a:ext cx="3605614" cy="4728673"/>
          </a:xfrm>
          <a:custGeom>
            <a:avLst/>
            <a:gdLst/>
            <a:ahLst/>
            <a:cxnLst/>
            <a:rect r="r" b="b" t="t" l="l"/>
            <a:pathLst>
              <a:path h="4728673" w="3605614">
                <a:moveTo>
                  <a:pt x="3605614" y="0"/>
                </a:moveTo>
                <a:lnTo>
                  <a:pt x="0" y="0"/>
                </a:lnTo>
                <a:lnTo>
                  <a:pt x="0" y="4728673"/>
                </a:lnTo>
                <a:lnTo>
                  <a:pt x="3605614" y="4728673"/>
                </a:lnTo>
                <a:lnTo>
                  <a:pt x="3605614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4E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00003" y="-712043"/>
            <a:ext cx="4084736" cy="4532301"/>
          </a:xfrm>
          <a:custGeom>
            <a:avLst/>
            <a:gdLst/>
            <a:ahLst/>
            <a:cxnLst/>
            <a:rect r="r" b="b" t="t" l="l"/>
            <a:pathLst>
              <a:path h="4532301" w="4084736">
                <a:moveTo>
                  <a:pt x="0" y="0"/>
                </a:moveTo>
                <a:lnTo>
                  <a:pt x="4084737" y="0"/>
                </a:lnTo>
                <a:lnTo>
                  <a:pt x="4084737" y="4532301"/>
                </a:lnTo>
                <a:lnTo>
                  <a:pt x="0" y="4532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5400000">
            <a:off x="12530417" y="-712043"/>
            <a:ext cx="2369587" cy="2629223"/>
          </a:xfrm>
          <a:custGeom>
            <a:avLst/>
            <a:gdLst/>
            <a:ahLst/>
            <a:cxnLst/>
            <a:rect r="r" b="b" t="t" l="l"/>
            <a:pathLst>
              <a:path h="2629223" w="2369587">
                <a:moveTo>
                  <a:pt x="0" y="0"/>
                </a:moveTo>
                <a:lnTo>
                  <a:pt x="2369586" y="0"/>
                </a:lnTo>
                <a:lnTo>
                  <a:pt x="2369586" y="2629223"/>
                </a:lnTo>
                <a:lnTo>
                  <a:pt x="0" y="2629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0509456" y="1028700"/>
            <a:ext cx="6749844" cy="8229600"/>
            <a:chOff x="0" y="0"/>
            <a:chExt cx="8999791" cy="109728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22677" t="0" r="22677" b="0"/>
            <a:stretch>
              <a:fillRect/>
            </a:stretch>
          </p:blipFill>
          <p:spPr>
            <a:xfrm flipH="false" flipV="false">
              <a:off x="0" y="0"/>
              <a:ext cx="8999791" cy="109728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5400000">
            <a:off x="3471462" y="2570358"/>
            <a:ext cx="2134060" cy="5521622"/>
          </a:xfrm>
          <a:custGeom>
            <a:avLst/>
            <a:gdLst/>
            <a:ahLst/>
            <a:cxnLst/>
            <a:rect r="r" b="b" t="t" l="l"/>
            <a:pathLst>
              <a:path h="5521622" w="2134060">
                <a:moveTo>
                  <a:pt x="0" y="0"/>
                </a:moveTo>
                <a:lnTo>
                  <a:pt x="2134061" y="0"/>
                </a:lnTo>
                <a:lnTo>
                  <a:pt x="2134061" y="5521622"/>
                </a:lnTo>
                <a:lnTo>
                  <a:pt x="0" y="5521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7707" t="-4675" r="-34082" b="-383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5400000">
            <a:off x="2722481" y="5129266"/>
            <a:ext cx="2134060" cy="5521622"/>
          </a:xfrm>
          <a:custGeom>
            <a:avLst/>
            <a:gdLst/>
            <a:ahLst/>
            <a:cxnLst/>
            <a:rect r="r" b="b" t="t" l="l"/>
            <a:pathLst>
              <a:path h="5521622" w="2134060">
                <a:moveTo>
                  <a:pt x="0" y="0"/>
                </a:moveTo>
                <a:lnTo>
                  <a:pt x="2134060" y="0"/>
                </a:lnTo>
                <a:lnTo>
                  <a:pt x="2134060" y="5521623"/>
                </a:lnTo>
                <a:lnTo>
                  <a:pt x="0" y="5521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7707" t="-4675" r="-34082" b="-383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5400000">
            <a:off x="9676813" y="2570358"/>
            <a:ext cx="2134060" cy="5521622"/>
          </a:xfrm>
          <a:custGeom>
            <a:avLst/>
            <a:gdLst/>
            <a:ahLst/>
            <a:cxnLst/>
            <a:rect r="r" b="b" t="t" l="l"/>
            <a:pathLst>
              <a:path h="5521622" w="2134060">
                <a:moveTo>
                  <a:pt x="0" y="0"/>
                </a:moveTo>
                <a:lnTo>
                  <a:pt x="2134060" y="0"/>
                </a:lnTo>
                <a:lnTo>
                  <a:pt x="2134060" y="5521622"/>
                </a:lnTo>
                <a:lnTo>
                  <a:pt x="0" y="5521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7707" t="-4675" r="-34082" b="-383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5400000">
            <a:off x="8927831" y="5129266"/>
            <a:ext cx="2134060" cy="5521622"/>
          </a:xfrm>
          <a:custGeom>
            <a:avLst/>
            <a:gdLst/>
            <a:ahLst/>
            <a:cxnLst/>
            <a:rect r="r" b="b" t="t" l="l"/>
            <a:pathLst>
              <a:path h="5521622" w="2134060">
                <a:moveTo>
                  <a:pt x="0" y="0"/>
                </a:moveTo>
                <a:lnTo>
                  <a:pt x="2134061" y="0"/>
                </a:lnTo>
                <a:lnTo>
                  <a:pt x="2134061" y="5521623"/>
                </a:lnTo>
                <a:lnTo>
                  <a:pt x="0" y="5521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7707" t="-4675" r="-34082" b="-3837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886882" y="1153909"/>
            <a:ext cx="9107979" cy="2681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EAE9E5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How Can We Foster Meaningful Peer Connection?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42276" y="5110487"/>
            <a:ext cx="4792432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Choose tools that support purposeful peer interaction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00439" y="7832928"/>
            <a:ext cx="4792432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Encourage diverse ideas and personal connection to content</a:t>
            </a:r>
          </a:p>
          <a:p>
            <a:pPr algn="l">
              <a:lnSpc>
                <a:spcPts val="2940"/>
              </a:lnSpc>
            </a:pP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7740463" y="7832928"/>
            <a:ext cx="4792432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Foster teamwork through collective tasks or missions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551039" y="5110487"/>
            <a:ext cx="4693875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 with low-stakes introductions and check-ins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42276" y="4523233"/>
            <a:ext cx="4978551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3A5A40"/>
                </a:solidFill>
                <a:latin typeface="Poppins Bold"/>
                <a:ea typeface="Poppins Bold"/>
                <a:cs typeface="Poppins Bold"/>
                <a:sym typeface="Poppins Bold"/>
              </a:rPr>
              <a:t>Collaborative tools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00439" y="7245673"/>
            <a:ext cx="4040433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3A5A40"/>
                </a:solidFill>
                <a:latin typeface="Poppins Bold"/>
                <a:ea typeface="Poppins Bold"/>
                <a:cs typeface="Poppins Bold"/>
                <a:sym typeface="Poppins Bold"/>
              </a:rPr>
              <a:t>Perspective-sharing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40463" y="7245673"/>
            <a:ext cx="2759815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3A5A40"/>
                </a:solidFill>
                <a:latin typeface="Poppins Bold"/>
                <a:ea typeface="Poppins Bold"/>
                <a:cs typeface="Poppins Bold"/>
                <a:sym typeface="Poppins Bold"/>
              </a:rPr>
              <a:t>Shared goals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039" y="4523233"/>
            <a:ext cx="2759815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3A5A40"/>
                </a:solidFill>
                <a:latin typeface="Poppins Bold"/>
                <a:ea typeface="Poppins Bold"/>
                <a:cs typeface="Poppins Bold"/>
                <a:sym typeface="Poppins Bold"/>
              </a:rPr>
              <a:t>Social presence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9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53910" y="1028700"/>
            <a:ext cx="8705390" cy="4421649"/>
            <a:chOff x="0" y="0"/>
            <a:chExt cx="11607187" cy="589553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0" t="11882" r="0" b="11882"/>
            <a:stretch>
              <a:fillRect/>
            </a:stretch>
          </p:blipFill>
          <p:spPr>
            <a:xfrm flipH="false" flipV="false">
              <a:off x="0" y="0"/>
              <a:ext cx="11607187" cy="589553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7224463" cy="4421649"/>
            <a:chOff x="0" y="0"/>
            <a:chExt cx="9632617" cy="58955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4068" r="0" b="4068"/>
            <a:stretch>
              <a:fillRect/>
            </a:stretch>
          </p:blipFill>
          <p:spPr>
            <a:xfrm flipH="false" flipV="false">
              <a:off x="0" y="0"/>
              <a:ext cx="9632617" cy="5895532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1028700" y="8673738"/>
            <a:ext cx="5982953" cy="870630"/>
          </a:xfrm>
          <a:custGeom>
            <a:avLst/>
            <a:gdLst/>
            <a:ahLst/>
            <a:cxnLst/>
            <a:rect r="r" b="b" t="t" l="l"/>
            <a:pathLst>
              <a:path h="870630" w="5982953">
                <a:moveTo>
                  <a:pt x="0" y="0"/>
                </a:moveTo>
                <a:lnTo>
                  <a:pt x="5982953" y="0"/>
                </a:lnTo>
                <a:lnTo>
                  <a:pt x="5982953" y="870630"/>
                </a:lnTo>
                <a:lnTo>
                  <a:pt x="0" y="870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174" t="-40034" r="-8107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1713863" y="8295912"/>
            <a:ext cx="15545437" cy="793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true">
                <a:solidFill>
                  <a:srgbClr val="344E41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How Will You Apply What You’ve Learned?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45420" y="6220357"/>
            <a:ext cx="11424903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Post to the Padlet: What’s one SDT-aligned strategy you’ll try in your course?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Autonomy – Competence – Relatedness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28700" y="6150586"/>
            <a:ext cx="1051447" cy="1050133"/>
          </a:xfrm>
          <a:custGeom>
            <a:avLst/>
            <a:gdLst/>
            <a:ahLst/>
            <a:cxnLst/>
            <a:rect r="r" b="b" t="t" l="l"/>
            <a:pathLst>
              <a:path h="1050133" w="1051447">
                <a:moveTo>
                  <a:pt x="0" y="0"/>
                </a:moveTo>
                <a:lnTo>
                  <a:pt x="1051447" y="0"/>
                </a:lnTo>
                <a:lnTo>
                  <a:pt x="1051447" y="1050132"/>
                </a:lnTo>
                <a:lnTo>
                  <a:pt x="0" y="10501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474513" y="5723773"/>
            <a:ext cx="2676540" cy="2676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9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98096" y="1028700"/>
            <a:ext cx="4200929" cy="9276474"/>
            <a:chOff x="0" y="0"/>
            <a:chExt cx="5601238" cy="1236863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16014" t="0" r="16014" b="0"/>
            <a:stretch>
              <a:fillRect/>
            </a:stretch>
          </p:blipFill>
          <p:spPr>
            <a:xfrm flipH="false" flipV="false">
              <a:off x="0" y="0"/>
              <a:ext cx="5601238" cy="1236863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11448207" y="2805880"/>
            <a:ext cx="793085" cy="1388333"/>
          </a:xfrm>
          <a:custGeom>
            <a:avLst/>
            <a:gdLst/>
            <a:ahLst/>
            <a:cxnLst/>
            <a:rect r="r" b="b" t="t" l="l"/>
            <a:pathLst>
              <a:path h="1388333" w="793085">
                <a:moveTo>
                  <a:pt x="0" y="0"/>
                </a:moveTo>
                <a:lnTo>
                  <a:pt x="793085" y="0"/>
                </a:lnTo>
                <a:lnTo>
                  <a:pt x="793085" y="1388333"/>
                </a:lnTo>
                <a:lnTo>
                  <a:pt x="0" y="1388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118865" y="5544738"/>
            <a:ext cx="1451768" cy="1111262"/>
          </a:xfrm>
          <a:custGeom>
            <a:avLst/>
            <a:gdLst/>
            <a:ahLst/>
            <a:cxnLst/>
            <a:rect r="r" b="b" t="t" l="l"/>
            <a:pathLst>
              <a:path h="1111262" w="1451768">
                <a:moveTo>
                  <a:pt x="0" y="0"/>
                </a:moveTo>
                <a:lnTo>
                  <a:pt x="1451768" y="0"/>
                </a:lnTo>
                <a:lnTo>
                  <a:pt x="1451768" y="1111262"/>
                </a:lnTo>
                <a:lnTo>
                  <a:pt x="0" y="1111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45403" y="2529632"/>
            <a:ext cx="5982953" cy="870630"/>
          </a:xfrm>
          <a:custGeom>
            <a:avLst/>
            <a:gdLst/>
            <a:ahLst/>
            <a:cxnLst/>
            <a:rect r="r" b="b" t="t" l="l"/>
            <a:pathLst>
              <a:path h="870630" w="5982953">
                <a:moveTo>
                  <a:pt x="0" y="0"/>
                </a:moveTo>
                <a:lnTo>
                  <a:pt x="5982953" y="0"/>
                </a:lnTo>
                <a:lnTo>
                  <a:pt x="5982953" y="870630"/>
                </a:lnTo>
                <a:lnTo>
                  <a:pt x="0" y="870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174" t="-40034" r="-8107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1028700" y="2853505"/>
            <a:ext cx="6062632" cy="835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5800" b="true">
                <a:solidFill>
                  <a:srgbClr val="344E41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Keep in Touch!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990473" y="3210598"/>
            <a:ext cx="3902560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hrolson@fsw.edu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90473" y="2748730"/>
            <a:ext cx="4473936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E-mail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990473" y="5609787"/>
            <a:ext cx="4473936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>
                <a:solidFill>
                  <a:srgbClr val="344E41"/>
                </a:solidFill>
                <a:latin typeface="Poppins Bold"/>
                <a:ea typeface="Poppins Bold"/>
                <a:cs typeface="Poppins Bold"/>
                <a:sym typeface="Poppins Bold"/>
              </a:rPr>
              <a:t>LinkedIn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0">
            <a:off x="-1328941" y="7449127"/>
            <a:ext cx="4046797" cy="5307275"/>
          </a:xfrm>
          <a:custGeom>
            <a:avLst/>
            <a:gdLst/>
            <a:ahLst/>
            <a:cxnLst/>
            <a:rect r="r" b="b" t="t" l="l"/>
            <a:pathLst>
              <a:path h="5307275" w="4046797">
                <a:moveTo>
                  <a:pt x="4046797" y="0"/>
                </a:moveTo>
                <a:lnTo>
                  <a:pt x="0" y="0"/>
                </a:lnTo>
                <a:lnTo>
                  <a:pt x="0" y="5307276"/>
                </a:lnTo>
                <a:lnTo>
                  <a:pt x="4046797" y="5307276"/>
                </a:lnTo>
                <a:lnTo>
                  <a:pt x="404679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1539625">
            <a:off x="744175" y="8597397"/>
            <a:ext cx="3171473" cy="4159309"/>
          </a:xfrm>
          <a:custGeom>
            <a:avLst/>
            <a:gdLst/>
            <a:ahLst/>
            <a:cxnLst/>
            <a:rect r="r" b="b" t="t" l="l"/>
            <a:pathLst>
              <a:path h="4159309" w="3171473">
                <a:moveTo>
                  <a:pt x="3171473" y="0"/>
                </a:moveTo>
                <a:lnTo>
                  <a:pt x="0" y="0"/>
                </a:lnTo>
                <a:lnTo>
                  <a:pt x="0" y="4159309"/>
                </a:lnTo>
                <a:lnTo>
                  <a:pt x="3171473" y="4159309"/>
                </a:lnTo>
                <a:lnTo>
                  <a:pt x="3171473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2711671" y="6191472"/>
            <a:ext cx="3345630" cy="33456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DAGi7cyQu3U</dc:identifier>
  <dcterms:modified xsi:type="dcterms:W3CDTF">2011-08-01T06:04:30Z</dcterms:modified>
  <cp:revision>1</cp:revision>
  <dc:title>Transforming Online Learning Through Self-Determination Theory</dc:title>
</cp:coreProperties>
</file>