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2" r:id="rId4"/>
    <p:sldId id="281" r:id="rId5"/>
    <p:sldId id="263" r:id="rId6"/>
    <p:sldId id="285" r:id="rId7"/>
    <p:sldId id="258" r:id="rId8"/>
    <p:sldId id="283" r:id="rId9"/>
    <p:sldId id="261" r:id="rId10"/>
    <p:sldId id="264" r:id="rId11"/>
    <p:sldId id="286" r:id="rId12"/>
    <p:sldId id="260" r:id="rId13"/>
    <p:sldId id="262" r:id="rId14"/>
    <p:sldId id="284" r:id="rId15"/>
    <p:sldId id="267" r:id="rId16"/>
    <p:sldId id="272" r:id="rId17"/>
    <p:sldId id="269" r:id="rId18"/>
    <p:sldId id="271" r:id="rId19"/>
    <p:sldId id="270" r:id="rId20"/>
    <p:sldId id="287" r:id="rId21"/>
    <p:sldId id="288" r:id="rId22"/>
    <p:sldId id="290" r:id="rId23"/>
    <p:sldId id="275" r:id="rId24"/>
    <p:sldId id="278" r:id="rId25"/>
    <p:sldId id="279" r:id="rId26"/>
    <p:sldId id="280" r:id="rId27"/>
    <p:sldId id="291" r:id="rId28"/>
    <p:sldId id="276" r:id="rId29"/>
    <p:sldId id="277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7ED79-3038-4227-8563-3BBC4B289EA8}" type="doc">
      <dgm:prSet loTypeId="urn:microsoft.com/office/officeart/2005/8/layout/cycle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E29658-01EB-4EFB-9898-D753BD11F68C}">
      <dgm:prSet phldrT="[Text]" custT="1"/>
      <dgm:spPr/>
      <dgm:t>
        <a:bodyPr/>
        <a:lstStyle/>
        <a:p>
          <a:r>
            <a:rPr lang="en-US" sz="1800" b="1" dirty="0" smtClean="0"/>
            <a:t>goals</a:t>
          </a:r>
          <a:endParaRPr lang="en-US" sz="1200" b="1" dirty="0"/>
        </a:p>
      </dgm:t>
    </dgm:pt>
    <dgm:pt modelId="{7A560936-B884-4D58-BB24-A280041B5E43}" type="parTrans" cxnId="{3343BCAE-D42E-4667-BF57-062C660FDE00}">
      <dgm:prSet/>
      <dgm:spPr/>
      <dgm:t>
        <a:bodyPr/>
        <a:lstStyle/>
        <a:p>
          <a:endParaRPr lang="en-US"/>
        </a:p>
      </dgm:t>
    </dgm:pt>
    <dgm:pt modelId="{2AF81D8C-6E18-4BE6-A104-983678142CD9}" type="sibTrans" cxnId="{3343BCAE-D42E-4667-BF57-062C660FDE00}">
      <dgm:prSet/>
      <dgm:spPr/>
      <dgm:t>
        <a:bodyPr/>
        <a:lstStyle/>
        <a:p>
          <a:endParaRPr lang="en-US"/>
        </a:p>
      </dgm:t>
    </dgm:pt>
    <dgm:pt modelId="{A7AA5E3A-67F8-43FA-AA62-595DDC8506C1}">
      <dgm:prSet phldrT="[Text]" custT="1"/>
      <dgm:spPr/>
      <dgm:t>
        <a:bodyPr/>
        <a:lstStyle/>
        <a:p>
          <a:r>
            <a:rPr lang="en-US" sz="1800" b="1" dirty="0" smtClean="0"/>
            <a:t>focus</a:t>
          </a:r>
          <a:endParaRPr lang="en-US" sz="1200" b="1" dirty="0"/>
        </a:p>
      </dgm:t>
    </dgm:pt>
    <dgm:pt modelId="{15EB41FF-BD54-4647-9EDB-98E465820707}" type="parTrans" cxnId="{EA3A5BA6-80C1-4332-9EB8-598B82766D4B}">
      <dgm:prSet/>
      <dgm:spPr/>
      <dgm:t>
        <a:bodyPr/>
        <a:lstStyle/>
        <a:p>
          <a:endParaRPr lang="en-US"/>
        </a:p>
      </dgm:t>
    </dgm:pt>
    <dgm:pt modelId="{3CFA8D2F-3B39-465C-87B4-B119D84839B1}" type="sibTrans" cxnId="{EA3A5BA6-80C1-4332-9EB8-598B82766D4B}">
      <dgm:prSet/>
      <dgm:spPr/>
      <dgm:t>
        <a:bodyPr/>
        <a:lstStyle/>
        <a:p>
          <a:endParaRPr lang="en-US"/>
        </a:p>
      </dgm:t>
    </dgm:pt>
    <dgm:pt modelId="{64E8598E-7EEB-4234-B152-F1B7FF47787E}">
      <dgm:prSet phldrT="[Text]" custT="1"/>
      <dgm:spPr/>
      <dgm:t>
        <a:bodyPr/>
        <a:lstStyle/>
        <a:p>
          <a:r>
            <a:rPr lang="en-US" sz="1100" b="1" dirty="0" smtClean="0"/>
            <a:t>expectations</a:t>
          </a:r>
          <a:endParaRPr lang="en-US" sz="1200" b="1" dirty="0"/>
        </a:p>
      </dgm:t>
    </dgm:pt>
    <dgm:pt modelId="{E91C195F-F291-4D6B-9753-AD5D1BA8D42C}" type="parTrans" cxnId="{90C3B767-E70E-4C87-8BA8-4532F581DFDA}">
      <dgm:prSet/>
      <dgm:spPr/>
      <dgm:t>
        <a:bodyPr/>
        <a:lstStyle/>
        <a:p>
          <a:endParaRPr lang="en-US"/>
        </a:p>
      </dgm:t>
    </dgm:pt>
    <dgm:pt modelId="{0DC5EED2-9976-4B90-874D-277B56D449CB}" type="sibTrans" cxnId="{90C3B767-E70E-4C87-8BA8-4532F581DFDA}">
      <dgm:prSet/>
      <dgm:spPr/>
      <dgm:t>
        <a:bodyPr/>
        <a:lstStyle/>
        <a:p>
          <a:endParaRPr lang="en-US"/>
        </a:p>
      </dgm:t>
    </dgm:pt>
    <dgm:pt modelId="{46686734-1AEC-4906-B5E7-E80C432C612A}">
      <dgm:prSet phldrT="[Text]" custT="1"/>
      <dgm:spPr/>
      <dgm:t>
        <a:bodyPr/>
        <a:lstStyle/>
        <a:p>
          <a:r>
            <a:rPr lang="en-US" sz="1050" b="1" dirty="0" smtClean="0"/>
            <a:t>accountability</a:t>
          </a:r>
          <a:endParaRPr lang="en-US" sz="1100" b="1" dirty="0"/>
        </a:p>
      </dgm:t>
    </dgm:pt>
    <dgm:pt modelId="{3E8FA8DC-8104-4C45-BD4A-8642348AC0D4}" type="parTrans" cxnId="{9EF36F55-1E03-4613-8AB7-56FEF6EC763D}">
      <dgm:prSet/>
      <dgm:spPr/>
      <dgm:t>
        <a:bodyPr/>
        <a:lstStyle/>
        <a:p>
          <a:endParaRPr lang="en-US"/>
        </a:p>
      </dgm:t>
    </dgm:pt>
    <dgm:pt modelId="{76BC1F02-09AA-491C-9AF5-84C6DD6373C2}" type="sibTrans" cxnId="{9EF36F55-1E03-4613-8AB7-56FEF6EC763D}">
      <dgm:prSet/>
      <dgm:spPr/>
      <dgm:t>
        <a:bodyPr/>
        <a:lstStyle/>
        <a:p>
          <a:endParaRPr lang="en-US"/>
        </a:p>
      </dgm:t>
    </dgm:pt>
    <dgm:pt modelId="{C5E04916-A7BF-4D67-8C1D-003E4CB403A7}">
      <dgm:prSet phldrT="[Text]" custT="1"/>
      <dgm:spPr/>
      <dgm:t>
        <a:bodyPr/>
        <a:lstStyle/>
        <a:p>
          <a:r>
            <a:rPr lang="en-US" sz="1400" b="1" dirty="0" smtClean="0"/>
            <a:t>standards</a:t>
          </a:r>
          <a:endParaRPr lang="en-US" sz="1100" b="1" dirty="0"/>
        </a:p>
      </dgm:t>
    </dgm:pt>
    <dgm:pt modelId="{1B2064DF-DDC8-42E6-939E-D401AC4F8397}" type="parTrans" cxnId="{B8FA1BC9-F5DE-4992-9397-A515971AB261}">
      <dgm:prSet/>
      <dgm:spPr/>
      <dgm:t>
        <a:bodyPr/>
        <a:lstStyle/>
        <a:p>
          <a:endParaRPr lang="en-US"/>
        </a:p>
      </dgm:t>
    </dgm:pt>
    <dgm:pt modelId="{897EE071-9EAA-46DD-B9BA-50BC038AE92E}" type="sibTrans" cxnId="{B8FA1BC9-F5DE-4992-9397-A515971AB261}">
      <dgm:prSet/>
      <dgm:spPr/>
      <dgm:t>
        <a:bodyPr/>
        <a:lstStyle/>
        <a:p>
          <a:endParaRPr lang="en-US"/>
        </a:p>
      </dgm:t>
    </dgm:pt>
    <dgm:pt modelId="{6CEA7E84-A1D5-4E5B-A9F5-036C07FF814C}" type="pres">
      <dgm:prSet presAssocID="{48E7ED79-3038-4227-8563-3BBC4B289E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DCEB7-1811-45A3-8FD0-313D18B3966C}" type="pres">
      <dgm:prSet presAssocID="{25E29658-01EB-4EFB-9898-D753BD11F6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1FFC5-877F-4126-9B1A-9F5559B32E49}" type="pres">
      <dgm:prSet presAssocID="{25E29658-01EB-4EFB-9898-D753BD11F68C}" presName="spNode" presStyleCnt="0"/>
      <dgm:spPr/>
    </dgm:pt>
    <dgm:pt modelId="{6005AA76-3E6E-4010-A522-FB61814D5A43}" type="pres">
      <dgm:prSet presAssocID="{2AF81D8C-6E18-4BE6-A104-983678142CD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3246EF4-F397-4961-9494-3BBC009E569E}" type="pres">
      <dgm:prSet presAssocID="{A7AA5E3A-67F8-43FA-AA62-595DDC8506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F9343-DB5C-49F2-8DFD-A214349D47E4}" type="pres">
      <dgm:prSet presAssocID="{A7AA5E3A-67F8-43FA-AA62-595DDC8506C1}" presName="spNode" presStyleCnt="0"/>
      <dgm:spPr/>
    </dgm:pt>
    <dgm:pt modelId="{0C38F6F4-8801-4F25-9A47-B4072391AD19}" type="pres">
      <dgm:prSet presAssocID="{3CFA8D2F-3B39-465C-87B4-B119D84839B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E4FCA46-EFA7-47E5-BD1C-911720C953B3}" type="pres">
      <dgm:prSet presAssocID="{64E8598E-7EEB-4234-B152-F1B7FF4778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E2B19-5A05-461F-8853-CE1DCEFDA731}" type="pres">
      <dgm:prSet presAssocID="{64E8598E-7EEB-4234-B152-F1B7FF47787E}" presName="spNode" presStyleCnt="0"/>
      <dgm:spPr/>
    </dgm:pt>
    <dgm:pt modelId="{42EAAFC8-AA9B-464F-BCBD-B6B208D70C16}" type="pres">
      <dgm:prSet presAssocID="{0DC5EED2-9976-4B90-874D-277B56D449C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90609E4-4972-41B2-BEE5-265958A79C6A}" type="pres">
      <dgm:prSet presAssocID="{46686734-1AEC-4906-B5E7-E80C432C61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8A217-F761-47B1-81D8-089A6B937EA6}" type="pres">
      <dgm:prSet presAssocID="{46686734-1AEC-4906-B5E7-E80C432C612A}" presName="spNode" presStyleCnt="0"/>
      <dgm:spPr/>
    </dgm:pt>
    <dgm:pt modelId="{9551DF31-BE0F-4679-93CD-6505B83C6272}" type="pres">
      <dgm:prSet presAssocID="{76BC1F02-09AA-491C-9AF5-84C6DD6373C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A0988-7BB7-40AF-BD55-F05BE59555C2}" type="pres">
      <dgm:prSet presAssocID="{C5E04916-A7BF-4D67-8C1D-003E4CB403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D91AA-99A5-470B-9060-7D8256631C2D}" type="pres">
      <dgm:prSet presAssocID="{C5E04916-A7BF-4D67-8C1D-003E4CB403A7}" presName="spNode" presStyleCnt="0"/>
      <dgm:spPr/>
    </dgm:pt>
    <dgm:pt modelId="{2CD1B373-9D9C-4DEE-9539-384161FDC5B1}" type="pres">
      <dgm:prSet presAssocID="{897EE071-9EAA-46DD-B9BA-50BC038AE92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EF36F55-1E03-4613-8AB7-56FEF6EC763D}" srcId="{48E7ED79-3038-4227-8563-3BBC4B289EA8}" destId="{46686734-1AEC-4906-B5E7-E80C432C612A}" srcOrd="3" destOrd="0" parTransId="{3E8FA8DC-8104-4C45-BD4A-8642348AC0D4}" sibTransId="{76BC1F02-09AA-491C-9AF5-84C6DD6373C2}"/>
    <dgm:cxn modelId="{3343BCAE-D42E-4667-BF57-062C660FDE00}" srcId="{48E7ED79-3038-4227-8563-3BBC4B289EA8}" destId="{25E29658-01EB-4EFB-9898-D753BD11F68C}" srcOrd="0" destOrd="0" parTransId="{7A560936-B884-4D58-BB24-A280041B5E43}" sibTransId="{2AF81D8C-6E18-4BE6-A104-983678142CD9}"/>
    <dgm:cxn modelId="{49B8D517-52DA-4592-93CC-641A4F9BDD2F}" type="presOf" srcId="{0DC5EED2-9976-4B90-874D-277B56D449CB}" destId="{42EAAFC8-AA9B-464F-BCBD-B6B208D70C16}" srcOrd="0" destOrd="0" presId="urn:microsoft.com/office/officeart/2005/8/layout/cycle5"/>
    <dgm:cxn modelId="{B709EBBA-E8F4-438D-AE06-A0FBB4AD99C2}" type="presOf" srcId="{C5E04916-A7BF-4D67-8C1D-003E4CB403A7}" destId="{7EFA0988-7BB7-40AF-BD55-F05BE59555C2}" srcOrd="0" destOrd="0" presId="urn:microsoft.com/office/officeart/2005/8/layout/cycle5"/>
    <dgm:cxn modelId="{90C3B767-E70E-4C87-8BA8-4532F581DFDA}" srcId="{48E7ED79-3038-4227-8563-3BBC4B289EA8}" destId="{64E8598E-7EEB-4234-B152-F1B7FF47787E}" srcOrd="2" destOrd="0" parTransId="{E91C195F-F291-4D6B-9753-AD5D1BA8D42C}" sibTransId="{0DC5EED2-9976-4B90-874D-277B56D449CB}"/>
    <dgm:cxn modelId="{8CAFB798-1D96-4FE8-A4C0-8451A8988AEC}" type="presOf" srcId="{76BC1F02-09AA-491C-9AF5-84C6DD6373C2}" destId="{9551DF31-BE0F-4679-93CD-6505B83C6272}" srcOrd="0" destOrd="0" presId="urn:microsoft.com/office/officeart/2005/8/layout/cycle5"/>
    <dgm:cxn modelId="{CDE7C0FE-3536-4587-BC8C-1D861E781108}" type="presOf" srcId="{48E7ED79-3038-4227-8563-3BBC4B289EA8}" destId="{6CEA7E84-A1D5-4E5B-A9F5-036C07FF814C}" srcOrd="0" destOrd="0" presId="urn:microsoft.com/office/officeart/2005/8/layout/cycle5"/>
    <dgm:cxn modelId="{59D4A2CB-5BC7-4175-B8CF-8D4F4BAEFB6C}" type="presOf" srcId="{2AF81D8C-6E18-4BE6-A104-983678142CD9}" destId="{6005AA76-3E6E-4010-A522-FB61814D5A43}" srcOrd="0" destOrd="0" presId="urn:microsoft.com/office/officeart/2005/8/layout/cycle5"/>
    <dgm:cxn modelId="{CAC2DD89-DFB8-4B17-83F7-6F668843998C}" type="presOf" srcId="{64E8598E-7EEB-4234-B152-F1B7FF47787E}" destId="{9E4FCA46-EFA7-47E5-BD1C-911720C953B3}" srcOrd="0" destOrd="0" presId="urn:microsoft.com/office/officeart/2005/8/layout/cycle5"/>
    <dgm:cxn modelId="{B8FA1BC9-F5DE-4992-9397-A515971AB261}" srcId="{48E7ED79-3038-4227-8563-3BBC4B289EA8}" destId="{C5E04916-A7BF-4D67-8C1D-003E4CB403A7}" srcOrd="4" destOrd="0" parTransId="{1B2064DF-DDC8-42E6-939E-D401AC4F8397}" sibTransId="{897EE071-9EAA-46DD-B9BA-50BC038AE92E}"/>
    <dgm:cxn modelId="{EA3A5BA6-80C1-4332-9EB8-598B82766D4B}" srcId="{48E7ED79-3038-4227-8563-3BBC4B289EA8}" destId="{A7AA5E3A-67F8-43FA-AA62-595DDC8506C1}" srcOrd="1" destOrd="0" parTransId="{15EB41FF-BD54-4647-9EDB-98E465820707}" sibTransId="{3CFA8D2F-3B39-465C-87B4-B119D84839B1}"/>
    <dgm:cxn modelId="{FAE04B78-03B4-41D2-A2A6-1CAD63C2886C}" type="presOf" srcId="{897EE071-9EAA-46DD-B9BA-50BC038AE92E}" destId="{2CD1B373-9D9C-4DEE-9539-384161FDC5B1}" srcOrd="0" destOrd="0" presId="urn:microsoft.com/office/officeart/2005/8/layout/cycle5"/>
    <dgm:cxn modelId="{AAF440C6-A194-41E9-AE8B-D9D412F4EDCE}" type="presOf" srcId="{A7AA5E3A-67F8-43FA-AA62-595DDC8506C1}" destId="{C3246EF4-F397-4961-9494-3BBC009E569E}" srcOrd="0" destOrd="0" presId="urn:microsoft.com/office/officeart/2005/8/layout/cycle5"/>
    <dgm:cxn modelId="{2688CDCD-CB01-49C8-9832-686A84E4FDBD}" type="presOf" srcId="{25E29658-01EB-4EFB-9898-D753BD11F68C}" destId="{15CDCEB7-1811-45A3-8FD0-313D18B3966C}" srcOrd="0" destOrd="0" presId="urn:microsoft.com/office/officeart/2005/8/layout/cycle5"/>
    <dgm:cxn modelId="{5F435CC5-9D0E-4543-8439-D86806F3A074}" type="presOf" srcId="{3CFA8D2F-3B39-465C-87B4-B119D84839B1}" destId="{0C38F6F4-8801-4F25-9A47-B4072391AD19}" srcOrd="0" destOrd="0" presId="urn:microsoft.com/office/officeart/2005/8/layout/cycle5"/>
    <dgm:cxn modelId="{3A4AD6CC-3D85-4D55-8713-7F77FE11F5AB}" type="presOf" srcId="{46686734-1AEC-4906-B5E7-E80C432C612A}" destId="{D90609E4-4972-41B2-BEE5-265958A79C6A}" srcOrd="0" destOrd="0" presId="urn:microsoft.com/office/officeart/2005/8/layout/cycle5"/>
    <dgm:cxn modelId="{1CF709ED-35D5-498E-9A2A-74496393A06C}" type="presParOf" srcId="{6CEA7E84-A1D5-4E5B-A9F5-036C07FF814C}" destId="{15CDCEB7-1811-45A3-8FD0-313D18B3966C}" srcOrd="0" destOrd="0" presId="urn:microsoft.com/office/officeart/2005/8/layout/cycle5"/>
    <dgm:cxn modelId="{3B77AF5F-FAC8-4C87-A392-201830577E2C}" type="presParOf" srcId="{6CEA7E84-A1D5-4E5B-A9F5-036C07FF814C}" destId="{95B1FFC5-877F-4126-9B1A-9F5559B32E49}" srcOrd="1" destOrd="0" presId="urn:microsoft.com/office/officeart/2005/8/layout/cycle5"/>
    <dgm:cxn modelId="{0BFB40B7-5070-4BBB-A852-23F7744306EB}" type="presParOf" srcId="{6CEA7E84-A1D5-4E5B-A9F5-036C07FF814C}" destId="{6005AA76-3E6E-4010-A522-FB61814D5A43}" srcOrd="2" destOrd="0" presId="urn:microsoft.com/office/officeart/2005/8/layout/cycle5"/>
    <dgm:cxn modelId="{B6DE909E-6399-4E17-83AF-0942F4ECC3A0}" type="presParOf" srcId="{6CEA7E84-A1D5-4E5B-A9F5-036C07FF814C}" destId="{C3246EF4-F397-4961-9494-3BBC009E569E}" srcOrd="3" destOrd="0" presId="urn:microsoft.com/office/officeart/2005/8/layout/cycle5"/>
    <dgm:cxn modelId="{E49AE891-3B6F-4E8A-B5B6-9DD3E26A2E57}" type="presParOf" srcId="{6CEA7E84-A1D5-4E5B-A9F5-036C07FF814C}" destId="{6A8F9343-DB5C-49F2-8DFD-A214349D47E4}" srcOrd="4" destOrd="0" presId="urn:microsoft.com/office/officeart/2005/8/layout/cycle5"/>
    <dgm:cxn modelId="{351800F3-1A94-442E-9B9E-8D0327643F36}" type="presParOf" srcId="{6CEA7E84-A1D5-4E5B-A9F5-036C07FF814C}" destId="{0C38F6F4-8801-4F25-9A47-B4072391AD19}" srcOrd="5" destOrd="0" presId="urn:microsoft.com/office/officeart/2005/8/layout/cycle5"/>
    <dgm:cxn modelId="{3E543016-6D3D-4917-8813-98F2552EC6E4}" type="presParOf" srcId="{6CEA7E84-A1D5-4E5B-A9F5-036C07FF814C}" destId="{9E4FCA46-EFA7-47E5-BD1C-911720C953B3}" srcOrd="6" destOrd="0" presId="urn:microsoft.com/office/officeart/2005/8/layout/cycle5"/>
    <dgm:cxn modelId="{00085B14-994D-4844-B322-E056E898569E}" type="presParOf" srcId="{6CEA7E84-A1D5-4E5B-A9F5-036C07FF814C}" destId="{ADFE2B19-5A05-461F-8853-CE1DCEFDA731}" srcOrd="7" destOrd="0" presId="urn:microsoft.com/office/officeart/2005/8/layout/cycle5"/>
    <dgm:cxn modelId="{A6E09EBD-9295-4BAF-9BBF-86EE8474E868}" type="presParOf" srcId="{6CEA7E84-A1D5-4E5B-A9F5-036C07FF814C}" destId="{42EAAFC8-AA9B-464F-BCBD-B6B208D70C16}" srcOrd="8" destOrd="0" presId="urn:microsoft.com/office/officeart/2005/8/layout/cycle5"/>
    <dgm:cxn modelId="{F4FCC051-D725-4327-A64D-69951BD99934}" type="presParOf" srcId="{6CEA7E84-A1D5-4E5B-A9F5-036C07FF814C}" destId="{D90609E4-4972-41B2-BEE5-265958A79C6A}" srcOrd="9" destOrd="0" presId="urn:microsoft.com/office/officeart/2005/8/layout/cycle5"/>
    <dgm:cxn modelId="{D3823582-460E-4C16-934F-E0FBCD61BB72}" type="presParOf" srcId="{6CEA7E84-A1D5-4E5B-A9F5-036C07FF814C}" destId="{B138A217-F761-47B1-81D8-089A6B937EA6}" srcOrd="10" destOrd="0" presId="urn:microsoft.com/office/officeart/2005/8/layout/cycle5"/>
    <dgm:cxn modelId="{A4B9F7AF-B2EB-4CC6-8E26-31616B482164}" type="presParOf" srcId="{6CEA7E84-A1D5-4E5B-A9F5-036C07FF814C}" destId="{9551DF31-BE0F-4679-93CD-6505B83C6272}" srcOrd="11" destOrd="0" presId="urn:microsoft.com/office/officeart/2005/8/layout/cycle5"/>
    <dgm:cxn modelId="{246DD471-0A4B-4147-8D38-9DDC2A98245F}" type="presParOf" srcId="{6CEA7E84-A1D5-4E5B-A9F5-036C07FF814C}" destId="{7EFA0988-7BB7-40AF-BD55-F05BE59555C2}" srcOrd="12" destOrd="0" presId="urn:microsoft.com/office/officeart/2005/8/layout/cycle5"/>
    <dgm:cxn modelId="{9198864D-79B5-4121-B4AB-9A4DA3AD58F4}" type="presParOf" srcId="{6CEA7E84-A1D5-4E5B-A9F5-036C07FF814C}" destId="{C22D91AA-99A5-470B-9060-7D8256631C2D}" srcOrd="13" destOrd="0" presId="urn:microsoft.com/office/officeart/2005/8/layout/cycle5"/>
    <dgm:cxn modelId="{829F65E8-3665-4113-A4AB-34905323BD0A}" type="presParOf" srcId="{6CEA7E84-A1D5-4E5B-A9F5-036C07FF814C}" destId="{2CD1B373-9D9C-4DEE-9539-384161FDC5B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4BBD0-C95A-444F-A0E5-73C7A8B08E1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EDC77A-D817-4B39-BEA6-8E793CD89231}" type="pres">
      <dgm:prSet presAssocID="{F904BBD0-C95A-444F-A0E5-73C7A8B08E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56BB047-1E3A-4BB2-AAF2-A4CAEF1F798F}" type="presOf" srcId="{F904BBD0-C95A-444F-A0E5-73C7A8B08E1E}" destId="{33EDC77A-D817-4B39-BEA6-8E793CD8923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94E1B-F71B-4DDB-A6AF-164AEC70B04B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B4AE78-98BC-4CD4-BB32-3004C39CDBBB}">
      <dgm:prSet phldrT="[Text]"/>
      <dgm:spPr/>
      <dgm:t>
        <a:bodyPr/>
        <a:lstStyle/>
        <a:p>
          <a:r>
            <a:rPr lang="en-US" dirty="0" smtClean="0"/>
            <a:t>Learning Objectives</a:t>
          </a:r>
          <a:endParaRPr lang="en-US" dirty="0"/>
        </a:p>
      </dgm:t>
    </dgm:pt>
    <dgm:pt modelId="{E8ED2873-6FAA-4CA6-8EFF-DCCB3A6A119F}" type="parTrans" cxnId="{6876CBCB-0CD8-454A-A930-5411BA704725}">
      <dgm:prSet/>
      <dgm:spPr/>
      <dgm:t>
        <a:bodyPr/>
        <a:lstStyle/>
        <a:p>
          <a:endParaRPr lang="en-US"/>
        </a:p>
      </dgm:t>
    </dgm:pt>
    <dgm:pt modelId="{9B0ED037-A680-4AB6-BA08-3F12D734B128}" type="sibTrans" cxnId="{6876CBCB-0CD8-454A-A930-5411BA704725}">
      <dgm:prSet/>
      <dgm:spPr/>
      <dgm:t>
        <a:bodyPr/>
        <a:lstStyle/>
        <a:p>
          <a:endParaRPr lang="en-US"/>
        </a:p>
      </dgm:t>
    </dgm:pt>
    <dgm:pt modelId="{DF851361-A65C-41E2-BA19-0E06907AD5D5}">
      <dgm:prSet phldrT="[Text]"/>
      <dgm:spPr/>
      <dgm:t>
        <a:bodyPr/>
        <a:lstStyle/>
        <a:p>
          <a:r>
            <a:rPr lang="en-US" dirty="0" smtClean="0"/>
            <a:t>Instructional Materials</a:t>
          </a:r>
          <a:endParaRPr lang="en-US" dirty="0"/>
        </a:p>
      </dgm:t>
    </dgm:pt>
    <dgm:pt modelId="{C3E124B1-3621-4F87-8D5F-32AE613CD5A7}" type="parTrans" cxnId="{F7F4FB77-DA2A-4D20-9E9D-90A138E20277}">
      <dgm:prSet/>
      <dgm:spPr/>
      <dgm:t>
        <a:bodyPr/>
        <a:lstStyle/>
        <a:p>
          <a:endParaRPr lang="en-US"/>
        </a:p>
      </dgm:t>
    </dgm:pt>
    <dgm:pt modelId="{F21E376E-7C5B-4D0B-B8E5-517A97DBD32A}" type="sibTrans" cxnId="{F7F4FB77-DA2A-4D20-9E9D-90A138E20277}">
      <dgm:prSet/>
      <dgm:spPr/>
      <dgm:t>
        <a:bodyPr/>
        <a:lstStyle/>
        <a:p>
          <a:endParaRPr lang="en-US"/>
        </a:p>
      </dgm:t>
    </dgm:pt>
    <dgm:pt modelId="{C8D47818-6208-4A27-991A-61A91A63ADDA}">
      <dgm:prSet phldrT="[Text]"/>
      <dgm:spPr/>
      <dgm:t>
        <a:bodyPr/>
        <a:lstStyle/>
        <a:p>
          <a:r>
            <a:rPr lang="en-US" dirty="0" smtClean="0"/>
            <a:t>Learner Interaction and Engagement</a:t>
          </a:r>
          <a:endParaRPr lang="en-US" dirty="0"/>
        </a:p>
      </dgm:t>
    </dgm:pt>
    <dgm:pt modelId="{C0E62246-9D60-4225-AD5E-814874281E50}" type="parTrans" cxnId="{723BB3EC-54DF-4150-83DA-CB88BE6B9F6E}">
      <dgm:prSet/>
      <dgm:spPr/>
      <dgm:t>
        <a:bodyPr/>
        <a:lstStyle/>
        <a:p>
          <a:endParaRPr lang="en-US"/>
        </a:p>
      </dgm:t>
    </dgm:pt>
    <dgm:pt modelId="{3EF560F4-AF9D-4734-8F15-F79692FEBD99}" type="sibTrans" cxnId="{723BB3EC-54DF-4150-83DA-CB88BE6B9F6E}">
      <dgm:prSet/>
      <dgm:spPr/>
      <dgm:t>
        <a:bodyPr/>
        <a:lstStyle/>
        <a:p>
          <a:endParaRPr lang="en-US"/>
        </a:p>
      </dgm:t>
    </dgm:pt>
    <dgm:pt modelId="{D790B61E-8A21-4663-A3AB-AFE9959D84E4}">
      <dgm:prSet phldrT="[Text]"/>
      <dgm:spPr/>
      <dgm:t>
        <a:bodyPr/>
        <a:lstStyle/>
        <a:p>
          <a:r>
            <a:rPr lang="en-US" dirty="0" smtClean="0"/>
            <a:t>Course Technology</a:t>
          </a:r>
          <a:endParaRPr lang="en-US" dirty="0"/>
        </a:p>
      </dgm:t>
    </dgm:pt>
    <dgm:pt modelId="{161102A7-F610-4527-9D83-1B311E720420}" type="parTrans" cxnId="{68C302DB-6F20-4B3B-AE41-737CECA29200}">
      <dgm:prSet/>
      <dgm:spPr/>
      <dgm:t>
        <a:bodyPr/>
        <a:lstStyle/>
        <a:p>
          <a:endParaRPr lang="en-US"/>
        </a:p>
      </dgm:t>
    </dgm:pt>
    <dgm:pt modelId="{53C2D39E-83D7-42EE-A739-0A3B54F6A8C7}" type="sibTrans" cxnId="{68C302DB-6F20-4B3B-AE41-737CECA29200}">
      <dgm:prSet/>
      <dgm:spPr/>
      <dgm:t>
        <a:bodyPr/>
        <a:lstStyle/>
        <a:p>
          <a:endParaRPr lang="en-US"/>
        </a:p>
      </dgm:t>
    </dgm:pt>
    <dgm:pt modelId="{697B51A8-9A4E-45F8-9858-859D0FE38562}">
      <dgm:prSet phldrT="[Text]"/>
      <dgm:spPr/>
      <dgm:t>
        <a:bodyPr/>
        <a:lstStyle/>
        <a:p>
          <a:r>
            <a:rPr lang="en-US" dirty="0" smtClean="0"/>
            <a:t>Assessment and Measurement</a:t>
          </a:r>
          <a:endParaRPr lang="en-US" dirty="0"/>
        </a:p>
      </dgm:t>
    </dgm:pt>
    <dgm:pt modelId="{7C5FA415-943F-4086-B4D7-473D45DC744B}" type="parTrans" cxnId="{6497456D-27A2-492C-902D-49D5A0EDC78C}">
      <dgm:prSet/>
      <dgm:spPr/>
      <dgm:t>
        <a:bodyPr/>
        <a:lstStyle/>
        <a:p>
          <a:endParaRPr lang="en-US"/>
        </a:p>
      </dgm:t>
    </dgm:pt>
    <dgm:pt modelId="{47056E93-03EA-4F62-ADFC-39C1F3496EFD}" type="sibTrans" cxnId="{6497456D-27A2-492C-902D-49D5A0EDC78C}">
      <dgm:prSet/>
      <dgm:spPr/>
      <dgm:t>
        <a:bodyPr/>
        <a:lstStyle/>
        <a:p>
          <a:endParaRPr lang="en-US"/>
        </a:p>
      </dgm:t>
    </dgm:pt>
    <dgm:pt modelId="{5213B029-0A98-41A6-B0D8-E45CDBC62C41}" type="pres">
      <dgm:prSet presAssocID="{CFA94E1B-F71B-4DDB-A6AF-164AEC70B0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5E5F0-2389-41C6-828A-D3E3BFFA2C67}" type="pres">
      <dgm:prSet presAssocID="{CFA94E1B-F71B-4DDB-A6AF-164AEC70B04B}" presName="radial" presStyleCnt="0">
        <dgm:presLayoutVars>
          <dgm:animLvl val="ctr"/>
        </dgm:presLayoutVars>
      </dgm:prSet>
      <dgm:spPr/>
    </dgm:pt>
    <dgm:pt modelId="{36F93BC1-216E-4971-A74D-2BAE738BF5AA}" type="pres">
      <dgm:prSet presAssocID="{D2B4AE78-98BC-4CD4-BB32-3004C39CDBBB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0CB1812B-50D0-4BF9-8CF1-9BC3A3DAC959}" type="pres">
      <dgm:prSet presAssocID="{DF851361-A65C-41E2-BA19-0E06907AD5D5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DB794-37EE-46D1-A5BE-63CF48F1D8DE}" type="pres">
      <dgm:prSet presAssocID="{C8D47818-6208-4A27-991A-61A91A63ADD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D6129-6D92-406E-9B07-533540ED715C}" type="pres">
      <dgm:prSet presAssocID="{D790B61E-8A21-4663-A3AB-AFE9959D84E4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87F25-83D1-4307-BCCD-5BA3D2075929}" type="pres">
      <dgm:prSet presAssocID="{697B51A8-9A4E-45F8-9858-859D0FE3856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D63266-835F-44EF-86EC-3E54AB1B497C}" type="presOf" srcId="{C8D47818-6208-4A27-991A-61A91A63ADDA}" destId="{1B3DB794-37EE-46D1-A5BE-63CF48F1D8DE}" srcOrd="0" destOrd="0" presId="urn:microsoft.com/office/officeart/2005/8/layout/radial3"/>
    <dgm:cxn modelId="{E0975471-3A04-4E8B-AA3B-AF74F2464E8E}" type="presOf" srcId="{CFA94E1B-F71B-4DDB-A6AF-164AEC70B04B}" destId="{5213B029-0A98-41A6-B0D8-E45CDBC62C41}" srcOrd="0" destOrd="0" presId="urn:microsoft.com/office/officeart/2005/8/layout/radial3"/>
    <dgm:cxn modelId="{4A049315-D29F-4039-800C-A9DE0F5E769E}" type="presOf" srcId="{D790B61E-8A21-4663-A3AB-AFE9959D84E4}" destId="{A9ED6129-6D92-406E-9B07-533540ED715C}" srcOrd="0" destOrd="0" presId="urn:microsoft.com/office/officeart/2005/8/layout/radial3"/>
    <dgm:cxn modelId="{E91A7CDC-0309-4C58-8353-7DA5E460C55A}" type="presOf" srcId="{D2B4AE78-98BC-4CD4-BB32-3004C39CDBBB}" destId="{36F93BC1-216E-4971-A74D-2BAE738BF5AA}" srcOrd="0" destOrd="0" presId="urn:microsoft.com/office/officeart/2005/8/layout/radial3"/>
    <dgm:cxn modelId="{723BB3EC-54DF-4150-83DA-CB88BE6B9F6E}" srcId="{D2B4AE78-98BC-4CD4-BB32-3004C39CDBBB}" destId="{C8D47818-6208-4A27-991A-61A91A63ADDA}" srcOrd="1" destOrd="0" parTransId="{C0E62246-9D60-4225-AD5E-814874281E50}" sibTransId="{3EF560F4-AF9D-4734-8F15-F79692FEBD99}"/>
    <dgm:cxn modelId="{6497456D-27A2-492C-902D-49D5A0EDC78C}" srcId="{D2B4AE78-98BC-4CD4-BB32-3004C39CDBBB}" destId="{697B51A8-9A4E-45F8-9858-859D0FE38562}" srcOrd="3" destOrd="0" parTransId="{7C5FA415-943F-4086-B4D7-473D45DC744B}" sibTransId="{47056E93-03EA-4F62-ADFC-39C1F3496EFD}"/>
    <dgm:cxn modelId="{68C302DB-6F20-4B3B-AE41-737CECA29200}" srcId="{D2B4AE78-98BC-4CD4-BB32-3004C39CDBBB}" destId="{D790B61E-8A21-4663-A3AB-AFE9959D84E4}" srcOrd="2" destOrd="0" parTransId="{161102A7-F610-4527-9D83-1B311E720420}" sibTransId="{53C2D39E-83D7-42EE-A739-0A3B54F6A8C7}"/>
    <dgm:cxn modelId="{F7F4FB77-DA2A-4D20-9E9D-90A138E20277}" srcId="{D2B4AE78-98BC-4CD4-BB32-3004C39CDBBB}" destId="{DF851361-A65C-41E2-BA19-0E06907AD5D5}" srcOrd="0" destOrd="0" parTransId="{C3E124B1-3621-4F87-8D5F-32AE613CD5A7}" sibTransId="{F21E376E-7C5B-4D0B-B8E5-517A97DBD32A}"/>
    <dgm:cxn modelId="{6876CBCB-0CD8-454A-A930-5411BA704725}" srcId="{CFA94E1B-F71B-4DDB-A6AF-164AEC70B04B}" destId="{D2B4AE78-98BC-4CD4-BB32-3004C39CDBBB}" srcOrd="0" destOrd="0" parTransId="{E8ED2873-6FAA-4CA6-8EFF-DCCB3A6A119F}" sibTransId="{9B0ED037-A680-4AB6-BA08-3F12D734B128}"/>
    <dgm:cxn modelId="{1F035AC6-03BE-46B4-B339-A9A8E7EDD19A}" type="presOf" srcId="{697B51A8-9A4E-45F8-9858-859D0FE38562}" destId="{A4887F25-83D1-4307-BCCD-5BA3D2075929}" srcOrd="0" destOrd="0" presId="urn:microsoft.com/office/officeart/2005/8/layout/radial3"/>
    <dgm:cxn modelId="{7C900780-B779-4E59-94A1-4BF108A3D7BB}" type="presOf" srcId="{DF851361-A65C-41E2-BA19-0E06907AD5D5}" destId="{0CB1812B-50D0-4BF9-8CF1-9BC3A3DAC959}" srcOrd="0" destOrd="0" presId="urn:microsoft.com/office/officeart/2005/8/layout/radial3"/>
    <dgm:cxn modelId="{C785F7F0-5BAC-4AC0-8ADA-28E3EB2FDAEF}" type="presParOf" srcId="{5213B029-0A98-41A6-B0D8-E45CDBC62C41}" destId="{DEC5E5F0-2389-41C6-828A-D3E3BFFA2C67}" srcOrd="0" destOrd="0" presId="urn:microsoft.com/office/officeart/2005/8/layout/radial3"/>
    <dgm:cxn modelId="{2801949D-1223-43AB-9D48-46D9A9C06804}" type="presParOf" srcId="{DEC5E5F0-2389-41C6-828A-D3E3BFFA2C67}" destId="{36F93BC1-216E-4971-A74D-2BAE738BF5AA}" srcOrd="0" destOrd="0" presId="urn:microsoft.com/office/officeart/2005/8/layout/radial3"/>
    <dgm:cxn modelId="{9D1D6F6C-52CA-46DB-AAE0-222FDE8B8F0E}" type="presParOf" srcId="{DEC5E5F0-2389-41C6-828A-D3E3BFFA2C67}" destId="{0CB1812B-50D0-4BF9-8CF1-9BC3A3DAC959}" srcOrd="1" destOrd="0" presId="urn:microsoft.com/office/officeart/2005/8/layout/radial3"/>
    <dgm:cxn modelId="{C8BE3C34-0182-4C77-8BF1-38B5E284B204}" type="presParOf" srcId="{DEC5E5F0-2389-41C6-828A-D3E3BFFA2C67}" destId="{1B3DB794-37EE-46D1-A5BE-63CF48F1D8DE}" srcOrd="2" destOrd="0" presId="urn:microsoft.com/office/officeart/2005/8/layout/radial3"/>
    <dgm:cxn modelId="{EB1CCFEA-8099-4C23-B1CD-E2B4A62C04CB}" type="presParOf" srcId="{DEC5E5F0-2389-41C6-828A-D3E3BFFA2C67}" destId="{A9ED6129-6D92-406E-9B07-533540ED715C}" srcOrd="3" destOrd="0" presId="urn:microsoft.com/office/officeart/2005/8/layout/radial3"/>
    <dgm:cxn modelId="{8961B8A1-BBA5-4B93-A43D-C156A165889F}" type="presParOf" srcId="{DEC5E5F0-2389-41C6-828A-D3E3BFFA2C67}" destId="{A4887F25-83D1-4307-BCCD-5BA3D207592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DCEB7-1811-45A3-8FD0-313D18B3966C}">
      <dsp:nvSpPr>
        <dsp:cNvPr id="0" name=""/>
        <dsp:cNvSpPr/>
      </dsp:nvSpPr>
      <dsp:spPr>
        <a:xfrm>
          <a:off x="1836356" y="1316"/>
          <a:ext cx="1081848" cy="7032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goals</a:t>
          </a:r>
          <a:endParaRPr lang="en-US" sz="1200" b="1" kern="1200" dirty="0"/>
        </a:p>
      </dsp:txBody>
      <dsp:txXfrm>
        <a:off x="1870683" y="35643"/>
        <a:ext cx="1013194" cy="634547"/>
      </dsp:txXfrm>
    </dsp:sp>
    <dsp:sp modelId="{6005AA76-3E6E-4010-A522-FB61814D5A43}">
      <dsp:nvSpPr>
        <dsp:cNvPr id="0" name=""/>
        <dsp:cNvSpPr/>
      </dsp:nvSpPr>
      <dsp:spPr>
        <a:xfrm>
          <a:off x="973071" y="352917"/>
          <a:ext cx="2808418" cy="2808418"/>
        </a:xfrm>
        <a:custGeom>
          <a:avLst/>
          <a:gdLst/>
          <a:ahLst/>
          <a:cxnLst/>
          <a:rect l="0" t="0" r="0" b="0"/>
          <a:pathLst>
            <a:path>
              <a:moveTo>
                <a:pt x="2089890" y="178793"/>
              </a:moveTo>
              <a:arcTo wR="1404209" hR="1404209" stAng="17953752" swAng="121103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46EF4-F397-4961-9494-3BBC009E569E}">
      <dsp:nvSpPr>
        <dsp:cNvPr id="0" name=""/>
        <dsp:cNvSpPr/>
      </dsp:nvSpPr>
      <dsp:spPr>
        <a:xfrm>
          <a:off x="3171839" y="971601"/>
          <a:ext cx="1081848" cy="7032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focus</a:t>
          </a:r>
          <a:endParaRPr lang="en-US" sz="1200" b="1" kern="1200" dirty="0"/>
        </a:p>
      </dsp:txBody>
      <dsp:txXfrm>
        <a:off x="3206166" y="1005928"/>
        <a:ext cx="1013194" cy="634547"/>
      </dsp:txXfrm>
    </dsp:sp>
    <dsp:sp modelId="{0C38F6F4-8801-4F25-9A47-B4072391AD19}">
      <dsp:nvSpPr>
        <dsp:cNvPr id="0" name=""/>
        <dsp:cNvSpPr/>
      </dsp:nvSpPr>
      <dsp:spPr>
        <a:xfrm>
          <a:off x="973071" y="352917"/>
          <a:ext cx="2808418" cy="2808418"/>
        </a:xfrm>
        <a:custGeom>
          <a:avLst/>
          <a:gdLst/>
          <a:ahLst/>
          <a:cxnLst/>
          <a:rect l="0" t="0" r="0" b="0"/>
          <a:pathLst>
            <a:path>
              <a:moveTo>
                <a:pt x="2805045" y="1501480"/>
              </a:moveTo>
              <a:arcTo wR="1404209" hR="1404209" stAng="21838328" swAng="135933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FCA46-EFA7-47E5-BD1C-911720C953B3}">
      <dsp:nvSpPr>
        <dsp:cNvPr id="0" name=""/>
        <dsp:cNvSpPr/>
      </dsp:nvSpPr>
      <dsp:spPr>
        <a:xfrm>
          <a:off x="2661730" y="2541555"/>
          <a:ext cx="1081848" cy="7032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expectations</a:t>
          </a:r>
          <a:endParaRPr lang="en-US" sz="1200" b="1" kern="1200" dirty="0"/>
        </a:p>
      </dsp:txBody>
      <dsp:txXfrm>
        <a:off x="2696057" y="2575882"/>
        <a:ext cx="1013194" cy="634547"/>
      </dsp:txXfrm>
    </dsp:sp>
    <dsp:sp modelId="{42EAAFC8-AA9B-464F-BCBD-B6B208D70C16}">
      <dsp:nvSpPr>
        <dsp:cNvPr id="0" name=""/>
        <dsp:cNvSpPr/>
      </dsp:nvSpPr>
      <dsp:spPr>
        <a:xfrm>
          <a:off x="973071" y="352917"/>
          <a:ext cx="2808418" cy="2808418"/>
        </a:xfrm>
        <a:custGeom>
          <a:avLst/>
          <a:gdLst/>
          <a:ahLst/>
          <a:cxnLst/>
          <a:rect l="0" t="0" r="0" b="0"/>
          <a:pathLst>
            <a:path>
              <a:moveTo>
                <a:pt x="1576426" y="2797817"/>
              </a:moveTo>
              <a:arcTo wR="1404209" hR="1404209" stAng="4977319" swAng="84536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609E4-4972-41B2-BEE5-265958A79C6A}">
      <dsp:nvSpPr>
        <dsp:cNvPr id="0" name=""/>
        <dsp:cNvSpPr/>
      </dsp:nvSpPr>
      <dsp:spPr>
        <a:xfrm>
          <a:off x="1010983" y="2541555"/>
          <a:ext cx="1081848" cy="7032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accountability</a:t>
          </a:r>
          <a:endParaRPr lang="en-US" sz="1100" b="1" kern="1200" dirty="0"/>
        </a:p>
      </dsp:txBody>
      <dsp:txXfrm>
        <a:off x="1045310" y="2575882"/>
        <a:ext cx="1013194" cy="634547"/>
      </dsp:txXfrm>
    </dsp:sp>
    <dsp:sp modelId="{9551DF31-BE0F-4679-93CD-6505B83C6272}">
      <dsp:nvSpPr>
        <dsp:cNvPr id="0" name=""/>
        <dsp:cNvSpPr/>
      </dsp:nvSpPr>
      <dsp:spPr>
        <a:xfrm>
          <a:off x="973071" y="352917"/>
          <a:ext cx="2808418" cy="2808418"/>
        </a:xfrm>
        <a:custGeom>
          <a:avLst/>
          <a:gdLst/>
          <a:ahLst/>
          <a:cxnLst/>
          <a:rect l="0" t="0" r="0" b="0"/>
          <a:pathLst>
            <a:path>
              <a:moveTo>
                <a:pt x="148934" y="2033564"/>
              </a:moveTo>
              <a:arcTo wR="1404209" hR="1404209" stAng="9202334" swAng="135933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A0988-7BB7-40AF-BD55-F05BE59555C2}">
      <dsp:nvSpPr>
        <dsp:cNvPr id="0" name=""/>
        <dsp:cNvSpPr/>
      </dsp:nvSpPr>
      <dsp:spPr>
        <a:xfrm>
          <a:off x="500874" y="971601"/>
          <a:ext cx="1081848" cy="7032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6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standards</a:t>
          </a:r>
          <a:endParaRPr lang="en-US" sz="1100" b="1" kern="1200" dirty="0"/>
        </a:p>
      </dsp:txBody>
      <dsp:txXfrm>
        <a:off x="535201" y="1005928"/>
        <a:ext cx="1013194" cy="634547"/>
      </dsp:txXfrm>
    </dsp:sp>
    <dsp:sp modelId="{2CD1B373-9D9C-4DEE-9539-384161FDC5B1}">
      <dsp:nvSpPr>
        <dsp:cNvPr id="0" name=""/>
        <dsp:cNvSpPr/>
      </dsp:nvSpPr>
      <dsp:spPr>
        <a:xfrm>
          <a:off x="973071" y="352917"/>
          <a:ext cx="2808418" cy="2808418"/>
        </a:xfrm>
        <a:custGeom>
          <a:avLst/>
          <a:gdLst/>
          <a:ahLst/>
          <a:cxnLst/>
          <a:rect l="0" t="0" r="0" b="0"/>
          <a:pathLst>
            <a:path>
              <a:moveTo>
                <a:pt x="337823" y="490630"/>
              </a:moveTo>
              <a:arcTo wR="1404209" hR="1404209" stAng="13235212" swAng="121103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93BC1-216E-4971-A74D-2BAE738BF5AA}">
      <dsp:nvSpPr>
        <dsp:cNvPr id="0" name=""/>
        <dsp:cNvSpPr/>
      </dsp:nvSpPr>
      <dsp:spPr>
        <a:xfrm>
          <a:off x="2361811" y="1147067"/>
          <a:ext cx="2857608" cy="28576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Learning Objectives</a:t>
          </a:r>
          <a:endParaRPr lang="en-US" sz="3200" kern="1200" dirty="0"/>
        </a:p>
      </dsp:txBody>
      <dsp:txXfrm>
        <a:off x="2780298" y="1565554"/>
        <a:ext cx="2020634" cy="2020634"/>
      </dsp:txXfrm>
    </dsp:sp>
    <dsp:sp modelId="{0CB1812B-50D0-4BF9-8CF1-9BC3A3DAC959}">
      <dsp:nvSpPr>
        <dsp:cNvPr id="0" name=""/>
        <dsp:cNvSpPr/>
      </dsp:nvSpPr>
      <dsp:spPr>
        <a:xfrm>
          <a:off x="3076213" y="510"/>
          <a:ext cx="1428804" cy="14288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Instructional Materials</a:t>
          </a:r>
          <a:endParaRPr lang="en-US" sz="1200" kern="1200" dirty="0"/>
        </a:p>
      </dsp:txBody>
      <dsp:txXfrm>
        <a:off x="3285457" y="209754"/>
        <a:ext cx="1010316" cy="1010316"/>
      </dsp:txXfrm>
    </dsp:sp>
    <dsp:sp modelId="{1B3DB794-37EE-46D1-A5BE-63CF48F1D8DE}">
      <dsp:nvSpPr>
        <dsp:cNvPr id="0" name=""/>
        <dsp:cNvSpPr/>
      </dsp:nvSpPr>
      <dsp:spPr>
        <a:xfrm>
          <a:off x="4937173" y="1861469"/>
          <a:ext cx="1428804" cy="14288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Learner Interaction and Engagement</a:t>
          </a:r>
          <a:endParaRPr lang="en-US" sz="1200" kern="1200" dirty="0"/>
        </a:p>
      </dsp:txBody>
      <dsp:txXfrm>
        <a:off x="5146417" y="2070713"/>
        <a:ext cx="1010316" cy="1010316"/>
      </dsp:txXfrm>
    </dsp:sp>
    <dsp:sp modelId="{A9ED6129-6D92-406E-9B07-533540ED715C}">
      <dsp:nvSpPr>
        <dsp:cNvPr id="0" name=""/>
        <dsp:cNvSpPr/>
      </dsp:nvSpPr>
      <dsp:spPr>
        <a:xfrm>
          <a:off x="3076214" y="3722429"/>
          <a:ext cx="1428804" cy="14288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Course Technology</a:t>
          </a:r>
          <a:endParaRPr lang="en-US" sz="1200" kern="1200" dirty="0"/>
        </a:p>
      </dsp:txBody>
      <dsp:txXfrm>
        <a:off x="3285458" y="3931673"/>
        <a:ext cx="1010316" cy="1010316"/>
      </dsp:txXfrm>
    </dsp:sp>
    <dsp:sp modelId="{A4887F25-83D1-4307-BCCD-5BA3D2075929}">
      <dsp:nvSpPr>
        <dsp:cNvPr id="0" name=""/>
        <dsp:cNvSpPr/>
      </dsp:nvSpPr>
      <dsp:spPr>
        <a:xfrm>
          <a:off x="1215254" y="1861470"/>
          <a:ext cx="1428804" cy="142880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Assessment and Measurement</a:t>
          </a:r>
          <a:endParaRPr lang="en-US" sz="1200" kern="1200" dirty="0"/>
        </a:p>
      </dsp:txBody>
      <dsp:txXfrm>
        <a:off x="1424498" y="2070714"/>
        <a:ext cx="1010316" cy="1010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C00B99-1596-41B4-B3E3-25F4E1BEE03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36B740-6964-4C6F-B03F-AC3C557EC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6284D-8FDC-4386-8876-EE11DB8B26B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8FB7-51BA-429E-B86E-5785BBE3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0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8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46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9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79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9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0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7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9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5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33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23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3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00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7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46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43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1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3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5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7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8FB7-51BA-429E-B86E-5785BBE381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9/8/2017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Writing </a:t>
            </a:r>
            <a:r>
              <a:rPr lang="en-US" dirty="0"/>
              <a:t>Course and </a:t>
            </a:r>
            <a:r>
              <a:rPr lang="en-US" dirty="0" smtClean="0"/>
              <a:t>Module-Level </a:t>
            </a:r>
            <a:r>
              <a:rPr lang="en-US" dirty="0"/>
              <a:t>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Workshop: QM Standards 2.1 &amp; 2.2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5" y="6263691"/>
            <a:ext cx="1360149" cy="457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3" y="830680"/>
            <a:ext cx="7888870" cy="48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Standard 2.2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1520" y="2367280"/>
            <a:ext cx="7970910" cy="23083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22222"/>
                </a:solidFill>
                <a:latin typeface="Proxima N W01 Reg"/>
              </a:rPr>
              <a:t>The module/unit learning objectives describe outcomes that are measurable and consistent with the course-level objectives.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430" y="6216799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Standard 2.2 Matter?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69848" y="2752722"/>
            <a:ext cx="4754880" cy="3977640"/>
          </a:xfrm>
        </p:spPr>
        <p:txBody>
          <a:bodyPr/>
          <a:lstStyle/>
          <a:p>
            <a:r>
              <a:rPr lang="en-US" b="1" dirty="0" smtClean="0"/>
              <a:t>Clarity</a:t>
            </a:r>
            <a:r>
              <a:rPr lang="en-US" dirty="0" smtClean="0"/>
              <a:t> for students</a:t>
            </a:r>
          </a:p>
          <a:p>
            <a:r>
              <a:rPr lang="en-US" b="1" dirty="0" smtClean="0"/>
              <a:t>Confirmation</a:t>
            </a:r>
            <a:r>
              <a:rPr lang="en-US" dirty="0" smtClean="0"/>
              <a:t> that module and course objectives align</a:t>
            </a:r>
          </a:p>
          <a:p>
            <a:r>
              <a:rPr lang="en-US" b="1" dirty="0" smtClean="0"/>
              <a:t>Consistency</a:t>
            </a:r>
            <a:r>
              <a:rPr lang="en-US" dirty="0" smtClean="0"/>
              <a:t> in course design</a:t>
            </a:r>
          </a:p>
          <a:p>
            <a:r>
              <a:rPr lang="en-US" b="1" dirty="0" smtClean="0"/>
              <a:t>Clarity</a:t>
            </a:r>
            <a:r>
              <a:rPr lang="en-US" dirty="0" smtClean="0"/>
              <a:t> for university accreditation review (HLC for UNI) and applicable disciplinary program review</a:t>
            </a:r>
            <a:endParaRPr lang="en-US" dirty="0"/>
          </a:p>
        </p:txBody>
      </p:sp>
      <p:pic>
        <p:nvPicPr>
          <p:cNvPr id="9" name="Content Placeholder 8" descr="Making vibrant videos – Teaching and Learning Innovations at CI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47" y="1742099"/>
            <a:ext cx="4754562" cy="394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35" y="6272784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Module/Unit-Level Learning Objectives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13" y="6361176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Module/Unit-Level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Instructors</a:t>
            </a:r>
            <a:r>
              <a:rPr lang="en-US" sz="1700" dirty="0" smtClean="0"/>
              <a:t> </a:t>
            </a:r>
            <a:r>
              <a:rPr lang="en-US" sz="1700" b="0" dirty="0" smtClean="0">
                <a:solidFill>
                  <a:schemeClr val="tx1"/>
                </a:solidFill>
              </a:rPr>
              <a:t>write module-level objectives to: </a:t>
            </a:r>
            <a:endParaRPr lang="en-US" sz="17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b="1" dirty="0" smtClean="0"/>
              <a:t>skills, content, and </a:t>
            </a:r>
            <a:r>
              <a:rPr lang="en-US" b="1" dirty="0"/>
              <a:t>mastery </a:t>
            </a:r>
            <a:r>
              <a:rPr lang="en-US" dirty="0" smtClean="0"/>
              <a:t>students need to acquire in each unit</a:t>
            </a:r>
          </a:p>
          <a:p>
            <a:r>
              <a:rPr lang="en-US" dirty="0" smtClean="0"/>
              <a:t>Construct </a:t>
            </a:r>
            <a:r>
              <a:rPr lang="en-US" b="1" dirty="0" smtClean="0"/>
              <a:t>scaffolding</a:t>
            </a:r>
            <a:r>
              <a:rPr lang="en-US" dirty="0" smtClean="0"/>
              <a:t> for students to reach course-level objectives</a:t>
            </a:r>
          </a:p>
          <a:p>
            <a:r>
              <a:rPr lang="en-US" dirty="0" smtClean="0"/>
              <a:t>Practice </a:t>
            </a:r>
            <a:r>
              <a:rPr lang="en-US" b="1" dirty="0" smtClean="0"/>
              <a:t>alignment</a:t>
            </a:r>
            <a:r>
              <a:rPr lang="en-US" dirty="0" smtClean="0"/>
              <a:t> for content, activities, assignments, assessments, and technology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  <p:pic>
        <p:nvPicPr>
          <p:cNvPr id="12" name="Content Placeholder 11" descr="BELP_&lt;strong&gt;bullseye&lt;/strong&gt;_large.png | Logo for embedded librarian projec ...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2166459"/>
            <a:ext cx="3512257" cy="3012858"/>
          </a:xfrm>
        </p:spPr>
      </p:pic>
    </p:spTree>
    <p:extLst>
      <p:ext uri="{BB962C8B-B14F-4D97-AF65-F5344CB8AC3E}">
        <p14:creationId xmlns:p14="http://schemas.microsoft.com/office/powerpoint/2010/main" val="36381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Module/Unit-Level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Learners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use module-level objectives to:</a:t>
            </a:r>
            <a:endParaRPr lang="en-US" sz="1600" b="0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Develop </a:t>
            </a:r>
            <a:r>
              <a:rPr lang="en-US" dirty="0"/>
              <a:t>relevant </a:t>
            </a:r>
            <a:r>
              <a:rPr lang="en-US" b="1" dirty="0" smtClean="0"/>
              <a:t>skills</a:t>
            </a:r>
          </a:p>
          <a:p>
            <a:r>
              <a:rPr lang="en-US" dirty="0" smtClean="0"/>
              <a:t>Focus </a:t>
            </a:r>
            <a:r>
              <a:rPr lang="en-US" dirty="0"/>
              <a:t>their time and effort </a:t>
            </a:r>
            <a:r>
              <a:rPr lang="en-US" dirty="0" smtClean="0"/>
              <a:t>and to </a:t>
            </a:r>
            <a:r>
              <a:rPr lang="en-US" b="1" dirty="0" smtClean="0"/>
              <a:t>plan ahead</a:t>
            </a:r>
            <a:endParaRPr lang="en-US" b="1" dirty="0"/>
          </a:p>
          <a:p>
            <a:r>
              <a:rPr lang="en-US" dirty="0" smtClean="0"/>
              <a:t>Gauge their </a:t>
            </a:r>
            <a:r>
              <a:rPr lang="en-US" b="1" dirty="0" smtClean="0"/>
              <a:t>mastery</a:t>
            </a:r>
            <a:r>
              <a:rPr lang="en-US" dirty="0" smtClean="0"/>
              <a:t> of content and skills</a:t>
            </a:r>
          </a:p>
          <a:p>
            <a:r>
              <a:rPr lang="en-US" dirty="0" smtClean="0"/>
              <a:t>Identify the </a:t>
            </a:r>
            <a:r>
              <a:rPr lang="en-US" b="1" dirty="0" smtClean="0"/>
              <a:t>purpose and relevancy </a:t>
            </a:r>
            <a:r>
              <a:rPr lang="en-US" dirty="0" smtClean="0"/>
              <a:t>of content</a:t>
            </a:r>
            <a:r>
              <a:rPr lang="en-US" dirty="0"/>
              <a:t>, activities, assignments, assessments, and technology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  <p:pic>
        <p:nvPicPr>
          <p:cNvPr id="10" name="Picture 9" descr="Important &lt;strong&gt;Skills&lt;/strong&gt; for a Paralegal to Hav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86" y="2547162"/>
            <a:ext cx="4229100" cy="2571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45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754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measurable objectives?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8" y="1913556"/>
            <a:ext cx="10120923" cy="42073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Contain </a:t>
            </a:r>
            <a:r>
              <a:rPr lang="en-US" b="1" dirty="0" smtClean="0"/>
              <a:t>one verb per objective </a:t>
            </a:r>
            <a:r>
              <a:rPr lang="en-US" dirty="0" smtClean="0"/>
              <a:t>– short and sweet!</a:t>
            </a:r>
          </a:p>
          <a:p>
            <a:r>
              <a:rPr lang="en-US" dirty="0" smtClean="0"/>
              <a:t>Use </a:t>
            </a:r>
            <a:r>
              <a:rPr lang="en-US" b="1" dirty="0" smtClean="0"/>
              <a:t>measurable verbs </a:t>
            </a:r>
            <a:r>
              <a:rPr lang="en-US" dirty="0" smtClean="0"/>
              <a:t>(Bloom’s revised are best)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2 Minute Workshop Activity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Test</a:t>
            </a:r>
            <a:r>
              <a:rPr lang="en-US" dirty="0" smtClean="0"/>
              <a:t> </a:t>
            </a:r>
            <a:r>
              <a:rPr lang="en-US" b="1" dirty="0" smtClean="0"/>
              <a:t>with your peers </a:t>
            </a:r>
            <a:r>
              <a:rPr lang="en-US" dirty="0" smtClean="0"/>
              <a:t>whether you can you assess if an objective is measurable (use examples on provided worksheet)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83307"/>
              </p:ext>
            </p:extLst>
          </p:nvPr>
        </p:nvGraphicFramePr>
        <p:xfrm>
          <a:off x="2035048" y="2604953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57248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1783192"/>
                    </a:ext>
                  </a:extLst>
                </a:gridCol>
              </a:tblGrid>
              <a:tr h="314772">
                <a:tc>
                  <a:txBody>
                    <a:bodyPr/>
                    <a:lstStyle/>
                    <a:p>
                      <a:r>
                        <a:rPr lang="en-US" dirty="0" smtClean="0"/>
                        <a:t>Not Measurable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Measurable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30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 plagiarism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</a:t>
                      </a:r>
                      <a:r>
                        <a:rPr lang="en-US" baseline="0" dirty="0" smtClean="0"/>
                        <a:t> what it means to </a:t>
                      </a:r>
                      <a:r>
                        <a:rPr lang="en-US" dirty="0" smtClean="0"/>
                        <a:t>plagiarize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75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Recognize</a:t>
                      </a:r>
                      <a:r>
                        <a:rPr lang="en-US" baseline="0" dirty="0" smtClean="0"/>
                        <a:t> plagiarism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 Plagiarism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34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Avoid plagiarism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(or Practice, Apply) APA documentation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5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Appreciate APA documentation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(or Practice, Apply) APA documentation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36171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1081" y="437662"/>
            <a:ext cx="930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Bloom’s Taxonomy (Revised)</a:t>
            </a:r>
            <a:endParaRPr lang="en-US" sz="3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856" y="1022437"/>
            <a:ext cx="8566759" cy="57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their 2014, Fifth Edition Rubric, QM defines </a:t>
            </a:r>
            <a:r>
              <a:rPr lang="en-US" b="1" dirty="0" smtClean="0"/>
              <a:t>alignment </a:t>
            </a:r>
            <a:r>
              <a:rPr lang="en-US" dirty="0" smtClean="0"/>
              <a:t>as</a:t>
            </a:r>
            <a:r>
              <a:rPr lang="en-US" b="1" dirty="0" smtClean="0"/>
              <a:t> “critical </a:t>
            </a:r>
            <a:r>
              <a:rPr lang="en-US" b="1" dirty="0"/>
              <a:t>course </a:t>
            </a:r>
            <a:r>
              <a:rPr lang="en-US" b="1" dirty="0" smtClean="0"/>
              <a:t>elements</a:t>
            </a:r>
            <a:r>
              <a:rPr lang="en-US" dirty="0"/>
              <a:t> </a:t>
            </a:r>
            <a:r>
              <a:rPr lang="en-US" dirty="0" smtClean="0"/>
              <a:t>working together to ensure that students achieve the desired learning outcomes.” </a:t>
            </a:r>
          </a:p>
          <a:p>
            <a:r>
              <a:rPr lang="en-US" dirty="0" smtClean="0"/>
              <a:t>a.k.a. Scaffolding; it all adds up; one thing leads to another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13" y="6361176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2.1 and 2.2 Met?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9848" y="2121408"/>
            <a:ext cx="4352757" cy="39710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Course-Level Learning Objectives (2.1) and Module-Level Learning Objectives (2.2) </a:t>
            </a:r>
            <a:r>
              <a:rPr lang="en-US" b="1" dirty="0" smtClean="0"/>
              <a:t>must</a:t>
            </a:r>
            <a:r>
              <a:rPr lang="en-US" dirty="0" smtClean="0"/>
              <a:t> be present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Both course and module-level objectives must be </a:t>
            </a:r>
            <a:r>
              <a:rPr lang="en-US" b="1" dirty="0" smtClean="0"/>
              <a:t>measurable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Module-level objectives must </a:t>
            </a:r>
            <a:r>
              <a:rPr lang="en-US" b="1" dirty="0" smtClean="0"/>
              <a:t>align</a:t>
            </a:r>
            <a:r>
              <a:rPr lang="en-US" dirty="0" smtClean="0"/>
              <a:t> with course-level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Once you have met these standards, a QM review can progress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**Without these, the review stops,</a:t>
            </a:r>
            <a:r>
              <a:rPr lang="en-US" b="1" dirty="0" smtClean="0"/>
              <a:t> so it is critical not to put off developing the objectives!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  <p:pic>
        <p:nvPicPr>
          <p:cNvPr id="7" name="Picture 6" descr="ID and Other Reflections: Micro-Learning as a Workplac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66" y="2210934"/>
            <a:ext cx="4405423" cy="3028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52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6923" y="186018"/>
            <a:ext cx="1046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QM Standards that Must Align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36972845"/>
              </p:ext>
            </p:extLst>
          </p:nvPr>
        </p:nvGraphicFramePr>
        <p:xfrm>
          <a:off x="2184939" y="1144611"/>
          <a:ext cx="8048767" cy="525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444907769"/>
              </p:ext>
            </p:extLst>
          </p:nvPr>
        </p:nvGraphicFramePr>
        <p:xfrm>
          <a:off x="2418706" y="1193757"/>
          <a:ext cx="7581232" cy="515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553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Learning Objectives and Outcomes?</a:t>
            </a:r>
          </a:p>
          <a:p>
            <a:r>
              <a:rPr lang="en-US" dirty="0" smtClean="0"/>
              <a:t>Review </a:t>
            </a:r>
            <a:r>
              <a:rPr lang="en-US" dirty="0"/>
              <a:t>QM Standards 2.1 and 2.2 </a:t>
            </a:r>
          </a:p>
          <a:p>
            <a:r>
              <a:rPr lang="en-US" dirty="0" smtClean="0"/>
              <a:t>Purpose </a:t>
            </a:r>
            <a:r>
              <a:rPr lang="en-US" dirty="0"/>
              <a:t>of Learning </a:t>
            </a:r>
            <a:r>
              <a:rPr lang="en-US" dirty="0" smtClean="0"/>
              <a:t>Objectives: For Instructors and for </a:t>
            </a:r>
            <a:r>
              <a:rPr lang="en-US" dirty="0"/>
              <a:t>L</a:t>
            </a:r>
            <a:r>
              <a:rPr lang="en-US" dirty="0" smtClean="0"/>
              <a:t>earners</a:t>
            </a:r>
            <a:endParaRPr lang="en-US" dirty="0"/>
          </a:p>
          <a:p>
            <a:r>
              <a:rPr lang="en-US" dirty="0" smtClean="0"/>
              <a:t>Measurable Objectives</a:t>
            </a:r>
          </a:p>
          <a:p>
            <a:r>
              <a:rPr lang="en-US" dirty="0" smtClean="0"/>
              <a:t>Alignment, 2.1 and 2.2</a:t>
            </a:r>
          </a:p>
          <a:p>
            <a:r>
              <a:rPr lang="en-US" dirty="0" smtClean="0"/>
              <a:t>Small Group Writing Workshop </a:t>
            </a:r>
          </a:p>
          <a:p>
            <a:r>
              <a:rPr lang="en-US" dirty="0" smtClean="0"/>
              <a:t>Whole Group Share</a:t>
            </a:r>
          </a:p>
          <a:p>
            <a:r>
              <a:rPr lang="en-US" dirty="0" smtClean="0"/>
              <a:t>Workshop Feedback</a:t>
            </a:r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02" y="2296160"/>
            <a:ext cx="3414327" cy="29222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1012" y="123387"/>
            <a:ext cx="10027236" cy="111090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/>
              <a:t>Goal: </a:t>
            </a:r>
            <a:r>
              <a:rPr lang="en-US" sz="3600" dirty="0" smtClean="0"/>
              <a:t>Know how to properly research and write an argumentative essay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65693"/>
              </p:ext>
            </p:extLst>
          </p:nvPr>
        </p:nvGraphicFramePr>
        <p:xfrm>
          <a:off x="1535288" y="2037877"/>
          <a:ext cx="8229601" cy="4558450"/>
        </p:xfrm>
        <a:graphic>
          <a:graphicData uri="http://schemas.openxmlformats.org/drawingml/2006/table">
            <a:tbl>
              <a:tblPr firstRow="1" firstCol="1" bandRow="1"/>
              <a:tblGrid>
                <a:gridCol w="2909878">
                  <a:extLst>
                    <a:ext uri="{9D8B030D-6E8A-4147-A177-3AD203B41FA5}">
                      <a16:colId xmlns:a16="http://schemas.microsoft.com/office/drawing/2014/main" val="2350155004"/>
                    </a:ext>
                  </a:extLst>
                </a:gridCol>
                <a:gridCol w="5319723">
                  <a:extLst>
                    <a:ext uri="{9D8B030D-6E8A-4147-A177-3AD203B41FA5}">
                      <a16:colId xmlns:a16="http://schemas.microsoft.com/office/drawing/2014/main" val="383546052"/>
                    </a:ext>
                  </a:extLst>
                </a:gridCol>
              </a:tblGrid>
              <a:tr h="286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Course-level Objectives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Module-level objectives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253962"/>
                  </a:ext>
                </a:extLst>
              </a:tr>
              <a:tr h="1310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 college-level, thesis-driven research paper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a relevant topic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 prewriting strategies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 thesis statement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a research paper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a bibliography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 and proofread a research paper and bibliography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141242"/>
                  </a:ext>
                </a:extLst>
              </a:tr>
              <a:tr h="727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and fine-tune critical research skills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scholarly resources for use in a research paper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scholarly resources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 thesis and essay based on research findings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742017"/>
                  </a:ext>
                </a:extLst>
              </a:tr>
              <a:tr h="1092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 correct use of relevant documentation style (APA, MLA)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APA in-text citations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Summarize plagiarism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 bibliography in APA style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980808"/>
                  </a:ext>
                </a:extLst>
              </a:tr>
              <a:tr h="1092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critical feedback for peers in writing and research workshops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Critique peers’ arguments, support, and use of sources in a constructive manner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02190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2790916" y="1377212"/>
            <a:ext cx="648189" cy="570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10800000" flipH="1">
            <a:off x="3533422" y="1436377"/>
            <a:ext cx="3277060" cy="4525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Final Step: Alignment with Course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What do you want to include to assess student learning?</a:t>
            </a:r>
          </a:p>
          <a:p>
            <a:r>
              <a:rPr lang="en-US" dirty="0" smtClean="0"/>
              <a:t>Design </a:t>
            </a:r>
            <a:r>
              <a:rPr lang="en-US" b="1" dirty="0" smtClean="0"/>
              <a:t>all course activities and assessments </a:t>
            </a:r>
            <a:r>
              <a:rPr lang="en-US" dirty="0" smtClean="0"/>
              <a:t>to measure course and unit level objectives</a:t>
            </a:r>
          </a:p>
          <a:p>
            <a:r>
              <a:rPr lang="en-US" dirty="0" smtClean="0"/>
              <a:t>Ensure that you </a:t>
            </a:r>
            <a:r>
              <a:rPr lang="en-US" b="1" dirty="0" smtClean="0"/>
              <a:t>measure only the objectives you have listed</a:t>
            </a:r>
          </a:p>
          <a:p>
            <a:pPr lvl="1"/>
            <a:r>
              <a:rPr lang="en-US" dirty="0" smtClean="0"/>
              <a:t>Omit anything that does not relate to a listed objective -OR- create an objective for that content if it is related to a necessary skill</a:t>
            </a:r>
            <a:endParaRPr lang="en-US" dirty="0"/>
          </a:p>
        </p:txBody>
      </p:sp>
      <p:pic>
        <p:nvPicPr>
          <p:cNvPr id="9" name="Content Placeholder 8" descr="Digital Writing Portfoli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41" y="2393886"/>
            <a:ext cx="4181856" cy="35783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57" y="6172200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833" y="123387"/>
            <a:ext cx="11760746" cy="502255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Goal: </a:t>
            </a:r>
            <a:r>
              <a:rPr lang="en-US" sz="2800" dirty="0" smtClean="0"/>
              <a:t>Know how to properly research and write an argumentative essay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>
            <a:off x="1659948" y="706653"/>
            <a:ext cx="648189" cy="570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10800000" flipH="1">
            <a:off x="2743200" y="806027"/>
            <a:ext cx="1936121" cy="4525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>
          <a:xfrm rot="10800000" flipH="1">
            <a:off x="5342020" y="806026"/>
            <a:ext cx="2534653" cy="4525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940259"/>
              </p:ext>
            </p:extLst>
          </p:nvPr>
        </p:nvGraphicFramePr>
        <p:xfrm>
          <a:off x="1189323" y="1358561"/>
          <a:ext cx="8666346" cy="5315816"/>
        </p:xfrm>
        <a:graphic>
          <a:graphicData uri="http://schemas.openxmlformats.org/drawingml/2006/table">
            <a:tbl>
              <a:tblPr firstRow="1" firstCol="1" bandRow="1"/>
              <a:tblGrid>
                <a:gridCol w="1821635">
                  <a:extLst>
                    <a:ext uri="{9D8B030D-6E8A-4147-A177-3AD203B41FA5}">
                      <a16:colId xmlns:a16="http://schemas.microsoft.com/office/drawing/2014/main" val="1866518611"/>
                    </a:ext>
                  </a:extLst>
                </a:gridCol>
                <a:gridCol w="3063823">
                  <a:extLst>
                    <a:ext uri="{9D8B030D-6E8A-4147-A177-3AD203B41FA5}">
                      <a16:colId xmlns:a16="http://schemas.microsoft.com/office/drawing/2014/main" val="403708205"/>
                    </a:ext>
                  </a:extLst>
                </a:gridCol>
                <a:gridCol w="3780888">
                  <a:extLst>
                    <a:ext uri="{9D8B030D-6E8A-4147-A177-3AD203B41FA5}">
                      <a16:colId xmlns:a16="http://schemas.microsoft.com/office/drawing/2014/main" val="4042196828"/>
                    </a:ext>
                  </a:extLst>
                </a:gridCol>
              </a:tblGrid>
              <a:tr h="425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Course-level Objectives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Module-level objectives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Assignments and Assessments to measure objectives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253174"/>
                  </a:ext>
                </a:extLst>
              </a:tr>
              <a:tr h="1488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 college-level, thesis-driven research paper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a relevant topic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 prewriting strategies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 thesis statement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a research paper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a bibliography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 and proofread a research paper and bibliography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Pre-writing assignment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Thesis drafting workshop in discussion board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paper and bibliography draft assignment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Editing and Proofreading workshop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Research Essay assignment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428013"/>
                  </a:ext>
                </a:extLst>
              </a:tr>
              <a:tr h="10631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and fine-tune critical research skills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scholarly resources for use in a research paper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scholarly resources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 thesis and essay based on research findings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Library resources assignment to find 5 relevant scholarly journal articles related to research essay topic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Annotated bibliography assignment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findings revision discussion board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849151"/>
                  </a:ext>
                </a:extLst>
              </a:tr>
              <a:tr h="12757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 correct use of relevant documentation style (APA, MLA)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APA in-text citations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Summarize plagiarism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 bibliography in APA style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Editing and Proofreading workshop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answer quiz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paper and bibliography draft assignment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Research Essay assignment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527474"/>
                  </a:ext>
                </a:extLst>
              </a:tr>
              <a:tr h="10631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critical feedback for peers in writing and research workshops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Critique peers’ arguments, support, and use of sources in a constructive manner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Thesis drafting workshop in discussion board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Editing and Proofreading workshop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findings revision discussion board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53" marR="61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267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6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Small Group </a:t>
            </a:r>
            <a:r>
              <a:rPr lang="en-US" dirty="0" smtClean="0"/>
              <a:t>Objective Writing </a:t>
            </a:r>
            <a:r>
              <a:rPr lang="en-US" dirty="0"/>
              <a:t>Workshop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Crafting or Revising Course-Level Objectives: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 minutes</a:t>
            </a:r>
          </a:p>
          <a:p>
            <a:r>
              <a:rPr lang="en-US" b="1" dirty="0" smtClean="0"/>
              <a:t>Crafting Module-Level Objectives: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 minutes</a:t>
            </a:r>
          </a:p>
          <a:p>
            <a:r>
              <a:rPr lang="en-US" b="1" dirty="0" smtClean="0"/>
              <a:t>Group Member Feedback on Peer Goals: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 minutes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13" y="6361176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1: Crafting Course-Level Objectives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577556"/>
              </p:ext>
            </p:extLst>
          </p:nvPr>
        </p:nvGraphicFramePr>
        <p:xfrm>
          <a:off x="1009161" y="2598822"/>
          <a:ext cx="621127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39">
                  <a:extLst>
                    <a:ext uri="{9D8B030D-6E8A-4147-A177-3AD203B41FA5}">
                      <a16:colId xmlns:a16="http://schemas.microsoft.com/office/drawing/2014/main" val="1170591505"/>
                    </a:ext>
                  </a:extLst>
                </a:gridCol>
                <a:gridCol w="3105639">
                  <a:extLst>
                    <a:ext uri="{9D8B030D-6E8A-4147-A177-3AD203B41FA5}">
                      <a16:colId xmlns:a16="http://schemas.microsoft.com/office/drawing/2014/main" val="3874397959"/>
                    </a:ext>
                  </a:extLst>
                </a:gridCol>
              </a:tblGrid>
              <a:tr h="364393">
                <a:tc>
                  <a:txBody>
                    <a:bodyPr/>
                    <a:lstStyle/>
                    <a:p>
                      <a:r>
                        <a:rPr lang="en-US" dirty="0" smtClean="0"/>
                        <a:t>Course Goals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r>
                        <a:rPr lang="en-US" baseline="0" dirty="0" smtClean="0"/>
                        <a:t> Objectives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93654"/>
                  </a:ext>
                </a:extLst>
              </a:tr>
              <a:tr h="364393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1422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If you develop your own course-level objectives (they are not institutionally mandated) and have not yet developed those, begin with this worksheet. 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Jot down course goals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Craft them into measurable objectives using Bloom’s taxonomy verbs</a:t>
            </a:r>
          </a:p>
          <a:p>
            <a:endParaRPr lang="en-US" b="1" dirty="0" smtClean="0"/>
          </a:p>
          <a:p>
            <a:r>
              <a:rPr lang="en-US" b="1" i="1" dirty="0"/>
              <a:t>Questions? Look at the sample alignment chart handout 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326" y="324853"/>
            <a:ext cx="7218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 Minute Workshop Part 1: </a:t>
            </a:r>
            <a:r>
              <a:rPr lang="en-US" sz="3200" dirty="0" smtClean="0"/>
              <a:t>Use Handouts Provided to Craft or Revise Course-Level 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53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2: Revising Course-Level </a:t>
            </a:r>
            <a:r>
              <a:rPr lang="en-US" dirty="0"/>
              <a:t>Objectives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46127"/>
              </p:ext>
            </p:extLst>
          </p:nvPr>
        </p:nvGraphicFramePr>
        <p:xfrm>
          <a:off x="874294" y="2625290"/>
          <a:ext cx="671195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317">
                  <a:extLst>
                    <a:ext uri="{9D8B030D-6E8A-4147-A177-3AD203B41FA5}">
                      <a16:colId xmlns:a16="http://schemas.microsoft.com/office/drawing/2014/main" val="1682933965"/>
                    </a:ext>
                  </a:extLst>
                </a:gridCol>
                <a:gridCol w="2237317">
                  <a:extLst>
                    <a:ext uri="{9D8B030D-6E8A-4147-A177-3AD203B41FA5}">
                      <a16:colId xmlns:a16="http://schemas.microsoft.com/office/drawing/2014/main" val="484488490"/>
                    </a:ext>
                  </a:extLst>
                </a:gridCol>
                <a:gridCol w="2237317">
                  <a:extLst>
                    <a:ext uri="{9D8B030D-6E8A-4147-A177-3AD203B41FA5}">
                      <a16:colId xmlns:a16="http://schemas.microsoft.com/office/drawing/2014/main" val="1249231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Course-level 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Measurable?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Revised Course-level Objectives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0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22695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If you </a:t>
            </a:r>
            <a:r>
              <a:rPr lang="en-US" b="1" dirty="0" smtClean="0"/>
              <a:t>have already developed </a:t>
            </a:r>
            <a:r>
              <a:rPr lang="en-US" b="1" dirty="0"/>
              <a:t>your own course-level objectives </a:t>
            </a:r>
            <a:r>
              <a:rPr lang="en-US" b="1" dirty="0" smtClean="0"/>
              <a:t>and they </a:t>
            </a:r>
            <a:r>
              <a:rPr lang="en-US" b="1" dirty="0"/>
              <a:t>are not institutionally </a:t>
            </a:r>
            <a:r>
              <a:rPr lang="en-US" b="1" dirty="0" smtClean="0"/>
              <a:t>mandated: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Determine if they are measurable and, if not, 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Revise them to be measurable</a:t>
            </a:r>
          </a:p>
          <a:p>
            <a:pPr marL="342900" indent="-342900">
              <a:buAutoNum type="arabicParenR"/>
            </a:pPr>
            <a:endParaRPr lang="en-US" b="1" dirty="0"/>
          </a:p>
          <a:p>
            <a:r>
              <a:rPr lang="en-US" b="1" i="1" dirty="0"/>
              <a:t>Questions? Look at the sample alignment chart handout 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796" y="474588"/>
            <a:ext cx="7218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 Minute Workshop Part 1: </a:t>
            </a:r>
            <a:r>
              <a:rPr lang="en-US" sz="3200" dirty="0" smtClean="0"/>
              <a:t>Use Handouts Provided to Craft or Revise Course-Level 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79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Crafting </a:t>
            </a:r>
            <a:r>
              <a:rPr lang="en-US" dirty="0" smtClean="0"/>
              <a:t>Module/Unit-Level </a:t>
            </a:r>
            <a:r>
              <a:rPr lang="en-US" dirty="0"/>
              <a:t>Objectives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14761"/>
              </p:ext>
            </p:extLst>
          </p:nvPr>
        </p:nvGraphicFramePr>
        <p:xfrm>
          <a:off x="843277" y="2646947"/>
          <a:ext cx="677398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477">
                  <a:extLst>
                    <a:ext uri="{9D8B030D-6E8A-4147-A177-3AD203B41FA5}">
                      <a16:colId xmlns:a16="http://schemas.microsoft.com/office/drawing/2014/main" val="1145503604"/>
                    </a:ext>
                  </a:extLst>
                </a:gridCol>
                <a:gridCol w="2899508">
                  <a:extLst>
                    <a:ext uri="{9D8B030D-6E8A-4147-A177-3AD203B41FA5}">
                      <a16:colId xmlns:a16="http://schemas.microsoft.com/office/drawing/2014/main" val="301021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Course-level</a:t>
                      </a:r>
                      <a:r>
                        <a:rPr lang="en-US" baseline="0" dirty="0" smtClean="0"/>
                        <a:t> outcome to which it aligns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84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38422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For each module (unit) of your course:</a:t>
            </a:r>
          </a:p>
          <a:p>
            <a:r>
              <a:rPr lang="en-US" b="1" dirty="0" smtClean="0"/>
              <a:t>1.) Map the module objective to the course level objective to which it aligns</a:t>
            </a:r>
          </a:p>
          <a:p>
            <a:endParaRPr lang="en-US" b="1" dirty="0"/>
          </a:p>
          <a:p>
            <a:r>
              <a:rPr lang="en-US" b="1" i="1" dirty="0" smtClean="0"/>
              <a:t>Questions? Look at the sample alignment chart handout 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796" y="474588"/>
            <a:ext cx="7218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10-Minute Workshop Part 2: </a:t>
            </a:r>
            <a:r>
              <a:rPr lang="en-US" sz="3200" dirty="0" smtClean="0"/>
              <a:t>Use Handouts Provided to Craft or Revise Module-Level 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74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Minute Workshop Part 3: Giving Peer Feedback</a:t>
            </a:r>
            <a:endParaRPr lang="en-US" dirty="0"/>
          </a:p>
        </p:txBody>
      </p:sp>
      <p:pic>
        <p:nvPicPr>
          <p:cNvPr id="5" name="Content Placeholder 4" descr="Italian Language Advisory Council | building CUNY ..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3" y="2346956"/>
            <a:ext cx="3672848" cy="3672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Are your partners’ </a:t>
            </a:r>
            <a:r>
              <a:rPr lang="en-US" b="1" dirty="0" smtClean="0"/>
              <a:t>course level goals specific and measurable</a:t>
            </a:r>
            <a:r>
              <a:rPr lang="en-US" dirty="0" smtClean="0"/>
              <a:t>?  </a:t>
            </a:r>
          </a:p>
          <a:p>
            <a:pPr lvl="1"/>
            <a:r>
              <a:rPr lang="en-US" dirty="0" smtClean="0"/>
              <a:t>If not, </a:t>
            </a:r>
            <a:r>
              <a:rPr lang="en-US" b="1" dirty="0" smtClean="0"/>
              <a:t>provide a </a:t>
            </a:r>
            <a:r>
              <a:rPr lang="en-US" b="1" dirty="0" smtClean="0"/>
              <a:t>helpful recommendation </a:t>
            </a:r>
            <a:r>
              <a:rPr lang="en-US" b="1" dirty="0" smtClean="0"/>
              <a:t>for revision</a:t>
            </a:r>
          </a:p>
          <a:p>
            <a:r>
              <a:rPr lang="en-US" dirty="0" smtClean="0"/>
              <a:t>Are your partners’ </a:t>
            </a:r>
            <a:r>
              <a:rPr lang="en-US" b="1" dirty="0" smtClean="0"/>
              <a:t>module level goals specific and measurable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If not, </a:t>
            </a:r>
            <a:r>
              <a:rPr lang="en-US" b="1" dirty="0" smtClean="0"/>
              <a:t>provide a </a:t>
            </a:r>
            <a:r>
              <a:rPr lang="en-US" b="1" dirty="0" smtClean="0"/>
              <a:t>helpful recommendation </a:t>
            </a:r>
            <a:r>
              <a:rPr lang="en-US" b="1" dirty="0" smtClean="0"/>
              <a:t>for revision</a:t>
            </a:r>
          </a:p>
          <a:p>
            <a:r>
              <a:rPr lang="en-US" b="1" dirty="0" smtClean="0"/>
              <a:t>Share any other insight </a:t>
            </a:r>
            <a:r>
              <a:rPr lang="en-US" dirty="0" smtClean="0"/>
              <a:t>or </a:t>
            </a:r>
            <a:r>
              <a:rPr lang="en-US" smtClean="0"/>
              <a:t>helpful recommendations </a:t>
            </a:r>
            <a:r>
              <a:rPr lang="en-US" dirty="0" smtClean="0"/>
              <a:t>you may have with your peer</a:t>
            </a:r>
          </a:p>
        </p:txBody>
      </p:sp>
    </p:spTree>
    <p:extLst>
      <p:ext uri="{BB962C8B-B14F-4D97-AF65-F5344CB8AC3E}">
        <p14:creationId xmlns:p14="http://schemas.microsoft.com/office/powerpoint/2010/main" val="37300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Share and Wrap-up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the workshop help you to think differently about objectives and alignment?</a:t>
            </a:r>
          </a:p>
          <a:p>
            <a:r>
              <a:rPr lang="en-US" dirty="0" smtClean="0"/>
              <a:t>What was challenging for you as you crafted your objectives?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13" y="6361176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take a moment to fill out our workshop survey before leaving the presentation room.  We appreciate your feedback!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13" y="6361176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learning objectives?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9563" y="2286000"/>
            <a:ext cx="52312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statement </a:t>
            </a:r>
            <a:r>
              <a:rPr lang="en-US" dirty="0" smtClean="0"/>
              <a:t>of</a:t>
            </a:r>
            <a:r>
              <a:rPr lang="en-US" b="1" dirty="0" smtClean="0"/>
              <a:t> </a:t>
            </a:r>
            <a:r>
              <a:rPr lang="en-US" dirty="0" smtClean="0"/>
              <a:t>the specific and measurable knowledge, skills, attributes, and habits learners are expected to achieve and demonstrate as a result of their educational experiences in a program, course, or module.</a:t>
            </a:r>
          </a:p>
          <a:p>
            <a:endParaRPr lang="en-US" dirty="0"/>
          </a:p>
          <a:p>
            <a:r>
              <a:rPr lang="en-US" b="1" dirty="0" smtClean="0"/>
              <a:t>Example:  </a:t>
            </a:r>
            <a:r>
              <a:rPr lang="en-US" dirty="0" smtClean="0"/>
              <a:t>“Upon completion of this workshop, learners will be able to summarize QM Standards 2.1 and 2.2.”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975" y="6199632"/>
            <a:ext cx="1360149" cy="457578"/>
          </a:xfrm>
          <a:prstGeom prst="rect">
            <a:avLst/>
          </a:prstGeom>
        </p:spPr>
      </p:pic>
      <p:pic>
        <p:nvPicPr>
          <p:cNvPr id="5" name="Picture 4" descr="Andrew Fountain - Truth and the Bible | Newlife Church Toront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86000"/>
            <a:ext cx="3527174" cy="26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9557512" cy="34361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/>
              <a:t>By the end of this workshop, participants will be able to: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Identify</a:t>
            </a:r>
            <a:r>
              <a:rPr lang="en-US" dirty="0" smtClean="0"/>
              <a:t> the purpose of learning objectives for instructors and learners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Summarize</a:t>
            </a:r>
            <a:r>
              <a:rPr lang="en-US" dirty="0"/>
              <a:t> QM Standards 2.1 and 2.2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Explain </a:t>
            </a:r>
            <a:r>
              <a:rPr lang="en-US" dirty="0" smtClean="0">
                <a:solidFill>
                  <a:schemeClr val="tx1"/>
                </a:solidFill>
              </a:rPr>
              <a:t>the concept of alignment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Distinguish</a:t>
            </a:r>
            <a:r>
              <a:rPr lang="en-US" dirty="0" smtClean="0"/>
              <a:t> between measurable and unmeasurable learning objectives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Analyze</a:t>
            </a:r>
            <a:r>
              <a:rPr lang="en-US" dirty="0" smtClean="0"/>
              <a:t> peer objectives according to QM Standards 2.1 and 2.2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Design</a:t>
            </a:r>
            <a:r>
              <a:rPr lang="en-US" dirty="0" smtClean="0"/>
              <a:t> one or more measurable objectives for their own course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975" y="6199632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Standard 2.1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29169" y="2293035"/>
            <a:ext cx="6096000" cy="23083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3600" b="1" dirty="0">
                <a:solidFill>
                  <a:srgbClr val="222222"/>
                </a:solidFill>
                <a:latin typeface="Proxima N W01 Reg"/>
              </a:rPr>
              <a:t>The course learning objectives describe outcomes that are measurable.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learning </a:t>
            </a:r>
            <a:r>
              <a:rPr lang="en-US" b="1" dirty="0" smtClean="0"/>
              <a:t>outcomes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A learning outcome is a demonstration </a:t>
            </a:r>
            <a:r>
              <a:rPr lang="en-US" dirty="0" smtClean="0"/>
              <a:t>of the actual level of attainment of knowledge, skills, attributes, and habits expected as a result of the educational experiences in a program, course, or module</a:t>
            </a:r>
          </a:p>
          <a:p>
            <a:r>
              <a:rPr lang="en-US" b="1" dirty="0" smtClean="0"/>
              <a:t>Example: </a:t>
            </a:r>
            <a:r>
              <a:rPr lang="en-US" dirty="0" smtClean="0"/>
              <a:t>Your (the learner’s) presentation of an accurate summary of QM Standards 2.1 and 2.2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: A medic’s demonstration of the proper procedure for administering CPR</a:t>
            </a:r>
            <a:endParaRPr lang="en-US" dirty="0"/>
          </a:p>
        </p:txBody>
      </p:sp>
      <p:pic>
        <p:nvPicPr>
          <p:cNvPr id="6" name="Content Placeholder 5" descr="... duty corpsman, &lt;strong&gt;demonstrate&lt;/strong&gt; the proper procedures for providing CP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86" y="2093976"/>
            <a:ext cx="4754562" cy="3157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09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</a:t>
            </a:r>
            <a:r>
              <a:rPr lang="en-US" dirty="0" smtClean="0"/>
              <a:t>Course-Level Learning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Remember our definition of a Learning Objective: </a:t>
            </a:r>
            <a:r>
              <a:rPr lang="en-US" dirty="0" smtClean="0"/>
              <a:t>“A </a:t>
            </a:r>
            <a:r>
              <a:rPr lang="en-US" b="1" dirty="0"/>
              <a:t>statement </a:t>
            </a:r>
            <a:r>
              <a:rPr lang="en-US" dirty="0"/>
              <a:t>of</a:t>
            </a:r>
            <a:r>
              <a:rPr lang="en-US" b="1" dirty="0"/>
              <a:t> </a:t>
            </a:r>
            <a:r>
              <a:rPr lang="en-US" dirty="0"/>
              <a:t>the specific and measurable knowledge, skills, attributes, and habits learners are expected to achieve and demonstrate as a result of their educational experiences in a </a:t>
            </a:r>
            <a:r>
              <a:rPr lang="en-US" dirty="0" smtClean="0"/>
              <a:t>course.”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13" y="6361176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Course-Level </a:t>
            </a:r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700" dirty="0" smtClean="0"/>
          </a:p>
          <a:p>
            <a:r>
              <a:rPr lang="en-US" sz="2200" dirty="0" smtClean="0">
                <a:solidFill>
                  <a:schemeClr val="tx1"/>
                </a:solidFill>
              </a:rPr>
              <a:t>Instructors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write course-level objectives to: </a:t>
            </a:r>
            <a:endParaRPr lang="en-US" sz="1800" b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Illustrate course </a:t>
            </a:r>
            <a:r>
              <a:rPr lang="en-US" b="1" dirty="0" smtClean="0"/>
              <a:t>goals</a:t>
            </a:r>
            <a:r>
              <a:rPr lang="en-US" dirty="0" smtClean="0"/>
              <a:t> and </a:t>
            </a:r>
            <a:r>
              <a:rPr lang="en-US" b="1" dirty="0" smtClean="0"/>
              <a:t>focus</a:t>
            </a:r>
          </a:p>
          <a:p>
            <a:r>
              <a:rPr lang="en-US" dirty="0" smtClean="0"/>
              <a:t>Relate </a:t>
            </a:r>
            <a:r>
              <a:rPr lang="en-US" b="1" dirty="0" smtClean="0"/>
              <a:t>explicit expectations </a:t>
            </a:r>
            <a:r>
              <a:rPr lang="en-US" dirty="0" smtClean="0"/>
              <a:t>for learners</a:t>
            </a:r>
            <a:endParaRPr lang="en-US" dirty="0"/>
          </a:p>
          <a:p>
            <a:r>
              <a:rPr lang="en-US" dirty="0" smtClean="0"/>
              <a:t>Practice </a:t>
            </a:r>
            <a:r>
              <a:rPr lang="en-US" b="1" dirty="0" smtClean="0"/>
              <a:t>accountability</a:t>
            </a:r>
            <a:r>
              <a:rPr lang="en-US" dirty="0" smtClean="0"/>
              <a:t> for </a:t>
            </a:r>
            <a:r>
              <a:rPr lang="en-US" dirty="0"/>
              <a:t>instructor and learners</a:t>
            </a:r>
          </a:p>
          <a:p>
            <a:r>
              <a:rPr lang="en-US" dirty="0" smtClean="0"/>
              <a:t>Demonstrate </a:t>
            </a:r>
            <a:r>
              <a:rPr lang="en-US" b="1" dirty="0" smtClean="0"/>
              <a:t>accreditation</a:t>
            </a:r>
            <a:r>
              <a:rPr lang="en-US" dirty="0" smtClean="0"/>
              <a:t> </a:t>
            </a:r>
            <a:r>
              <a:rPr lang="en-US" b="1" dirty="0" smtClean="0"/>
              <a:t>standards</a:t>
            </a:r>
            <a:r>
              <a:rPr lang="en-US" dirty="0" smtClean="0"/>
              <a:t> and </a:t>
            </a:r>
            <a:r>
              <a:rPr lang="en-US" b="1" dirty="0" smtClean="0"/>
              <a:t>program-level objectives </a:t>
            </a:r>
            <a:r>
              <a:rPr lang="en-US" dirty="0" smtClean="0"/>
              <a:t>are met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64317423"/>
              </p:ext>
            </p:extLst>
          </p:nvPr>
        </p:nvGraphicFramePr>
        <p:xfrm>
          <a:off x="6215063" y="2093913"/>
          <a:ext cx="4754562" cy="329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Course-Level </a:t>
            </a:r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100" dirty="0" smtClean="0">
                <a:solidFill>
                  <a:schemeClr val="tx1"/>
                </a:solidFill>
              </a:rPr>
              <a:t>Learners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use course-level objectives </a:t>
            </a:r>
            <a:r>
              <a:rPr lang="en-US" b="0" dirty="0" smtClean="0">
                <a:solidFill>
                  <a:schemeClr val="tx1"/>
                </a:solidFill>
              </a:rPr>
              <a:t>to: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</a:t>
            </a:r>
            <a:r>
              <a:rPr lang="en-US" dirty="0"/>
              <a:t>the major </a:t>
            </a:r>
            <a:r>
              <a:rPr lang="en-US" b="1" dirty="0"/>
              <a:t>topics and areas of focus</a:t>
            </a:r>
            <a:r>
              <a:rPr lang="en-US" dirty="0"/>
              <a:t> for the course</a:t>
            </a:r>
          </a:p>
          <a:p>
            <a:r>
              <a:rPr lang="en-US" b="1" dirty="0" smtClean="0"/>
              <a:t>Clarify the expectations</a:t>
            </a:r>
            <a:r>
              <a:rPr lang="en-US" dirty="0" smtClean="0"/>
              <a:t> for their coursework</a:t>
            </a:r>
            <a:endParaRPr lang="en-US" dirty="0"/>
          </a:p>
          <a:p>
            <a:r>
              <a:rPr lang="en-US" b="1" dirty="0" smtClean="0"/>
              <a:t>Predict </a:t>
            </a:r>
            <a:r>
              <a:rPr lang="en-US" dirty="0" smtClean="0"/>
              <a:t>how much </a:t>
            </a:r>
            <a:r>
              <a:rPr lang="en-US" b="1" dirty="0" smtClean="0"/>
              <a:t>time and effort </a:t>
            </a:r>
            <a:r>
              <a:rPr lang="en-US" dirty="0" smtClean="0"/>
              <a:t>are required to be successful in the course</a:t>
            </a:r>
          </a:p>
          <a:p>
            <a:r>
              <a:rPr lang="en-US" dirty="0" smtClean="0"/>
              <a:t>Identify the </a:t>
            </a:r>
            <a:r>
              <a:rPr lang="en-US" b="1" dirty="0" smtClean="0"/>
              <a:t>relevance</a:t>
            </a:r>
            <a:r>
              <a:rPr lang="en-US" dirty="0" smtClean="0"/>
              <a:t> of the course for their academic major and college experience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5" y="6216799"/>
            <a:ext cx="1360149" cy="45757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23" y="2029595"/>
            <a:ext cx="3927977" cy="3927977"/>
          </a:xfrm>
        </p:spPr>
      </p:pic>
    </p:spTree>
    <p:extLst>
      <p:ext uri="{BB962C8B-B14F-4D97-AF65-F5344CB8AC3E}">
        <p14:creationId xmlns:p14="http://schemas.microsoft.com/office/powerpoint/2010/main" val="18032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21203</TotalTime>
  <Words>1467</Words>
  <Application>Microsoft Office PowerPoint</Application>
  <PresentationFormat>Widescreen</PresentationFormat>
  <Paragraphs>295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Proxima N W01 Reg</vt:lpstr>
      <vt:lpstr>Symbol</vt:lpstr>
      <vt:lpstr>Times New Roman</vt:lpstr>
      <vt:lpstr>Wingdings</vt:lpstr>
      <vt:lpstr>Wood Type</vt:lpstr>
      <vt:lpstr> Writing Course and Module-Level Objectives </vt:lpstr>
      <vt:lpstr>Workshop Agenda</vt:lpstr>
      <vt:lpstr>What are learning objectives?</vt:lpstr>
      <vt:lpstr>Workshop Objectives</vt:lpstr>
      <vt:lpstr>QM Standard 2.1</vt:lpstr>
      <vt:lpstr>What are learning outcomes?</vt:lpstr>
      <vt:lpstr>Purpose of Course-Level Learning Objectives</vt:lpstr>
      <vt:lpstr>Course-Level Objectives </vt:lpstr>
      <vt:lpstr>Course-Level Objectives </vt:lpstr>
      <vt:lpstr>QM Standard 2.2</vt:lpstr>
      <vt:lpstr>Why Does Standard 2.2 Matter?</vt:lpstr>
      <vt:lpstr>Purpose of Module/Unit-Level Learning Objectives</vt:lpstr>
      <vt:lpstr>Module/Unit-Level Objectives</vt:lpstr>
      <vt:lpstr>Module/Unit-Level Objectives</vt:lpstr>
      <vt:lpstr>What are measurable objectives? </vt:lpstr>
      <vt:lpstr>PowerPoint Presentation</vt:lpstr>
      <vt:lpstr>Alignment</vt:lpstr>
      <vt:lpstr>Standards 2.1 and 2.2 Met?</vt:lpstr>
      <vt:lpstr>PowerPoint Presentation</vt:lpstr>
      <vt:lpstr>Goal: Know how to properly research and write an argumentative essay</vt:lpstr>
      <vt:lpstr>Final Step: Alignment with Course Content</vt:lpstr>
      <vt:lpstr>Goal: Know how to properly research and write an argumentative essay</vt:lpstr>
      <vt:lpstr>Small Group Objective Writing Workshop  </vt:lpstr>
      <vt:lpstr>Option 1: Crafting Course-Level Objectives</vt:lpstr>
      <vt:lpstr>Option 2: Revising Course-Level Objectives</vt:lpstr>
      <vt:lpstr>Crafting Module/Unit-Level Objectives</vt:lpstr>
      <vt:lpstr>10 Minute Workshop Part 3: Giving Peer Feedback</vt:lpstr>
      <vt:lpstr>Group Share and Wrap-up</vt:lpstr>
      <vt:lpstr>Workshop Survey</vt:lpstr>
    </vt:vector>
  </TitlesOfParts>
  <Company>University of Northern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 Standards 2.1 &amp; 2.2</dc:title>
  <dc:creator>Caran A Howard</dc:creator>
  <cp:lastModifiedBy>Michelle L Kosalka</cp:lastModifiedBy>
  <cp:revision>76</cp:revision>
  <cp:lastPrinted>2017-09-01T19:19:08Z</cp:lastPrinted>
  <dcterms:created xsi:type="dcterms:W3CDTF">2017-07-20T19:36:02Z</dcterms:created>
  <dcterms:modified xsi:type="dcterms:W3CDTF">2017-09-08T16:35:13Z</dcterms:modified>
</cp:coreProperties>
</file>