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2" roundtripDataSignature="AMtx7mjTcu1j8VwBqpfzu6hVgHP5g2LN7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customschemas.google.com/relationships/presentationmetadata" Target="metadata"/><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018fac5b1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1018fac5b1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29" name="Google Shape;12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003962156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g1003962156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55" name="Google Shape;15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006da1fbc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2100"/>
              </a:spcAft>
              <a:buSzPts val="1100"/>
              <a:buNone/>
            </a:pPr>
            <a:r>
              <a:rPr lang="en-US"/>
              <a:t>What does this mean for you as administrators?</a:t>
            </a:r>
            <a:endParaRPr/>
          </a:p>
        </p:txBody>
      </p:sp>
      <p:sp>
        <p:nvSpPr>
          <p:cNvPr id="180" name="Google Shape;180;g1006da1fbc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006da1fbc9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2100"/>
              </a:spcAft>
              <a:buSzPts val="1100"/>
              <a:buNone/>
            </a:pPr>
            <a:r>
              <a:t/>
            </a:r>
            <a:endParaRPr/>
          </a:p>
        </p:txBody>
      </p:sp>
      <p:sp>
        <p:nvSpPr>
          <p:cNvPr id="187" name="Google Shape;187;g1006da1fbc9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f653c73506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2100"/>
              </a:spcAft>
              <a:buSzPts val="1100"/>
              <a:buNone/>
            </a:pPr>
            <a:r>
              <a:t/>
            </a:r>
            <a:endParaRPr/>
          </a:p>
        </p:txBody>
      </p:sp>
      <p:sp>
        <p:nvSpPr>
          <p:cNvPr id="194" name="Google Shape;194;gf653c73506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04a3e3435b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01" name="Google Shape;201;g104a3e3435b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70" name="Google Shape;7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 name="Google Shape;7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f653c73506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 name="Google Shape;84;gf653c73506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03a01cda40_1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g103a01cda40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f653c7350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gf653c7350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06" name="Google Shape;10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15" name="Google Shape;11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24" name="Google Shape;12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g1018fac5b1b_0_61"/>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5" name="Google Shape;15;g1018fac5b1b_0_61"/>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 name="Google Shape;16;g1018fac5b1b_0_6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g1018fac5b1b_0_87"/>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g1018fac5b1b_0_87"/>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50" name="Google Shape;50;g1018fac5b1b_0_87"/>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1" name="Google Shape;51;g1018fac5b1b_0_87"/>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52" name="Google Shape;52;g1018fac5b1b_0_8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g1018fac5b1b_0_93"/>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55" name="Google Shape;55;g1018fac5b1b_0_9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g1018fac5b1b_0_96"/>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8" name="Google Shape;58;g1018fac5b1b_0_96"/>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59" name="Google Shape;59;g1018fac5b1b_0_9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g1018fac5b1b_0_10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g1018fac5b1b_0_10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18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g1018fac5b1b_0_10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marR="0" algn="l">
              <a:lnSpc>
                <a:spcPct val="90000"/>
              </a:lnSpc>
              <a:spcBef>
                <a:spcPts val="1000"/>
              </a:spcBef>
              <a:spcAft>
                <a:spcPts val="0"/>
              </a:spcAft>
              <a:buClr>
                <a:schemeClr val="dk1"/>
              </a:buClr>
              <a:buSzPts val="1800"/>
              <a:buFont typeface="Arial"/>
              <a:buChar char="•"/>
              <a:defRPr b="0" i="0" sz="2800" u="none" cap="none" strike="noStrike">
                <a:solidFill>
                  <a:schemeClr val="dk1"/>
                </a:solidFill>
                <a:latin typeface="Calibri"/>
                <a:ea typeface="Calibri"/>
                <a:cs typeface="Calibri"/>
                <a:sym typeface="Calibri"/>
              </a:defRPr>
            </a:lvl1pPr>
            <a:lvl2pPr indent="-342900" lvl="1" marL="914400" marR="0" algn="l">
              <a:lnSpc>
                <a:spcPct val="90000"/>
              </a:lnSpc>
              <a:spcBef>
                <a:spcPts val="500"/>
              </a:spcBef>
              <a:spcAft>
                <a:spcPts val="0"/>
              </a:spcAft>
              <a:buClr>
                <a:schemeClr val="dk1"/>
              </a:buClr>
              <a:buSzPts val="1800"/>
              <a:buFont typeface="Arial"/>
              <a:buChar char="•"/>
              <a:defRPr b="0" i="0" sz="2400" u="none" cap="none" strike="noStrike">
                <a:solidFill>
                  <a:schemeClr val="dk1"/>
                </a:solidFill>
                <a:latin typeface="Calibri"/>
                <a:ea typeface="Calibri"/>
                <a:cs typeface="Calibri"/>
                <a:sym typeface="Calibri"/>
              </a:defRPr>
            </a:lvl2pPr>
            <a:lvl3pPr indent="-342900" lvl="2" marL="1371600" marR="0" algn="l">
              <a:lnSpc>
                <a:spcPct val="90000"/>
              </a:lnSpc>
              <a:spcBef>
                <a:spcPts val="500"/>
              </a:spcBef>
              <a:spcAft>
                <a:spcPts val="0"/>
              </a:spcAft>
              <a:buClr>
                <a:schemeClr val="dk1"/>
              </a:buClr>
              <a:buSzPts val="18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g1018fac5b1b_0_10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 name="Google Shape;21;g1018fac5b1b_0_10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2" name="Google Shape;22;g1018fac5b1b_0_10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3" name="Shape 23"/>
        <p:cNvGrpSpPr/>
        <p:nvPr/>
      </p:nvGrpSpPr>
      <p:grpSpPr>
        <a:xfrm>
          <a:off x="0" y="0"/>
          <a:ext cx="0" cy="0"/>
          <a:chOff x="0" y="0"/>
          <a:chExt cx="0" cy="0"/>
        </a:xfrm>
      </p:grpSpPr>
      <p:sp>
        <p:nvSpPr>
          <p:cNvPr id="24" name="Google Shape;24;g1018fac5b1b_0_102"/>
          <p:cNvSpPr txBox="1"/>
          <p:nvPr>
            <p:ph type="title"/>
          </p:nvPr>
        </p:nvSpPr>
        <p:spPr>
          <a:xfrm>
            <a:off x="6743700" y="342900"/>
            <a:ext cx="3330000" cy="42465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1018fac5b1b_0_7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7" name="Google Shape;27;g1018fac5b1b_0_7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g1018fac5b1b_0_65"/>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0" name="Google Shape;30;g1018fac5b1b_0_6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g1018fac5b1b_0_6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3" name="Google Shape;33;g1018fac5b1b_0_6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34" name="Google Shape;34;g1018fac5b1b_0_6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g1018fac5b1b_0_7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7" name="Google Shape;37;g1018fac5b1b_0_72"/>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8" name="Google Shape;38;g1018fac5b1b_0_72"/>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9" name="Google Shape;39;g1018fac5b1b_0_7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 name="Shape 40"/>
        <p:cNvGrpSpPr/>
        <p:nvPr/>
      </p:nvGrpSpPr>
      <p:grpSpPr>
        <a:xfrm>
          <a:off x="0" y="0"/>
          <a:ext cx="0" cy="0"/>
          <a:chOff x="0" y="0"/>
          <a:chExt cx="0" cy="0"/>
        </a:xfrm>
      </p:grpSpPr>
      <p:sp>
        <p:nvSpPr>
          <p:cNvPr id="41" name="Google Shape;41;g1018fac5b1b_0_80"/>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42" name="Google Shape;42;g1018fac5b1b_0_80"/>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3" name="Google Shape;43;g1018fac5b1b_0_8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sp>
        <p:nvSpPr>
          <p:cNvPr id="45" name="Google Shape;45;g1018fac5b1b_0_84"/>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46" name="Google Shape;46;g1018fac5b1b_0_8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1018fac5b1b_0_5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g1018fac5b1b_0_5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 name="Google Shape;12;g1018fac5b1b_0_5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11.jpg"/><Relationship Id="rId5" Type="http://schemas.openxmlformats.org/officeDocument/2006/relationships/image" Target="../media/image16.jpg"/><Relationship Id="rId6" Type="http://schemas.openxmlformats.org/officeDocument/2006/relationships/image" Target="../media/image15.jpg"/><Relationship Id="rId7" Type="http://schemas.openxmlformats.org/officeDocument/2006/relationships/image" Target="../media/image19.jpg"/><Relationship Id="rId8"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2.jpg"/><Relationship Id="rId5" Type="http://schemas.openxmlformats.org/officeDocument/2006/relationships/image" Target="../media/image21.jpg"/><Relationship Id="rId6" Type="http://schemas.openxmlformats.org/officeDocument/2006/relationships/image" Target="../media/image20.jpg"/><Relationship Id="rId7"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8.jpg"/><Relationship Id="rId5" Type="http://schemas.openxmlformats.org/officeDocument/2006/relationships/image" Target="../media/image27.jpg"/><Relationship Id="rId6" Type="http://schemas.openxmlformats.org/officeDocument/2006/relationships/image" Target="../media/image29.png"/><Relationship Id="rId7"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jp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g1018fac5b1b_0_0"/>
          <p:cNvSpPr txBox="1"/>
          <p:nvPr>
            <p:ph type="title"/>
          </p:nvPr>
        </p:nvSpPr>
        <p:spPr>
          <a:xfrm>
            <a:off x="482100" y="3459725"/>
            <a:ext cx="11227800" cy="1272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3500"/>
              <a:buFont typeface="Calibri"/>
              <a:buNone/>
            </a:pPr>
            <a:r>
              <a:rPr lang="en-US" sz="3500"/>
              <a:t>Introduction to </a:t>
            </a:r>
            <a:r>
              <a:rPr i="1" lang="en-US" sz="3500"/>
              <a:t>Wellness for Educators</a:t>
            </a:r>
            <a:r>
              <a:rPr lang="en-US" sz="3500"/>
              <a:t>: </a:t>
            </a:r>
            <a:endParaRPr sz="3500"/>
          </a:p>
          <a:p>
            <a:pPr indent="0" lvl="0" marL="0" rtl="0" algn="ctr">
              <a:lnSpc>
                <a:spcPct val="90000"/>
              </a:lnSpc>
              <a:spcBef>
                <a:spcPts val="0"/>
              </a:spcBef>
              <a:spcAft>
                <a:spcPts val="0"/>
              </a:spcAft>
              <a:buClr>
                <a:schemeClr val="lt1"/>
              </a:buClr>
              <a:buSzPts val="3500"/>
              <a:buFont typeface="Calibri"/>
              <a:buNone/>
            </a:pPr>
            <a:r>
              <a:t/>
            </a:r>
            <a:endParaRPr sz="3500"/>
          </a:p>
          <a:p>
            <a:pPr indent="0" lvl="0" marL="0" rtl="0" algn="ctr">
              <a:lnSpc>
                <a:spcPct val="90000"/>
              </a:lnSpc>
              <a:spcBef>
                <a:spcPts val="0"/>
              </a:spcBef>
              <a:spcAft>
                <a:spcPts val="0"/>
              </a:spcAft>
              <a:buClr>
                <a:schemeClr val="lt1"/>
              </a:buClr>
              <a:buSzPts val="3500"/>
              <a:buFont typeface="Calibri"/>
              <a:buNone/>
            </a:pPr>
            <a:r>
              <a:rPr lang="en-US" sz="3500"/>
              <a:t>At the </a:t>
            </a:r>
            <a:r>
              <a:rPr lang="en-US" sz="3500"/>
              <a:t>Intersection of </a:t>
            </a:r>
            <a:endParaRPr sz="3500"/>
          </a:p>
          <a:p>
            <a:pPr indent="0" lvl="0" marL="0" rtl="0" algn="ctr">
              <a:lnSpc>
                <a:spcPct val="90000"/>
              </a:lnSpc>
              <a:spcBef>
                <a:spcPts val="0"/>
              </a:spcBef>
              <a:spcAft>
                <a:spcPts val="0"/>
              </a:spcAft>
              <a:buClr>
                <a:schemeClr val="lt1"/>
              </a:buClr>
              <a:buSzPts val="3500"/>
              <a:buFont typeface="Calibri"/>
              <a:buNone/>
            </a:pPr>
            <a:r>
              <a:rPr lang="en-US" sz="3500"/>
              <a:t>Trauma, Prolonged Stress, and Learning</a:t>
            </a:r>
            <a:r>
              <a:rPr lang="en-US" sz="3500"/>
              <a:t>: </a:t>
            </a:r>
            <a:endParaRPr sz="3500"/>
          </a:p>
          <a:p>
            <a:pPr indent="0" lvl="0" marL="0" rtl="0" algn="ctr">
              <a:lnSpc>
                <a:spcPct val="90000"/>
              </a:lnSpc>
              <a:spcBef>
                <a:spcPts val="0"/>
              </a:spcBef>
              <a:spcAft>
                <a:spcPts val="0"/>
              </a:spcAft>
              <a:buClr>
                <a:schemeClr val="lt1"/>
              </a:buClr>
              <a:buSzPts val="3500"/>
              <a:buFont typeface="Calibri"/>
              <a:buNone/>
            </a:pPr>
            <a:r>
              <a:rPr lang="en-US" sz="3500"/>
              <a:t>The Importance of Mental Health </a:t>
            </a:r>
            <a:endParaRPr sz="3500"/>
          </a:p>
          <a:p>
            <a:pPr indent="0" lvl="0" marL="0" rtl="0" algn="ctr">
              <a:lnSpc>
                <a:spcPct val="90000"/>
              </a:lnSpc>
              <a:spcBef>
                <a:spcPts val="0"/>
              </a:spcBef>
              <a:spcAft>
                <a:spcPts val="0"/>
              </a:spcAft>
              <a:buClr>
                <a:schemeClr val="lt1"/>
              </a:buClr>
              <a:buSzPts val="3500"/>
              <a:buFont typeface="Calibri"/>
              <a:buNone/>
            </a:pPr>
            <a:r>
              <a:rPr lang="en-US" sz="3500"/>
              <a:t>and Wellbeing in Education</a:t>
            </a:r>
            <a:endParaRPr/>
          </a:p>
        </p:txBody>
      </p:sp>
      <p:pic>
        <p:nvPicPr>
          <p:cNvPr id="67" name="Google Shape;67;g1018fac5b1b_0_0"/>
          <p:cNvPicPr preferRelativeResize="0"/>
          <p:nvPr/>
        </p:nvPicPr>
        <p:blipFill rotWithShape="1">
          <a:blip r:embed="rId3">
            <a:alphaModFix/>
          </a:blip>
          <a:srcRect b="0" l="0" r="0" t="0"/>
          <a:stretch/>
        </p:blipFill>
        <p:spPr>
          <a:xfrm>
            <a:off x="10591448" y="5385947"/>
            <a:ext cx="1272300" cy="127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0" name="Shape 130"/>
        <p:cNvGrpSpPr/>
        <p:nvPr/>
      </p:nvGrpSpPr>
      <p:grpSpPr>
        <a:xfrm>
          <a:off x="0" y="0"/>
          <a:ext cx="0" cy="0"/>
          <a:chOff x="0" y="0"/>
          <a:chExt cx="0" cy="0"/>
        </a:xfrm>
      </p:grpSpPr>
      <p:sp>
        <p:nvSpPr>
          <p:cNvPr id="131" name="Google Shape;131;p9"/>
          <p:cNvSpPr txBox="1"/>
          <p:nvPr/>
        </p:nvSpPr>
        <p:spPr>
          <a:xfrm>
            <a:off x="554360" y="5050344"/>
            <a:ext cx="32766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Calibri"/>
                <a:ea typeface="Calibri"/>
                <a:cs typeface="Calibri"/>
                <a:sym typeface="Calibri"/>
              </a:rPr>
              <a:t>Dr. Stephen Porges</a:t>
            </a:r>
            <a:endParaRPr b="1"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Distinguished University Scientist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Indiana University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Founding Director of the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Traumatic Stress Research Consortium Kinsey Institute</a:t>
            </a:r>
            <a:endParaRPr b="0" i="0" sz="1400" u="none" cap="none" strike="noStrike">
              <a:solidFill>
                <a:srgbClr val="000000"/>
              </a:solidFill>
              <a:latin typeface="Arial"/>
              <a:ea typeface="Arial"/>
              <a:cs typeface="Arial"/>
              <a:sym typeface="Arial"/>
            </a:endParaRPr>
          </a:p>
        </p:txBody>
      </p:sp>
      <p:pic>
        <p:nvPicPr>
          <p:cNvPr id="132" name="Google Shape;132;p9"/>
          <p:cNvPicPr preferRelativeResize="0"/>
          <p:nvPr/>
        </p:nvPicPr>
        <p:blipFill rotWithShape="1">
          <a:blip r:embed="rId3">
            <a:alphaModFix/>
          </a:blip>
          <a:srcRect b="0" l="0" r="0" t="2604"/>
          <a:stretch/>
        </p:blipFill>
        <p:spPr>
          <a:xfrm>
            <a:off x="605409" y="1348259"/>
            <a:ext cx="3174502" cy="3572763"/>
          </a:xfrm>
          <a:prstGeom prst="rect">
            <a:avLst/>
          </a:prstGeom>
          <a:noFill/>
          <a:ln>
            <a:noFill/>
          </a:ln>
        </p:spPr>
      </p:pic>
      <p:pic>
        <p:nvPicPr>
          <p:cNvPr id="133" name="Google Shape;133;p9"/>
          <p:cNvPicPr preferRelativeResize="0"/>
          <p:nvPr>
            <p:ph idx="1" type="body"/>
          </p:nvPr>
        </p:nvPicPr>
        <p:blipFill rotWithShape="1">
          <a:blip r:embed="rId4">
            <a:alphaModFix/>
          </a:blip>
          <a:srcRect b="0" l="0" r="0" t="0"/>
          <a:stretch/>
        </p:blipFill>
        <p:spPr>
          <a:xfrm>
            <a:off x="4085686" y="1650939"/>
            <a:ext cx="6417131" cy="4547999"/>
          </a:xfrm>
          <a:prstGeom prst="rect">
            <a:avLst/>
          </a:prstGeom>
          <a:noFill/>
          <a:ln>
            <a:noFill/>
          </a:ln>
        </p:spPr>
      </p:pic>
      <p:sp>
        <p:nvSpPr>
          <p:cNvPr id="134" name="Google Shape;134;p9"/>
          <p:cNvSpPr txBox="1"/>
          <p:nvPr/>
        </p:nvSpPr>
        <p:spPr>
          <a:xfrm>
            <a:off x="605399" y="22550"/>
            <a:ext cx="112584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i="0" lang="en-US" sz="4400" u="none" cap="none" strike="noStrike">
                <a:solidFill>
                  <a:srgbClr val="000000"/>
                </a:solidFill>
                <a:latin typeface="Calibri"/>
                <a:ea typeface="Calibri"/>
                <a:cs typeface="Calibri"/>
                <a:sym typeface="Calibri"/>
              </a:rPr>
              <a:t>Polyvagal Theory &amp; Our Window of Tolerance</a:t>
            </a:r>
            <a:endParaRPr b="0" i="0" sz="4400" u="none" cap="none" strike="noStrike">
              <a:solidFill>
                <a:srgbClr val="000000"/>
              </a:solidFill>
              <a:latin typeface="Calibri"/>
              <a:ea typeface="Calibri"/>
              <a:cs typeface="Calibri"/>
              <a:sym typeface="Calibri"/>
            </a:endParaRPr>
          </a:p>
        </p:txBody>
      </p:sp>
      <p:pic>
        <p:nvPicPr>
          <p:cNvPr id="135" name="Google Shape;135;p9"/>
          <p:cNvPicPr preferRelativeResize="0"/>
          <p:nvPr/>
        </p:nvPicPr>
        <p:blipFill rotWithShape="1">
          <a:blip r:embed="rId5">
            <a:alphaModFix/>
          </a:blip>
          <a:srcRect b="0" l="0" r="0" t="0"/>
          <a:stretch/>
        </p:blipFill>
        <p:spPr>
          <a:xfrm>
            <a:off x="10591448" y="5385947"/>
            <a:ext cx="1272300" cy="1272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9" name="Shape 139"/>
        <p:cNvGrpSpPr/>
        <p:nvPr/>
      </p:nvGrpSpPr>
      <p:grpSpPr>
        <a:xfrm>
          <a:off x="0" y="0"/>
          <a:ext cx="0" cy="0"/>
          <a:chOff x="0" y="0"/>
          <a:chExt cx="0" cy="0"/>
        </a:xfrm>
      </p:grpSpPr>
      <p:sp>
        <p:nvSpPr>
          <p:cNvPr id="140" name="Google Shape;140;g10039621568_0_0"/>
          <p:cNvSpPr txBox="1"/>
          <p:nvPr>
            <p:ph type="title"/>
          </p:nvPr>
        </p:nvSpPr>
        <p:spPr>
          <a:xfrm>
            <a:off x="838200" y="10404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b="1" lang="en-US"/>
              <a:t>Trauma &amp; Prolonged Stress</a:t>
            </a:r>
            <a:endParaRPr/>
          </a:p>
        </p:txBody>
      </p:sp>
      <p:sp>
        <p:nvSpPr>
          <p:cNvPr id="141" name="Google Shape;141;g10039621568_0_0"/>
          <p:cNvSpPr txBox="1"/>
          <p:nvPr>
            <p:ph idx="1" type="body"/>
          </p:nvPr>
        </p:nvSpPr>
        <p:spPr>
          <a:xfrm>
            <a:off x="2011550" y="1240100"/>
            <a:ext cx="8460300" cy="4728900"/>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lang="en-US" sz="1300"/>
              <a:t>“The body of research sparked by the ACE Study makes it clear that adverse childhood experiences in and of themselves are a risk factor for many of the most common and serious diseases in the United States (and worldwide), regardless of income or race or access or care.”</a:t>
            </a:r>
            <a:endParaRPr/>
          </a:p>
          <a:p>
            <a:pPr indent="0" lvl="0" marL="114300" rtl="0" algn="l">
              <a:lnSpc>
                <a:spcPct val="90000"/>
              </a:lnSpc>
              <a:spcBef>
                <a:spcPts val="1000"/>
              </a:spcBef>
              <a:spcAft>
                <a:spcPts val="0"/>
              </a:spcAft>
              <a:buSzPts val="1800"/>
              <a:buNone/>
            </a:pPr>
            <a:r>
              <a:rPr lang="en-US" sz="1300"/>
              <a:t>– Dr. Nadine Burke Harris</a:t>
            </a:r>
            <a:endParaRPr/>
          </a:p>
          <a:p>
            <a:pPr indent="0" lvl="0" marL="114300" rtl="0" algn="l">
              <a:lnSpc>
                <a:spcPct val="90000"/>
              </a:lnSpc>
              <a:spcBef>
                <a:spcPts val="1000"/>
              </a:spcBef>
              <a:spcAft>
                <a:spcPts val="0"/>
              </a:spcAft>
              <a:buSzPts val="1800"/>
              <a:buNone/>
            </a:pPr>
            <a:r>
              <a:t/>
            </a:r>
            <a:endParaRPr sz="1300"/>
          </a:p>
          <a:p>
            <a:pPr indent="0" lvl="0" marL="114300" rtl="0" algn="l">
              <a:lnSpc>
                <a:spcPct val="90000"/>
              </a:lnSpc>
              <a:spcBef>
                <a:spcPts val="1000"/>
              </a:spcBef>
              <a:spcAft>
                <a:spcPts val="0"/>
              </a:spcAft>
              <a:buSzPts val="1800"/>
              <a:buNone/>
            </a:pPr>
            <a:r>
              <a:rPr lang="en-US" sz="1300"/>
              <a:t>“Trauma is not what happens to you – Trauma is what happens inside you as a result of what happened to you.”</a:t>
            </a:r>
            <a:endParaRPr/>
          </a:p>
          <a:p>
            <a:pPr indent="0" lvl="0" marL="114300" rtl="0" algn="l">
              <a:lnSpc>
                <a:spcPct val="90000"/>
              </a:lnSpc>
              <a:spcBef>
                <a:spcPts val="1000"/>
              </a:spcBef>
              <a:spcAft>
                <a:spcPts val="0"/>
              </a:spcAft>
              <a:buSzPts val="1800"/>
              <a:buNone/>
            </a:pPr>
            <a:r>
              <a:rPr lang="en-US" sz="1300"/>
              <a:t>– Dr. Gabor Maté</a:t>
            </a:r>
            <a:endParaRPr sz="1300"/>
          </a:p>
          <a:p>
            <a:pPr indent="0" lvl="0" marL="114300" rtl="0" algn="l">
              <a:lnSpc>
                <a:spcPct val="90000"/>
              </a:lnSpc>
              <a:spcBef>
                <a:spcPts val="1000"/>
              </a:spcBef>
              <a:spcAft>
                <a:spcPts val="0"/>
              </a:spcAft>
              <a:buSzPts val="1800"/>
              <a:buNone/>
            </a:pPr>
            <a:r>
              <a:t/>
            </a:r>
            <a:endParaRPr sz="1300"/>
          </a:p>
          <a:p>
            <a:pPr indent="0" lvl="0" marL="114300" rtl="0" algn="l">
              <a:lnSpc>
                <a:spcPct val="90000"/>
              </a:lnSpc>
              <a:spcBef>
                <a:spcPts val="1000"/>
              </a:spcBef>
              <a:spcAft>
                <a:spcPts val="0"/>
              </a:spcAft>
              <a:buSzPts val="1800"/>
              <a:buNone/>
            </a:pPr>
            <a:r>
              <a:rPr lang="en-US" sz="1300"/>
              <a:t>“Trauma compromises our ability to engage with others by replacing patterns of connection with patterns of protection.” </a:t>
            </a:r>
            <a:endParaRPr/>
          </a:p>
          <a:p>
            <a:pPr indent="0" lvl="0" marL="114300" rtl="0" algn="l">
              <a:lnSpc>
                <a:spcPct val="90000"/>
              </a:lnSpc>
              <a:spcBef>
                <a:spcPts val="1000"/>
              </a:spcBef>
              <a:spcAft>
                <a:spcPts val="0"/>
              </a:spcAft>
              <a:buSzPts val="1800"/>
              <a:buNone/>
            </a:pPr>
            <a:r>
              <a:rPr lang="en-US" sz="1300"/>
              <a:t>– Deb Dana</a:t>
            </a:r>
            <a:endParaRPr/>
          </a:p>
          <a:p>
            <a:pPr indent="0" lvl="0" marL="114300" rtl="0" algn="l">
              <a:lnSpc>
                <a:spcPct val="90000"/>
              </a:lnSpc>
              <a:spcBef>
                <a:spcPts val="1000"/>
              </a:spcBef>
              <a:spcAft>
                <a:spcPts val="0"/>
              </a:spcAft>
              <a:buSzPts val="1800"/>
              <a:buNone/>
            </a:pPr>
            <a:r>
              <a:t/>
            </a:r>
            <a:endParaRPr sz="1300"/>
          </a:p>
          <a:p>
            <a:pPr indent="0" lvl="0" marL="114300" rtl="0" algn="l">
              <a:lnSpc>
                <a:spcPct val="90000"/>
              </a:lnSpc>
              <a:spcBef>
                <a:spcPts val="1000"/>
              </a:spcBef>
              <a:spcAft>
                <a:spcPts val="0"/>
              </a:spcAft>
              <a:buSzPts val="1800"/>
              <a:buNone/>
            </a:pPr>
            <a:r>
              <a:rPr lang="en-US" sz="1300"/>
              <a:t>“We think of trauma as things like rape, robbery, and car accidents. But there’s also the slow grind of living within systems of multiple oppressions, the slow grind of microaggressions and macroaggressions, the constant emphasis on production and working and never resting. That overwhelming trauma is the norm in North American culture.” </a:t>
            </a:r>
            <a:endParaRPr sz="1300"/>
          </a:p>
          <a:p>
            <a:pPr indent="0" lvl="0" marL="114300" rtl="0" algn="l">
              <a:lnSpc>
                <a:spcPct val="90000"/>
              </a:lnSpc>
              <a:spcBef>
                <a:spcPts val="1000"/>
              </a:spcBef>
              <a:spcAft>
                <a:spcPts val="0"/>
              </a:spcAft>
              <a:buSzPts val="1800"/>
              <a:buNone/>
            </a:pPr>
            <a:r>
              <a:rPr lang="en-US" sz="1300"/>
              <a:t>– Nkem Ndefo</a:t>
            </a:r>
            <a:endParaRPr sz="1300"/>
          </a:p>
          <a:p>
            <a:pPr indent="0" lvl="0" marL="114300" rtl="0" algn="l">
              <a:lnSpc>
                <a:spcPct val="90000"/>
              </a:lnSpc>
              <a:spcBef>
                <a:spcPts val="1000"/>
              </a:spcBef>
              <a:spcAft>
                <a:spcPts val="0"/>
              </a:spcAft>
              <a:buSzPts val="1800"/>
              <a:buNone/>
            </a:pPr>
            <a:r>
              <a:t/>
            </a:r>
            <a:endParaRPr sz="1300"/>
          </a:p>
          <a:p>
            <a:pPr indent="0" lvl="0" marL="114300" rtl="0" algn="l">
              <a:lnSpc>
                <a:spcPct val="90000"/>
              </a:lnSpc>
              <a:spcBef>
                <a:spcPts val="1000"/>
              </a:spcBef>
              <a:spcAft>
                <a:spcPts val="0"/>
              </a:spcAft>
              <a:buSzPts val="1800"/>
              <a:buNone/>
            </a:pPr>
            <a:r>
              <a:rPr lang="en-US" sz="1300"/>
              <a:t>“PTSD [Post Traumatic Stress Disorder] occurs when we don’t have the resources and supports to process what happens in our body. When symptoms of prolonged stress or trauma persist beyond four weeks, that’s when we start to experience PTSD.”</a:t>
            </a:r>
            <a:endParaRPr/>
          </a:p>
          <a:p>
            <a:pPr indent="0" lvl="0" marL="114300" rtl="0" algn="l">
              <a:lnSpc>
                <a:spcPct val="90000"/>
              </a:lnSpc>
              <a:spcBef>
                <a:spcPts val="1000"/>
              </a:spcBef>
              <a:spcAft>
                <a:spcPts val="0"/>
              </a:spcAft>
              <a:buSzPts val="1800"/>
              <a:buNone/>
            </a:pPr>
            <a:r>
              <a:rPr lang="en-US" sz="1300"/>
              <a:t>– Dr. Arielle Schwartz</a:t>
            </a:r>
            <a:endParaRPr/>
          </a:p>
        </p:txBody>
      </p:sp>
      <p:pic>
        <p:nvPicPr>
          <p:cNvPr id="142" name="Google Shape;142;g10039621568_0_0"/>
          <p:cNvPicPr preferRelativeResize="0"/>
          <p:nvPr/>
        </p:nvPicPr>
        <p:blipFill rotWithShape="1">
          <a:blip r:embed="rId3">
            <a:alphaModFix/>
          </a:blip>
          <a:srcRect b="40646" l="21054" r="15772" t="11476"/>
          <a:stretch/>
        </p:blipFill>
        <p:spPr>
          <a:xfrm>
            <a:off x="523550" y="3235165"/>
            <a:ext cx="1072075" cy="1218824"/>
          </a:xfrm>
          <a:prstGeom prst="rect">
            <a:avLst/>
          </a:prstGeom>
          <a:noFill/>
          <a:ln>
            <a:noFill/>
          </a:ln>
        </p:spPr>
      </p:pic>
      <p:pic>
        <p:nvPicPr>
          <p:cNvPr id="143" name="Google Shape;143;g10039621568_0_0"/>
          <p:cNvPicPr preferRelativeResize="0"/>
          <p:nvPr/>
        </p:nvPicPr>
        <p:blipFill rotWithShape="1">
          <a:blip r:embed="rId4">
            <a:alphaModFix/>
          </a:blip>
          <a:srcRect b="14536" l="23091" r="27743" t="0"/>
          <a:stretch/>
        </p:blipFill>
        <p:spPr>
          <a:xfrm>
            <a:off x="10812625" y="1875855"/>
            <a:ext cx="1072076" cy="1242345"/>
          </a:xfrm>
          <a:prstGeom prst="rect">
            <a:avLst/>
          </a:prstGeom>
          <a:noFill/>
          <a:ln>
            <a:noFill/>
          </a:ln>
        </p:spPr>
      </p:pic>
      <p:pic>
        <p:nvPicPr>
          <p:cNvPr id="144" name="Google Shape;144;g10039621568_0_0"/>
          <p:cNvPicPr preferRelativeResize="0"/>
          <p:nvPr/>
        </p:nvPicPr>
        <p:blipFill rotWithShape="1">
          <a:blip r:embed="rId5">
            <a:alphaModFix/>
          </a:blip>
          <a:srcRect b="31896" l="8976" r="7053" t="5323"/>
          <a:stretch/>
        </p:blipFill>
        <p:spPr>
          <a:xfrm>
            <a:off x="523550" y="5094325"/>
            <a:ext cx="1072074" cy="1202199"/>
          </a:xfrm>
          <a:prstGeom prst="rect">
            <a:avLst/>
          </a:prstGeom>
          <a:noFill/>
          <a:ln>
            <a:noFill/>
          </a:ln>
        </p:spPr>
      </p:pic>
      <p:pic>
        <p:nvPicPr>
          <p:cNvPr id="145" name="Google Shape;145;g10039621568_0_0"/>
          <p:cNvPicPr preferRelativeResize="0"/>
          <p:nvPr/>
        </p:nvPicPr>
        <p:blipFill rotWithShape="1">
          <a:blip r:embed="rId6">
            <a:alphaModFix/>
          </a:blip>
          <a:srcRect b="0" l="0" r="0" t="0"/>
          <a:stretch/>
        </p:blipFill>
        <p:spPr>
          <a:xfrm>
            <a:off x="570500" y="1240100"/>
            <a:ext cx="1072074" cy="1188100"/>
          </a:xfrm>
          <a:prstGeom prst="rect">
            <a:avLst/>
          </a:prstGeom>
          <a:noFill/>
          <a:ln>
            <a:noFill/>
          </a:ln>
        </p:spPr>
      </p:pic>
      <p:pic>
        <p:nvPicPr>
          <p:cNvPr id="146" name="Google Shape;146;g10039621568_0_0"/>
          <p:cNvPicPr preferRelativeResize="0"/>
          <p:nvPr/>
        </p:nvPicPr>
        <p:blipFill rotWithShape="1">
          <a:blip r:embed="rId7">
            <a:alphaModFix/>
          </a:blip>
          <a:srcRect b="0" l="0" r="0" t="0"/>
          <a:stretch/>
        </p:blipFill>
        <p:spPr>
          <a:xfrm>
            <a:off x="10887725" y="3871737"/>
            <a:ext cx="1072075" cy="1072075"/>
          </a:xfrm>
          <a:prstGeom prst="rect">
            <a:avLst/>
          </a:prstGeom>
          <a:noFill/>
          <a:ln>
            <a:noFill/>
          </a:ln>
        </p:spPr>
      </p:pic>
      <p:sp>
        <p:nvSpPr>
          <p:cNvPr id="147" name="Google Shape;147;g10039621568_0_0"/>
          <p:cNvSpPr txBox="1"/>
          <p:nvPr/>
        </p:nvSpPr>
        <p:spPr>
          <a:xfrm>
            <a:off x="570437" y="2455825"/>
            <a:ext cx="1072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Dr. Nadine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Burke Harris</a:t>
            </a:r>
            <a:endParaRPr b="0" i="0" sz="1000" u="none" cap="none" strike="noStrike">
              <a:solidFill>
                <a:srgbClr val="000000"/>
              </a:solidFill>
              <a:latin typeface="Arial"/>
              <a:ea typeface="Arial"/>
              <a:cs typeface="Arial"/>
              <a:sym typeface="Arial"/>
            </a:endParaRPr>
          </a:p>
        </p:txBody>
      </p:sp>
      <p:sp>
        <p:nvSpPr>
          <p:cNvPr id="148" name="Google Shape;148;g10039621568_0_0"/>
          <p:cNvSpPr txBox="1"/>
          <p:nvPr/>
        </p:nvSpPr>
        <p:spPr>
          <a:xfrm>
            <a:off x="523487" y="4454000"/>
            <a:ext cx="1072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Deb Dana</a:t>
            </a:r>
            <a:endParaRPr b="0" i="0" sz="1000" u="none" cap="none" strike="noStrike">
              <a:solidFill>
                <a:srgbClr val="000000"/>
              </a:solidFill>
              <a:latin typeface="Arial"/>
              <a:ea typeface="Arial"/>
              <a:cs typeface="Arial"/>
              <a:sym typeface="Arial"/>
            </a:endParaRPr>
          </a:p>
        </p:txBody>
      </p:sp>
      <p:sp>
        <p:nvSpPr>
          <p:cNvPr id="149" name="Google Shape;149;g10039621568_0_0"/>
          <p:cNvSpPr txBox="1"/>
          <p:nvPr/>
        </p:nvSpPr>
        <p:spPr>
          <a:xfrm>
            <a:off x="523487" y="6298275"/>
            <a:ext cx="1072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Dr. Arielle Schwartz</a:t>
            </a:r>
            <a:endParaRPr b="0" i="0" sz="1000" u="none" cap="none" strike="noStrike">
              <a:solidFill>
                <a:srgbClr val="000000"/>
              </a:solidFill>
              <a:latin typeface="Arial"/>
              <a:ea typeface="Arial"/>
              <a:cs typeface="Arial"/>
              <a:sym typeface="Arial"/>
            </a:endParaRPr>
          </a:p>
        </p:txBody>
      </p:sp>
      <p:sp>
        <p:nvSpPr>
          <p:cNvPr id="150" name="Google Shape;150;g10039621568_0_0"/>
          <p:cNvSpPr txBox="1"/>
          <p:nvPr/>
        </p:nvSpPr>
        <p:spPr>
          <a:xfrm>
            <a:off x="10812575" y="3090900"/>
            <a:ext cx="1072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Dr. Gabor </a:t>
            </a:r>
            <a:r>
              <a:rPr b="0" i="0" lang="en-US" sz="1000" u="none" cap="none" strike="noStrike">
                <a:solidFill>
                  <a:schemeClr val="dk1"/>
                </a:solidFill>
                <a:latin typeface="Arial"/>
                <a:ea typeface="Arial"/>
                <a:cs typeface="Arial"/>
                <a:sym typeface="Arial"/>
              </a:rPr>
              <a:t>Maté</a:t>
            </a:r>
            <a:endParaRPr b="0" i="0" sz="1000" u="none" cap="none" strike="noStrike">
              <a:solidFill>
                <a:srgbClr val="000000"/>
              </a:solidFill>
              <a:latin typeface="Arial"/>
              <a:ea typeface="Arial"/>
              <a:cs typeface="Arial"/>
              <a:sym typeface="Arial"/>
            </a:endParaRPr>
          </a:p>
        </p:txBody>
      </p:sp>
      <p:sp>
        <p:nvSpPr>
          <p:cNvPr id="151" name="Google Shape;151;g10039621568_0_0"/>
          <p:cNvSpPr txBox="1"/>
          <p:nvPr/>
        </p:nvSpPr>
        <p:spPr>
          <a:xfrm>
            <a:off x="10887775" y="4995525"/>
            <a:ext cx="10722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Nkem Ndefo</a:t>
            </a:r>
            <a:endParaRPr b="0" i="0" sz="1000" u="none" cap="none" strike="noStrike">
              <a:solidFill>
                <a:srgbClr val="000000"/>
              </a:solidFill>
              <a:latin typeface="Arial"/>
              <a:ea typeface="Arial"/>
              <a:cs typeface="Arial"/>
              <a:sym typeface="Arial"/>
            </a:endParaRPr>
          </a:p>
        </p:txBody>
      </p:sp>
      <p:pic>
        <p:nvPicPr>
          <p:cNvPr id="152" name="Google Shape;152;g10039621568_0_0"/>
          <p:cNvPicPr preferRelativeResize="0"/>
          <p:nvPr/>
        </p:nvPicPr>
        <p:blipFill rotWithShape="1">
          <a:blip r:embed="rId8">
            <a:alphaModFix/>
          </a:blip>
          <a:srcRect b="0" l="0" r="0" t="0"/>
          <a:stretch/>
        </p:blipFill>
        <p:spPr>
          <a:xfrm>
            <a:off x="10591448" y="5385947"/>
            <a:ext cx="1272300" cy="1272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6" name="Shape 156"/>
        <p:cNvGrpSpPr/>
        <p:nvPr/>
      </p:nvGrpSpPr>
      <p:grpSpPr>
        <a:xfrm>
          <a:off x="0" y="0"/>
          <a:ext cx="0" cy="0"/>
          <a:chOff x="0" y="0"/>
          <a:chExt cx="0" cy="0"/>
        </a:xfrm>
      </p:grpSpPr>
      <p:sp>
        <p:nvSpPr>
          <p:cNvPr id="157" name="Google Shape;157;p11"/>
          <p:cNvSpPr txBox="1"/>
          <p:nvPr>
            <p:ph type="title"/>
          </p:nvPr>
        </p:nvSpPr>
        <p:spPr>
          <a:xfrm>
            <a:off x="835026" y="96794"/>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b="1" lang="en-US"/>
              <a:t>3-part Brain &amp; What We Need to Heal</a:t>
            </a:r>
            <a:endParaRPr/>
          </a:p>
        </p:txBody>
      </p:sp>
      <p:pic>
        <p:nvPicPr>
          <p:cNvPr id="158" name="Google Shape;158;p11"/>
          <p:cNvPicPr preferRelativeResize="0"/>
          <p:nvPr/>
        </p:nvPicPr>
        <p:blipFill rotWithShape="1">
          <a:blip r:embed="rId3">
            <a:alphaModFix/>
          </a:blip>
          <a:srcRect b="0" l="0" r="0" t="0"/>
          <a:stretch/>
        </p:blipFill>
        <p:spPr>
          <a:xfrm>
            <a:off x="73846" y="1464975"/>
            <a:ext cx="5391298" cy="2940708"/>
          </a:xfrm>
          <a:prstGeom prst="rect">
            <a:avLst/>
          </a:prstGeom>
          <a:noFill/>
          <a:ln>
            <a:noFill/>
          </a:ln>
        </p:spPr>
      </p:pic>
      <p:sp>
        <p:nvSpPr>
          <p:cNvPr id="159" name="Google Shape;159;p11"/>
          <p:cNvSpPr txBox="1"/>
          <p:nvPr>
            <p:ph idx="1" type="body"/>
          </p:nvPr>
        </p:nvSpPr>
        <p:spPr>
          <a:xfrm>
            <a:off x="7100434" y="1464976"/>
            <a:ext cx="3256200" cy="4710600"/>
          </a:xfrm>
          <a:prstGeom prst="rect">
            <a:avLst/>
          </a:prstGeom>
          <a:noFill/>
          <a:ln>
            <a:noFill/>
          </a:ln>
        </p:spPr>
        <p:txBody>
          <a:bodyPr anchorCtr="0" anchor="t" bIns="45700" lIns="91425" spcFirstLastPara="1" rIns="91425" wrap="square" tIns="45700">
            <a:normAutofit lnSpcReduction="20000"/>
          </a:bodyPr>
          <a:lstStyle/>
          <a:p>
            <a:pPr indent="0" lvl="0" marL="114300" rtl="0" algn="l">
              <a:lnSpc>
                <a:spcPct val="90000"/>
              </a:lnSpc>
              <a:spcBef>
                <a:spcPts val="1000"/>
              </a:spcBef>
              <a:spcAft>
                <a:spcPts val="0"/>
              </a:spcAft>
              <a:buSzPts val="1946"/>
              <a:buNone/>
            </a:pPr>
            <a:r>
              <a:rPr b="1" lang="en-US" sz="2900"/>
              <a:t>LEARNING </a:t>
            </a:r>
            <a:endParaRPr/>
          </a:p>
          <a:p>
            <a:pPr indent="-352167" lvl="0" marL="457200" rtl="0" algn="l">
              <a:lnSpc>
                <a:spcPct val="90000"/>
              </a:lnSpc>
              <a:spcBef>
                <a:spcPts val="1000"/>
              </a:spcBef>
              <a:spcAft>
                <a:spcPts val="0"/>
              </a:spcAft>
              <a:buClr>
                <a:schemeClr val="dk1"/>
              </a:buClr>
              <a:buSzPts val="1946"/>
              <a:buChar char="•"/>
            </a:pPr>
            <a:r>
              <a:rPr lang="en-US" sz="1800"/>
              <a:t>Empowerment</a:t>
            </a:r>
            <a:endParaRPr/>
          </a:p>
          <a:p>
            <a:pPr indent="-352167" lvl="0" marL="457200" rtl="0" algn="l">
              <a:lnSpc>
                <a:spcPct val="90000"/>
              </a:lnSpc>
              <a:spcBef>
                <a:spcPts val="1000"/>
              </a:spcBef>
              <a:spcAft>
                <a:spcPts val="0"/>
              </a:spcAft>
              <a:buClr>
                <a:schemeClr val="dk1"/>
              </a:buClr>
              <a:buSzPts val="1946"/>
              <a:buChar char="•"/>
            </a:pPr>
            <a:r>
              <a:rPr lang="en-US" sz="1800"/>
              <a:t>Agency</a:t>
            </a:r>
            <a:endParaRPr/>
          </a:p>
          <a:p>
            <a:pPr indent="-352167" lvl="0" marL="457200" rtl="0" algn="l">
              <a:lnSpc>
                <a:spcPct val="90000"/>
              </a:lnSpc>
              <a:spcBef>
                <a:spcPts val="1000"/>
              </a:spcBef>
              <a:spcAft>
                <a:spcPts val="0"/>
              </a:spcAft>
              <a:buClr>
                <a:schemeClr val="dk1"/>
              </a:buClr>
              <a:buSzPts val="1946"/>
              <a:buChar char="•"/>
            </a:pPr>
            <a:r>
              <a:rPr lang="en-US" sz="1800"/>
              <a:t>Choice</a:t>
            </a:r>
            <a:endParaRPr/>
          </a:p>
          <a:p>
            <a:pPr indent="-352167" lvl="0" marL="457200" rtl="0" algn="l">
              <a:lnSpc>
                <a:spcPct val="90000"/>
              </a:lnSpc>
              <a:spcBef>
                <a:spcPts val="1000"/>
              </a:spcBef>
              <a:spcAft>
                <a:spcPts val="0"/>
              </a:spcAft>
              <a:buClr>
                <a:schemeClr val="dk1"/>
              </a:buClr>
              <a:buSzPts val="1946"/>
              <a:buChar char="•"/>
            </a:pPr>
            <a:r>
              <a:rPr lang="en-US" sz="1800"/>
              <a:t>Voice</a:t>
            </a:r>
            <a:endParaRPr/>
          </a:p>
          <a:p>
            <a:pPr indent="0" lvl="0" marL="114300" rtl="0" algn="l">
              <a:lnSpc>
                <a:spcPct val="90000"/>
              </a:lnSpc>
              <a:spcBef>
                <a:spcPts val="1000"/>
              </a:spcBef>
              <a:spcAft>
                <a:spcPts val="0"/>
              </a:spcAft>
              <a:buSzPts val="1946"/>
              <a:buNone/>
            </a:pPr>
            <a:r>
              <a:rPr b="1" lang="en-US" sz="2900"/>
              <a:t>CONNECTIONS</a:t>
            </a:r>
            <a:endParaRPr/>
          </a:p>
          <a:p>
            <a:pPr indent="-352167" lvl="0" marL="457200" rtl="0" algn="l">
              <a:lnSpc>
                <a:spcPct val="90000"/>
              </a:lnSpc>
              <a:spcBef>
                <a:spcPts val="1000"/>
              </a:spcBef>
              <a:spcAft>
                <a:spcPts val="0"/>
              </a:spcAft>
              <a:buClr>
                <a:schemeClr val="dk1"/>
              </a:buClr>
              <a:buSzPts val="1946"/>
              <a:buChar char="•"/>
            </a:pPr>
            <a:r>
              <a:rPr lang="en-US" sz="1800"/>
              <a:t>Safe, trusting relationships</a:t>
            </a:r>
            <a:endParaRPr/>
          </a:p>
          <a:p>
            <a:pPr indent="-352167" lvl="0" marL="457200" rtl="0" algn="l">
              <a:lnSpc>
                <a:spcPct val="90000"/>
              </a:lnSpc>
              <a:spcBef>
                <a:spcPts val="1000"/>
              </a:spcBef>
              <a:spcAft>
                <a:spcPts val="0"/>
              </a:spcAft>
              <a:buClr>
                <a:schemeClr val="dk1"/>
              </a:buClr>
              <a:buSzPts val="1946"/>
              <a:buChar char="•"/>
            </a:pPr>
            <a:r>
              <a:rPr lang="en-US" sz="1800"/>
              <a:t>Sense of belonging</a:t>
            </a:r>
            <a:endParaRPr/>
          </a:p>
          <a:p>
            <a:pPr indent="-352167" lvl="0" marL="457200" rtl="0" algn="l">
              <a:lnSpc>
                <a:spcPct val="90000"/>
              </a:lnSpc>
              <a:spcBef>
                <a:spcPts val="1000"/>
              </a:spcBef>
              <a:spcAft>
                <a:spcPts val="0"/>
              </a:spcAft>
              <a:buClr>
                <a:schemeClr val="dk1"/>
              </a:buClr>
              <a:buSzPts val="1946"/>
              <a:buChar char="•"/>
            </a:pPr>
            <a:r>
              <a:rPr lang="en-US" sz="1800"/>
              <a:t>Inclusion</a:t>
            </a:r>
            <a:endParaRPr sz="1800"/>
          </a:p>
          <a:p>
            <a:pPr indent="0" lvl="0" marL="114300" rtl="0" algn="l">
              <a:lnSpc>
                <a:spcPct val="90000"/>
              </a:lnSpc>
              <a:spcBef>
                <a:spcPts val="1000"/>
              </a:spcBef>
              <a:spcAft>
                <a:spcPts val="0"/>
              </a:spcAft>
              <a:buSzPts val="1946"/>
              <a:buNone/>
            </a:pPr>
            <a:r>
              <a:rPr b="1" lang="en-US" sz="2900"/>
              <a:t>SAFETY</a:t>
            </a:r>
            <a:endParaRPr/>
          </a:p>
          <a:p>
            <a:pPr indent="-352167" lvl="0" marL="457200" rtl="0" algn="l">
              <a:lnSpc>
                <a:spcPct val="90000"/>
              </a:lnSpc>
              <a:spcBef>
                <a:spcPts val="1000"/>
              </a:spcBef>
              <a:spcAft>
                <a:spcPts val="0"/>
              </a:spcAft>
              <a:buClr>
                <a:schemeClr val="dk1"/>
              </a:buClr>
              <a:buSzPts val="1946"/>
              <a:buChar char="•"/>
            </a:pPr>
            <a:r>
              <a:rPr lang="en-US" sz="1800"/>
              <a:t>Internal safety</a:t>
            </a:r>
            <a:endParaRPr/>
          </a:p>
          <a:p>
            <a:pPr indent="-352167" lvl="0" marL="457200" rtl="0" algn="l">
              <a:lnSpc>
                <a:spcPct val="90000"/>
              </a:lnSpc>
              <a:spcBef>
                <a:spcPts val="1000"/>
              </a:spcBef>
              <a:spcAft>
                <a:spcPts val="0"/>
              </a:spcAft>
              <a:buClr>
                <a:schemeClr val="dk1"/>
              </a:buClr>
              <a:buSzPts val="1946"/>
              <a:buChar char="•"/>
            </a:pPr>
            <a:r>
              <a:rPr lang="en-US" sz="1800"/>
              <a:t>External safety</a:t>
            </a:r>
            <a:endParaRPr/>
          </a:p>
          <a:p>
            <a:pPr indent="-352167" lvl="0" marL="457200" rtl="0" algn="l">
              <a:lnSpc>
                <a:spcPct val="90000"/>
              </a:lnSpc>
              <a:spcBef>
                <a:spcPts val="1000"/>
              </a:spcBef>
              <a:spcAft>
                <a:spcPts val="0"/>
              </a:spcAft>
              <a:buClr>
                <a:schemeClr val="dk1"/>
              </a:buClr>
              <a:buSzPts val="1946"/>
              <a:buChar char="•"/>
            </a:pPr>
            <a:r>
              <a:rPr lang="en-US" sz="1800"/>
              <a:t>Present moment</a:t>
            </a:r>
            <a:endParaRPr/>
          </a:p>
        </p:txBody>
      </p:sp>
      <p:cxnSp>
        <p:nvCxnSpPr>
          <p:cNvPr id="160" name="Google Shape;160;p11"/>
          <p:cNvCxnSpPr/>
          <p:nvPr/>
        </p:nvCxnSpPr>
        <p:spPr>
          <a:xfrm flipH="1" rot="10800000">
            <a:off x="4907681" y="1690722"/>
            <a:ext cx="2346600" cy="606900"/>
          </a:xfrm>
          <a:prstGeom prst="straightConnector1">
            <a:avLst/>
          </a:prstGeom>
          <a:noFill/>
          <a:ln cap="flat" cmpd="sng" w="66675">
            <a:solidFill>
              <a:schemeClr val="dk1"/>
            </a:solidFill>
            <a:prstDash val="solid"/>
            <a:miter lim="800000"/>
            <a:headEnd len="sm" w="sm" type="none"/>
            <a:tailEnd len="med" w="med" type="triangle"/>
          </a:ln>
        </p:spPr>
      </p:cxnSp>
      <p:cxnSp>
        <p:nvCxnSpPr>
          <p:cNvPr id="161" name="Google Shape;161;p11"/>
          <p:cNvCxnSpPr/>
          <p:nvPr/>
        </p:nvCxnSpPr>
        <p:spPr>
          <a:xfrm>
            <a:off x="4931363" y="3087858"/>
            <a:ext cx="2322900" cy="341100"/>
          </a:xfrm>
          <a:prstGeom prst="straightConnector1">
            <a:avLst/>
          </a:prstGeom>
          <a:noFill/>
          <a:ln cap="flat" cmpd="sng" w="66675">
            <a:solidFill>
              <a:schemeClr val="dk1"/>
            </a:solidFill>
            <a:prstDash val="solid"/>
            <a:miter lim="800000"/>
            <a:headEnd len="sm" w="sm" type="none"/>
            <a:tailEnd len="med" w="med" type="triangle"/>
          </a:ln>
        </p:spPr>
      </p:cxnSp>
      <p:pic>
        <p:nvPicPr>
          <p:cNvPr id="162" name="Google Shape;162;p11"/>
          <p:cNvPicPr preferRelativeResize="0"/>
          <p:nvPr/>
        </p:nvPicPr>
        <p:blipFill rotWithShape="1">
          <a:blip r:embed="rId4">
            <a:alphaModFix/>
          </a:blip>
          <a:srcRect b="4667" l="0" r="0" t="12722"/>
          <a:stretch/>
        </p:blipFill>
        <p:spPr>
          <a:xfrm>
            <a:off x="192687" y="4639299"/>
            <a:ext cx="2056312" cy="2056311"/>
          </a:xfrm>
          <a:prstGeom prst="rect">
            <a:avLst/>
          </a:prstGeom>
          <a:noFill/>
          <a:ln>
            <a:noFill/>
          </a:ln>
        </p:spPr>
      </p:pic>
      <p:pic>
        <p:nvPicPr>
          <p:cNvPr id="163" name="Google Shape;163;p11"/>
          <p:cNvPicPr preferRelativeResize="0"/>
          <p:nvPr/>
        </p:nvPicPr>
        <p:blipFill rotWithShape="1">
          <a:blip r:embed="rId5">
            <a:alphaModFix/>
          </a:blip>
          <a:srcRect b="0" l="0" r="0" t="0"/>
          <a:stretch/>
        </p:blipFill>
        <p:spPr>
          <a:xfrm>
            <a:off x="2323088" y="4631395"/>
            <a:ext cx="2057367" cy="2057367"/>
          </a:xfrm>
          <a:prstGeom prst="rect">
            <a:avLst/>
          </a:prstGeom>
          <a:noFill/>
          <a:ln>
            <a:noFill/>
          </a:ln>
        </p:spPr>
      </p:pic>
      <p:pic>
        <p:nvPicPr>
          <p:cNvPr id="164" name="Google Shape;164;p11"/>
          <p:cNvPicPr preferRelativeResize="0"/>
          <p:nvPr/>
        </p:nvPicPr>
        <p:blipFill rotWithShape="1">
          <a:blip r:embed="rId6">
            <a:alphaModFix/>
          </a:blip>
          <a:srcRect b="0" l="0" r="0" t="0"/>
          <a:stretch/>
        </p:blipFill>
        <p:spPr>
          <a:xfrm>
            <a:off x="4454545" y="4631395"/>
            <a:ext cx="2057367" cy="2057367"/>
          </a:xfrm>
          <a:prstGeom prst="rect">
            <a:avLst/>
          </a:prstGeom>
          <a:noFill/>
          <a:ln>
            <a:noFill/>
          </a:ln>
        </p:spPr>
      </p:pic>
      <p:sp>
        <p:nvSpPr>
          <p:cNvPr id="165" name="Google Shape;165;p11"/>
          <p:cNvSpPr/>
          <p:nvPr/>
        </p:nvSpPr>
        <p:spPr>
          <a:xfrm>
            <a:off x="9916875" y="1508550"/>
            <a:ext cx="548700" cy="4623600"/>
          </a:xfrm>
          <a:prstGeom prst="rightBrace">
            <a:avLst>
              <a:gd fmla="val 8333" name="adj1"/>
              <a:gd fmla="val 50000" name="adj2"/>
            </a:avLst>
          </a:prstGeom>
          <a:no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 name="Google Shape;166;p11"/>
          <p:cNvSpPr txBox="1"/>
          <p:nvPr/>
        </p:nvSpPr>
        <p:spPr>
          <a:xfrm>
            <a:off x="10465572" y="3358638"/>
            <a:ext cx="16929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Patience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Self-compassion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Grace</a:t>
            </a:r>
            <a:endParaRPr b="0" i="0" sz="1400" u="none" cap="none" strike="noStrike">
              <a:solidFill>
                <a:srgbClr val="000000"/>
              </a:solidFill>
              <a:latin typeface="Arial"/>
              <a:ea typeface="Arial"/>
              <a:cs typeface="Arial"/>
              <a:sym typeface="Arial"/>
            </a:endParaRPr>
          </a:p>
        </p:txBody>
      </p:sp>
      <p:cxnSp>
        <p:nvCxnSpPr>
          <p:cNvPr id="167" name="Google Shape;167;p11"/>
          <p:cNvCxnSpPr/>
          <p:nvPr/>
        </p:nvCxnSpPr>
        <p:spPr>
          <a:xfrm>
            <a:off x="4776448" y="3770142"/>
            <a:ext cx="2477700" cy="984600"/>
          </a:xfrm>
          <a:prstGeom prst="straightConnector1">
            <a:avLst/>
          </a:prstGeom>
          <a:noFill/>
          <a:ln cap="flat" cmpd="sng" w="66675">
            <a:solidFill>
              <a:schemeClr val="dk1"/>
            </a:solidFill>
            <a:prstDash val="solid"/>
            <a:miter lim="800000"/>
            <a:headEnd len="sm" w="sm" type="none"/>
            <a:tailEnd len="med" w="med" type="triangle"/>
          </a:ln>
        </p:spPr>
      </p:cxnSp>
      <p:pic>
        <p:nvPicPr>
          <p:cNvPr id="168" name="Google Shape;168;p11"/>
          <p:cNvPicPr preferRelativeResize="0"/>
          <p:nvPr/>
        </p:nvPicPr>
        <p:blipFill rotWithShape="1">
          <a:blip r:embed="rId7">
            <a:alphaModFix/>
          </a:blip>
          <a:srcRect b="0" l="0" r="0" t="0"/>
          <a:stretch/>
        </p:blipFill>
        <p:spPr>
          <a:xfrm>
            <a:off x="10591448" y="5385947"/>
            <a:ext cx="1272300" cy="1272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2" name="Shape 172"/>
        <p:cNvGrpSpPr/>
        <p:nvPr/>
      </p:nvGrpSpPr>
      <p:grpSpPr>
        <a:xfrm>
          <a:off x="0" y="0"/>
          <a:ext cx="0" cy="0"/>
          <a:chOff x="0" y="0"/>
          <a:chExt cx="0" cy="0"/>
        </a:xfrm>
      </p:grpSpPr>
      <p:sp>
        <p:nvSpPr>
          <p:cNvPr id="173" name="Google Shape;173;p12"/>
          <p:cNvSpPr txBox="1"/>
          <p:nvPr>
            <p:ph type="title"/>
          </p:nvPr>
        </p:nvSpPr>
        <p:spPr>
          <a:xfrm>
            <a:off x="838200" y="132198"/>
            <a:ext cx="113538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b="1" lang="en-US" sz="4200"/>
              <a:t>Mind-body practices → Somatics → Embodiment</a:t>
            </a:r>
            <a:endParaRPr b="1" sz="4200"/>
          </a:p>
        </p:txBody>
      </p:sp>
      <p:pic>
        <p:nvPicPr>
          <p:cNvPr id="174" name="Google Shape;174;p12"/>
          <p:cNvPicPr preferRelativeResize="0"/>
          <p:nvPr/>
        </p:nvPicPr>
        <p:blipFill rotWithShape="1">
          <a:blip r:embed="rId3">
            <a:alphaModFix/>
          </a:blip>
          <a:srcRect b="32287" l="0" r="0" t="21699"/>
          <a:stretch/>
        </p:blipFill>
        <p:spPr>
          <a:xfrm>
            <a:off x="838200" y="3080824"/>
            <a:ext cx="3291752" cy="3282611"/>
          </a:xfrm>
          <a:prstGeom prst="rect">
            <a:avLst/>
          </a:prstGeom>
          <a:noFill/>
          <a:ln>
            <a:noFill/>
          </a:ln>
        </p:spPr>
      </p:pic>
      <p:sp>
        <p:nvSpPr>
          <p:cNvPr id="175" name="Google Shape;175;p12"/>
          <p:cNvSpPr txBox="1"/>
          <p:nvPr/>
        </p:nvSpPr>
        <p:spPr>
          <a:xfrm>
            <a:off x="838200" y="1401007"/>
            <a:ext cx="9803646"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Embodiment = Combining…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our sensations (external info using the five senses),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our movement impulses (location of body in space at present moment = proprioception),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and our emotions (internal info from how we feel = interoception)</a:t>
            </a:r>
            <a:endParaRPr b="0" i="0" sz="2000" u="none" cap="none" strike="noStrike">
              <a:solidFill>
                <a:schemeClr val="dk1"/>
              </a:solidFill>
              <a:latin typeface="Calibri"/>
              <a:ea typeface="Calibri"/>
              <a:cs typeface="Calibri"/>
              <a:sym typeface="Calibri"/>
            </a:endParaRPr>
          </a:p>
        </p:txBody>
      </p:sp>
      <p:sp>
        <p:nvSpPr>
          <p:cNvPr id="176" name="Google Shape;176;p12"/>
          <p:cNvSpPr txBox="1"/>
          <p:nvPr/>
        </p:nvSpPr>
        <p:spPr>
          <a:xfrm>
            <a:off x="4525341" y="3013970"/>
            <a:ext cx="74925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Embodiment allows us to understand how a certain situation feels inside our body. When we pay attention to feelings in the body, we have markers to indicate what is okay and not okay for us. It helps us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consciously pay attention to feelings in the body;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guide our decisions;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guide our emotional regulation;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guide how we tend to ourselves;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guide our relationships; an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guide how we communicate with others.</a:t>
            </a:r>
            <a:endParaRPr b="0" i="0" sz="1400" u="none" cap="none" strike="noStrike">
              <a:solidFill>
                <a:srgbClr val="000000"/>
              </a:solidFill>
              <a:latin typeface="Arial"/>
              <a:ea typeface="Arial"/>
              <a:cs typeface="Arial"/>
              <a:sym typeface="Arial"/>
            </a:endParaRPr>
          </a:p>
        </p:txBody>
      </p:sp>
      <p:pic>
        <p:nvPicPr>
          <p:cNvPr id="177" name="Google Shape;177;p12"/>
          <p:cNvPicPr preferRelativeResize="0"/>
          <p:nvPr/>
        </p:nvPicPr>
        <p:blipFill rotWithShape="1">
          <a:blip r:embed="rId4">
            <a:alphaModFix/>
          </a:blip>
          <a:srcRect b="0" l="0" r="0" t="0"/>
          <a:stretch/>
        </p:blipFill>
        <p:spPr>
          <a:xfrm>
            <a:off x="10743848" y="5538347"/>
            <a:ext cx="1272300" cy="1272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1" name="Shape 181"/>
        <p:cNvGrpSpPr/>
        <p:nvPr/>
      </p:nvGrpSpPr>
      <p:grpSpPr>
        <a:xfrm>
          <a:off x="0" y="0"/>
          <a:ext cx="0" cy="0"/>
          <a:chOff x="0" y="0"/>
          <a:chExt cx="0" cy="0"/>
        </a:xfrm>
      </p:grpSpPr>
      <p:sp>
        <p:nvSpPr>
          <p:cNvPr id="182" name="Google Shape;182;g1006da1fbc9_0_0"/>
          <p:cNvSpPr txBox="1"/>
          <p:nvPr/>
        </p:nvSpPr>
        <p:spPr>
          <a:xfrm>
            <a:off x="954025" y="1445075"/>
            <a:ext cx="68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 name="Google Shape;183;g1006da1fbc9_0_0"/>
          <p:cNvPicPr preferRelativeResize="0"/>
          <p:nvPr/>
        </p:nvPicPr>
        <p:blipFill rotWithShape="1">
          <a:blip r:embed="rId3">
            <a:alphaModFix/>
          </a:blip>
          <a:srcRect b="0" l="0" r="0" t="0"/>
          <a:stretch/>
        </p:blipFill>
        <p:spPr>
          <a:xfrm>
            <a:off x="2556025" y="304800"/>
            <a:ext cx="6553200" cy="6553200"/>
          </a:xfrm>
          <a:prstGeom prst="rect">
            <a:avLst/>
          </a:prstGeom>
          <a:noFill/>
          <a:ln>
            <a:noFill/>
          </a:ln>
        </p:spPr>
      </p:pic>
      <p:pic>
        <p:nvPicPr>
          <p:cNvPr id="184" name="Google Shape;184;g1006da1fbc9_0_0"/>
          <p:cNvPicPr preferRelativeResize="0"/>
          <p:nvPr/>
        </p:nvPicPr>
        <p:blipFill rotWithShape="1">
          <a:blip r:embed="rId4">
            <a:alphaModFix/>
          </a:blip>
          <a:srcRect b="0" l="0" r="0" t="0"/>
          <a:stretch/>
        </p:blipFill>
        <p:spPr>
          <a:xfrm>
            <a:off x="10591448" y="5385947"/>
            <a:ext cx="1272300" cy="1272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8" name="Shape 188"/>
        <p:cNvGrpSpPr/>
        <p:nvPr/>
      </p:nvGrpSpPr>
      <p:grpSpPr>
        <a:xfrm>
          <a:off x="0" y="0"/>
          <a:ext cx="0" cy="0"/>
          <a:chOff x="0" y="0"/>
          <a:chExt cx="0" cy="0"/>
        </a:xfrm>
      </p:grpSpPr>
      <p:sp>
        <p:nvSpPr>
          <p:cNvPr id="189" name="Google Shape;189;g1006da1fbc9_0_9"/>
          <p:cNvSpPr txBox="1"/>
          <p:nvPr/>
        </p:nvSpPr>
        <p:spPr>
          <a:xfrm>
            <a:off x="954025" y="1445075"/>
            <a:ext cx="68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 name="Google Shape;190;g1006da1fbc9_0_9"/>
          <p:cNvPicPr preferRelativeResize="0"/>
          <p:nvPr/>
        </p:nvPicPr>
        <p:blipFill rotWithShape="1">
          <a:blip r:embed="rId3">
            <a:alphaModFix/>
          </a:blip>
          <a:srcRect b="0" l="0" r="0" t="0"/>
          <a:stretch/>
        </p:blipFill>
        <p:spPr>
          <a:xfrm>
            <a:off x="10591448" y="5385947"/>
            <a:ext cx="1272300" cy="1272300"/>
          </a:xfrm>
          <a:prstGeom prst="rect">
            <a:avLst/>
          </a:prstGeom>
          <a:noFill/>
          <a:ln>
            <a:noFill/>
          </a:ln>
        </p:spPr>
      </p:pic>
      <p:pic>
        <p:nvPicPr>
          <p:cNvPr id="191" name="Google Shape;191;g1006da1fbc9_0_9"/>
          <p:cNvPicPr preferRelativeResize="0"/>
          <p:nvPr/>
        </p:nvPicPr>
        <p:blipFill rotWithShape="1">
          <a:blip r:embed="rId4">
            <a:alphaModFix/>
          </a:blip>
          <a:srcRect b="0" l="0" r="0" t="0"/>
          <a:stretch/>
        </p:blipFill>
        <p:spPr>
          <a:xfrm>
            <a:off x="1479425" y="514175"/>
            <a:ext cx="8414350" cy="5609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5" name="Shape 195"/>
        <p:cNvGrpSpPr/>
        <p:nvPr/>
      </p:nvGrpSpPr>
      <p:grpSpPr>
        <a:xfrm>
          <a:off x="0" y="0"/>
          <a:ext cx="0" cy="0"/>
          <a:chOff x="0" y="0"/>
          <a:chExt cx="0" cy="0"/>
        </a:xfrm>
      </p:grpSpPr>
      <p:sp>
        <p:nvSpPr>
          <p:cNvPr id="196" name="Google Shape;196;gf653c73506_0_18"/>
          <p:cNvSpPr txBox="1"/>
          <p:nvPr/>
        </p:nvSpPr>
        <p:spPr>
          <a:xfrm>
            <a:off x="954025" y="1445075"/>
            <a:ext cx="68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7" name="Google Shape;197;gf653c73506_0_18"/>
          <p:cNvPicPr preferRelativeResize="0"/>
          <p:nvPr/>
        </p:nvPicPr>
        <p:blipFill rotWithShape="1">
          <a:blip r:embed="rId3">
            <a:alphaModFix/>
          </a:blip>
          <a:srcRect b="0" l="0" r="0" t="0"/>
          <a:stretch/>
        </p:blipFill>
        <p:spPr>
          <a:xfrm>
            <a:off x="10591448" y="5385947"/>
            <a:ext cx="1272300" cy="1272300"/>
          </a:xfrm>
          <a:prstGeom prst="rect">
            <a:avLst/>
          </a:prstGeom>
          <a:noFill/>
          <a:ln>
            <a:noFill/>
          </a:ln>
        </p:spPr>
      </p:pic>
      <p:pic>
        <p:nvPicPr>
          <p:cNvPr id="198" name="Google Shape;198;gf653c73506_0_18"/>
          <p:cNvPicPr preferRelativeResize="0"/>
          <p:nvPr/>
        </p:nvPicPr>
        <p:blipFill rotWithShape="1">
          <a:blip r:embed="rId4">
            <a:alphaModFix/>
          </a:blip>
          <a:srcRect b="0" l="0" r="0" t="0"/>
          <a:stretch/>
        </p:blipFill>
        <p:spPr>
          <a:xfrm>
            <a:off x="1794025" y="152400"/>
            <a:ext cx="8645023" cy="60489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2" name="Shape 202"/>
        <p:cNvGrpSpPr/>
        <p:nvPr/>
      </p:nvGrpSpPr>
      <p:grpSpPr>
        <a:xfrm>
          <a:off x="0" y="0"/>
          <a:ext cx="0" cy="0"/>
          <a:chOff x="0" y="0"/>
          <a:chExt cx="0" cy="0"/>
        </a:xfrm>
      </p:grpSpPr>
      <p:sp>
        <p:nvSpPr>
          <p:cNvPr id="203" name="Google Shape;203;g104a3e3435b_0_284"/>
          <p:cNvSpPr txBox="1"/>
          <p:nvPr/>
        </p:nvSpPr>
        <p:spPr>
          <a:xfrm>
            <a:off x="838200" y="677189"/>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Thank you! </a:t>
            </a:r>
            <a:endParaRPr b="0" i="0" sz="1400" u="none" cap="none" strike="noStrike">
              <a:solidFill>
                <a:srgbClr val="000000"/>
              </a:solidFill>
              <a:latin typeface="Arial"/>
              <a:ea typeface="Arial"/>
              <a:cs typeface="Arial"/>
              <a:sym typeface="Arial"/>
            </a:endParaRPr>
          </a:p>
        </p:txBody>
      </p:sp>
      <p:pic>
        <p:nvPicPr>
          <p:cNvPr id="204" name="Google Shape;204;g104a3e3435b_0_284"/>
          <p:cNvPicPr preferRelativeResize="0"/>
          <p:nvPr/>
        </p:nvPicPr>
        <p:blipFill rotWithShape="1">
          <a:blip r:embed="rId3">
            <a:alphaModFix/>
          </a:blip>
          <a:srcRect b="0" l="0" r="0" t="0"/>
          <a:stretch/>
        </p:blipFill>
        <p:spPr>
          <a:xfrm>
            <a:off x="4383229" y="4394453"/>
            <a:ext cx="837397" cy="837397"/>
          </a:xfrm>
          <a:prstGeom prst="rect">
            <a:avLst/>
          </a:prstGeom>
          <a:noFill/>
          <a:ln>
            <a:noFill/>
          </a:ln>
        </p:spPr>
      </p:pic>
      <p:pic>
        <p:nvPicPr>
          <p:cNvPr id="205" name="Google Shape;205;g104a3e3435b_0_284"/>
          <p:cNvPicPr preferRelativeResize="0"/>
          <p:nvPr/>
        </p:nvPicPr>
        <p:blipFill rotWithShape="1">
          <a:blip r:embed="rId4">
            <a:alphaModFix/>
          </a:blip>
          <a:srcRect b="0" l="0" r="0" t="0"/>
          <a:stretch/>
        </p:blipFill>
        <p:spPr>
          <a:xfrm>
            <a:off x="5220627" y="4519656"/>
            <a:ext cx="586992" cy="586992"/>
          </a:xfrm>
          <a:prstGeom prst="rect">
            <a:avLst/>
          </a:prstGeom>
          <a:noFill/>
          <a:ln>
            <a:noFill/>
          </a:ln>
        </p:spPr>
      </p:pic>
      <p:pic>
        <p:nvPicPr>
          <p:cNvPr id="206" name="Google Shape;206;g104a3e3435b_0_284"/>
          <p:cNvPicPr preferRelativeResize="0"/>
          <p:nvPr/>
        </p:nvPicPr>
        <p:blipFill rotWithShape="1">
          <a:blip r:embed="rId5">
            <a:alphaModFix/>
          </a:blip>
          <a:srcRect b="0" l="0" r="0" t="0"/>
          <a:stretch/>
        </p:blipFill>
        <p:spPr>
          <a:xfrm>
            <a:off x="6021497" y="4519656"/>
            <a:ext cx="609585" cy="609585"/>
          </a:xfrm>
          <a:prstGeom prst="rect">
            <a:avLst/>
          </a:prstGeom>
          <a:noFill/>
          <a:ln>
            <a:noFill/>
          </a:ln>
        </p:spPr>
      </p:pic>
      <p:pic>
        <p:nvPicPr>
          <p:cNvPr id="207" name="Google Shape;207;g104a3e3435b_0_284"/>
          <p:cNvPicPr preferRelativeResize="0"/>
          <p:nvPr/>
        </p:nvPicPr>
        <p:blipFill rotWithShape="1">
          <a:blip r:embed="rId6">
            <a:alphaModFix/>
          </a:blip>
          <a:srcRect b="0" l="0" r="0" t="0"/>
          <a:stretch/>
        </p:blipFill>
        <p:spPr>
          <a:xfrm>
            <a:off x="6844960" y="4507740"/>
            <a:ext cx="609586" cy="610825"/>
          </a:xfrm>
          <a:prstGeom prst="rect">
            <a:avLst/>
          </a:prstGeom>
          <a:noFill/>
          <a:ln>
            <a:noFill/>
          </a:ln>
        </p:spPr>
      </p:pic>
      <p:sp>
        <p:nvSpPr>
          <p:cNvPr id="208" name="Google Shape;208;g104a3e3435b_0_284"/>
          <p:cNvSpPr txBox="1"/>
          <p:nvPr>
            <p:ph idx="1" type="body"/>
          </p:nvPr>
        </p:nvSpPr>
        <p:spPr>
          <a:xfrm>
            <a:off x="805800" y="1874500"/>
            <a:ext cx="10515600" cy="2520000"/>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1000"/>
              </a:spcBef>
              <a:spcAft>
                <a:spcPts val="0"/>
              </a:spcAft>
              <a:buClr>
                <a:schemeClr val="dk1"/>
              </a:buClr>
              <a:buSzPts val="2380"/>
              <a:buNone/>
            </a:pPr>
            <a:r>
              <a:t/>
            </a:r>
            <a:endParaRPr sz="2380"/>
          </a:p>
          <a:p>
            <a:pPr indent="0" lvl="0" marL="0" rtl="0" algn="ctr">
              <a:lnSpc>
                <a:spcPct val="110000"/>
              </a:lnSpc>
              <a:spcBef>
                <a:spcPts val="1000"/>
              </a:spcBef>
              <a:spcAft>
                <a:spcPts val="0"/>
              </a:spcAft>
              <a:buClr>
                <a:schemeClr val="dk1"/>
              </a:buClr>
              <a:buSzPts val="2380"/>
              <a:buNone/>
            </a:pPr>
            <a:r>
              <a:rPr lang="en-US" sz="2380"/>
              <a:t>well4edu.org</a:t>
            </a:r>
            <a:endParaRPr sz="2380"/>
          </a:p>
          <a:p>
            <a:pPr indent="0" lvl="0" marL="0" rtl="0" algn="ctr">
              <a:lnSpc>
                <a:spcPct val="110000"/>
              </a:lnSpc>
              <a:spcBef>
                <a:spcPts val="1000"/>
              </a:spcBef>
              <a:spcAft>
                <a:spcPts val="0"/>
              </a:spcAft>
              <a:buClr>
                <a:schemeClr val="dk1"/>
              </a:buClr>
              <a:buSzPts val="2380"/>
              <a:buNone/>
            </a:pPr>
            <a:r>
              <a:rPr lang="en-US" sz="2380"/>
              <a:t>@well4edu</a:t>
            </a:r>
            <a:endParaRPr sz="2380"/>
          </a:p>
        </p:txBody>
      </p:sp>
      <p:pic>
        <p:nvPicPr>
          <p:cNvPr id="209" name="Google Shape;209;g104a3e3435b_0_284"/>
          <p:cNvPicPr preferRelativeResize="0"/>
          <p:nvPr/>
        </p:nvPicPr>
        <p:blipFill rotWithShape="1">
          <a:blip r:embed="rId7">
            <a:alphaModFix/>
          </a:blip>
          <a:srcRect b="0" l="0" r="0" t="0"/>
          <a:stretch/>
        </p:blipFill>
        <p:spPr>
          <a:xfrm>
            <a:off x="10945114" y="5739618"/>
            <a:ext cx="918639" cy="9186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71" name="Shape 71"/>
        <p:cNvGrpSpPr/>
        <p:nvPr/>
      </p:nvGrpSpPr>
      <p:grpSpPr>
        <a:xfrm>
          <a:off x="0" y="0"/>
          <a:ext cx="0" cy="0"/>
          <a:chOff x="0" y="0"/>
          <a:chExt cx="0" cy="0"/>
        </a:xfrm>
      </p:grpSpPr>
      <p:sp>
        <p:nvSpPr>
          <p:cNvPr id="72" name="Google Shape;72;p2"/>
          <p:cNvSpPr txBox="1"/>
          <p:nvPr/>
        </p:nvSpPr>
        <p:spPr>
          <a:xfrm>
            <a:off x="4633509" y="826379"/>
            <a:ext cx="6415200" cy="5437200"/>
          </a:xfrm>
          <a:prstGeom prst="rect">
            <a:avLst/>
          </a:prstGeom>
          <a:noFill/>
          <a:ln>
            <a:noFill/>
          </a:ln>
        </p:spPr>
        <p:txBody>
          <a:bodyPr anchorCtr="0" anchor="t" bIns="91425" lIns="91425" spcFirstLastPara="1" rIns="91425" wrap="square" tIns="91425">
            <a:spAutoFit/>
          </a:bodyPr>
          <a:lstStyle/>
          <a:p>
            <a:pPr indent="-342900" lvl="0" marL="412750" marR="0" rtl="0" algn="l">
              <a:lnSpc>
                <a:spcPct val="115000"/>
              </a:lnSpc>
              <a:spcBef>
                <a:spcPts val="1200"/>
              </a:spcBef>
              <a:spcAft>
                <a:spcPts val="0"/>
              </a:spcAft>
              <a:buClr>
                <a:schemeClr val="dk1"/>
              </a:buClr>
              <a:buSzPts val="2500"/>
              <a:buFont typeface="Arial"/>
              <a:buChar char="•"/>
            </a:pPr>
            <a:r>
              <a:rPr b="0" i="0" lang="en-US" sz="2500" u="none" cap="none" strike="noStrike">
                <a:solidFill>
                  <a:schemeClr val="dk1"/>
                </a:solidFill>
                <a:latin typeface="Calibri"/>
                <a:ea typeface="Calibri"/>
                <a:cs typeface="Calibri"/>
                <a:sym typeface="Calibri"/>
              </a:rPr>
              <a:t>501c3 nonprofit </a:t>
            </a:r>
            <a:endParaRPr b="0" i="0" sz="2500" u="none" cap="none" strike="noStrike">
              <a:solidFill>
                <a:schemeClr val="dk1"/>
              </a:solidFill>
              <a:latin typeface="Calibri"/>
              <a:ea typeface="Calibri"/>
              <a:cs typeface="Calibri"/>
              <a:sym typeface="Calibri"/>
            </a:endParaRPr>
          </a:p>
          <a:p>
            <a:pPr indent="-342900" lvl="0" marL="412750" marR="0" rtl="0" algn="l">
              <a:lnSpc>
                <a:spcPct val="115000"/>
              </a:lnSpc>
              <a:spcBef>
                <a:spcPts val="0"/>
              </a:spcBef>
              <a:spcAft>
                <a:spcPts val="0"/>
              </a:spcAft>
              <a:buClr>
                <a:schemeClr val="dk1"/>
              </a:buClr>
              <a:buSzPts val="2500"/>
              <a:buFont typeface="Arial"/>
              <a:buChar char="•"/>
            </a:pPr>
            <a:r>
              <a:rPr b="0" i="0" lang="en-US" sz="2500" u="none" cap="none" strike="noStrike">
                <a:solidFill>
                  <a:schemeClr val="dk1"/>
                </a:solidFill>
                <a:latin typeface="Calibri"/>
                <a:ea typeface="Calibri"/>
                <a:cs typeface="Calibri"/>
                <a:sym typeface="Calibri"/>
              </a:rPr>
              <a:t>Founded in Maine</a:t>
            </a:r>
            <a:endParaRPr b="0" i="0" sz="2500" u="none" cap="none" strike="noStrike">
              <a:solidFill>
                <a:schemeClr val="dk1"/>
              </a:solidFill>
              <a:latin typeface="Calibri"/>
              <a:ea typeface="Calibri"/>
              <a:cs typeface="Calibri"/>
              <a:sym typeface="Calibri"/>
            </a:endParaRPr>
          </a:p>
          <a:p>
            <a:pPr indent="-342900" lvl="0" marL="412750" marR="0" rtl="0" algn="l">
              <a:lnSpc>
                <a:spcPct val="115000"/>
              </a:lnSpc>
              <a:spcBef>
                <a:spcPts val="0"/>
              </a:spcBef>
              <a:spcAft>
                <a:spcPts val="0"/>
              </a:spcAft>
              <a:buClr>
                <a:schemeClr val="dk1"/>
              </a:buClr>
              <a:buSzPts val="2500"/>
              <a:buFont typeface="Arial"/>
              <a:buChar char="•"/>
            </a:pPr>
            <a:r>
              <a:rPr b="0" i="0" lang="en-US" sz="2500" u="none" cap="none" strike="noStrike">
                <a:solidFill>
                  <a:schemeClr val="dk1"/>
                </a:solidFill>
                <a:latin typeface="Calibri"/>
                <a:ea typeface="Calibri"/>
                <a:cs typeface="Calibri"/>
                <a:sym typeface="Calibri"/>
              </a:rPr>
              <a:t>Serving educators worldwide</a:t>
            </a:r>
            <a:endParaRPr b="0" i="0" sz="2500" u="none" cap="none" strike="noStrike">
              <a:solidFill>
                <a:schemeClr val="dk1"/>
              </a:solidFill>
              <a:latin typeface="Calibri"/>
              <a:ea typeface="Calibri"/>
              <a:cs typeface="Calibri"/>
              <a:sym typeface="Calibri"/>
            </a:endParaRPr>
          </a:p>
          <a:p>
            <a:pPr indent="-342900" lvl="0" marL="412750" marR="0" rtl="0" algn="l">
              <a:lnSpc>
                <a:spcPct val="115000"/>
              </a:lnSpc>
              <a:spcBef>
                <a:spcPts val="0"/>
              </a:spcBef>
              <a:spcAft>
                <a:spcPts val="0"/>
              </a:spcAft>
              <a:buClr>
                <a:schemeClr val="dk1"/>
              </a:buClr>
              <a:buSzPts val="2500"/>
              <a:buFont typeface="Arial"/>
              <a:buChar char="•"/>
            </a:pPr>
            <a:r>
              <a:rPr b="0" i="0" lang="en-US" sz="2500" u="none" cap="none" strike="noStrike">
                <a:solidFill>
                  <a:schemeClr val="dk1"/>
                </a:solidFill>
                <a:latin typeface="Calibri"/>
                <a:ea typeface="Calibri"/>
                <a:cs typeface="Calibri"/>
                <a:sym typeface="Calibri"/>
              </a:rPr>
              <a:t>Our Mission: We are passionate about supporting educators worldwide with research-based, trauma- and equity-informed education, practices, and strategies for mental health and wellbeing as well as social and emotional learning through a variety of somatic (mind-body) </a:t>
            </a:r>
            <a:r>
              <a:rPr lang="en-US" sz="2500">
                <a:solidFill>
                  <a:schemeClr val="dk1"/>
                </a:solidFill>
                <a:latin typeface="Calibri"/>
                <a:ea typeface="Calibri"/>
                <a:cs typeface="Calibri"/>
                <a:sym typeface="Calibri"/>
              </a:rPr>
              <a:t>disciplines </a:t>
            </a:r>
            <a:r>
              <a:rPr b="0" i="0" lang="en-US" sz="2500" u="none" cap="none" strike="noStrike">
                <a:solidFill>
                  <a:schemeClr val="dk1"/>
                </a:solidFill>
                <a:latin typeface="Calibri"/>
                <a:ea typeface="Calibri"/>
                <a:cs typeface="Calibri"/>
                <a:sym typeface="Calibri"/>
              </a:rPr>
              <a:t>(yoga, mindfulness, meditation, Qigong, art, dance, spoken word, and more).</a:t>
            </a:r>
            <a:endParaRPr b="0" i="0" sz="2500" u="none" cap="none" strike="noStrike">
              <a:solidFill>
                <a:schemeClr val="dk1"/>
              </a:solidFill>
              <a:latin typeface="Calibri"/>
              <a:ea typeface="Calibri"/>
              <a:cs typeface="Calibri"/>
              <a:sym typeface="Calibri"/>
            </a:endParaRPr>
          </a:p>
        </p:txBody>
      </p:sp>
      <p:pic>
        <p:nvPicPr>
          <p:cNvPr id="73" name="Google Shape;73;p2"/>
          <p:cNvPicPr preferRelativeResize="0"/>
          <p:nvPr/>
        </p:nvPicPr>
        <p:blipFill rotWithShape="1">
          <a:blip r:embed="rId3">
            <a:alphaModFix/>
          </a:blip>
          <a:srcRect b="0" l="0" r="0" t="0"/>
          <a:stretch/>
        </p:blipFill>
        <p:spPr>
          <a:xfrm>
            <a:off x="1143322" y="1047593"/>
            <a:ext cx="2650757" cy="2650757"/>
          </a:xfrm>
          <a:prstGeom prst="rect">
            <a:avLst/>
          </a:prstGeom>
          <a:noFill/>
          <a:ln>
            <a:noFill/>
          </a:ln>
        </p:spPr>
      </p:pic>
      <p:pic>
        <p:nvPicPr>
          <p:cNvPr id="74" name="Google Shape;74;p2"/>
          <p:cNvPicPr preferRelativeResize="0"/>
          <p:nvPr/>
        </p:nvPicPr>
        <p:blipFill rotWithShape="1">
          <a:blip r:embed="rId4">
            <a:alphaModFix/>
          </a:blip>
          <a:srcRect b="0" l="0" r="0" t="0"/>
          <a:stretch/>
        </p:blipFill>
        <p:spPr>
          <a:xfrm>
            <a:off x="1143323" y="4100859"/>
            <a:ext cx="2650756" cy="17095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 name="Shape 78"/>
        <p:cNvGrpSpPr/>
        <p:nvPr/>
      </p:nvGrpSpPr>
      <p:grpSpPr>
        <a:xfrm>
          <a:off x="0" y="0"/>
          <a:ext cx="0" cy="0"/>
          <a:chOff x="0" y="0"/>
          <a:chExt cx="0" cy="0"/>
        </a:xfrm>
      </p:grpSpPr>
      <p:sp>
        <p:nvSpPr>
          <p:cNvPr id="79" name="Google Shape;79;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b="1" lang="en-US"/>
              <a:t>Trauma is not always one extreme event…</a:t>
            </a:r>
            <a:endParaRPr/>
          </a:p>
        </p:txBody>
      </p:sp>
      <p:sp>
        <p:nvSpPr>
          <p:cNvPr id="80" name="Google Shape;80;p4"/>
          <p:cNvSpPr txBox="1"/>
          <p:nvPr>
            <p:ph idx="1" type="body"/>
          </p:nvPr>
        </p:nvSpPr>
        <p:spPr>
          <a:xfrm>
            <a:off x="838200" y="1690688"/>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90000"/>
              </a:lnSpc>
              <a:spcBef>
                <a:spcPts val="1000"/>
              </a:spcBef>
              <a:spcAft>
                <a:spcPts val="0"/>
              </a:spcAft>
              <a:buClr>
                <a:schemeClr val="dk1"/>
              </a:buClr>
              <a:buSzPct val="69498"/>
              <a:buChar char="•"/>
            </a:pPr>
            <a:r>
              <a:rPr lang="en-US"/>
              <a:t>unstable living environment</a:t>
            </a:r>
            <a:endParaRPr/>
          </a:p>
          <a:p>
            <a:pPr indent="-342900" lvl="0" marL="457200" rtl="0" algn="l">
              <a:lnSpc>
                <a:spcPct val="90000"/>
              </a:lnSpc>
              <a:spcBef>
                <a:spcPts val="1000"/>
              </a:spcBef>
              <a:spcAft>
                <a:spcPts val="0"/>
              </a:spcAft>
              <a:buClr>
                <a:schemeClr val="dk1"/>
              </a:buClr>
              <a:buSzPct val="69498"/>
              <a:buChar char="•"/>
            </a:pPr>
            <a:r>
              <a:rPr lang="en-US"/>
              <a:t>experiences of racism, sexism, homophobia, etc</a:t>
            </a:r>
            <a:endParaRPr/>
          </a:p>
          <a:p>
            <a:pPr indent="-342900" lvl="0" marL="457200" rtl="0" algn="l">
              <a:lnSpc>
                <a:spcPct val="90000"/>
              </a:lnSpc>
              <a:spcBef>
                <a:spcPts val="1000"/>
              </a:spcBef>
              <a:spcAft>
                <a:spcPts val="0"/>
              </a:spcAft>
              <a:buClr>
                <a:schemeClr val="dk1"/>
              </a:buClr>
              <a:buSzPct val="69498"/>
              <a:buChar char="•"/>
            </a:pPr>
            <a:r>
              <a:rPr lang="en-US"/>
              <a:t>prolonged hospital stays</a:t>
            </a:r>
            <a:endParaRPr/>
          </a:p>
          <a:p>
            <a:pPr indent="-342900" lvl="0" marL="457200" rtl="0" algn="l">
              <a:lnSpc>
                <a:spcPct val="90000"/>
              </a:lnSpc>
              <a:spcBef>
                <a:spcPts val="1000"/>
              </a:spcBef>
              <a:spcAft>
                <a:spcPts val="0"/>
              </a:spcAft>
              <a:buClr>
                <a:schemeClr val="dk1"/>
              </a:buClr>
              <a:buSzPct val="69498"/>
              <a:buChar char="•"/>
            </a:pPr>
            <a:r>
              <a:rPr lang="en-US"/>
              <a:t>non-life-threatening injuries</a:t>
            </a:r>
            <a:endParaRPr/>
          </a:p>
          <a:p>
            <a:pPr indent="-342900" lvl="0" marL="457200" rtl="0" algn="l">
              <a:lnSpc>
                <a:spcPct val="90000"/>
              </a:lnSpc>
              <a:spcBef>
                <a:spcPts val="1000"/>
              </a:spcBef>
              <a:spcAft>
                <a:spcPts val="0"/>
              </a:spcAft>
              <a:buClr>
                <a:schemeClr val="dk1"/>
              </a:buClr>
              <a:buSzPct val="69498"/>
              <a:buChar char="•"/>
            </a:pPr>
            <a:r>
              <a:rPr lang="en-US"/>
              <a:t>humiliation or shaming</a:t>
            </a:r>
            <a:endParaRPr/>
          </a:p>
          <a:p>
            <a:pPr indent="-342900" lvl="0" marL="457200" rtl="0" algn="l">
              <a:lnSpc>
                <a:spcPct val="90000"/>
              </a:lnSpc>
              <a:spcBef>
                <a:spcPts val="1000"/>
              </a:spcBef>
              <a:spcAft>
                <a:spcPts val="0"/>
              </a:spcAft>
              <a:buClr>
                <a:schemeClr val="dk1"/>
              </a:buClr>
              <a:buSzPct val="69498"/>
              <a:buChar char="•"/>
            </a:pPr>
            <a:r>
              <a:rPr lang="en-US"/>
              <a:t>emotional or verbal abuse</a:t>
            </a:r>
            <a:endParaRPr/>
          </a:p>
          <a:p>
            <a:pPr indent="-342900" lvl="0" marL="457200" rtl="0" algn="l">
              <a:lnSpc>
                <a:spcPct val="90000"/>
              </a:lnSpc>
              <a:spcBef>
                <a:spcPts val="1000"/>
              </a:spcBef>
              <a:spcAft>
                <a:spcPts val="0"/>
              </a:spcAft>
              <a:buClr>
                <a:schemeClr val="dk1"/>
              </a:buClr>
              <a:buSzPct val="69498"/>
              <a:buChar char="•"/>
            </a:pPr>
            <a:r>
              <a:rPr lang="en-US"/>
              <a:t>financial or legal difficulties</a:t>
            </a:r>
            <a:endParaRPr/>
          </a:p>
          <a:p>
            <a:pPr indent="-342900" lvl="0" marL="457200" rtl="0" algn="l">
              <a:lnSpc>
                <a:spcPct val="90000"/>
              </a:lnSpc>
              <a:spcBef>
                <a:spcPts val="1000"/>
              </a:spcBef>
              <a:spcAft>
                <a:spcPts val="0"/>
              </a:spcAft>
              <a:buClr>
                <a:schemeClr val="dk1"/>
              </a:buClr>
              <a:buSzPct val="69498"/>
              <a:buChar char="•"/>
            </a:pPr>
            <a:r>
              <a:rPr lang="en-US"/>
              <a:t>loss of a pet</a:t>
            </a:r>
            <a:endParaRPr/>
          </a:p>
          <a:p>
            <a:pPr indent="-342900" lvl="0" marL="457200" rtl="0" algn="l">
              <a:lnSpc>
                <a:spcPct val="90000"/>
              </a:lnSpc>
              <a:spcBef>
                <a:spcPts val="1000"/>
              </a:spcBef>
              <a:spcAft>
                <a:spcPts val="0"/>
              </a:spcAft>
              <a:buClr>
                <a:schemeClr val="dk1"/>
              </a:buClr>
              <a:buSzPct val="69498"/>
              <a:buChar char="•"/>
            </a:pPr>
            <a:r>
              <a:rPr lang="en-US"/>
              <a:t>bullying, being left out or not included</a:t>
            </a:r>
            <a:endParaRPr/>
          </a:p>
          <a:p>
            <a:pPr indent="-342900" lvl="0" marL="457200" rtl="0" algn="l">
              <a:lnSpc>
                <a:spcPct val="90000"/>
              </a:lnSpc>
              <a:spcBef>
                <a:spcPts val="1000"/>
              </a:spcBef>
              <a:spcAft>
                <a:spcPts val="0"/>
              </a:spcAft>
              <a:buClr>
                <a:schemeClr val="dk1"/>
              </a:buClr>
              <a:buSzPct val="69498"/>
              <a:buChar char="•"/>
            </a:pPr>
            <a:r>
              <a:rPr lang="en-US"/>
              <a:t>harassment or discrimination</a:t>
            </a:r>
            <a:endParaRPr/>
          </a:p>
        </p:txBody>
      </p:sp>
      <p:pic>
        <p:nvPicPr>
          <p:cNvPr id="81" name="Google Shape;81;p4"/>
          <p:cNvPicPr preferRelativeResize="0"/>
          <p:nvPr/>
        </p:nvPicPr>
        <p:blipFill rotWithShape="1">
          <a:blip r:embed="rId3">
            <a:alphaModFix/>
          </a:blip>
          <a:srcRect b="0" l="0" r="0" t="0"/>
          <a:stretch/>
        </p:blipFill>
        <p:spPr>
          <a:xfrm>
            <a:off x="10591448" y="5385947"/>
            <a:ext cx="1272300" cy="1272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 name="Shape 85"/>
        <p:cNvGrpSpPr/>
        <p:nvPr/>
      </p:nvGrpSpPr>
      <p:grpSpPr>
        <a:xfrm>
          <a:off x="0" y="0"/>
          <a:ext cx="0" cy="0"/>
          <a:chOff x="0" y="0"/>
          <a:chExt cx="0" cy="0"/>
        </a:xfrm>
      </p:grpSpPr>
      <p:pic>
        <p:nvPicPr>
          <p:cNvPr id="86" name="Google Shape;86;gf653c73506_0_9"/>
          <p:cNvPicPr preferRelativeResize="0"/>
          <p:nvPr/>
        </p:nvPicPr>
        <p:blipFill rotWithShape="1">
          <a:blip r:embed="rId3">
            <a:alphaModFix/>
          </a:blip>
          <a:srcRect b="0" l="0" r="0" t="0"/>
          <a:stretch/>
        </p:blipFill>
        <p:spPr>
          <a:xfrm>
            <a:off x="10591448" y="5385947"/>
            <a:ext cx="1272300" cy="1272300"/>
          </a:xfrm>
          <a:prstGeom prst="rect">
            <a:avLst/>
          </a:prstGeom>
          <a:noFill/>
          <a:ln>
            <a:noFill/>
          </a:ln>
        </p:spPr>
      </p:pic>
      <p:sp>
        <p:nvSpPr>
          <p:cNvPr id="87" name="Google Shape;87;gf653c73506_0_9"/>
          <p:cNvSpPr txBox="1"/>
          <p:nvPr>
            <p:ph type="title"/>
          </p:nvPr>
        </p:nvSpPr>
        <p:spPr>
          <a:xfrm>
            <a:off x="163925" y="231592"/>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How it Started:</a:t>
            </a:r>
            <a:endParaRPr/>
          </a:p>
        </p:txBody>
      </p:sp>
      <p:pic>
        <p:nvPicPr>
          <p:cNvPr id="88" name="Google Shape;88;gf653c73506_0_9"/>
          <p:cNvPicPr preferRelativeResize="0"/>
          <p:nvPr/>
        </p:nvPicPr>
        <p:blipFill rotWithShape="1">
          <a:blip r:embed="rId4">
            <a:alphaModFix/>
          </a:blip>
          <a:srcRect b="0" l="0" r="0" t="0"/>
          <a:stretch/>
        </p:blipFill>
        <p:spPr>
          <a:xfrm>
            <a:off x="1001800" y="1087000"/>
            <a:ext cx="8680550" cy="4874425"/>
          </a:xfrm>
          <a:prstGeom prst="rect">
            <a:avLst/>
          </a:prstGeom>
          <a:noFill/>
          <a:ln>
            <a:noFill/>
          </a:ln>
        </p:spPr>
      </p:pic>
      <p:pic>
        <p:nvPicPr>
          <p:cNvPr id="89" name="Google Shape;89;gf653c73506_0_9"/>
          <p:cNvPicPr preferRelativeResize="0"/>
          <p:nvPr/>
        </p:nvPicPr>
        <p:blipFill rotWithShape="1">
          <a:blip r:embed="rId5">
            <a:alphaModFix/>
          </a:blip>
          <a:srcRect b="0" l="0" r="0" t="0"/>
          <a:stretch/>
        </p:blipFill>
        <p:spPr>
          <a:xfrm>
            <a:off x="7868575" y="4408454"/>
            <a:ext cx="2204850" cy="21570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3" name="Shape 93"/>
        <p:cNvGrpSpPr/>
        <p:nvPr/>
      </p:nvGrpSpPr>
      <p:grpSpPr>
        <a:xfrm>
          <a:off x="0" y="0"/>
          <a:ext cx="0" cy="0"/>
          <a:chOff x="0" y="0"/>
          <a:chExt cx="0" cy="0"/>
        </a:xfrm>
      </p:grpSpPr>
      <p:pic>
        <p:nvPicPr>
          <p:cNvPr id="94" name="Google Shape;94;g103a01cda40_1_16"/>
          <p:cNvPicPr preferRelativeResize="0"/>
          <p:nvPr/>
        </p:nvPicPr>
        <p:blipFill rotWithShape="1">
          <a:blip r:embed="rId3">
            <a:alphaModFix/>
          </a:blip>
          <a:srcRect b="0" l="0" r="0" t="0"/>
          <a:stretch/>
        </p:blipFill>
        <p:spPr>
          <a:xfrm>
            <a:off x="10591448" y="5385947"/>
            <a:ext cx="1272300" cy="1272300"/>
          </a:xfrm>
          <a:prstGeom prst="rect">
            <a:avLst/>
          </a:prstGeom>
          <a:noFill/>
          <a:ln>
            <a:noFill/>
          </a:ln>
        </p:spPr>
      </p:pic>
      <p:sp>
        <p:nvSpPr>
          <p:cNvPr id="95" name="Google Shape;95;g103a01cda40_1_16"/>
          <p:cNvSpPr txBox="1"/>
          <p:nvPr>
            <p:ph type="title"/>
          </p:nvPr>
        </p:nvSpPr>
        <p:spPr>
          <a:xfrm>
            <a:off x="415650" y="35741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The Study:</a:t>
            </a:r>
            <a:endParaRPr/>
          </a:p>
        </p:txBody>
      </p:sp>
      <p:pic>
        <p:nvPicPr>
          <p:cNvPr id="96" name="Google Shape;96;g103a01cda40_1_16"/>
          <p:cNvPicPr preferRelativeResize="0"/>
          <p:nvPr/>
        </p:nvPicPr>
        <p:blipFill rotWithShape="1">
          <a:blip r:embed="rId4">
            <a:alphaModFix/>
          </a:blip>
          <a:srcRect b="0" l="0" r="0" t="0"/>
          <a:stretch/>
        </p:blipFill>
        <p:spPr>
          <a:xfrm>
            <a:off x="553500" y="1120925"/>
            <a:ext cx="7405551" cy="5517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0" name="Shape 100"/>
        <p:cNvGrpSpPr/>
        <p:nvPr/>
      </p:nvGrpSpPr>
      <p:grpSpPr>
        <a:xfrm>
          <a:off x="0" y="0"/>
          <a:ext cx="0" cy="0"/>
          <a:chOff x="0" y="0"/>
          <a:chExt cx="0" cy="0"/>
        </a:xfrm>
      </p:grpSpPr>
      <p:sp>
        <p:nvSpPr>
          <p:cNvPr id="101" name="Google Shape;101;gf653c73506_0_0"/>
          <p:cNvSpPr txBox="1"/>
          <p:nvPr/>
        </p:nvSpPr>
        <p:spPr>
          <a:xfrm>
            <a:off x="0" y="0"/>
            <a:ext cx="3869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US" sz="3300" u="none" cap="none" strike="noStrike">
                <a:solidFill>
                  <a:schemeClr val="dk1"/>
                </a:solidFill>
                <a:latin typeface="Calibri"/>
                <a:ea typeface="Calibri"/>
                <a:cs typeface="Calibri"/>
                <a:sym typeface="Calibri"/>
              </a:rPr>
              <a:t>The Results:</a:t>
            </a:r>
            <a:endParaRPr b="0" i="0" sz="3300" u="none" cap="none" strike="noStrike">
              <a:solidFill>
                <a:schemeClr val="dk1"/>
              </a:solidFill>
              <a:latin typeface="Calibri"/>
              <a:ea typeface="Calibri"/>
              <a:cs typeface="Calibri"/>
              <a:sym typeface="Calibri"/>
            </a:endParaRPr>
          </a:p>
        </p:txBody>
      </p:sp>
      <p:pic>
        <p:nvPicPr>
          <p:cNvPr id="102" name="Google Shape;102;gf653c73506_0_0"/>
          <p:cNvPicPr preferRelativeResize="0"/>
          <p:nvPr/>
        </p:nvPicPr>
        <p:blipFill rotWithShape="1">
          <a:blip r:embed="rId3">
            <a:alphaModFix/>
          </a:blip>
          <a:srcRect b="0" l="0" r="0" t="0"/>
          <a:stretch/>
        </p:blipFill>
        <p:spPr>
          <a:xfrm>
            <a:off x="10591448" y="5385947"/>
            <a:ext cx="1272300" cy="1272300"/>
          </a:xfrm>
          <a:prstGeom prst="rect">
            <a:avLst/>
          </a:prstGeom>
          <a:noFill/>
          <a:ln>
            <a:noFill/>
          </a:ln>
        </p:spPr>
      </p:pic>
      <p:pic>
        <p:nvPicPr>
          <p:cNvPr id="103" name="Google Shape;103;gf653c73506_0_0"/>
          <p:cNvPicPr preferRelativeResize="0"/>
          <p:nvPr/>
        </p:nvPicPr>
        <p:blipFill rotWithShape="1">
          <a:blip r:embed="rId4">
            <a:alphaModFix/>
          </a:blip>
          <a:srcRect b="0" l="0" r="0" t="0"/>
          <a:stretch/>
        </p:blipFill>
        <p:spPr>
          <a:xfrm>
            <a:off x="2231738" y="797750"/>
            <a:ext cx="7728534" cy="5860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7" name="Shape 107"/>
        <p:cNvGrpSpPr/>
        <p:nvPr/>
      </p:nvGrpSpPr>
      <p:grpSpPr>
        <a:xfrm>
          <a:off x="0" y="0"/>
          <a:ext cx="0" cy="0"/>
          <a:chOff x="0" y="0"/>
          <a:chExt cx="0" cy="0"/>
        </a:xfrm>
      </p:grpSpPr>
      <p:sp>
        <p:nvSpPr>
          <p:cNvPr id="108" name="Google Shape;108;p6"/>
          <p:cNvSpPr txBox="1"/>
          <p:nvPr>
            <p:ph type="title"/>
          </p:nvPr>
        </p:nvSpPr>
        <p:spPr>
          <a:xfrm>
            <a:off x="4498550" y="1090235"/>
            <a:ext cx="7242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Trauma and Prolonged Stress </a:t>
            </a:r>
            <a:endParaRPr/>
          </a:p>
          <a:p>
            <a:pPr indent="0" lvl="0" marL="0" rtl="0" algn="l">
              <a:lnSpc>
                <a:spcPct val="90000"/>
              </a:lnSpc>
              <a:spcBef>
                <a:spcPts val="0"/>
              </a:spcBef>
              <a:spcAft>
                <a:spcPts val="0"/>
              </a:spcAft>
              <a:buClr>
                <a:schemeClr val="dk1"/>
              </a:buClr>
              <a:buSzPts val="4400"/>
              <a:buFont typeface="Calibri"/>
              <a:buNone/>
            </a:pPr>
            <a:r>
              <a:rPr b="1" lang="en-US"/>
              <a:t>as Bodily Experiences</a:t>
            </a:r>
            <a:endParaRPr/>
          </a:p>
        </p:txBody>
      </p:sp>
      <p:sp>
        <p:nvSpPr>
          <p:cNvPr id="109" name="Google Shape;109;p6"/>
          <p:cNvSpPr txBox="1"/>
          <p:nvPr>
            <p:ph idx="1" type="body"/>
          </p:nvPr>
        </p:nvSpPr>
        <p:spPr>
          <a:xfrm>
            <a:off x="4498546" y="2595570"/>
            <a:ext cx="6656100" cy="3144048"/>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dk1"/>
              </a:buClr>
              <a:buSzPts val="2800"/>
              <a:buNone/>
            </a:pPr>
            <a:r>
              <a:rPr lang="en-US" sz="2400"/>
              <a:t>“Trauma and prolonged stress are not just cognitive experiences. Everything that we’re learning from trauma and stress from the most recent advances in  neuroscience, from research on the relationship between trauma, stress, and so many different bodily disorders, such as autoimmune disorders, digestive disorders, endocrine disorders, heart disease, and more, our level of trauma impacts our level of stress, trauma is a bodily experience not just a cognitive one.” </a:t>
            </a:r>
            <a:endParaRPr sz="2400"/>
          </a:p>
        </p:txBody>
      </p:sp>
      <p:pic>
        <p:nvPicPr>
          <p:cNvPr id="110" name="Google Shape;110;p6"/>
          <p:cNvPicPr preferRelativeResize="0"/>
          <p:nvPr/>
        </p:nvPicPr>
        <p:blipFill rotWithShape="1">
          <a:blip r:embed="rId3">
            <a:alphaModFix/>
          </a:blip>
          <a:srcRect b="17399" l="16732" r="12467" t="0"/>
          <a:stretch/>
        </p:blipFill>
        <p:spPr>
          <a:xfrm>
            <a:off x="1196328" y="818457"/>
            <a:ext cx="3135987" cy="4167371"/>
          </a:xfrm>
          <a:prstGeom prst="rect">
            <a:avLst/>
          </a:prstGeom>
          <a:noFill/>
          <a:ln>
            <a:noFill/>
          </a:ln>
        </p:spPr>
      </p:pic>
      <p:sp>
        <p:nvSpPr>
          <p:cNvPr id="111" name="Google Shape;111;p6"/>
          <p:cNvSpPr txBox="1"/>
          <p:nvPr/>
        </p:nvSpPr>
        <p:spPr>
          <a:xfrm>
            <a:off x="1091597" y="4985828"/>
            <a:ext cx="313598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Dr. Albert Wong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Director of Somatic Psychology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John F. Kennedy University</a:t>
            </a:r>
            <a:endParaRPr b="0" i="0" sz="1400" u="none" cap="none" strike="noStrike">
              <a:solidFill>
                <a:srgbClr val="000000"/>
              </a:solidFill>
              <a:latin typeface="Arial"/>
              <a:ea typeface="Arial"/>
              <a:cs typeface="Arial"/>
              <a:sym typeface="Arial"/>
            </a:endParaRPr>
          </a:p>
        </p:txBody>
      </p:sp>
      <p:pic>
        <p:nvPicPr>
          <p:cNvPr id="112" name="Google Shape;112;p6"/>
          <p:cNvPicPr preferRelativeResize="0"/>
          <p:nvPr/>
        </p:nvPicPr>
        <p:blipFill rotWithShape="1">
          <a:blip r:embed="rId4">
            <a:alphaModFix/>
          </a:blip>
          <a:srcRect b="0" l="0" r="0" t="0"/>
          <a:stretch/>
        </p:blipFill>
        <p:spPr>
          <a:xfrm>
            <a:off x="10591448" y="5385947"/>
            <a:ext cx="1272300" cy="1272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6" name="Shape 116"/>
        <p:cNvGrpSpPr/>
        <p:nvPr/>
      </p:nvGrpSpPr>
      <p:grpSpPr>
        <a:xfrm>
          <a:off x="0" y="0"/>
          <a:ext cx="0" cy="0"/>
          <a:chOff x="0" y="0"/>
          <a:chExt cx="0" cy="0"/>
        </a:xfrm>
      </p:grpSpPr>
      <p:sp>
        <p:nvSpPr>
          <p:cNvPr id="117" name="Google Shape;117;p7"/>
          <p:cNvSpPr txBox="1"/>
          <p:nvPr>
            <p:ph idx="1" type="body"/>
          </p:nvPr>
        </p:nvSpPr>
        <p:spPr>
          <a:xfrm>
            <a:off x="5036396" y="4606805"/>
            <a:ext cx="5265744" cy="1568689"/>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sz="2000"/>
              <a:t>Trauma and prolonged stress can lead to “issues in our tissues”</a:t>
            </a:r>
            <a:endParaRPr sz="2000"/>
          </a:p>
          <a:p>
            <a:pPr indent="-342900" lvl="0" marL="457200" rtl="0" algn="l">
              <a:lnSpc>
                <a:spcPct val="90000"/>
              </a:lnSpc>
              <a:spcBef>
                <a:spcPts val="0"/>
              </a:spcBef>
              <a:spcAft>
                <a:spcPts val="0"/>
              </a:spcAft>
              <a:buSzPts val="1800"/>
              <a:buChar char="•"/>
            </a:pPr>
            <a:r>
              <a:rPr lang="en-US" sz="2000"/>
              <a:t>After we experience trauma and prolonged stress, “the world is experienced with a different nervous system.”</a:t>
            </a:r>
            <a:endParaRPr sz="2000"/>
          </a:p>
        </p:txBody>
      </p:sp>
      <p:sp>
        <p:nvSpPr>
          <p:cNvPr id="118" name="Google Shape;118;p7"/>
          <p:cNvSpPr txBox="1"/>
          <p:nvPr/>
        </p:nvSpPr>
        <p:spPr>
          <a:xfrm>
            <a:off x="1204303" y="4767750"/>
            <a:ext cx="3043800" cy="124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Calibri"/>
                <a:ea typeface="Calibri"/>
                <a:cs typeface="Calibri"/>
                <a:sym typeface="Calibri"/>
              </a:rPr>
              <a:t>Dr. Bessel van der Kolk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Professor of Psychiatry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Boston University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President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Trauma Research Foundation</a:t>
            </a:r>
            <a:endParaRPr b="0" i="0" sz="1400" u="none" cap="none" strike="noStrike">
              <a:solidFill>
                <a:srgbClr val="000000"/>
              </a:solidFill>
              <a:latin typeface="Arial"/>
              <a:ea typeface="Arial"/>
              <a:cs typeface="Arial"/>
              <a:sym typeface="Arial"/>
            </a:endParaRPr>
          </a:p>
        </p:txBody>
      </p:sp>
      <p:pic>
        <p:nvPicPr>
          <p:cNvPr id="119" name="Google Shape;119;p7"/>
          <p:cNvPicPr preferRelativeResize="0"/>
          <p:nvPr/>
        </p:nvPicPr>
        <p:blipFill rotWithShape="1">
          <a:blip r:embed="rId3">
            <a:alphaModFix/>
          </a:blip>
          <a:srcRect b="0" l="11932" r="12111" t="0"/>
          <a:stretch/>
        </p:blipFill>
        <p:spPr>
          <a:xfrm>
            <a:off x="1204255" y="741170"/>
            <a:ext cx="3043906" cy="4026580"/>
          </a:xfrm>
          <a:prstGeom prst="rect">
            <a:avLst/>
          </a:prstGeom>
          <a:noFill/>
          <a:ln>
            <a:noFill/>
          </a:ln>
        </p:spPr>
      </p:pic>
      <p:pic>
        <p:nvPicPr>
          <p:cNvPr id="120" name="Google Shape;120;p7"/>
          <p:cNvPicPr preferRelativeResize="0"/>
          <p:nvPr/>
        </p:nvPicPr>
        <p:blipFill rotWithShape="1">
          <a:blip r:embed="rId4">
            <a:alphaModFix/>
          </a:blip>
          <a:srcRect b="5287" l="30485" r="30176" t="4775"/>
          <a:stretch/>
        </p:blipFill>
        <p:spPr>
          <a:xfrm>
            <a:off x="6464488" y="949113"/>
            <a:ext cx="2409560" cy="3295836"/>
          </a:xfrm>
          <a:prstGeom prst="rect">
            <a:avLst/>
          </a:prstGeom>
          <a:noFill/>
          <a:ln>
            <a:noFill/>
          </a:ln>
        </p:spPr>
      </p:pic>
      <p:pic>
        <p:nvPicPr>
          <p:cNvPr id="121" name="Google Shape;121;p7"/>
          <p:cNvPicPr preferRelativeResize="0"/>
          <p:nvPr/>
        </p:nvPicPr>
        <p:blipFill rotWithShape="1">
          <a:blip r:embed="rId5">
            <a:alphaModFix/>
          </a:blip>
          <a:srcRect b="0" l="0" r="0" t="0"/>
          <a:stretch/>
        </p:blipFill>
        <p:spPr>
          <a:xfrm>
            <a:off x="10591448" y="5385947"/>
            <a:ext cx="1272300" cy="1272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5" name="Shape 125"/>
        <p:cNvGrpSpPr/>
        <p:nvPr/>
      </p:nvGrpSpPr>
      <p:grpSpPr>
        <a:xfrm>
          <a:off x="0" y="0"/>
          <a:ext cx="0" cy="0"/>
          <a:chOff x="0" y="0"/>
          <a:chExt cx="0" cy="0"/>
        </a:xfrm>
      </p:grpSpPr>
      <p:pic>
        <p:nvPicPr>
          <p:cNvPr id="126" name="Google Shape;126;p8"/>
          <p:cNvPicPr preferRelativeResize="0"/>
          <p:nvPr>
            <p:ph idx="1" type="body"/>
          </p:nvPr>
        </p:nvPicPr>
        <p:blipFill rotWithShape="1">
          <a:blip r:embed="rId3">
            <a:alphaModFix/>
          </a:blip>
          <a:srcRect b="0" l="0" r="0" t="0"/>
          <a:stretch/>
        </p:blipFill>
        <p:spPr>
          <a:xfrm>
            <a:off x="0" y="0"/>
            <a:ext cx="12222726"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2021-08-17T17:47:25Z</dcterms:created>
  <dc:creator>Emily Kroutil</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0x010100E13DB4BBDADB8747B814B7D0D3280FB9</vt:lpwstr>
  </property>
</Properties>
</file>