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8" r:id="rId4"/>
    <p:sldId id="279" r:id="rId5"/>
    <p:sldId id="280" r:id="rId6"/>
    <p:sldId id="282" r:id="rId7"/>
    <p:sldId id="283" r:id="rId8"/>
    <p:sldId id="281" r:id="rId9"/>
    <p:sldId id="286" r:id="rId10"/>
    <p:sldId id="284" r:id="rId11"/>
    <p:sldId id="277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B1B6C-3806-CD44-8962-C2430A72AC7C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B97CF-5F6D-F446-A03A-32D8E8605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4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8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6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7722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72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9199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4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1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2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1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7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2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9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2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5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3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90728-E227-8B43-B45E-27637CAC8FFE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614A25-26DC-B541-909A-A9FAF1213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6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Who Owns My Course? </a:t>
            </a:r>
            <a:r>
              <a:rPr lang="en-US" sz="4000" dirty="0" smtClean="0">
                <a:solidFill>
                  <a:srgbClr val="FF0000"/>
                </a:solidFill>
              </a:rPr>
              <a:t>A discussion of the factory and artisanal models of design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QM Regional Conference</a:t>
            </a:r>
            <a:br>
              <a:rPr lang="en-US" dirty="0" smtClean="0"/>
            </a:br>
            <a:r>
              <a:rPr lang="en-US" dirty="0" smtClean="0"/>
              <a:t>Diana Zilberman, Ph.D.</a:t>
            </a:r>
          </a:p>
          <a:p>
            <a:r>
              <a:rPr lang="en-US" dirty="0" smtClean="0"/>
              <a:t>March 2018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168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model to follow?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806" y="1806977"/>
            <a:ext cx="6916994" cy="2383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How to maximize the advantages of the artisanal course creation to achieve the consistencies of the “factory model?”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192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5201" y="1700981"/>
            <a:ext cx="6481044" cy="4242620"/>
          </a:xfrm>
        </p:spPr>
        <p:txBody>
          <a:bodyPr>
            <a:normAutofit/>
          </a:bodyPr>
          <a:lstStyle/>
          <a:p>
            <a:r>
              <a:rPr lang="en-US" dirty="0" smtClean="0"/>
              <a:t>According to your experience and views as to which model of course design you prefer, join one of the possible two groups, Factory and Artisanal.</a:t>
            </a:r>
          </a:p>
          <a:p>
            <a:r>
              <a:rPr lang="en-US" dirty="0" smtClean="0"/>
              <a:t>Within your group, discuss why you prefer one model or the other.</a:t>
            </a:r>
          </a:p>
          <a:p>
            <a:r>
              <a:rPr lang="en-US" dirty="0" smtClean="0"/>
              <a:t>Suggest one or more ways in which a course model can increase its advantages and decrease its </a:t>
            </a:r>
            <a:r>
              <a:rPr lang="en-US" dirty="0" err="1" smtClean="0"/>
              <a:t>disadvantates</a:t>
            </a:r>
            <a:r>
              <a:rPr lang="en-US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34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the Future of OERs at the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570" y="1676036"/>
            <a:ext cx="7914298" cy="4319186"/>
          </a:xfrm>
        </p:spPr>
        <p:txBody>
          <a:bodyPr>
            <a:normAutofit/>
          </a:bodyPr>
          <a:lstStyle/>
          <a:p>
            <a:r>
              <a:rPr lang="en-US" dirty="0" smtClean="0"/>
              <a:t>Should you and your colleagues follow the “factory model,” or the “artisanal model?”</a:t>
            </a:r>
          </a:p>
          <a:p>
            <a:r>
              <a:rPr lang="en-US" dirty="0" smtClean="0"/>
              <a:t>What would be best for the courses taught </a:t>
            </a:r>
            <a:r>
              <a:rPr lang="en-US" smtClean="0"/>
              <a:t>by adjuncts?</a:t>
            </a:r>
          </a:p>
          <a:p>
            <a:r>
              <a:rPr lang="en-US" dirty="0" smtClean="0"/>
              <a:t>What would work best for the students?</a:t>
            </a:r>
          </a:p>
          <a:p>
            <a:r>
              <a:rPr lang="en-US" dirty="0" smtClean="0"/>
              <a:t>What would work best for the College?</a:t>
            </a:r>
          </a:p>
          <a:p>
            <a:r>
              <a:rPr lang="en-US" dirty="0" smtClean="0"/>
              <a:t>What </a:t>
            </a:r>
            <a:r>
              <a:rPr lang="en-US" b="1" dirty="0" smtClean="0">
                <a:solidFill>
                  <a:srgbClr val="FF0000"/>
                </a:solidFill>
              </a:rPr>
              <a:t>other factors </a:t>
            </a:r>
            <a:r>
              <a:rPr lang="en-US" dirty="0" smtClean="0"/>
              <a:t>may contribute to this conversation?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032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528" y="1649848"/>
            <a:ext cx="7456034" cy="405730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Define </a:t>
            </a:r>
            <a:r>
              <a:rPr lang="en-US" sz="2400" dirty="0" smtClean="0"/>
              <a:t>the artisanal and factory models of course development.</a:t>
            </a:r>
          </a:p>
          <a:p>
            <a:r>
              <a:rPr lang="en-US" sz="2400" dirty="0" smtClean="0"/>
              <a:t>Analyze the advantages and disadvantages of each model.</a:t>
            </a:r>
          </a:p>
          <a:p>
            <a:r>
              <a:rPr lang="en-US" sz="2400" dirty="0" smtClean="0"/>
              <a:t>Discuss which model is suitable for your institution, program, and discipline.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133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Models of Course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599"/>
            <a:ext cx="6591985" cy="41393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Model 1 – The Factory Model</a:t>
            </a:r>
          </a:p>
          <a:p>
            <a:r>
              <a:rPr lang="en-US" sz="2400" dirty="0" smtClean="0"/>
              <a:t>A team of instructional designers</a:t>
            </a:r>
            <a:r>
              <a:rPr lang="en-US" sz="2400" dirty="0" smtClean="0"/>
              <a:t>, course architects, </a:t>
            </a:r>
            <a:r>
              <a:rPr lang="en-US" sz="2400" dirty="0" smtClean="0"/>
              <a:t>media specialists, programmers, and subject matter experts create one course design.</a:t>
            </a:r>
          </a:p>
          <a:p>
            <a:r>
              <a:rPr lang="en-US" sz="2400" dirty="0" smtClean="0"/>
              <a:t>The created course design is copied to all sections of the same course.</a:t>
            </a:r>
          </a:p>
          <a:p>
            <a:r>
              <a:rPr lang="en-US" sz="2400" dirty="0" smtClean="0"/>
              <a:t>Faculty members facilitate the course based on the same course design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Faculty teaching the course may, or may not have participated in the creation of the design.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401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Factory Model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Advantages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599"/>
            <a:ext cx="6591985" cy="393290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Consistency of course structure, resources, assessments, etc., for every section of the course.</a:t>
            </a:r>
          </a:p>
          <a:p>
            <a:r>
              <a:rPr lang="en-US" sz="2400" dirty="0" smtClean="0"/>
              <a:t>A professionally-looking course </a:t>
            </a:r>
            <a:r>
              <a:rPr lang="en-US" sz="2400" dirty="0" smtClean="0"/>
              <a:t>design that </a:t>
            </a:r>
            <a:r>
              <a:rPr lang="en-US" sz="2400" dirty="0" smtClean="0"/>
              <a:t>includes a variety of instructional resources, assessments and activities.</a:t>
            </a:r>
          </a:p>
          <a:p>
            <a:r>
              <a:rPr lang="en-US" sz="2400" dirty="0" smtClean="0"/>
              <a:t>Course elements are well aligned according to instructional design principles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60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Factory Model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Disadvantages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“disconnect” between course design and course delivery</a:t>
            </a:r>
            <a:r>
              <a:rPr lang="en-US" sz="2400" dirty="0" smtClean="0"/>
              <a:t>.  </a:t>
            </a:r>
            <a:endParaRPr lang="en-US" sz="2400" dirty="0" smtClean="0"/>
          </a:p>
          <a:p>
            <a:r>
              <a:rPr lang="en-US" sz="2400" dirty="0" smtClean="0"/>
              <a:t>A “disconnect” between the reality of the course as it’s taught, from how it’s been created.</a:t>
            </a:r>
          </a:p>
          <a:p>
            <a:r>
              <a:rPr lang="en-US" sz="2400" dirty="0" smtClean="0"/>
              <a:t>Inclusion of design elements that do not </a:t>
            </a:r>
            <a:r>
              <a:rPr lang="en-US" sz="2400" dirty="0" smtClean="0"/>
              <a:t>necessarily work </a:t>
            </a:r>
            <a:r>
              <a:rPr lang="en-US" sz="2400" dirty="0" smtClean="0"/>
              <a:t>(instructional materials, assessments, activities.)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024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Models of Course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Model II: The Artisanal Model</a:t>
            </a:r>
          </a:p>
          <a:p>
            <a:r>
              <a:rPr lang="en-US" sz="2400" dirty="0" smtClean="0"/>
              <a:t>The course instructor is the the one who designs and teaches the course.</a:t>
            </a:r>
          </a:p>
          <a:p>
            <a:r>
              <a:rPr lang="en-US" sz="2400" dirty="0" smtClean="0"/>
              <a:t>The faculty may, or may not have the assistance of instructional designers or media specialists.</a:t>
            </a:r>
          </a:p>
          <a:p>
            <a:r>
              <a:rPr lang="en-US" sz="2400" dirty="0" smtClean="0"/>
              <a:t>Several faculty members teaching the same course may use different course designs.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74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Artisanal Course Design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Advantages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7063933" cy="4572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Close connection to and deep knowledge of the course design.</a:t>
            </a:r>
          </a:p>
          <a:p>
            <a:r>
              <a:rPr lang="en-US" sz="2400" dirty="0" smtClean="0"/>
              <a:t>Close connection to the students and how they may respond to the course content.</a:t>
            </a:r>
          </a:p>
          <a:p>
            <a:r>
              <a:rPr lang="en-US" sz="2400" dirty="0" smtClean="0"/>
              <a:t>The creation of </a:t>
            </a:r>
            <a:r>
              <a:rPr lang="en-US" sz="2400" dirty="0" smtClean="0"/>
              <a:t>a unique course, customized to the needs of the students.</a:t>
            </a:r>
          </a:p>
          <a:p>
            <a:r>
              <a:rPr lang="en-US" sz="2400" dirty="0" smtClean="0"/>
              <a:t>Setting one’s own style, tone, and pace.</a:t>
            </a:r>
          </a:p>
          <a:p>
            <a:r>
              <a:rPr lang="en-US" sz="2400" dirty="0" smtClean="0"/>
              <a:t>Ability to adapt/adjust the course according to students’ needs.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4353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Artisanal Course Design</a:t>
            </a:r>
            <a:br>
              <a:rPr lang="en-US" dirty="0"/>
            </a:br>
            <a:r>
              <a:rPr lang="en-US" b="1" dirty="0" smtClean="0">
                <a:solidFill>
                  <a:srgbClr val="FF0000"/>
                </a:solidFill>
              </a:rPr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1653" y="2133600"/>
            <a:ext cx="6872748" cy="3972232"/>
          </a:xfrm>
        </p:spPr>
        <p:txBody>
          <a:bodyPr>
            <a:noAutofit/>
          </a:bodyPr>
          <a:lstStyle/>
          <a:p>
            <a:r>
              <a:rPr lang="en-US" sz="2800" dirty="0" smtClean="0"/>
              <a:t>Inconsistency of course design, </a:t>
            </a:r>
            <a:r>
              <a:rPr lang="en-US" sz="2800" dirty="0" smtClean="0"/>
              <a:t>apparent in </a:t>
            </a:r>
            <a:r>
              <a:rPr lang="en-US" sz="2800" dirty="0" smtClean="0"/>
              <a:t>the following:</a:t>
            </a:r>
          </a:p>
          <a:p>
            <a:pPr lvl="1"/>
            <a:r>
              <a:rPr lang="en-US" sz="2000" dirty="0" smtClean="0"/>
              <a:t>Module </a:t>
            </a:r>
            <a:r>
              <a:rPr lang="en-US" sz="2000" dirty="0" smtClean="0"/>
              <a:t>level objectives and assessments </a:t>
            </a:r>
            <a:r>
              <a:rPr lang="en-US" sz="2000" dirty="0" smtClean="0"/>
              <a:t>(assuming that the course </a:t>
            </a:r>
            <a:r>
              <a:rPr lang="en-US" sz="2000" dirty="0" smtClean="0"/>
              <a:t>objectives are the same)</a:t>
            </a:r>
          </a:p>
          <a:p>
            <a:pPr lvl="1"/>
            <a:r>
              <a:rPr lang="en-US" sz="2000" dirty="0" smtClean="0"/>
              <a:t>Grading schema</a:t>
            </a:r>
          </a:p>
          <a:p>
            <a:pPr lvl="1"/>
            <a:r>
              <a:rPr lang="en-US" sz="2000" dirty="0" smtClean="0"/>
              <a:t>Instructional Resources</a:t>
            </a:r>
          </a:p>
          <a:p>
            <a:pPr lvl="1"/>
            <a:r>
              <a:rPr lang="en-US" sz="2000" dirty="0" smtClean="0"/>
              <a:t>General “look and feel” of the </a:t>
            </a:r>
            <a:r>
              <a:rPr lang="en-US" sz="2000" dirty="0" smtClean="0"/>
              <a:t>course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35189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Artisanal Course Design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Possible inconsistencies of learning outcomes across different sections of the course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Possible inconsistencies in students’ achievement of learning competencies.</a:t>
            </a:r>
          </a:p>
          <a:p>
            <a:r>
              <a:rPr lang="en-US" sz="2400" dirty="0" smtClean="0"/>
              <a:t>In some cases, faculty members teaching the same course may not even communicate with one another.</a:t>
            </a:r>
          </a:p>
        </p:txBody>
      </p:sp>
    </p:spTree>
    <p:extLst>
      <p:ext uri="{BB962C8B-B14F-4D97-AF65-F5344CB8AC3E}">
        <p14:creationId xmlns:p14="http://schemas.microsoft.com/office/powerpoint/2010/main" val="40217331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</TotalTime>
  <Words>585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Wisp</vt:lpstr>
      <vt:lpstr>Who Owns My Course? A discussion of the factory and artisanal models of design</vt:lpstr>
      <vt:lpstr>Session Objectives</vt:lpstr>
      <vt:lpstr>Two Models of Course Design</vt:lpstr>
      <vt:lpstr>The Factory Model  Advantages</vt:lpstr>
      <vt:lpstr>The Factory Model Disadvantages</vt:lpstr>
      <vt:lpstr>Two Models of Course Design</vt:lpstr>
      <vt:lpstr>The Artisanal Course Design Advantages</vt:lpstr>
      <vt:lpstr>The Artisanal Course Design Disadvantages</vt:lpstr>
      <vt:lpstr>The Artisanal Course Design Disadvantages</vt:lpstr>
      <vt:lpstr>Which model to follow?</vt:lpstr>
      <vt:lpstr>Activity </vt:lpstr>
      <vt:lpstr>For the Future of OERs at the College</vt:lpstr>
    </vt:vector>
  </TitlesOfParts>
  <Company>BCCC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Aligning Course Objectives to Course Elements</dc:title>
  <dc:creator>Diana Zilberman</dc:creator>
  <cp:lastModifiedBy>Zilberman, Diana</cp:lastModifiedBy>
  <cp:revision>22</cp:revision>
  <dcterms:created xsi:type="dcterms:W3CDTF">2017-06-03T22:34:33Z</dcterms:created>
  <dcterms:modified xsi:type="dcterms:W3CDTF">2018-02-23T17:58:27Z</dcterms:modified>
</cp:coreProperties>
</file>