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389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197" algn="l" defTabSz="3686389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389" algn="l" defTabSz="3686389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29582" algn="l" defTabSz="3686389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2778" algn="l" defTabSz="3686389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5975" algn="l" defTabSz="3686389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59167" algn="l" defTabSz="3686389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2360" algn="l" defTabSz="3686389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5556" algn="l" defTabSz="3686389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65"/>
    <p:restoredTop sz="94651"/>
  </p:normalViewPr>
  <p:slideViewPr>
    <p:cSldViewPr snapToGrid="0" snapToObjects="1">
      <p:cViewPr>
        <p:scale>
          <a:sx n="29" d="100"/>
          <a:sy n="29" d="100"/>
        </p:scale>
        <p:origin x="464" y="-80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FACD3C-0987-DC4F-B9FE-713102DFF718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FB471D5-F580-B341-898E-6805086C99AC}">
      <dgm:prSet phldrT="[Text]"/>
      <dgm:spPr/>
      <dgm:t>
        <a:bodyPr/>
        <a:lstStyle/>
        <a:p>
          <a:r>
            <a:rPr lang="en-US" dirty="0"/>
            <a:t>General Standard 2 (MLOs)</a:t>
          </a:r>
        </a:p>
      </dgm:t>
    </dgm:pt>
    <dgm:pt modelId="{92B94E06-79B8-3F4B-9E99-E7B689B120C7}" type="parTrans" cxnId="{9326CAD3-D1AC-BF45-832B-D3CF78B2D6EF}">
      <dgm:prSet/>
      <dgm:spPr/>
      <dgm:t>
        <a:bodyPr/>
        <a:lstStyle/>
        <a:p>
          <a:endParaRPr lang="en-US"/>
        </a:p>
      </dgm:t>
    </dgm:pt>
    <dgm:pt modelId="{EB2BCD0E-2940-9949-81BE-5AACB73705EC}" type="sibTrans" cxnId="{9326CAD3-D1AC-BF45-832B-D3CF78B2D6EF}">
      <dgm:prSet/>
      <dgm:spPr/>
      <dgm:t>
        <a:bodyPr/>
        <a:lstStyle/>
        <a:p>
          <a:endParaRPr lang="en-US"/>
        </a:p>
      </dgm:t>
    </dgm:pt>
    <dgm:pt modelId="{B78DB771-79B4-FD4F-9E5D-22936E3939EA}">
      <dgm:prSet phldrT="[Text]"/>
      <dgm:spPr/>
      <dgm:t>
        <a:bodyPr/>
        <a:lstStyle/>
        <a:p>
          <a:r>
            <a:rPr lang="en-US" dirty="0"/>
            <a:t>General Standard 3 (Assessment)</a:t>
          </a:r>
        </a:p>
      </dgm:t>
    </dgm:pt>
    <dgm:pt modelId="{1D171FE5-1FBB-5347-8852-73FB328F3E67}" type="parTrans" cxnId="{43EF44BC-CF13-C643-8B3E-C31FABDC3D63}">
      <dgm:prSet/>
      <dgm:spPr/>
      <dgm:t>
        <a:bodyPr/>
        <a:lstStyle/>
        <a:p>
          <a:endParaRPr lang="en-US"/>
        </a:p>
      </dgm:t>
    </dgm:pt>
    <dgm:pt modelId="{793A44CA-DBB2-6846-A19D-414CD466AD3F}" type="sibTrans" cxnId="{43EF44BC-CF13-C643-8B3E-C31FABDC3D63}">
      <dgm:prSet/>
      <dgm:spPr/>
      <dgm:t>
        <a:bodyPr/>
        <a:lstStyle/>
        <a:p>
          <a:endParaRPr lang="en-US"/>
        </a:p>
      </dgm:t>
    </dgm:pt>
    <dgm:pt modelId="{B54A8951-F64E-B34C-B25C-77CF68223824}">
      <dgm:prSet phldrT="[Text]"/>
      <dgm:spPr/>
      <dgm:t>
        <a:bodyPr/>
        <a:lstStyle/>
        <a:p>
          <a:r>
            <a:rPr lang="en-US" dirty="0"/>
            <a:t>General Standard 4 (Instructional Materials)</a:t>
          </a:r>
        </a:p>
      </dgm:t>
    </dgm:pt>
    <dgm:pt modelId="{A8154410-66E8-3A46-8E4E-1C3BF29BBB94}" type="parTrans" cxnId="{A6FAE1F2-6A1A-B445-A08A-B6B2F14F7FE1}">
      <dgm:prSet/>
      <dgm:spPr/>
      <dgm:t>
        <a:bodyPr/>
        <a:lstStyle/>
        <a:p>
          <a:endParaRPr lang="en-US"/>
        </a:p>
      </dgm:t>
    </dgm:pt>
    <dgm:pt modelId="{412FC7A4-882C-444B-89CD-A0C66FA0A81F}" type="sibTrans" cxnId="{A6FAE1F2-6A1A-B445-A08A-B6B2F14F7FE1}">
      <dgm:prSet/>
      <dgm:spPr/>
      <dgm:t>
        <a:bodyPr/>
        <a:lstStyle/>
        <a:p>
          <a:endParaRPr lang="en-US"/>
        </a:p>
      </dgm:t>
    </dgm:pt>
    <dgm:pt modelId="{B71B8A3A-B000-9A41-B31E-614061C5C288}">
      <dgm:prSet phldrT="[Text]"/>
      <dgm:spPr/>
      <dgm:t>
        <a:bodyPr/>
        <a:lstStyle/>
        <a:p>
          <a:r>
            <a:rPr lang="en-US" dirty="0"/>
            <a:t>General Standard 5 (Learning Activities)</a:t>
          </a:r>
        </a:p>
      </dgm:t>
    </dgm:pt>
    <dgm:pt modelId="{3C5D7751-B138-F743-8D2F-9FB5BA375123}" type="parTrans" cxnId="{0729B67C-691A-974B-8460-8B897FEB38C0}">
      <dgm:prSet/>
      <dgm:spPr/>
      <dgm:t>
        <a:bodyPr/>
        <a:lstStyle/>
        <a:p>
          <a:endParaRPr lang="en-US"/>
        </a:p>
      </dgm:t>
    </dgm:pt>
    <dgm:pt modelId="{A716A381-0CA5-4541-97A4-5623CFA5655A}" type="sibTrans" cxnId="{0729B67C-691A-974B-8460-8B897FEB38C0}">
      <dgm:prSet/>
      <dgm:spPr/>
      <dgm:t>
        <a:bodyPr/>
        <a:lstStyle/>
        <a:p>
          <a:endParaRPr lang="en-US"/>
        </a:p>
      </dgm:t>
    </dgm:pt>
    <dgm:pt modelId="{9704D650-56E2-124E-A842-4EB011DEA147}">
      <dgm:prSet phldrT="[Text]"/>
      <dgm:spPr/>
      <dgm:t>
        <a:bodyPr/>
        <a:lstStyle/>
        <a:p>
          <a:r>
            <a:rPr lang="en-US" dirty="0"/>
            <a:t>General Standard 6 (Course Technology)</a:t>
          </a:r>
        </a:p>
      </dgm:t>
    </dgm:pt>
    <dgm:pt modelId="{7B386CB8-D2B2-0646-96FC-339E34FDC162}" type="parTrans" cxnId="{A23C1AC7-DC73-554B-8E91-175DEAC95893}">
      <dgm:prSet/>
      <dgm:spPr/>
      <dgm:t>
        <a:bodyPr/>
        <a:lstStyle/>
        <a:p>
          <a:endParaRPr lang="en-US"/>
        </a:p>
      </dgm:t>
    </dgm:pt>
    <dgm:pt modelId="{EAF6274B-DA68-4942-ABB3-BD8B4CD0F36E}" type="sibTrans" cxnId="{A23C1AC7-DC73-554B-8E91-175DEAC95893}">
      <dgm:prSet/>
      <dgm:spPr/>
      <dgm:t>
        <a:bodyPr/>
        <a:lstStyle/>
        <a:p>
          <a:endParaRPr lang="en-US"/>
        </a:p>
      </dgm:t>
    </dgm:pt>
    <dgm:pt modelId="{68B95A84-779C-0444-B984-2BFBDF5D87B0}" type="pres">
      <dgm:prSet presAssocID="{FFFACD3C-0987-DC4F-B9FE-713102DFF718}" presName="diagram" presStyleCnt="0">
        <dgm:presLayoutVars>
          <dgm:dir/>
          <dgm:resizeHandles val="exact"/>
        </dgm:presLayoutVars>
      </dgm:prSet>
      <dgm:spPr/>
    </dgm:pt>
    <dgm:pt modelId="{72C609F4-2D34-2C45-A312-9E1A4198CF64}" type="pres">
      <dgm:prSet presAssocID="{3FB471D5-F580-B341-898E-6805086C99AC}" presName="node" presStyleLbl="node1" presStyleIdx="0" presStyleCnt="5" custLinFactNeighborY="-1397">
        <dgm:presLayoutVars>
          <dgm:bulletEnabled val="1"/>
        </dgm:presLayoutVars>
      </dgm:prSet>
      <dgm:spPr/>
    </dgm:pt>
    <dgm:pt modelId="{E7A0407B-2628-2A40-B2C1-378DE503B8B9}" type="pres">
      <dgm:prSet presAssocID="{EB2BCD0E-2940-9949-81BE-5AACB73705EC}" presName="sibTrans" presStyleCnt="0"/>
      <dgm:spPr/>
    </dgm:pt>
    <dgm:pt modelId="{D9EF7121-A88C-AD40-B8A8-5C7792931273}" type="pres">
      <dgm:prSet presAssocID="{B78DB771-79B4-FD4F-9E5D-22936E3939EA}" presName="node" presStyleLbl="node1" presStyleIdx="1" presStyleCnt="5">
        <dgm:presLayoutVars>
          <dgm:bulletEnabled val="1"/>
        </dgm:presLayoutVars>
      </dgm:prSet>
      <dgm:spPr/>
    </dgm:pt>
    <dgm:pt modelId="{D4144721-87CB-2943-9758-066E6EB279F8}" type="pres">
      <dgm:prSet presAssocID="{793A44CA-DBB2-6846-A19D-414CD466AD3F}" presName="sibTrans" presStyleCnt="0"/>
      <dgm:spPr/>
    </dgm:pt>
    <dgm:pt modelId="{C78E0E0A-6EB8-034A-8F90-DEA65C9782C8}" type="pres">
      <dgm:prSet presAssocID="{B54A8951-F64E-B34C-B25C-77CF68223824}" presName="node" presStyleLbl="node1" presStyleIdx="2" presStyleCnt="5">
        <dgm:presLayoutVars>
          <dgm:bulletEnabled val="1"/>
        </dgm:presLayoutVars>
      </dgm:prSet>
      <dgm:spPr/>
    </dgm:pt>
    <dgm:pt modelId="{1BC401D6-4C67-F043-88A6-091A0E61B768}" type="pres">
      <dgm:prSet presAssocID="{412FC7A4-882C-444B-89CD-A0C66FA0A81F}" presName="sibTrans" presStyleCnt="0"/>
      <dgm:spPr/>
    </dgm:pt>
    <dgm:pt modelId="{3CE0F209-F489-2F4A-AEC9-25EB524E6F60}" type="pres">
      <dgm:prSet presAssocID="{B71B8A3A-B000-9A41-B31E-614061C5C288}" presName="node" presStyleLbl="node1" presStyleIdx="3" presStyleCnt="5">
        <dgm:presLayoutVars>
          <dgm:bulletEnabled val="1"/>
        </dgm:presLayoutVars>
      </dgm:prSet>
      <dgm:spPr/>
    </dgm:pt>
    <dgm:pt modelId="{9270980C-94CE-FF42-86A2-55C516188987}" type="pres">
      <dgm:prSet presAssocID="{A716A381-0CA5-4541-97A4-5623CFA5655A}" presName="sibTrans" presStyleCnt="0"/>
      <dgm:spPr/>
    </dgm:pt>
    <dgm:pt modelId="{1FFADBC9-8D65-3B4A-AC0F-9622A5511CB5}" type="pres">
      <dgm:prSet presAssocID="{9704D650-56E2-124E-A842-4EB011DEA147}" presName="node" presStyleLbl="node1" presStyleIdx="4" presStyleCnt="5">
        <dgm:presLayoutVars>
          <dgm:bulletEnabled val="1"/>
        </dgm:presLayoutVars>
      </dgm:prSet>
      <dgm:spPr/>
    </dgm:pt>
  </dgm:ptLst>
  <dgm:cxnLst>
    <dgm:cxn modelId="{3E7D8036-D469-7240-93F4-6B3CD31A96D1}" type="presOf" srcId="{B71B8A3A-B000-9A41-B31E-614061C5C288}" destId="{3CE0F209-F489-2F4A-AEC9-25EB524E6F60}" srcOrd="0" destOrd="0" presId="urn:microsoft.com/office/officeart/2005/8/layout/default"/>
    <dgm:cxn modelId="{C939D54D-F7B9-C14D-A582-7962C8894978}" type="presOf" srcId="{FFFACD3C-0987-DC4F-B9FE-713102DFF718}" destId="{68B95A84-779C-0444-B984-2BFBDF5D87B0}" srcOrd="0" destOrd="0" presId="urn:microsoft.com/office/officeart/2005/8/layout/default"/>
    <dgm:cxn modelId="{07A5256C-2B16-DB4D-BB50-7B8A33768434}" type="presOf" srcId="{B54A8951-F64E-B34C-B25C-77CF68223824}" destId="{C78E0E0A-6EB8-034A-8F90-DEA65C9782C8}" srcOrd="0" destOrd="0" presId="urn:microsoft.com/office/officeart/2005/8/layout/default"/>
    <dgm:cxn modelId="{0729B67C-691A-974B-8460-8B897FEB38C0}" srcId="{FFFACD3C-0987-DC4F-B9FE-713102DFF718}" destId="{B71B8A3A-B000-9A41-B31E-614061C5C288}" srcOrd="3" destOrd="0" parTransId="{3C5D7751-B138-F743-8D2F-9FB5BA375123}" sibTransId="{A716A381-0CA5-4541-97A4-5623CFA5655A}"/>
    <dgm:cxn modelId="{EAE56588-523F-924B-B170-A657457A0D2E}" type="presOf" srcId="{3FB471D5-F580-B341-898E-6805086C99AC}" destId="{72C609F4-2D34-2C45-A312-9E1A4198CF64}" srcOrd="0" destOrd="0" presId="urn:microsoft.com/office/officeart/2005/8/layout/default"/>
    <dgm:cxn modelId="{0DE158AD-756D-7A46-A7A7-31F0E6131402}" type="presOf" srcId="{B78DB771-79B4-FD4F-9E5D-22936E3939EA}" destId="{D9EF7121-A88C-AD40-B8A8-5C7792931273}" srcOrd="0" destOrd="0" presId="urn:microsoft.com/office/officeart/2005/8/layout/default"/>
    <dgm:cxn modelId="{43EF44BC-CF13-C643-8B3E-C31FABDC3D63}" srcId="{FFFACD3C-0987-DC4F-B9FE-713102DFF718}" destId="{B78DB771-79B4-FD4F-9E5D-22936E3939EA}" srcOrd="1" destOrd="0" parTransId="{1D171FE5-1FBB-5347-8852-73FB328F3E67}" sibTransId="{793A44CA-DBB2-6846-A19D-414CD466AD3F}"/>
    <dgm:cxn modelId="{A23C1AC7-DC73-554B-8E91-175DEAC95893}" srcId="{FFFACD3C-0987-DC4F-B9FE-713102DFF718}" destId="{9704D650-56E2-124E-A842-4EB011DEA147}" srcOrd="4" destOrd="0" parTransId="{7B386CB8-D2B2-0646-96FC-339E34FDC162}" sibTransId="{EAF6274B-DA68-4942-ABB3-BD8B4CD0F36E}"/>
    <dgm:cxn modelId="{9326CAD3-D1AC-BF45-832B-D3CF78B2D6EF}" srcId="{FFFACD3C-0987-DC4F-B9FE-713102DFF718}" destId="{3FB471D5-F580-B341-898E-6805086C99AC}" srcOrd="0" destOrd="0" parTransId="{92B94E06-79B8-3F4B-9E99-E7B689B120C7}" sibTransId="{EB2BCD0E-2940-9949-81BE-5AACB73705EC}"/>
    <dgm:cxn modelId="{F3A49EEB-C355-D741-BAF5-D0D95C2CF8AD}" type="presOf" srcId="{9704D650-56E2-124E-A842-4EB011DEA147}" destId="{1FFADBC9-8D65-3B4A-AC0F-9622A5511CB5}" srcOrd="0" destOrd="0" presId="urn:microsoft.com/office/officeart/2005/8/layout/default"/>
    <dgm:cxn modelId="{A6FAE1F2-6A1A-B445-A08A-B6B2F14F7FE1}" srcId="{FFFACD3C-0987-DC4F-B9FE-713102DFF718}" destId="{B54A8951-F64E-B34C-B25C-77CF68223824}" srcOrd="2" destOrd="0" parTransId="{A8154410-66E8-3A46-8E4E-1C3BF29BBB94}" sibTransId="{412FC7A4-882C-444B-89CD-A0C66FA0A81F}"/>
    <dgm:cxn modelId="{516D8F7E-5058-B14C-89CB-81F545766860}" type="presParOf" srcId="{68B95A84-779C-0444-B984-2BFBDF5D87B0}" destId="{72C609F4-2D34-2C45-A312-9E1A4198CF64}" srcOrd="0" destOrd="0" presId="urn:microsoft.com/office/officeart/2005/8/layout/default"/>
    <dgm:cxn modelId="{BE6F937F-2E1B-0F4F-8440-7C0E3E276ABC}" type="presParOf" srcId="{68B95A84-779C-0444-B984-2BFBDF5D87B0}" destId="{E7A0407B-2628-2A40-B2C1-378DE503B8B9}" srcOrd="1" destOrd="0" presId="urn:microsoft.com/office/officeart/2005/8/layout/default"/>
    <dgm:cxn modelId="{E2BBA1E8-02C5-6649-B674-CBB3E97D4941}" type="presParOf" srcId="{68B95A84-779C-0444-B984-2BFBDF5D87B0}" destId="{D9EF7121-A88C-AD40-B8A8-5C7792931273}" srcOrd="2" destOrd="0" presId="urn:microsoft.com/office/officeart/2005/8/layout/default"/>
    <dgm:cxn modelId="{9560261F-6BE1-8149-8E5F-015A0CF018F4}" type="presParOf" srcId="{68B95A84-779C-0444-B984-2BFBDF5D87B0}" destId="{D4144721-87CB-2943-9758-066E6EB279F8}" srcOrd="3" destOrd="0" presId="urn:microsoft.com/office/officeart/2005/8/layout/default"/>
    <dgm:cxn modelId="{30979B66-0B16-B049-A839-F1700330D91E}" type="presParOf" srcId="{68B95A84-779C-0444-B984-2BFBDF5D87B0}" destId="{C78E0E0A-6EB8-034A-8F90-DEA65C9782C8}" srcOrd="4" destOrd="0" presId="urn:microsoft.com/office/officeart/2005/8/layout/default"/>
    <dgm:cxn modelId="{16D2171B-3F06-9A4C-BE67-2A3A304320CE}" type="presParOf" srcId="{68B95A84-779C-0444-B984-2BFBDF5D87B0}" destId="{1BC401D6-4C67-F043-88A6-091A0E61B768}" srcOrd="5" destOrd="0" presId="urn:microsoft.com/office/officeart/2005/8/layout/default"/>
    <dgm:cxn modelId="{053FAB42-1CC4-AE4C-A5AB-A6F15F369DEE}" type="presParOf" srcId="{68B95A84-779C-0444-B984-2BFBDF5D87B0}" destId="{3CE0F209-F489-2F4A-AEC9-25EB524E6F60}" srcOrd="6" destOrd="0" presId="urn:microsoft.com/office/officeart/2005/8/layout/default"/>
    <dgm:cxn modelId="{D58DD316-1D80-484D-B38B-88B50FC8BE91}" type="presParOf" srcId="{68B95A84-779C-0444-B984-2BFBDF5D87B0}" destId="{9270980C-94CE-FF42-86A2-55C516188987}" srcOrd="7" destOrd="0" presId="urn:microsoft.com/office/officeart/2005/8/layout/default"/>
    <dgm:cxn modelId="{0AD0251B-2D4F-E746-8746-558026721041}" type="presParOf" srcId="{68B95A84-779C-0444-B984-2BFBDF5D87B0}" destId="{1FFADBC9-8D65-3B4A-AC0F-9622A5511CB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609F4-2D34-2C45-A312-9E1A4198CF64}">
      <dsp:nvSpPr>
        <dsp:cNvPr id="0" name=""/>
        <dsp:cNvSpPr/>
      </dsp:nvSpPr>
      <dsp:spPr>
        <a:xfrm>
          <a:off x="3195318" y="0"/>
          <a:ext cx="6195488" cy="37172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General Standard 2 (MLOs)</a:t>
          </a:r>
        </a:p>
      </dsp:txBody>
      <dsp:txXfrm>
        <a:off x="3195318" y="0"/>
        <a:ext cx="6195488" cy="3717292"/>
      </dsp:txXfrm>
    </dsp:sp>
    <dsp:sp modelId="{D9EF7121-A88C-AD40-B8A8-5C7792931273}">
      <dsp:nvSpPr>
        <dsp:cNvPr id="0" name=""/>
        <dsp:cNvSpPr/>
      </dsp:nvSpPr>
      <dsp:spPr>
        <a:xfrm>
          <a:off x="10010355" y="6209"/>
          <a:ext cx="6195488" cy="3717292"/>
        </a:xfrm>
        <a:prstGeom prst="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General Standard 3 (Assessment)</a:t>
          </a:r>
        </a:p>
      </dsp:txBody>
      <dsp:txXfrm>
        <a:off x="10010355" y="6209"/>
        <a:ext cx="6195488" cy="3717292"/>
      </dsp:txXfrm>
    </dsp:sp>
    <dsp:sp modelId="{C78E0E0A-6EB8-034A-8F90-DEA65C9782C8}">
      <dsp:nvSpPr>
        <dsp:cNvPr id="0" name=""/>
        <dsp:cNvSpPr/>
      </dsp:nvSpPr>
      <dsp:spPr>
        <a:xfrm>
          <a:off x="3195318" y="4343051"/>
          <a:ext cx="6195488" cy="3717292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General Standard 4 (Instructional Materials)</a:t>
          </a:r>
        </a:p>
      </dsp:txBody>
      <dsp:txXfrm>
        <a:off x="3195318" y="4343051"/>
        <a:ext cx="6195488" cy="3717292"/>
      </dsp:txXfrm>
    </dsp:sp>
    <dsp:sp modelId="{3CE0F209-F489-2F4A-AEC9-25EB524E6F60}">
      <dsp:nvSpPr>
        <dsp:cNvPr id="0" name=""/>
        <dsp:cNvSpPr/>
      </dsp:nvSpPr>
      <dsp:spPr>
        <a:xfrm>
          <a:off x="10010355" y="4343051"/>
          <a:ext cx="6195488" cy="3717292"/>
        </a:xfrm>
        <a:prstGeom prst="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General Standard 5 (Learning Activities)</a:t>
          </a:r>
        </a:p>
      </dsp:txBody>
      <dsp:txXfrm>
        <a:off x="10010355" y="4343051"/>
        <a:ext cx="6195488" cy="3717292"/>
      </dsp:txXfrm>
    </dsp:sp>
    <dsp:sp modelId="{1FFADBC9-8D65-3B4A-AC0F-9622A5511CB5}">
      <dsp:nvSpPr>
        <dsp:cNvPr id="0" name=""/>
        <dsp:cNvSpPr/>
      </dsp:nvSpPr>
      <dsp:spPr>
        <a:xfrm>
          <a:off x="6602836" y="8679892"/>
          <a:ext cx="6195488" cy="3717292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General Standard 6 (Course Technology)</a:t>
          </a:r>
        </a:p>
      </dsp:txBody>
      <dsp:txXfrm>
        <a:off x="6602836" y="8679892"/>
        <a:ext cx="6195488" cy="3717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9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5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8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3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1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6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69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9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3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8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60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83053-14E7-0640-B37C-BB9784CD373D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14D67-2643-564F-B7EF-D22048A19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3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5.png"/><Relationship Id="rId5" Type="http://schemas.openxmlformats.org/officeDocument/2006/relationships/diagramData" Target="../diagrams/data1.xml"/><Relationship Id="rId10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865974-29EA-924F-99ED-EE8C22A953A1}"/>
              </a:ext>
            </a:extLst>
          </p:cNvPr>
          <p:cNvSpPr txBox="1"/>
          <p:nvPr/>
        </p:nvSpPr>
        <p:spPr>
          <a:xfrm>
            <a:off x="0" y="668542"/>
            <a:ext cx="43891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Malayalam MN" panose="02020600050405020304" pitchFamily="18" charset="0"/>
                <a:cs typeface="Malayalam MN" panose="02020600050405020304" pitchFamily="18" charset="0"/>
              </a:rPr>
              <a:t>USING WIKIPEDIA </a:t>
            </a:r>
            <a:r>
              <a:rPr lang="en-US" sz="135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Malayalam MN" panose="02020600050405020304" pitchFamily="18" charset="0"/>
                <a:cs typeface="Malayalam MN" panose="02020600050405020304" pitchFamily="18" charset="0"/>
              </a:rPr>
              <a:t>as a</a:t>
            </a:r>
            <a:r>
              <a:rPr lang="en-US" sz="135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Malayalam MN" panose="02020600050405020304" pitchFamily="18" charset="0"/>
                <a:cs typeface="Malayalam MN" panose="02020600050405020304" pitchFamily="18" charset="0"/>
              </a:rPr>
              <a:t> T</a:t>
            </a:r>
            <a:r>
              <a:rPr lang="en-US" sz="135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Malayalam MN" panose="02020600050405020304" pitchFamily="18" charset="0"/>
                <a:cs typeface="Malayalam MN" panose="02020600050405020304" pitchFamily="18" charset="0"/>
              </a:rPr>
              <a:t>EACHING STRATEGY</a:t>
            </a:r>
            <a:r>
              <a:rPr lang="en-US" sz="135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Malayalam MN" panose="02020600050405020304" pitchFamily="18" charset="0"/>
                <a:cs typeface="Malayalam MN" panose="02020600050405020304" pitchFamily="18" charset="0"/>
              </a:rPr>
              <a:t> </a:t>
            </a:r>
          </a:p>
          <a:p>
            <a:pPr algn="ctr"/>
            <a:r>
              <a:rPr lang="en-US" sz="135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Malayalam MN" panose="02020600050405020304" pitchFamily="18" charset="0"/>
                <a:cs typeface="Malayalam MN" panose="02020600050405020304" pitchFamily="18" charset="0"/>
              </a:rPr>
              <a:t>in an </a:t>
            </a:r>
            <a:r>
              <a:rPr lang="en-US" sz="13500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Malayalam MN" panose="02020600050405020304" pitchFamily="18" charset="0"/>
                <a:cs typeface="Malayalam MN" panose="02020600050405020304" pitchFamily="18" charset="0"/>
              </a:rPr>
              <a:t>ONLINE COURSE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649024-CFE6-0341-9FA0-A79A645DAB82}"/>
              </a:ext>
            </a:extLst>
          </p:cNvPr>
          <p:cNvSpPr txBox="1"/>
          <p:nvPr/>
        </p:nvSpPr>
        <p:spPr>
          <a:xfrm>
            <a:off x="1432594" y="9912280"/>
            <a:ext cx="14510565" cy="70173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182880" rIns="182880" rtlCol="0">
            <a:spAutoFit/>
          </a:bodyPr>
          <a:lstStyle/>
          <a:p>
            <a:r>
              <a:rPr lang="en-US" sz="5000" dirty="0"/>
              <a:t>The crowd-sourced site Wikipedia historically is disregarded by the academic community as unreliable. However, online college courses can help improve Wikipedia. </a:t>
            </a:r>
          </a:p>
          <a:p>
            <a:endParaRPr lang="en-US" sz="5000" dirty="0"/>
          </a:p>
          <a:p>
            <a:r>
              <a:rPr lang="en-US" sz="5000" dirty="0"/>
              <a:t>This poster explains how journalism and mass communication courses taught online applied subject-matter concepts according to Quality Matters standards to edit Wikipedia articles.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D56EE0-F3C5-EB42-9FEE-59AB780C246A}"/>
              </a:ext>
            </a:extLst>
          </p:cNvPr>
          <p:cNvSpPr txBox="1"/>
          <p:nvPr/>
        </p:nvSpPr>
        <p:spPr>
          <a:xfrm>
            <a:off x="1432595" y="8730525"/>
            <a:ext cx="14510564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venir Black" panose="02000503020000020003" pitchFamily="2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A48C76-C646-0840-AE52-F2A58969C4CD}"/>
              </a:ext>
            </a:extLst>
          </p:cNvPr>
          <p:cNvSpPr txBox="1"/>
          <p:nvPr/>
        </p:nvSpPr>
        <p:spPr>
          <a:xfrm>
            <a:off x="17089070" y="8730525"/>
            <a:ext cx="9728835" cy="1015663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venir Black" panose="02000503020000020003" pitchFamily="2" charset="0"/>
                <a:cs typeface="Arial" panose="020B0604020202020204" pitchFamily="34" charset="0"/>
              </a:rPr>
              <a:t>PROJECT DETAILS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91BDBEF-6CCC-9B41-8544-3ACC0FABB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690" y="5861716"/>
            <a:ext cx="9613416" cy="176717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D2AACEA-C187-3E47-839D-DBE1C76D4D8C}"/>
              </a:ext>
            </a:extLst>
          </p:cNvPr>
          <p:cNvSpPr txBox="1"/>
          <p:nvPr/>
        </p:nvSpPr>
        <p:spPr>
          <a:xfrm>
            <a:off x="15601204" y="5395885"/>
            <a:ext cx="12779460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Candara" panose="020E0502030303020204" pitchFamily="34" charset="0"/>
              </a:rPr>
              <a:t>Melony Shemberger, Ed.D.</a:t>
            </a:r>
          </a:p>
          <a:p>
            <a:pPr algn="ctr"/>
            <a:r>
              <a:rPr lang="en-US" sz="5500" dirty="0">
                <a:latin typeface="Candara" panose="020E0502030303020204" pitchFamily="34" charset="0"/>
              </a:rPr>
              <a:t>Associate Professor, Mass Communication</a:t>
            </a:r>
          </a:p>
          <a:p>
            <a:pPr algn="ctr"/>
            <a:r>
              <a:rPr lang="en-US" sz="5500" dirty="0">
                <a:latin typeface="Candara" panose="020E0502030303020204" pitchFamily="34" charset="0"/>
              </a:rPr>
              <a:t>Quality Matters Peer Reviewer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4DBA27-B538-C543-9C64-58BCD0AD11CA}"/>
              </a:ext>
            </a:extLst>
          </p:cNvPr>
          <p:cNvSpPr txBox="1"/>
          <p:nvPr/>
        </p:nvSpPr>
        <p:spPr>
          <a:xfrm>
            <a:off x="27816648" y="8730525"/>
            <a:ext cx="14320890" cy="1015663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venir Black" panose="02000503020000020003" pitchFamily="2" charset="0"/>
                <a:cs typeface="Malayalam MN" panose="02020600050405020304" pitchFamily="18" charset="0"/>
              </a:rPr>
              <a:t>OUTCOMES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FDAD85-8812-EE46-9287-3F34A3155E27}"/>
              </a:ext>
            </a:extLst>
          </p:cNvPr>
          <p:cNvSpPr txBox="1"/>
          <p:nvPr/>
        </p:nvSpPr>
        <p:spPr>
          <a:xfrm>
            <a:off x="27816647" y="9948671"/>
            <a:ext cx="14320891" cy="108645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182880" rIns="182880" rtlCol="0">
            <a:spAutoFit/>
          </a:bodyPr>
          <a:lstStyle/>
          <a:p>
            <a:endParaRPr lang="en-US" sz="5000" dirty="0"/>
          </a:p>
          <a:p>
            <a:endParaRPr lang="en-US" sz="5000" dirty="0"/>
          </a:p>
          <a:p>
            <a:endParaRPr lang="en-US" sz="5000" dirty="0"/>
          </a:p>
          <a:p>
            <a:endParaRPr lang="en-US" sz="5000" dirty="0"/>
          </a:p>
          <a:p>
            <a:endParaRPr lang="en-US" sz="5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000" dirty="0"/>
          </a:p>
          <a:p>
            <a:endParaRPr lang="en-US" sz="5000" dirty="0"/>
          </a:p>
          <a:p>
            <a:endParaRPr lang="en-US" sz="5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000" dirty="0"/>
          </a:p>
          <a:p>
            <a:endParaRPr lang="en-US" sz="5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000" dirty="0"/>
          </a:p>
          <a:p>
            <a:endParaRPr lang="en-US" sz="5000" dirty="0"/>
          </a:p>
          <a:p>
            <a:endParaRPr lang="en-US" sz="5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465096-DF1C-1245-915C-43B00C7BE0C0}"/>
              </a:ext>
            </a:extLst>
          </p:cNvPr>
          <p:cNvSpPr txBox="1"/>
          <p:nvPr/>
        </p:nvSpPr>
        <p:spPr>
          <a:xfrm>
            <a:off x="27816647" y="23279797"/>
            <a:ext cx="14357467" cy="8556188"/>
          </a:xfrm>
          <a:prstGeom prst="rect">
            <a:avLst/>
          </a:prstGeom>
          <a:solidFill>
            <a:srgbClr val="7030A0">
              <a:alpha val="27000"/>
            </a:srgbClr>
          </a:solidFill>
        </p:spPr>
        <p:txBody>
          <a:bodyPr wrap="square" lIns="182880" rIns="182880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dirty="0"/>
              <a:t>Wikipedia is an experiential learning activity for any course.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dirty="0"/>
              <a:t>Frequent student interaction with Wikipedia is essential for meaningful contributions.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dirty="0"/>
              <a:t>Module design is ideal in aligning Wikipedia assignments to learning objectives and content.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dirty="0"/>
              <a:t>Handling disappointments with article revisions and rejections should be discussed.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dirty="0"/>
              <a:t>Students should be encouraged to continue writing and/or editing their articles after course ends.</a:t>
            </a:r>
          </a:p>
          <a:p>
            <a:endParaRPr lang="en-US" sz="5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9DC25A0-8414-F948-A941-C5A1D8DE53B3}"/>
              </a:ext>
            </a:extLst>
          </p:cNvPr>
          <p:cNvSpPr txBox="1"/>
          <p:nvPr/>
        </p:nvSpPr>
        <p:spPr>
          <a:xfrm>
            <a:off x="27853225" y="21977465"/>
            <a:ext cx="14320890" cy="1015663"/>
          </a:xfrm>
          <a:prstGeom prst="rect">
            <a:avLst/>
          </a:prstGeom>
          <a:solidFill>
            <a:srgbClr val="7030A0"/>
          </a:solidFill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venir Black" panose="02000503020000020003" pitchFamily="2" charset="0"/>
                <a:cs typeface="Malayalam MN" panose="02020600050405020304" pitchFamily="18" charset="0"/>
              </a:rPr>
              <a:t>SUGGESTIONS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B86214DC-05F8-4F41-A01D-5451DEDEA0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6722" y="22627367"/>
            <a:ext cx="7653352" cy="93749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D06A8EB-56EE-7244-8292-F3C6B9729FF2}"/>
              </a:ext>
            </a:extLst>
          </p:cNvPr>
          <p:cNvSpPr txBox="1"/>
          <p:nvPr/>
        </p:nvSpPr>
        <p:spPr>
          <a:xfrm>
            <a:off x="17089068" y="9935675"/>
            <a:ext cx="9728835" cy="124033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182880" rIns="182880" rtlCol="0">
            <a:spAutoFit/>
          </a:bodyPr>
          <a:lstStyle/>
          <a:p>
            <a:r>
              <a:rPr lang="en-US" sz="5000" b="1" dirty="0"/>
              <a:t>Wiki Education Classroom Program </a:t>
            </a:r>
            <a:r>
              <a:rPr lang="en-US" sz="5000" dirty="0"/>
              <a:t>(course set-up, 12-week format)</a:t>
            </a:r>
          </a:p>
          <a:p>
            <a:r>
              <a:rPr lang="en-US" sz="5000" i="1" dirty="0"/>
              <a:t>wikiedu.org</a:t>
            </a:r>
          </a:p>
          <a:p>
            <a:endParaRPr lang="en-US" sz="5000" dirty="0"/>
          </a:p>
          <a:p>
            <a:r>
              <a:rPr lang="en-US" sz="5000" b="1" dirty="0"/>
              <a:t>JMC 384 Sports Media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000" dirty="0"/>
              <a:t>Sport or focus area selected by students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000" dirty="0"/>
              <a:t>Module in Canvas set up according to </a:t>
            </a:r>
            <a:r>
              <a:rPr lang="en-US" sz="5000" dirty="0" err="1"/>
              <a:t>WikiEdu</a:t>
            </a:r>
            <a:r>
              <a:rPr lang="en-US" sz="5000" dirty="0"/>
              <a:t> Dashboard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000" dirty="0"/>
              <a:t>Reflection assignments</a:t>
            </a:r>
          </a:p>
          <a:p>
            <a:endParaRPr lang="en-US" sz="5000" dirty="0"/>
          </a:p>
          <a:p>
            <a:r>
              <a:rPr lang="en-US" sz="5000" b="1" dirty="0"/>
              <a:t>JMC 397 In-depth Reporting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000" dirty="0"/>
              <a:t>News beats selected by students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000" dirty="0"/>
              <a:t>Module in Canvas set up according to </a:t>
            </a:r>
            <a:r>
              <a:rPr lang="en-US" sz="5000" dirty="0" err="1"/>
              <a:t>WikiEdu</a:t>
            </a:r>
            <a:r>
              <a:rPr lang="en-US" sz="5000" dirty="0"/>
              <a:t> Dashboard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000" dirty="0"/>
              <a:t>Reflection assignments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D2A498-B789-124D-814A-7E1ADFCA242D}"/>
              </a:ext>
            </a:extLst>
          </p:cNvPr>
          <p:cNvSpPr txBox="1"/>
          <p:nvPr/>
        </p:nvSpPr>
        <p:spPr>
          <a:xfrm>
            <a:off x="1432594" y="18033369"/>
            <a:ext cx="14510564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venir Black" panose="02000503020000020003" pitchFamily="2" charset="0"/>
                <a:cs typeface="Arial" panose="020B0604020202020204" pitchFamily="34" charset="0"/>
              </a:rPr>
              <a:t>APPLICATION OF QM RUBRIC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0D058B-EB5D-E746-B8D6-3D981D60E2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10440" y="5058499"/>
            <a:ext cx="4129965" cy="2541517"/>
          </a:xfrm>
          <a:prstGeom prst="rect">
            <a:avLst/>
          </a:prstGeom>
        </p:spPr>
      </p:pic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2265FBCA-0529-5D44-86AF-328D2AFDD5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8158776"/>
              </p:ext>
            </p:extLst>
          </p:nvPr>
        </p:nvGraphicFramePr>
        <p:xfrm>
          <a:off x="-1051560" y="19297822"/>
          <a:ext cx="19401162" cy="12403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2" name="Picture 21">
            <a:extLst>
              <a:ext uri="{FF2B5EF4-FFF2-40B4-BE49-F238E27FC236}">
                <a16:creationId xmlns:a16="http://schemas.microsoft.com/office/drawing/2014/main" id="{F5F7AD3F-6D2B-7A43-A3B6-34C27E65207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042885" y="10419617"/>
            <a:ext cx="13898880" cy="300750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08612D9-FC7C-C04A-B6D8-8DD49118C35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028866" y="13812478"/>
            <a:ext cx="13898880" cy="304076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D1FEEA7-F8B7-B64E-8EE9-E43B2EB7CEA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064230" y="17196198"/>
            <a:ext cx="13898880" cy="304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35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4825</TotalTime>
  <Words>235</Words>
  <Application>Microsoft Macintosh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Black</vt:lpstr>
      <vt:lpstr>Calibri</vt:lpstr>
      <vt:lpstr>Calibri Light</vt:lpstr>
      <vt:lpstr>Candara</vt:lpstr>
      <vt:lpstr>Malayalam MN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66</cp:revision>
  <cp:lastPrinted>2019-05-14T01:30:42Z</cp:lastPrinted>
  <dcterms:created xsi:type="dcterms:W3CDTF">2019-05-10T19:34:35Z</dcterms:created>
  <dcterms:modified xsi:type="dcterms:W3CDTF">2020-10-16T18:44:04Z</dcterms:modified>
</cp:coreProperties>
</file>