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6"/>
  </p:notesMasterIdLst>
  <p:sldIdLst>
    <p:sldId id="267" r:id="rId5"/>
  </p:sldIdLst>
  <p:sldSz cx="43891200" cy="32918400"/>
  <p:notesSz cx="6858000" cy="9144000"/>
  <p:defaultTextStyle>
    <a:defPPr>
      <a:defRPr lang="en-US"/>
    </a:defPPr>
    <a:lvl1pPr marL="0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15" d="100"/>
          <a:sy n="15" d="100"/>
        </p:scale>
        <p:origin x="1188" y="136"/>
      </p:cViewPr>
      <p:guideLst/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7771-3FAA-4D43-A059-9A7D838C2880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C18-1BF1-F447-95ED-60EAAE35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42422440" y="-5"/>
            <a:ext cx="1468757" cy="393192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1567" y="6068149"/>
            <a:ext cx="20413753" cy="20491032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21602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3597" y="19925210"/>
            <a:ext cx="16681702" cy="7637669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8280" b="0" i="1" baseline="0">
                <a:solidFill>
                  <a:schemeClr val="tx2"/>
                </a:solidFill>
              </a:defRPr>
            </a:lvl1pPr>
            <a:lvl2pPr marL="1646009" indent="0" algn="ctr">
              <a:buNone/>
              <a:defRPr sz="7200"/>
            </a:lvl2pPr>
            <a:lvl3pPr marL="3292016" indent="0" algn="ctr">
              <a:buNone/>
              <a:defRPr sz="6480"/>
            </a:lvl3pPr>
            <a:lvl4pPr marL="4938025" indent="0" algn="ctr">
              <a:buNone/>
              <a:defRPr sz="5760"/>
            </a:lvl4pPr>
            <a:lvl5pPr marL="6584032" indent="0" algn="ctr">
              <a:buNone/>
              <a:defRPr sz="5760"/>
            </a:lvl5pPr>
            <a:lvl6pPr marL="8230041" indent="0" algn="ctr">
              <a:buNone/>
              <a:defRPr sz="5760"/>
            </a:lvl6pPr>
            <a:lvl7pPr marL="9876048" indent="0" algn="ctr">
              <a:buNone/>
              <a:defRPr sz="5760"/>
            </a:lvl7pPr>
            <a:lvl8pPr marL="11522057" indent="0" algn="ctr">
              <a:buNone/>
              <a:defRPr sz="5760"/>
            </a:lvl8pPr>
            <a:lvl9pPr marL="13168066" indent="0" algn="ctr">
              <a:buNone/>
              <a:defRPr sz="576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19888427" y="5355522"/>
            <a:ext cx="0" cy="22207363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877016" y="6564005"/>
            <a:ext cx="8632062" cy="1150941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380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9173832" y="2686460"/>
            <a:ext cx="21974173" cy="2492080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9070960" y="2686460"/>
            <a:ext cx="22077043" cy="2492080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2"/>
            <a:ext cx="13802062" cy="2531963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3760" y="2686460"/>
            <a:ext cx="22219920" cy="2696296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53760" y="2595018"/>
            <a:ext cx="22494240" cy="11946941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53760" y="17819845"/>
            <a:ext cx="22494240" cy="11914694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E73E-FB98-2A42-974A-9CD83D46C100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77366"/>
            <a:ext cx="13792810" cy="2378903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53762" y="2678712"/>
            <a:ext cx="22483267" cy="438912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864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646009" indent="0">
              <a:buNone/>
              <a:defRPr sz="7200" b="1"/>
            </a:lvl2pPr>
            <a:lvl3pPr marL="3292016" indent="0">
              <a:buNone/>
              <a:defRPr sz="6480" b="1"/>
            </a:lvl3pPr>
            <a:lvl4pPr marL="4938025" indent="0">
              <a:buNone/>
              <a:defRPr sz="5760" b="1"/>
            </a:lvl4pPr>
            <a:lvl5pPr marL="6584032" indent="0">
              <a:buNone/>
              <a:defRPr sz="5760" b="1"/>
            </a:lvl5pPr>
            <a:lvl6pPr marL="8230041" indent="0">
              <a:buNone/>
              <a:defRPr sz="5760" b="1"/>
            </a:lvl6pPr>
            <a:lvl7pPr marL="9876048" indent="0">
              <a:buNone/>
              <a:defRPr sz="5760" b="1"/>
            </a:lvl7pPr>
            <a:lvl8pPr marL="11522057" indent="0">
              <a:buNone/>
              <a:defRPr sz="5760" b="1"/>
            </a:lvl8pPr>
            <a:lvl9pPr marL="13168066" indent="0">
              <a:buNone/>
              <a:defRPr sz="576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53762" y="7328022"/>
            <a:ext cx="22483267" cy="842711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653760" y="17763965"/>
            <a:ext cx="22494240" cy="4389120"/>
          </a:xfrm>
        </p:spPr>
        <p:txBody>
          <a:bodyPr anchor="b">
            <a:normAutofit/>
          </a:bodyPr>
          <a:lstStyle>
            <a:lvl1pPr marL="0" indent="0">
              <a:buNone/>
              <a:defRPr sz="864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646009" indent="0">
              <a:buNone/>
              <a:defRPr sz="7200" b="1"/>
            </a:lvl2pPr>
            <a:lvl3pPr marL="3292016" indent="0">
              <a:buNone/>
              <a:defRPr sz="6480" b="1"/>
            </a:lvl3pPr>
            <a:lvl4pPr marL="4938025" indent="0">
              <a:buNone/>
              <a:defRPr sz="5760" b="1"/>
            </a:lvl4pPr>
            <a:lvl5pPr marL="6584032" indent="0">
              <a:buNone/>
              <a:defRPr sz="5760" b="1"/>
            </a:lvl5pPr>
            <a:lvl6pPr marL="8230041" indent="0">
              <a:buNone/>
              <a:defRPr sz="5760" b="1"/>
            </a:lvl6pPr>
            <a:lvl7pPr marL="9876048" indent="0">
              <a:buNone/>
              <a:defRPr sz="5760" b="1"/>
            </a:lvl7pPr>
            <a:lvl8pPr marL="11522057" indent="0">
              <a:buNone/>
              <a:defRPr sz="5760" b="1"/>
            </a:lvl8pPr>
            <a:lvl9pPr marL="13168066" indent="0">
              <a:buNone/>
              <a:defRPr sz="576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653762" y="22413277"/>
            <a:ext cx="22483267" cy="842711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15EF-7A83-9842-815E-554E5DEB63CD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97A0-4000-B744-87D8-18F42A934248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4EA9-4639-9B48-9E98-70455404EF00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/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DD7-72ED-FC4E-8075-0107060235C5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cxnSp>
        <p:nvCxnSpPr>
          <p:cNvPr id="12" name="Straight Connector 11" title="Horizontal Rule Line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 / Icon Bullet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D9-8B30-6A45-929D-0A0366E2E953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/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585180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264092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43007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585180" y="16459200"/>
            <a:ext cx="6998400" cy="1296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263282" y="16459200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3941387" y="16459200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0334780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8013692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692607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9" name="Picture Placeholder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0334780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0" name="Picture Placeholder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8013692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5692607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 in a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585180" y="9692640"/>
            <a:ext cx="6998400" cy="1296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576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B67-2563-3544-8019-B2D766585AE6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264902" y="9692640"/>
            <a:ext cx="6995160" cy="1296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576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41387" y="9692640"/>
            <a:ext cx="6995160" cy="1296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5760"/>
            </a:lvl1pPr>
          </a:lstStyle>
          <a:p>
            <a:pPr lvl="0"/>
            <a:r>
              <a:rPr lang="en-US" noProof="0"/>
              <a:t>Event 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593980" y="11155680"/>
            <a:ext cx="2980800" cy="397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72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272082" y="11155680"/>
            <a:ext cx="2980800" cy="397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48567" y="11155680"/>
            <a:ext cx="2980800" cy="397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/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 / Icon Bulle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title="Page Number Shape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42422440" y="25826784"/>
            <a:ext cx="1468757" cy="393192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10663786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F1C92E-34EF-7443-98EE-55EB64C2F5FD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13898883"/>
            <a:ext cx="13833180" cy="13708382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585180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264092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43007" y="2686454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8585180" y="16459200"/>
            <a:ext cx="6998400" cy="1296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263282" y="16459200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3941387" y="16459200"/>
            <a:ext cx="6998400" cy="1296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0334780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28013692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692607" y="349920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0334780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8013692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5692607" y="17271950"/>
            <a:ext cx="3499200" cy="46656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dium Photos with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2" y="0"/>
            <a:ext cx="17626302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131" noProof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3200" y="13593277"/>
            <a:ext cx="13802062" cy="7500662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noProof="0"/>
              <a:t>Click to edit your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DA4A-63D4-BC43-9B38-53D06F7CC9C4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43200" y="21950965"/>
            <a:ext cx="13833180" cy="5656301"/>
          </a:xfrm>
        </p:spPr>
        <p:txBody>
          <a:bodyPr/>
          <a:lstStyle>
            <a:lvl1pPr marL="0" indent="0" algn="r">
              <a:buNone/>
              <a:defRPr/>
            </a:lvl1pPr>
            <a:lvl2pPr marL="1448487" indent="0" algn="r">
              <a:buNone/>
              <a:defRPr/>
            </a:lvl2pPr>
            <a:lvl3pPr marL="3094497" indent="0" algn="r">
              <a:buNone/>
              <a:defRPr/>
            </a:lvl3pPr>
            <a:lvl4pPr marL="4740503" indent="0" algn="r">
              <a:buNone/>
              <a:defRPr/>
            </a:lvl4pPr>
            <a:lvl5pPr marL="6386513" indent="0" algn="r">
              <a:buNone/>
              <a:defRPr/>
            </a:lvl5pPr>
          </a:lstStyle>
          <a:p>
            <a:pPr lvl="0"/>
            <a:r>
              <a:rPr lang="en-US" noProof="0"/>
              <a:t>Place your subtitle here</a:t>
            </a:r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729050" y="2317717"/>
            <a:ext cx="7847330" cy="1046310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Portrait Photo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585180" y="2686454"/>
            <a:ext cx="6998400" cy="1296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264092" y="2686454"/>
            <a:ext cx="6998400" cy="1296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943007" y="2686454"/>
            <a:ext cx="6998400" cy="1296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585180" y="16459200"/>
            <a:ext cx="6998400" cy="12960000"/>
          </a:xfrm>
          <a:solidFill>
            <a:schemeClr val="bg1"/>
          </a:solidFill>
        </p:spPr>
        <p:txBody>
          <a:bodyPr lIns="0" tIns="1944000" rIns="0" bIns="72000" anchor="ctr"/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263282" y="16459200"/>
            <a:ext cx="6998400" cy="1296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41387" y="16459200"/>
            <a:ext cx="6998400" cy="1296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576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noProof="0"/>
              <a:t>Item Description</a:t>
            </a:r>
          </a:p>
        </p:txBody>
      </p:sp>
      <p:sp>
        <p:nvSpPr>
          <p:cNvPr id="27" name="Picture Placeholder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8844380" y="3107462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6523292" y="3107462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4202207" y="3107462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0" name="Picture Placeholder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8844380" y="16880213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1" name="Picture Placeholder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6523292" y="16880213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  <p:sp>
        <p:nvSpPr>
          <p:cNvPr id="32" name="Picture Placeholder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4200587" y="16880213"/>
            <a:ext cx="6480000" cy="86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32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42422440" y="-5"/>
            <a:ext cx="1468757" cy="393192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1567" y="6068149"/>
            <a:ext cx="20413753" cy="20491032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21602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3597" y="19925210"/>
            <a:ext cx="16681702" cy="7637669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8280" b="0" i="1" baseline="0">
                <a:solidFill>
                  <a:schemeClr val="tx2"/>
                </a:solidFill>
              </a:defRPr>
            </a:lvl1pPr>
            <a:lvl2pPr marL="1646009" indent="0" algn="ctr">
              <a:buNone/>
              <a:defRPr sz="7200"/>
            </a:lvl2pPr>
            <a:lvl3pPr marL="3292016" indent="0" algn="ctr">
              <a:buNone/>
              <a:defRPr sz="6480"/>
            </a:lvl3pPr>
            <a:lvl4pPr marL="4938025" indent="0" algn="ctr">
              <a:buNone/>
              <a:defRPr sz="5760"/>
            </a:lvl4pPr>
            <a:lvl5pPr marL="6584032" indent="0" algn="ctr">
              <a:buNone/>
              <a:defRPr sz="5760"/>
            </a:lvl5pPr>
            <a:lvl6pPr marL="8230041" indent="0" algn="ctr">
              <a:buNone/>
              <a:defRPr sz="5760"/>
            </a:lvl6pPr>
            <a:lvl7pPr marL="9876048" indent="0" algn="ctr">
              <a:buNone/>
              <a:defRPr sz="5760"/>
            </a:lvl7pPr>
            <a:lvl8pPr marL="11522057" indent="0" algn="ctr">
              <a:buNone/>
              <a:defRPr sz="5760"/>
            </a:lvl8pPr>
            <a:lvl9pPr marL="13168066" indent="0" algn="ctr">
              <a:buNone/>
              <a:defRPr sz="576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19888427" y="5355522"/>
            <a:ext cx="0" cy="22207363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380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42422440" y="6689990"/>
            <a:ext cx="1468757" cy="393192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1623" y="12344268"/>
            <a:ext cx="29867954" cy="15773534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27722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1625" y="6689990"/>
            <a:ext cx="30245144" cy="393192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72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164600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2016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8025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4032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30041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6048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2057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8066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1474641" y="30309310"/>
            <a:ext cx="5747839" cy="1752600"/>
          </a:xfrm>
        </p:spPr>
        <p:txBody>
          <a:bodyPr/>
          <a:lstStyle>
            <a:lvl1pPr>
              <a:defRPr sz="432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29964A5-3468-3F49-AD7A-0CF5EB762F89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1623" y="30309317"/>
            <a:ext cx="23328814" cy="1752600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422440" y="7779653"/>
            <a:ext cx="1468757" cy="1752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3" y="29655202"/>
            <a:ext cx="36879574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2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42422440" y="25826784"/>
            <a:ext cx="1468757" cy="393192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2686454"/>
            <a:ext cx="13802062" cy="237719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53763" y="2731520"/>
            <a:ext cx="22494233" cy="27144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3" y="28464293"/>
            <a:ext cx="13733482" cy="1752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6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0851AE-F437-A04B-ADE2-D5E346F2089C}" type="datetime1">
              <a:rPr lang="en-US" noProof="0" smtClean="0"/>
              <a:t>10/28/2022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3" y="30309317"/>
            <a:ext cx="13733482" cy="1752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32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22440" y="26916445"/>
            <a:ext cx="146875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13D2E340-0663-474B-992C-9192B5C45E57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29758704"/>
            <a:ext cx="1618488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3292016" rtl="0" eaLnBrk="1" latinLnBrk="0" hangingPunct="1">
        <a:lnSpc>
          <a:spcPct val="90000"/>
        </a:lnSpc>
        <a:spcBef>
          <a:spcPct val="0"/>
        </a:spcBef>
        <a:buNone/>
        <a:defRPr sz="18002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020524" indent="-1020524" algn="l" defTabSz="3292016" rtl="0" eaLnBrk="1" latinLnBrk="0" hangingPunct="1">
        <a:lnSpc>
          <a:spcPct val="112000"/>
        </a:lnSpc>
        <a:spcBef>
          <a:spcPts val="3240"/>
        </a:spcBef>
        <a:buFont typeface="Arial" panose="020B0604020202020204" pitchFamily="34" charset="0"/>
        <a:buChar char="•"/>
        <a:defRPr sz="72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469011" indent="-1020524" algn="l" defTabSz="3292016" rtl="0" eaLnBrk="1" latinLnBrk="0" hangingPunct="1">
        <a:lnSpc>
          <a:spcPct val="112000"/>
        </a:lnSpc>
        <a:spcBef>
          <a:spcPts val="3240"/>
        </a:spcBef>
        <a:buFont typeface="Corbel" panose="020B0503020204020204" pitchFamily="34" charset="0"/>
        <a:buChar char="–"/>
        <a:defRPr sz="648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115021" indent="-1020524" algn="l" defTabSz="3292016" rtl="0" eaLnBrk="1" latinLnBrk="0" hangingPunct="1">
        <a:lnSpc>
          <a:spcPct val="112000"/>
        </a:lnSpc>
        <a:spcBef>
          <a:spcPts val="3240"/>
        </a:spcBef>
        <a:buFont typeface="Arial" panose="020B0604020202020204" pitchFamily="34" charset="0"/>
        <a:buChar char="•"/>
        <a:defRPr sz="576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5761029" indent="-1020524" algn="l" defTabSz="3292016" rtl="0" eaLnBrk="1" latinLnBrk="0" hangingPunct="1">
        <a:lnSpc>
          <a:spcPct val="112000"/>
        </a:lnSpc>
        <a:spcBef>
          <a:spcPts val="3240"/>
        </a:spcBef>
        <a:buFont typeface="Corbel" panose="020B0503020204020204" pitchFamily="34" charset="0"/>
        <a:buChar char="–"/>
        <a:defRPr sz="504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7407037" indent="-1020524" algn="l" defTabSz="3292016" rtl="0" eaLnBrk="1" latinLnBrk="0" hangingPunct="1">
        <a:lnSpc>
          <a:spcPct val="112000"/>
        </a:lnSpc>
        <a:spcBef>
          <a:spcPts val="3240"/>
        </a:spcBef>
        <a:buFont typeface="Arial" panose="020B0604020202020204" pitchFamily="34" charset="0"/>
        <a:buChar char="•"/>
        <a:defRPr sz="504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053046" indent="-1020524" algn="l" defTabSz="3292016" rtl="0" eaLnBrk="1" latinLnBrk="0" hangingPunct="1">
        <a:lnSpc>
          <a:spcPct val="112000"/>
        </a:lnSpc>
        <a:spcBef>
          <a:spcPts val="4680"/>
        </a:spcBef>
        <a:buFont typeface="Corbel" panose="020B0503020204020204" pitchFamily="34" charset="0"/>
        <a:buChar char="–"/>
        <a:defRPr sz="50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0699054" indent="-1020524" algn="l" defTabSz="3292016" rtl="0" eaLnBrk="1" latinLnBrk="0" hangingPunct="1">
        <a:lnSpc>
          <a:spcPct val="112000"/>
        </a:lnSpc>
        <a:spcBef>
          <a:spcPts val="4680"/>
        </a:spcBef>
        <a:buFont typeface="Arial" panose="020B0604020202020204" pitchFamily="34" charset="0"/>
        <a:buChar char="•"/>
        <a:defRPr sz="504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2345061" indent="-1020524" algn="l" defTabSz="3292016" rtl="0" eaLnBrk="1" latinLnBrk="0" hangingPunct="1">
        <a:lnSpc>
          <a:spcPct val="112000"/>
        </a:lnSpc>
        <a:spcBef>
          <a:spcPts val="4680"/>
        </a:spcBef>
        <a:buFont typeface="Corbel" panose="020B0503020204020204" pitchFamily="34" charset="0"/>
        <a:buChar char="–"/>
        <a:defRPr sz="50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3991069" indent="-1020524" algn="l" defTabSz="3292016" rtl="0" eaLnBrk="1" latinLnBrk="0" hangingPunct="1">
        <a:lnSpc>
          <a:spcPct val="112000"/>
        </a:lnSpc>
        <a:spcBef>
          <a:spcPts val="4680"/>
        </a:spcBef>
        <a:buFont typeface="Arial" panose="020B0604020202020204" pitchFamily="34" charset="0"/>
        <a:buChar char="•"/>
        <a:defRPr sz="504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6009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2016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8025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4032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30041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6048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2057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8066" algn="l" defTabSz="3292016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0195" userDrawn="1">
          <p15:clr>
            <a:srgbClr val="F26B43"/>
          </p15:clr>
        </p15:guide>
        <p15:guide id="2" pos="1728" userDrawn="1">
          <p15:clr>
            <a:srgbClr val="F26B43"/>
          </p15:clr>
        </p15:guide>
        <p15:guide id="3" orient="horz" pos="2074" userDrawn="1">
          <p15:clr>
            <a:srgbClr val="F26B43"/>
          </p15:clr>
        </p15:guide>
        <p15:guide id="4" pos="25920" userDrawn="1">
          <p15:clr>
            <a:srgbClr val="F26B43"/>
          </p15:clr>
        </p15:guide>
        <p15:guide id="5" pos="117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7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4.svg"/><Relationship Id="rId17" Type="http://schemas.openxmlformats.org/officeDocument/2006/relationships/image" Target="../media/image10.png"/><Relationship Id="rId2" Type="http://schemas.openxmlformats.org/officeDocument/2006/relationships/image" Target="../media/image1.jp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5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DA9A-F01A-481E-A192-F11CA07C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38454" y="1301495"/>
            <a:ext cx="18198568" cy="17881509"/>
          </a:xfrm>
        </p:spPr>
        <p:txBody>
          <a:bodyPr>
            <a:normAutofit fontScale="90000"/>
          </a:bodyPr>
          <a:lstStyle/>
          <a:p>
            <a:r>
              <a:rPr lang="en-US" sz="21601" dirty="0"/>
              <a:t>Will there be lunch?</a:t>
            </a:r>
            <a:br>
              <a:rPr lang="en-US" sz="21601" dirty="0"/>
            </a:br>
            <a:r>
              <a:rPr lang="en-US" i="0" dirty="0" smtClean="0"/>
              <a:t>Bite-sized</a:t>
            </a:r>
            <a:r>
              <a:rPr lang="en-US" dirty="0" smtClean="0"/>
              <a:t> </a:t>
            </a:r>
            <a:r>
              <a:rPr lang="en-US" i="0" dirty="0" smtClean="0"/>
              <a:t>Approaches </a:t>
            </a:r>
            <a:r>
              <a:rPr lang="en-US" i="0" dirty="0"/>
              <a:t>to Build Faculty and Institutional Engagement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C875B-FB79-4EB2-ACC0-A26593F48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78242" y="19880283"/>
            <a:ext cx="13833181" cy="6706694"/>
          </a:xfrm>
        </p:spPr>
        <p:txBody>
          <a:bodyPr/>
          <a:lstStyle/>
          <a:p>
            <a:r>
              <a:rPr lang="en-US" sz="6172" dirty="0">
                <a:latin typeface="Bookman Old Style" panose="02050604050505020204" pitchFamily="18" charset="0"/>
              </a:rPr>
              <a:t>Lindsey Barthel, DNP; Deborah </a:t>
            </a:r>
            <a:r>
              <a:rPr lang="en-US" sz="6172" dirty="0" err="1">
                <a:latin typeface="Bookman Old Style" panose="02050604050505020204" pitchFamily="18" charset="0"/>
              </a:rPr>
              <a:t>McCuin</a:t>
            </a:r>
            <a:r>
              <a:rPr lang="en-US" sz="6172" dirty="0">
                <a:latin typeface="Bookman Old Style" panose="02050604050505020204" pitchFamily="18" charset="0"/>
              </a:rPr>
              <a:t>, PhD; Andrea Roberts, DNAP; Carol Stewart, DNP; Michelle Van </a:t>
            </a:r>
            <a:r>
              <a:rPr lang="en-US" sz="6172" dirty="0" err="1">
                <a:latin typeface="Bookman Old Style" panose="02050604050505020204" pitchFamily="18" charset="0"/>
              </a:rPr>
              <a:t>Wyhe</a:t>
            </a:r>
            <a:r>
              <a:rPr lang="en-US" sz="6172" dirty="0">
                <a:latin typeface="Bookman Old Style" panose="02050604050505020204" pitchFamily="18" charset="0"/>
              </a:rPr>
              <a:t>, DNP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CB615-64CF-4226-B7EB-A7D9E8A80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7200" b="1" i="1" u="sng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Community</a:t>
            </a:r>
          </a:p>
          <a:p>
            <a:r>
              <a:rPr lang="en-US" sz="7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Social presence in both online and face-to-face settings to learn from one another.</a:t>
            </a:r>
          </a:p>
          <a:p>
            <a:endParaRPr lang="en-US" u="sn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704F7-10A3-438C-BF49-21B39AA5FD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64092" y="2686454"/>
            <a:ext cx="7481622" cy="12960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7200" b="1" i="1" u="sng" dirty="0">
                <a:latin typeface="+mj-lt"/>
              </a:rPr>
              <a:t>Inquiry Process</a:t>
            </a:r>
          </a:p>
          <a:p>
            <a:r>
              <a:rPr lang="en-US" sz="7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Construct meaning through reflection, discourse, and application.</a:t>
            </a:r>
            <a:endParaRPr lang="en-US" sz="7200" b="1" u="sng" dirty="0">
              <a:latin typeface="+mj-lt"/>
            </a:endParaRPr>
          </a:p>
          <a:p>
            <a:endParaRPr lang="en-US" b="1" u="sng" dirty="0"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CB0B93-889C-4918-9E62-5E04701696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635034" y="2686454"/>
            <a:ext cx="8124052" cy="12960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7200" b="1" i="1" u="sng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Blended Support</a:t>
            </a:r>
          </a:p>
          <a:p>
            <a:r>
              <a:rPr lang="en-US" sz="72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Purposeful design and facilitation of integrated online and face-to-face learning</a:t>
            </a:r>
            <a:endParaRPr lang="en-US" sz="7200" b="1" u="sng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818D25A-67F7-4CDC-A9F9-92E596277C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7200" dirty="0">
                <a:latin typeface="+mj-lt"/>
              </a:rPr>
              <a:t>Engagement</a:t>
            </a:r>
          </a:p>
          <a:p>
            <a:r>
              <a:rPr lang="en-US" sz="7200" dirty="0">
                <a:latin typeface="+mj-lt"/>
              </a:rPr>
              <a:t>Faculty Participation</a:t>
            </a:r>
          </a:p>
          <a:p>
            <a:r>
              <a:rPr lang="en-US" sz="7200" dirty="0">
                <a:latin typeface="+mj-lt"/>
              </a:rPr>
              <a:t>Momentum!</a:t>
            </a:r>
          </a:p>
          <a:p>
            <a:r>
              <a:rPr lang="en-US" sz="7200" dirty="0">
                <a:latin typeface="+mj-lt"/>
              </a:rPr>
              <a:t>Collaboration and Interaction</a:t>
            </a:r>
          </a:p>
          <a:p>
            <a:r>
              <a:rPr lang="en-US" sz="7200" dirty="0">
                <a:latin typeface="+mj-lt"/>
              </a:rPr>
              <a:t>Connections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78C2BF3-B597-4BD5-90B4-54EB9C2F6E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263282" y="16459200"/>
            <a:ext cx="7482432" cy="12960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7200" dirty="0">
                <a:latin typeface="+mj-lt"/>
              </a:rPr>
              <a:t>Collaborative Tool Development</a:t>
            </a:r>
          </a:p>
          <a:p>
            <a:r>
              <a:rPr lang="en-US" sz="7200" dirty="0">
                <a:latin typeface="+mj-lt"/>
              </a:rPr>
              <a:t>Self-Selection to QM Training</a:t>
            </a:r>
          </a:p>
          <a:p>
            <a:r>
              <a:rPr lang="en-US" sz="7200" dirty="0">
                <a:latin typeface="+mj-lt"/>
              </a:rPr>
              <a:t>Faculty Surveys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37545D-50F9-427A-9297-89D0C0CFAB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635034" y="16415657"/>
            <a:ext cx="8388221" cy="13003543"/>
          </a:xfrm>
        </p:spPr>
        <p:txBody>
          <a:bodyPr>
            <a:normAutofit fontScale="32500" lnSpcReduction="20000"/>
          </a:bodyPr>
          <a:lstStyle/>
          <a:p>
            <a:pPr marL="857297" indent="-857297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sz="22172" dirty="0">
                <a:latin typeface="+mj-lt"/>
              </a:rPr>
              <a:t>Blended format education and meetings</a:t>
            </a:r>
          </a:p>
          <a:p>
            <a:r>
              <a:rPr lang="en-US" sz="22172" dirty="0">
                <a:latin typeface="+mj-lt"/>
              </a:rPr>
              <a:t>Improved Survey Response Rates</a:t>
            </a:r>
          </a:p>
          <a:p>
            <a:r>
              <a:rPr lang="en-US" sz="22172" dirty="0">
                <a:latin typeface="+mj-lt"/>
              </a:rPr>
              <a:t>Institutional Investment in Tech Tools</a:t>
            </a:r>
          </a:p>
          <a:p>
            <a:r>
              <a:rPr lang="en-US" sz="22172" dirty="0">
                <a:latin typeface="+mj-lt"/>
              </a:rPr>
              <a:t>Faculty Mastery</a:t>
            </a:r>
          </a:p>
        </p:txBody>
      </p:sp>
      <p:pic>
        <p:nvPicPr>
          <p:cNvPr id="17" name="Picture Placeholder 16" descr="Podium">
            <a:extLst>
              <a:ext uri="{FF2B5EF4-FFF2-40B4-BE49-F238E27FC236}">
                <a16:creationId xmlns:a16="http://schemas.microsoft.com/office/drawing/2014/main" id="{CA59F1EA-7BF1-46B0-8D92-7F28002EA8FF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l="-24397" t="-24397" r="-24397" b="-24397"/>
          <a:stretch/>
        </p:blipFill>
        <p:spPr>
          <a:xfrm>
            <a:off x="48463466" y="4621334"/>
            <a:ext cx="3499200" cy="3499200"/>
          </a:xfrm>
        </p:spPr>
      </p:pic>
      <p:pic>
        <p:nvPicPr>
          <p:cNvPr id="19" name="Picture Placeholder 18" descr="Medal">
            <a:extLst>
              <a:ext uri="{FF2B5EF4-FFF2-40B4-BE49-F238E27FC236}">
                <a16:creationId xmlns:a16="http://schemas.microsoft.com/office/drawing/2014/main" id="{AEA436B7-2654-4FEB-A48E-421EF9A9A0B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 l="-31552" t="-31590" r="-31628" b="-31590"/>
          <a:stretch/>
        </p:blipFill>
        <p:spPr>
          <a:xfrm>
            <a:off x="48043406" y="10919314"/>
            <a:ext cx="3499200" cy="3499200"/>
          </a:xfrm>
        </p:spPr>
      </p:pic>
      <p:pic>
        <p:nvPicPr>
          <p:cNvPr id="21" name="Picture Placeholder 20" descr="Trophy">
            <a:extLst>
              <a:ext uri="{FF2B5EF4-FFF2-40B4-BE49-F238E27FC236}">
                <a16:creationId xmlns:a16="http://schemas.microsoft.com/office/drawing/2014/main" id="{7A368000-5E96-4DAA-B5E5-BDD2F634DBA4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 l="-34126" t="-34065" r="-34281" b="-34065"/>
          <a:stretch/>
        </p:blipFill>
        <p:spPr>
          <a:xfrm>
            <a:off x="48886093" y="15930165"/>
            <a:ext cx="3499200" cy="3499200"/>
          </a:xfrm>
        </p:spPr>
      </p:pic>
      <p:pic>
        <p:nvPicPr>
          <p:cNvPr id="23" name="Picture Placeholder 22" descr="Ribbon">
            <a:extLst>
              <a:ext uri="{FF2B5EF4-FFF2-40B4-BE49-F238E27FC236}">
                <a16:creationId xmlns:a16="http://schemas.microsoft.com/office/drawing/2014/main" id="{2F9CFDA8-BA9E-4328-B0A0-62AD1193A61A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 l="-28442" t="-28442" r="-28442" b="-28442"/>
          <a:stretch/>
        </p:blipFill>
        <p:spPr>
          <a:xfrm>
            <a:off x="46124703" y="19942592"/>
            <a:ext cx="3499200" cy="3499200"/>
          </a:xfrm>
        </p:spPr>
      </p:pic>
      <p:pic>
        <p:nvPicPr>
          <p:cNvPr id="25" name="Picture Placeholder 24" descr="Diploma">
            <a:extLst>
              <a:ext uri="{FF2B5EF4-FFF2-40B4-BE49-F238E27FC236}">
                <a16:creationId xmlns:a16="http://schemas.microsoft.com/office/drawing/2014/main" id="{D848E5F5-40CC-4937-BDFD-77AE052CF964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 l="-20777" t="-20809" r="-20842" b="-20809"/>
          <a:stretch/>
        </p:blipFill>
        <p:spPr>
          <a:xfrm>
            <a:off x="52385293" y="21692192"/>
            <a:ext cx="3499200" cy="3499200"/>
          </a:xfrm>
        </p:spPr>
      </p:pic>
      <p:pic>
        <p:nvPicPr>
          <p:cNvPr id="27" name="Picture Placeholder 26" descr="Wreath">
            <a:extLst>
              <a:ext uri="{FF2B5EF4-FFF2-40B4-BE49-F238E27FC236}">
                <a16:creationId xmlns:a16="http://schemas.microsoft.com/office/drawing/2014/main" id="{5CF2F104-BBB7-4069-B6BF-9A845C32FDC0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 l="-22209" t="-22157" r="-22342" b="-22157"/>
          <a:stretch/>
        </p:blipFill>
        <p:spPr>
          <a:xfrm>
            <a:off x="46713866" y="24160859"/>
            <a:ext cx="3499200" cy="3499200"/>
          </a:xfrm>
        </p:spPr>
      </p:pic>
      <p:sp>
        <p:nvSpPr>
          <p:cNvPr id="11" name="AutoShape 2" descr="Covered Clipart Food Dish - Food Silhouette - Free Transparent PNG Clipart  Images Download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7259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285" y="3280709"/>
            <a:ext cx="3162027" cy="26812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1" t="15403" r="20951" b="17978"/>
          <a:stretch/>
        </p:blipFill>
        <p:spPr>
          <a:xfrm>
            <a:off x="36932755" y="2949288"/>
            <a:ext cx="2972526" cy="3344091"/>
          </a:xfrm>
          <a:prstGeom prst="rect">
            <a:avLst/>
          </a:prstGeom>
        </p:spPr>
      </p:pic>
      <p:sp>
        <p:nvSpPr>
          <p:cNvPr id="20" name="Down Arrow 19"/>
          <p:cNvSpPr/>
          <p:nvPr/>
        </p:nvSpPr>
        <p:spPr>
          <a:xfrm>
            <a:off x="21183136" y="14826343"/>
            <a:ext cx="1895008" cy="3265714"/>
          </a:xfrm>
          <a:prstGeom prst="down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9"/>
          </a:p>
        </p:txBody>
      </p:sp>
      <p:sp>
        <p:nvSpPr>
          <p:cNvPr id="26" name="Down Arrow 25"/>
          <p:cNvSpPr/>
          <p:nvPr/>
        </p:nvSpPr>
        <p:spPr>
          <a:xfrm>
            <a:off x="31463234" y="14695714"/>
            <a:ext cx="1895008" cy="3265714"/>
          </a:xfrm>
          <a:prstGeom prst="down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9"/>
          </a:p>
        </p:txBody>
      </p:sp>
      <p:sp>
        <p:nvSpPr>
          <p:cNvPr id="28" name="Down Arrow 27"/>
          <p:cNvSpPr/>
          <p:nvPr/>
        </p:nvSpPr>
        <p:spPr>
          <a:xfrm>
            <a:off x="37023136" y="14695714"/>
            <a:ext cx="1895008" cy="3265714"/>
          </a:xfrm>
          <a:prstGeom prst="downArrow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9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17245" y="24270846"/>
            <a:ext cx="3467101" cy="2952750"/>
          </a:xfrm>
          <a:prstGeom prst="rect">
            <a:avLst/>
          </a:prstGeom>
        </p:spPr>
      </p:pic>
      <p:pic>
        <p:nvPicPr>
          <p:cNvPr id="22" name="Picture 21" descr="Bulb Light Electric · Free vector graphic on Pixabay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3234" y="3577063"/>
            <a:ext cx="1756642" cy="314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5175639_Biography_presentation_cr - v2" id="{A01E65BC-612A-475B-B592-779A440066C3}" vid="{453437E2-1A5B-4416-AE85-AE3C10623C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B4AFBF-E012-4607-B95C-D9E661912AC6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16c05727-aa75-4e4a-9b5f-8a80a1165891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Biography presentation</Template>
  <TotalTime>0</TotalTime>
  <Words>112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Century Schoolbook</vt:lpstr>
      <vt:lpstr>Corbel</vt:lpstr>
      <vt:lpstr>Headlines</vt:lpstr>
      <vt:lpstr>Will there be lunch? Bite-sized Approaches to Build Faculty and Institutional 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2022-10-20T18:17:14Z</dcterms:created>
  <dcterms:modified xsi:type="dcterms:W3CDTF">2022-10-28T16:27:26Z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