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3" r:id="rId1"/>
  </p:sldMasterIdLst>
  <p:notesMasterIdLst>
    <p:notesMasterId r:id="rId29"/>
  </p:notesMasterIdLst>
  <p:sldIdLst>
    <p:sldId id="256" r:id="rId2"/>
    <p:sldId id="257" r:id="rId3"/>
    <p:sldId id="287" r:id="rId4"/>
    <p:sldId id="288" r:id="rId5"/>
    <p:sldId id="289" r:id="rId6"/>
    <p:sldId id="290" r:id="rId7"/>
    <p:sldId id="277" r:id="rId8"/>
    <p:sldId id="265" r:id="rId9"/>
    <p:sldId id="266" r:id="rId10"/>
    <p:sldId id="267" r:id="rId11"/>
    <p:sldId id="268" r:id="rId12"/>
    <p:sldId id="269" r:id="rId13"/>
    <p:sldId id="271" r:id="rId14"/>
    <p:sldId id="272" r:id="rId15"/>
    <p:sldId id="273" r:id="rId16"/>
    <p:sldId id="274" r:id="rId17"/>
    <p:sldId id="275" r:id="rId18"/>
    <p:sldId id="276" r:id="rId19"/>
    <p:sldId id="279" r:id="rId20"/>
    <p:sldId id="281" r:id="rId21"/>
    <p:sldId id="280" r:id="rId22"/>
    <p:sldId id="282" r:id="rId23"/>
    <p:sldId id="283" r:id="rId24"/>
    <p:sldId id="284" r:id="rId25"/>
    <p:sldId id="285" r:id="rId26"/>
    <p:sldId id="286" r:id="rId27"/>
    <p:sldId id="263" r:id="rId28"/>
  </p:sldIdLst>
  <p:sldSz cx="9144000" cy="6858000" type="screen4x3"/>
  <p:notesSz cx="7315200" cy="9601200"/>
  <p:embeddedFontLst>
    <p:embeddedFont>
      <p:font typeface="Calibri" panose="020F0502020204030204" pitchFamily="34" charset="0"/>
      <p:regular r:id="rId30"/>
      <p:bold r:id="rId31"/>
      <p:italic r:id="rId32"/>
      <p:boldItalic r:id="rId33"/>
    </p:embeddedFont>
    <p:embeddedFont>
      <p:font typeface="Wingdings 2" panose="05020102010507070707" pitchFamily="18" charset="2"/>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ssale Aye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D09"/>
    <a:srgbClr val="860038"/>
    <a:srgbClr val="5C8727"/>
    <a:srgbClr val="F6A01A"/>
    <a:srgbClr val="56A0D3"/>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6" autoAdjust="0"/>
    <p:restoredTop sz="95976" autoAdjust="0"/>
  </p:normalViewPr>
  <p:slideViewPr>
    <p:cSldViewPr snapToGrid="0">
      <p:cViewPr>
        <p:scale>
          <a:sx n="80" d="100"/>
          <a:sy n="80" d="100"/>
        </p:scale>
        <p:origin x="-1158" y="6"/>
      </p:cViewPr>
      <p:guideLst>
        <p:guide orient="horz" pos="2160"/>
        <p:guide pos="2880"/>
      </p:guideLst>
    </p:cSldViewPr>
  </p:slideViewPr>
  <p:outlineViewPr>
    <p:cViewPr>
      <p:scale>
        <a:sx n="33" d="100"/>
        <a:sy n="33" d="100"/>
      </p:scale>
      <p:origin x="0" y="169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bar"/>
        <c:grouping val="stacked"/>
        <c:varyColors val="0"/>
        <c:ser>
          <c:idx val="0"/>
          <c:order val="0"/>
          <c:tx>
            <c:strRef>
              <c:f>Sheet1!$B$1</c:f>
              <c:strCache>
                <c:ptCount val="1"/>
                <c:pt idx="0">
                  <c:v>Yes</c:v>
                </c:pt>
              </c:strCache>
            </c:strRef>
          </c:tx>
          <c:invertIfNegative val="0"/>
          <c:cat>
            <c:strRef>
              <c:f>Sheet1!$A$2:$A$8</c:f>
              <c:strCache>
                <c:ptCount val="7"/>
                <c:pt idx="0">
                  <c:v>Research/analysis</c:v>
                </c:pt>
                <c:pt idx="1">
                  <c:v>Population</c:v>
                </c:pt>
                <c:pt idx="2">
                  <c:v>Policy</c:v>
                </c:pt>
                <c:pt idx="3">
                  <c:v>Program</c:v>
                </c:pt>
                <c:pt idx="4">
                  <c:v>Communication</c:v>
                </c:pt>
                <c:pt idx="5">
                  <c:v>Partnership/coalition</c:v>
                </c:pt>
                <c:pt idx="6">
                  <c:v>Leadership/management</c:v>
                </c:pt>
              </c:strCache>
            </c:strRef>
          </c:cat>
          <c:val>
            <c:numRef>
              <c:f>Sheet1!$B$2:$B$8</c:f>
              <c:numCache>
                <c:formatCode>General</c:formatCode>
                <c:ptCount val="7"/>
                <c:pt idx="0">
                  <c:v>54</c:v>
                </c:pt>
                <c:pt idx="1">
                  <c:v>42</c:v>
                </c:pt>
                <c:pt idx="2">
                  <c:v>62</c:v>
                </c:pt>
                <c:pt idx="3">
                  <c:v>46</c:v>
                </c:pt>
                <c:pt idx="4">
                  <c:v>55</c:v>
                </c:pt>
                <c:pt idx="5">
                  <c:v>46</c:v>
                </c:pt>
                <c:pt idx="6">
                  <c:v>43</c:v>
                </c:pt>
              </c:numCache>
            </c:numRef>
          </c:val>
        </c:ser>
        <c:dLbls>
          <c:showLegendKey val="0"/>
          <c:showVal val="1"/>
          <c:showCatName val="0"/>
          <c:showSerName val="0"/>
          <c:showPercent val="0"/>
          <c:showBubbleSize val="0"/>
        </c:dLbls>
        <c:gapWidth val="75"/>
        <c:overlap val="100"/>
        <c:axId val="46609152"/>
        <c:axId val="46610688"/>
      </c:barChart>
      <c:catAx>
        <c:axId val="46609152"/>
        <c:scaling>
          <c:orientation val="minMax"/>
        </c:scaling>
        <c:delete val="0"/>
        <c:axPos val="l"/>
        <c:majorTickMark val="none"/>
        <c:minorTickMark val="none"/>
        <c:tickLblPos val="nextTo"/>
        <c:txPr>
          <a:bodyPr/>
          <a:lstStyle/>
          <a:p>
            <a:pPr>
              <a:defRPr>
                <a:solidFill>
                  <a:schemeClr val="bg1"/>
                </a:solidFill>
              </a:defRPr>
            </a:pPr>
            <a:endParaRPr lang="en-US"/>
          </a:p>
        </c:txPr>
        <c:crossAx val="46610688"/>
        <c:crosses val="autoZero"/>
        <c:auto val="1"/>
        <c:lblAlgn val="ctr"/>
        <c:lblOffset val="100"/>
        <c:noMultiLvlLbl val="0"/>
      </c:catAx>
      <c:valAx>
        <c:axId val="46610688"/>
        <c:scaling>
          <c:orientation val="minMax"/>
        </c:scaling>
        <c:delete val="0"/>
        <c:axPos val="b"/>
        <c:numFmt formatCode="General" sourceLinked="1"/>
        <c:majorTickMark val="none"/>
        <c:minorTickMark val="none"/>
        <c:tickLblPos val="nextTo"/>
        <c:crossAx val="46609152"/>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stacked"/>
        <c:varyColors val="0"/>
        <c:ser>
          <c:idx val="0"/>
          <c:order val="0"/>
          <c:tx>
            <c:strRef>
              <c:f>Sheet1!$B$1</c:f>
              <c:strCache>
                <c:ptCount val="1"/>
                <c:pt idx="0">
                  <c:v>Yes</c:v>
                </c:pt>
              </c:strCache>
            </c:strRef>
          </c:tx>
          <c:invertIfNegative val="0"/>
          <c:dLbls>
            <c:showLegendKey val="0"/>
            <c:showVal val="1"/>
            <c:showCatName val="0"/>
            <c:showSerName val="0"/>
            <c:showPercent val="0"/>
            <c:showBubbleSize val="0"/>
            <c:showLeaderLines val="0"/>
          </c:dLbls>
          <c:cat>
            <c:strRef>
              <c:f>Sheet1!$A$2:$A$12</c:f>
              <c:strCache>
                <c:ptCount val="10"/>
                <c:pt idx="0">
                  <c:v>Breast/cervical Ca</c:v>
                </c:pt>
                <c:pt idx="1">
                  <c:v>Heart disease/stroke</c:v>
                </c:pt>
                <c:pt idx="2">
                  <c:v>Diabetes</c:v>
                </c:pt>
                <c:pt idx="3">
                  <c:v>Obesity</c:v>
                </c:pt>
                <c:pt idx="4">
                  <c:v>COPD</c:v>
                </c:pt>
                <c:pt idx="5">
                  <c:v>Asthma</c:v>
                </c:pt>
                <c:pt idx="6">
                  <c:v>Arthritis</c:v>
                </c:pt>
                <c:pt idx="7">
                  <c:v>Tobacco use</c:v>
                </c:pt>
                <c:pt idx="8">
                  <c:v>Nutrition</c:v>
                </c:pt>
                <c:pt idx="9">
                  <c:v>PA/built environment</c:v>
                </c:pt>
              </c:strCache>
            </c:strRef>
          </c:cat>
          <c:val>
            <c:numRef>
              <c:f>Sheet1!$B$2:$B$12</c:f>
              <c:numCache>
                <c:formatCode>General</c:formatCode>
                <c:ptCount val="11"/>
                <c:pt idx="0">
                  <c:v>38</c:v>
                </c:pt>
                <c:pt idx="1">
                  <c:v>42</c:v>
                </c:pt>
                <c:pt idx="2">
                  <c:v>44</c:v>
                </c:pt>
                <c:pt idx="3">
                  <c:v>44</c:v>
                </c:pt>
                <c:pt idx="4">
                  <c:v>50</c:v>
                </c:pt>
                <c:pt idx="5">
                  <c:v>47</c:v>
                </c:pt>
                <c:pt idx="6">
                  <c:v>48</c:v>
                </c:pt>
                <c:pt idx="7">
                  <c:v>37</c:v>
                </c:pt>
                <c:pt idx="8">
                  <c:v>44</c:v>
                </c:pt>
                <c:pt idx="9">
                  <c:v>46</c:v>
                </c:pt>
              </c:numCache>
            </c:numRef>
          </c:val>
        </c:ser>
        <c:dLbls>
          <c:showLegendKey val="0"/>
          <c:showVal val="0"/>
          <c:showCatName val="0"/>
          <c:showSerName val="0"/>
          <c:showPercent val="0"/>
          <c:showBubbleSize val="0"/>
        </c:dLbls>
        <c:gapWidth val="150"/>
        <c:overlap val="100"/>
        <c:axId val="90247936"/>
        <c:axId val="90249472"/>
      </c:barChart>
      <c:catAx>
        <c:axId val="90247936"/>
        <c:scaling>
          <c:orientation val="minMax"/>
        </c:scaling>
        <c:delete val="0"/>
        <c:axPos val="b"/>
        <c:majorTickMark val="out"/>
        <c:minorTickMark val="none"/>
        <c:tickLblPos val="nextTo"/>
        <c:txPr>
          <a:bodyPr/>
          <a:lstStyle/>
          <a:p>
            <a:pPr>
              <a:defRPr>
                <a:solidFill>
                  <a:srgbClr val="FFC000"/>
                </a:solidFill>
              </a:defRPr>
            </a:pPr>
            <a:endParaRPr lang="en-US"/>
          </a:p>
        </c:txPr>
        <c:crossAx val="90249472"/>
        <c:crosses val="autoZero"/>
        <c:auto val="1"/>
        <c:lblAlgn val="ctr"/>
        <c:lblOffset val="100"/>
        <c:noMultiLvlLbl val="0"/>
      </c:catAx>
      <c:valAx>
        <c:axId val="90249472"/>
        <c:scaling>
          <c:orientation val="minMax"/>
        </c:scaling>
        <c:delete val="0"/>
        <c:axPos val="l"/>
        <c:numFmt formatCode="General" sourceLinked="1"/>
        <c:majorTickMark val="out"/>
        <c:minorTickMark val="none"/>
        <c:tickLblPos val="nextTo"/>
        <c:crossAx val="90247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3-09-24T09:30:21.503" idx="1">
    <p:pos x="2544" y="2984"/>
    <p:text>Mid and end of course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BD971-07BA-DB4C-9BAC-BAAB6A25A692}" type="doc">
      <dgm:prSet loTypeId="urn:microsoft.com/office/officeart/2005/8/layout/hProcess9" loCatId="" qsTypeId="urn:microsoft.com/office/officeart/2005/8/quickstyle/simple4" qsCatId="simple" csTypeId="urn:microsoft.com/office/officeart/2005/8/colors/accent1_2" csCatId="accent1" phldr="1"/>
      <dgm:spPr/>
    </dgm:pt>
    <dgm:pt modelId="{8753444D-E2BB-AD4A-B8D5-6576C5B7CB63}">
      <dgm:prSet phldrT="[Text]"/>
      <dgm:spPr/>
      <dgm:t>
        <a:bodyPr/>
        <a:lstStyle/>
        <a:p>
          <a:r>
            <a:rPr lang="en-US" dirty="0" smtClean="0"/>
            <a:t>Analysis Phase	</a:t>
          </a:r>
          <a:endParaRPr lang="en-US" dirty="0"/>
        </a:p>
      </dgm:t>
    </dgm:pt>
    <dgm:pt modelId="{4CFC1956-EF72-B04F-9355-B67C54C2B92B}" type="parTrans" cxnId="{D133B63C-097A-DE4E-B545-5B653D5053DA}">
      <dgm:prSet/>
      <dgm:spPr/>
      <dgm:t>
        <a:bodyPr/>
        <a:lstStyle/>
        <a:p>
          <a:endParaRPr lang="en-US"/>
        </a:p>
      </dgm:t>
    </dgm:pt>
    <dgm:pt modelId="{EAA6358E-8C06-7642-A5DC-3E80F978402C}" type="sibTrans" cxnId="{D133B63C-097A-DE4E-B545-5B653D5053DA}">
      <dgm:prSet/>
      <dgm:spPr/>
      <dgm:t>
        <a:bodyPr/>
        <a:lstStyle/>
        <a:p>
          <a:endParaRPr lang="en-US"/>
        </a:p>
      </dgm:t>
    </dgm:pt>
    <dgm:pt modelId="{2344E5F6-8576-4448-B372-FDADF74DD4E2}">
      <dgm:prSet phldrT="[Text]"/>
      <dgm:spPr/>
      <dgm:t>
        <a:bodyPr/>
        <a:lstStyle/>
        <a:p>
          <a:r>
            <a:rPr lang="en-US" dirty="0" smtClean="0"/>
            <a:t>Development Phase</a:t>
          </a:r>
          <a:endParaRPr lang="en-US" dirty="0"/>
        </a:p>
      </dgm:t>
    </dgm:pt>
    <dgm:pt modelId="{28CBE3DA-74BE-4943-93FE-3B3D56C2E9C7}" type="parTrans" cxnId="{47E366C7-78DB-E64E-8C9C-834F8331195F}">
      <dgm:prSet/>
      <dgm:spPr/>
      <dgm:t>
        <a:bodyPr/>
        <a:lstStyle/>
        <a:p>
          <a:endParaRPr lang="en-US"/>
        </a:p>
      </dgm:t>
    </dgm:pt>
    <dgm:pt modelId="{1F8676CA-CEA8-8C42-980C-CE6393F5F8EC}" type="sibTrans" cxnId="{47E366C7-78DB-E64E-8C9C-834F8331195F}">
      <dgm:prSet/>
      <dgm:spPr/>
      <dgm:t>
        <a:bodyPr/>
        <a:lstStyle/>
        <a:p>
          <a:endParaRPr lang="en-US"/>
        </a:p>
      </dgm:t>
    </dgm:pt>
    <dgm:pt modelId="{D6EED147-709C-214A-B9BE-77738E572072}">
      <dgm:prSet phldrT="[Text]"/>
      <dgm:spPr/>
      <dgm:t>
        <a:bodyPr/>
        <a:lstStyle/>
        <a:p>
          <a:r>
            <a:rPr lang="en-US" dirty="0" smtClean="0"/>
            <a:t>Review Phase &amp; Beta Test</a:t>
          </a:r>
          <a:endParaRPr lang="en-US" dirty="0"/>
        </a:p>
      </dgm:t>
    </dgm:pt>
    <dgm:pt modelId="{FBCACE88-C547-414E-A16A-23B06E488499}" type="parTrans" cxnId="{EC9DB641-DABF-2840-8839-B0ABEC488EC7}">
      <dgm:prSet/>
      <dgm:spPr/>
      <dgm:t>
        <a:bodyPr/>
        <a:lstStyle/>
        <a:p>
          <a:endParaRPr lang="en-US"/>
        </a:p>
      </dgm:t>
    </dgm:pt>
    <dgm:pt modelId="{DC6993F1-82D0-D54E-84E7-8F9C1BF9AA5C}" type="sibTrans" cxnId="{EC9DB641-DABF-2840-8839-B0ABEC488EC7}">
      <dgm:prSet/>
      <dgm:spPr/>
      <dgm:t>
        <a:bodyPr/>
        <a:lstStyle/>
        <a:p>
          <a:endParaRPr lang="en-US"/>
        </a:p>
      </dgm:t>
    </dgm:pt>
    <dgm:pt modelId="{85BF988A-DF2F-EB4C-A00E-797EA5BA2AF1}">
      <dgm:prSet phldrT="[Text]"/>
      <dgm:spPr/>
      <dgm:t>
        <a:bodyPr/>
        <a:lstStyle/>
        <a:p>
          <a:r>
            <a:rPr lang="en-US" dirty="0" smtClean="0"/>
            <a:t>Delivery Phase</a:t>
          </a:r>
          <a:endParaRPr lang="en-US" dirty="0"/>
        </a:p>
      </dgm:t>
    </dgm:pt>
    <dgm:pt modelId="{BAECD3B9-74AF-2140-AB08-016214F46875}" type="parTrans" cxnId="{FE842CD8-3BD6-4042-BE63-981975A39A8C}">
      <dgm:prSet/>
      <dgm:spPr/>
      <dgm:t>
        <a:bodyPr/>
        <a:lstStyle/>
        <a:p>
          <a:endParaRPr lang="en-US"/>
        </a:p>
      </dgm:t>
    </dgm:pt>
    <dgm:pt modelId="{6D0E315D-F8A4-5F4D-AC80-109AF457A234}" type="sibTrans" cxnId="{FE842CD8-3BD6-4042-BE63-981975A39A8C}">
      <dgm:prSet/>
      <dgm:spPr/>
      <dgm:t>
        <a:bodyPr/>
        <a:lstStyle/>
        <a:p>
          <a:endParaRPr lang="en-US"/>
        </a:p>
      </dgm:t>
    </dgm:pt>
    <dgm:pt modelId="{AC66C9E1-17A7-F142-8997-CCBB9D7DEC21}" type="pres">
      <dgm:prSet presAssocID="{204BD971-07BA-DB4C-9BAC-BAAB6A25A692}" presName="CompostProcess" presStyleCnt="0">
        <dgm:presLayoutVars>
          <dgm:dir/>
          <dgm:resizeHandles val="exact"/>
        </dgm:presLayoutVars>
      </dgm:prSet>
      <dgm:spPr/>
    </dgm:pt>
    <dgm:pt modelId="{59E9CD25-E835-884C-AED7-4D0AE4981083}" type="pres">
      <dgm:prSet presAssocID="{204BD971-07BA-DB4C-9BAC-BAAB6A25A692}" presName="arrow" presStyleLbl="bgShp" presStyleIdx="0" presStyleCnt="1"/>
      <dgm:spPr/>
    </dgm:pt>
    <dgm:pt modelId="{FFCFB19B-7537-5E49-8554-BD713AD1493D}" type="pres">
      <dgm:prSet presAssocID="{204BD971-07BA-DB4C-9BAC-BAAB6A25A692}" presName="linearProcess" presStyleCnt="0"/>
      <dgm:spPr/>
    </dgm:pt>
    <dgm:pt modelId="{D0A63B11-86EF-4345-B3F2-EBCD2B441EA3}" type="pres">
      <dgm:prSet presAssocID="{8753444D-E2BB-AD4A-B8D5-6576C5B7CB63}" presName="textNode" presStyleLbl="node1" presStyleIdx="0" presStyleCnt="4">
        <dgm:presLayoutVars>
          <dgm:bulletEnabled val="1"/>
        </dgm:presLayoutVars>
      </dgm:prSet>
      <dgm:spPr/>
      <dgm:t>
        <a:bodyPr/>
        <a:lstStyle/>
        <a:p>
          <a:endParaRPr lang="en-US"/>
        </a:p>
      </dgm:t>
    </dgm:pt>
    <dgm:pt modelId="{AA4F2D51-31F4-7741-A5FD-C5A495956643}" type="pres">
      <dgm:prSet presAssocID="{EAA6358E-8C06-7642-A5DC-3E80F978402C}" presName="sibTrans" presStyleCnt="0"/>
      <dgm:spPr/>
    </dgm:pt>
    <dgm:pt modelId="{BE947E5C-1365-E04E-8971-80C5B285318C}" type="pres">
      <dgm:prSet presAssocID="{2344E5F6-8576-4448-B372-FDADF74DD4E2}" presName="textNode" presStyleLbl="node1" presStyleIdx="1" presStyleCnt="4">
        <dgm:presLayoutVars>
          <dgm:bulletEnabled val="1"/>
        </dgm:presLayoutVars>
      </dgm:prSet>
      <dgm:spPr/>
      <dgm:t>
        <a:bodyPr/>
        <a:lstStyle/>
        <a:p>
          <a:endParaRPr lang="en-US"/>
        </a:p>
      </dgm:t>
    </dgm:pt>
    <dgm:pt modelId="{D13E4C98-310E-CC4A-902D-A7926DB49F11}" type="pres">
      <dgm:prSet presAssocID="{1F8676CA-CEA8-8C42-980C-CE6393F5F8EC}" presName="sibTrans" presStyleCnt="0"/>
      <dgm:spPr/>
    </dgm:pt>
    <dgm:pt modelId="{2B6BDD4B-39F4-1D4C-B6C1-9DBF19186633}" type="pres">
      <dgm:prSet presAssocID="{85BF988A-DF2F-EB4C-A00E-797EA5BA2AF1}" presName="textNode" presStyleLbl="node1" presStyleIdx="2" presStyleCnt="4">
        <dgm:presLayoutVars>
          <dgm:bulletEnabled val="1"/>
        </dgm:presLayoutVars>
      </dgm:prSet>
      <dgm:spPr/>
      <dgm:t>
        <a:bodyPr/>
        <a:lstStyle/>
        <a:p>
          <a:endParaRPr lang="en-US"/>
        </a:p>
      </dgm:t>
    </dgm:pt>
    <dgm:pt modelId="{591FCDA7-E4B3-7841-ABD3-3A756AF86FA1}" type="pres">
      <dgm:prSet presAssocID="{6D0E315D-F8A4-5F4D-AC80-109AF457A234}" presName="sibTrans" presStyleCnt="0"/>
      <dgm:spPr/>
    </dgm:pt>
    <dgm:pt modelId="{1A0EBD7A-680A-3341-AA8E-0677F3DCE21D}" type="pres">
      <dgm:prSet presAssocID="{D6EED147-709C-214A-B9BE-77738E572072}" presName="textNode" presStyleLbl="node1" presStyleIdx="3" presStyleCnt="4">
        <dgm:presLayoutVars>
          <dgm:bulletEnabled val="1"/>
        </dgm:presLayoutVars>
      </dgm:prSet>
      <dgm:spPr/>
      <dgm:t>
        <a:bodyPr/>
        <a:lstStyle/>
        <a:p>
          <a:endParaRPr lang="en-US"/>
        </a:p>
      </dgm:t>
    </dgm:pt>
  </dgm:ptLst>
  <dgm:cxnLst>
    <dgm:cxn modelId="{FE842CD8-3BD6-4042-BE63-981975A39A8C}" srcId="{204BD971-07BA-DB4C-9BAC-BAAB6A25A692}" destId="{85BF988A-DF2F-EB4C-A00E-797EA5BA2AF1}" srcOrd="2" destOrd="0" parTransId="{BAECD3B9-74AF-2140-AB08-016214F46875}" sibTransId="{6D0E315D-F8A4-5F4D-AC80-109AF457A234}"/>
    <dgm:cxn modelId="{676099E9-777A-4C7B-A6C9-6763A2C35BB3}" type="presOf" srcId="{D6EED147-709C-214A-B9BE-77738E572072}" destId="{1A0EBD7A-680A-3341-AA8E-0677F3DCE21D}" srcOrd="0" destOrd="0" presId="urn:microsoft.com/office/officeart/2005/8/layout/hProcess9"/>
    <dgm:cxn modelId="{690A3B69-8549-46A6-B51C-D44B532C3A4C}" type="presOf" srcId="{2344E5F6-8576-4448-B372-FDADF74DD4E2}" destId="{BE947E5C-1365-E04E-8971-80C5B285318C}" srcOrd="0" destOrd="0" presId="urn:microsoft.com/office/officeart/2005/8/layout/hProcess9"/>
    <dgm:cxn modelId="{399B7058-0B00-473E-BDA3-95DBC63D3C18}" type="presOf" srcId="{8753444D-E2BB-AD4A-B8D5-6576C5B7CB63}" destId="{D0A63B11-86EF-4345-B3F2-EBCD2B441EA3}" srcOrd="0" destOrd="0" presId="urn:microsoft.com/office/officeart/2005/8/layout/hProcess9"/>
    <dgm:cxn modelId="{438E7796-BE17-4AC5-A6BE-DBECD90A4E77}" type="presOf" srcId="{85BF988A-DF2F-EB4C-A00E-797EA5BA2AF1}" destId="{2B6BDD4B-39F4-1D4C-B6C1-9DBF19186633}" srcOrd="0" destOrd="0" presId="urn:microsoft.com/office/officeart/2005/8/layout/hProcess9"/>
    <dgm:cxn modelId="{D84F21B1-7802-4451-A453-A88DEAF2A027}" type="presOf" srcId="{204BD971-07BA-DB4C-9BAC-BAAB6A25A692}" destId="{AC66C9E1-17A7-F142-8997-CCBB9D7DEC21}" srcOrd="0" destOrd="0" presId="urn:microsoft.com/office/officeart/2005/8/layout/hProcess9"/>
    <dgm:cxn modelId="{EC9DB641-DABF-2840-8839-B0ABEC488EC7}" srcId="{204BD971-07BA-DB4C-9BAC-BAAB6A25A692}" destId="{D6EED147-709C-214A-B9BE-77738E572072}" srcOrd="3" destOrd="0" parTransId="{FBCACE88-C547-414E-A16A-23B06E488499}" sibTransId="{DC6993F1-82D0-D54E-84E7-8F9C1BF9AA5C}"/>
    <dgm:cxn modelId="{D133B63C-097A-DE4E-B545-5B653D5053DA}" srcId="{204BD971-07BA-DB4C-9BAC-BAAB6A25A692}" destId="{8753444D-E2BB-AD4A-B8D5-6576C5B7CB63}" srcOrd="0" destOrd="0" parTransId="{4CFC1956-EF72-B04F-9355-B67C54C2B92B}" sibTransId="{EAA6358E-8C06-7642-A5DC-3E80F978402C}"/>
    <dgm:cxn modelId="{47E366C7-78DB-E64E-8C9C-834F8331195F}" srcId="{204BD971-07BA-DB4C-9BAC-BAAB6A25A692}" destId="{2344E5F6-8576-4448-B372-FDADF74DD4E2}" srcOrd="1" destOrd="0" parTransId="{28CBE3DA-74BE-4943-93FE-3B3D56C2E9C7}" sibTransId="{1F8676CA-CEA8-8C42-980C-CE6393F5F8EC}"/>
    <dgm:cxn modelId="{56D0CBFE-63AB-4F36-9F3D-A536EDE3CD76}" type="presParOf" srcId="{AC66C9E1-17A7-F142-8997-CCBB9D7DEC21}" destId="{59E9CD25-E835-884C-AED7-4D0AE4981083}" srcOrd="0" destOrd="0" presId="urn:microsoft.com/office/officeart/2005/8/layout/hProcess9"/>
    <dgm:cxn modelId="{01A2247F-E647-4414-96A4-88D392CC9AEA}" type="presParOf" srcId="{AC66C9E1-17A7-F142-8997-CCBB9D7DEC21}" destId="{FFCFB19B-7537-5E49-8554-BD713AD1493D}" srcOrd="1" destOrd="0" presId="urn:microsoft.com/office/officeart/2005/8/layout/hProcess9"/>
    <dgm:cxn modelId="{96E3407C-261F-41EC-947C-790B9285177B}" type="presParOf" srcId="{FFCFB19B-7537-5E49-8554-BD713AD1493D}" destId="{D0A63B11-86EF-4345-B3F2-EBCD2B441EA3}" srcOrd="0" destOrd="0" presId="urn:microsoft.com/office/officeart/2005/8/layout/hProcess9"/>
    <dgm:cxn modelId="{4C086BAB-1F52-4B92-B4A7-94435B8F5190}" type="presParOf" srcId="{FFCFB19B-7537-5E49-8554-BD713AD1493D}" destId="{AA4F2D51-31F4-7741-A5FD-C5A495956643}" srcOrd="1" destOrd="0" presId="urn:microsoft.com/office/officeart/2005/8/layout/hProcess9"/>
    <dgm:cxn modelId="{3FD3EFBD-FD77-42B0-8AB0-546E8BD564D8}" type="presParOf" srcId="{FFCFB19B-7537-5E49-8554-BD713AD1493D}" destId="{BE947E5C-1365-E04E-8971-80C5B285318C}" srcOrd="2" destOrd="0" presId="urn:microsoft.com/office/officeart/2005/8/layout/hProcess9"/>
    <dgm:cxn modelId="{5318359E-1961-4B26-9F21-7526F8D402C1}" type="presParOf" srcId="{FFCFB19B-7537-5E49-8554-BD713AD1493D}" destId="{D13E4C98-310E-CC4A-902D-A7926DB49F11}" srcOrd="3" destOrd="0" presId="urn:microsoft.com/office/officeart/2005/8/layout/hProcess9"/>
    <dgm:cxn modelId="{ABE2F260-CDD9-49B6-B79A-58717E3CA77A}" type="presParOf" srcId="{FFCFB19B-7537-5E49-8554-BD713AD1493D}" destId="{2B6BDD4B-39F4-1D4C-B6C1-9DBF19186633}" srcOrd="4" destOrd="0" presId="urn:microsoft.com/office/officeart/2005/8/layout/hProcess9"/>
    <dgm:cxn modelId="{086C5EF5-4DAF-4B5C-BD52-C813C5D63A52}" type="presParOf" srcId="{FFCFB19B-7537-5E49-8554-BD713AD1493D}" destId="{591FCDA7-E4B3-7841-ABD3-3A756AF86FA1}" srcOrd="5" destOrd="0" presId="urn:microsoft.com/office/officeart/2005/8/layout/hProcess9"/>
    <dgm:cxn modelId="{6481A635-3DBD-4CF4-899B-21CBF9D2F28D}" type="presParOf" srcId="{FFCFB19B-7537-5E49-8554-BD713AD1493D}" destId="{1A0EBD7A-680A-3341-AA8E-0677F3DCE21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B3455C-12AF-4F19-BC1C-88CBDDAC156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303F0BE-5B5E-4F5A-82DD-3F385483608E}">
      <dgm:prSet phldrT="[Text]"/>
      <dgm:spPr/>
      <dgm:t>
        <a:bodyPr/>
        <a:lstStyle/>
        <a:p>
          <a:r>
            <a:rPr lang="en-US" dirty="0" smtClean="0">
              <a:solidFill>
                <a:schemeClr val="bg1"/>
              </a:solidFill>
            </a:rPr>
            <a:t>Evidence-based, competency-based curriculum design</a:t>
          </a:r>
          <a:endParaRPr lang="en-US" dirty="0">
            <a:solidFill>
              <a:schemeClr val="bg1"/>
            </a:solidFill>
          </a:endParaRPr>
        </a:p>
      </dgm:t>
    </dgm:pt>
    <dgm:pt modelId="{F69772C9-61AB-4BC9-AE14-2F8E877B4C24}" type="parTrans" cxnId="{B7592E1A-A1A8-4FBB-A09C-AFBACB3DAC8D}">
      <dgm:prSet/>
      <dgm:spPr/>
      <dgm:t>
        <a:bodyPr/>
        <a:lstStyle/>
        <a:p>
          <a:endParaRPr lang="en-US"/>
        </a:p>
      </dgm:t>
    </dgm:pt>
    <dgm:pt modelId="{12B6BFC7-D178-4440-AE09-90E8A5F46BCD}" type="sibTrans" cxnId="{B7592E1A-A1A8-4FBB-A09C-AFBACB3DAC8D}">
      <dgm:prSet/>
      <dgm:spPr/>
      <dgm:t>
        <a:bodyPr/>
        <a:lstStyle/>
        <a:p>
          <a:endParaRPr lang="en-US"/>
        </a:p>
      </dgm:t>
    </dgm:pt>
    <dgm:pt modelId="{F0B99B07-E26C-4BFE-BA66-1A5A36D94F83}">
      <dgm:prSet phldrT="[Text]"/>
      <dgm:spPr/>
      <dgm:t>
        <a:bodyPr/>
        <a:lstStyle/>
        <a:p>
          <a:r>
            <a:rPr lang="en-US" dirty="0" smtClean="0"/>
            <a:t>1. Literature review</a:t>
          </a:r>
          <a:endParaRPr lang="en-US" dirty="0"/>
        </a:p>
      </dgm:t>
    </dgm:pt>
    <dgm:pt modelId="{AB728E17-14D5-43E6-BCA0-3A48D3D838E5}" type="parTrans" cxnId="{14A8EE7B-173A-4631-87A2-818DA4E4371C}">
      <dgm:prSet/>
      <dgm:spPr/>
      <dgm:t>
        <a:bodyPr/>
        <a:lstStyle/>
        <a:p>
          <a:endParaRPr lang="en-US"/>
        </a:p>
      </dgm:t>
    </dgm:pt>
    <dgm:pt modelId="{9D9D679F-C8F8-419B-84F4-EAA36EF59FAA}" type="sibTrans" cxnId="{14A8EE7B-173A-4631-87A2-818DA4E4371C}">
      <dgm:prSet/>
      <dgm:spPr/>
      <dgm:t>
        <a:bodyPr/>
        <a:lstStyle/>
        <a:p>
          <a:endParaRPr lang="en-US"/>
        </a:p>
      </dgm:t>
    </dgm:pt>
    <dgm:pt modelId="{4E44D565-DBD0-446D-98D8-DD1834525FC9}">
      <dgm:prSet phldrT="[Text]"/>
      <dgm:spPr/>
      <dgm:t>
        <a:bodyPr/>
        <a:lstStyle/>
        <a:p>
          <a:r>
            <a:rPr lang="en-US" dirty="0" smtClean="0"/>
            <a:t>3. CDC program announcements</a:t>
          </a:r>
          <a:endParaRPr lang="en-US" dirty="0"/>
        </a:p>
      </dgm:t>
    </dgm:pt>
    <dgm:pt modelId="{F28C1C72-8B19-4025-987C-34CEB2A6CFA9}" type="parTrans" cxnId="{26B252EB-AA88-4751-8FD0-1A158F248C52}">
      <dgm:prSet/>
      <dgm:spPr/>
      <dgm:t>
        <a:bodyPr/>
        <a:lstStyle/>
        <a:p>
          <a:endParaRPr lang="en-US"/>
        </a:p>
      </dgm:t>
    </dgm:pt>
    <dgm:pt modelId="{F563811B-907F-46B9-B7DF-17058CF4F73A}" type="sibTrans" cxnId="{26B252EB-AA88-4751-8FD0-1A158F248C52}">
      <dgm:prSet/>
      <dgm:spPr/>
      <dgm:t>
        <a:bodyPr/>
        <a:lstStyle/>
        <a:p>
          <a:endParaRPr lang="en-US"/>
        </a:p>
      </dgm:t>
    </dgm:pt>
    <dgm:pt modelId="{C7A6DA9E-DBDA-4D84-8EA1-86CFEA42197B}">
      <dgm:prSet phldrT="[Text]"/>
      <dgm:spPr/>
      <dgm:t>
        <a:bodyPr/>
        <a:lstStyle/>
        <a:p>
          <a:r>
            <a:rPr lang="en-US" dirty="0" smtClean="0"/>
            <a:t>4. Workforce training survey</a:t>
          </a:r>
          <a:endParaRPr lang="en-US" dirty="0"/>
        </a:p>
      </dgm:t>
    </dgm:pt>
    <dgm:pt modelId="{7891164D-31A9-46F0-ADC3-0B7111903F57}" type="parTrans" cxnId="{3A6019A3-FD28-42FD-ACE7-B6EB7025744B}">
      <dgm:prSet/>
      <dgm:spPr/>
      <dgm:t>
        <a:bodyPr/>
        <a:lstStyle/>
        <a:p>
          <a:endParaRPr lang="en-US"/>
        </a:p>
      </dgm:t>
    </dgm:pt>
    <dgm:pt modelId="{360AE63A-9AE3-4EAE-B5FE-1142510579A3}" type="sibTrans" cxnId="{3A6019A3-FD28-42FD-ACE7-B6EB7025744B}">
      <dgm:prSet/>
      <dgm:spPr/>
      <dgm:t>
        <a:bodyPr/>
        <a:lstStyle/>
        <a:p>
          <a:endParaRPr lang="en-US"/>
        </a:p>
      </dgm:t>
    </dgm:pt>
    <dgm:pt modelId="{DCBA56DE-516F-462C-BB16-E916500DF1DA}">
      <dgm:prSet phldrT="[Text]"/>
      <dgm:spPr/>
      <dgm:t>
        <a:bodyPr/>
        <a:lstStyle/>
        <a:p>
          <a:r>
            <a:rPr lang="en-US" dirty="0" smtClean="0"/>
            <a:t>2. Competencies identified by professional organizations</a:t>
          </a:r>
          <a:endParaRPr lang="en-US" dirty="0"/>
        </a:p>
      </dgm:t>
    </dgm:pt>
    <dgm:pt modelId="{59FA5BAF-F0EB-4E1C-9C67-3AB12F4BB06C}" type="parTrans" cxnId="{DB37AAE9-572A-4BFE-A709-C8E089558D70}">
      <dgm:prSet/>
      <dgm:spPr/>
      <dgm:t>
        <a:bodyPr/>
        <a:lstStyle/>
        <a:p>
          <a:endParaRPr lang="en-US"/>
        </a:p>
      </dgm:t>
    </dgm:pt>
    <dgm:pt modelId="{63DF68D5-2800-4A67-8134-3634BC4A0572}" type="sibTrans" cxnId="{DB37AAE9-572A-4BFE-A709-C8E089558D70}">
      <dgm:prSet/>
      <dgm:spPr/>
      <dgm:t>
        <a:bodyPr/>
        <a:lstStyle/>
        <a:p>
          <a:endParaRPr lang="en-US"/>
        </a:p>
      </dgm:t>
    </dgm:pt>
    <dgm:pt modelId="{7C27453C-1701-4E33-9F55-BD662F18F94D}">
      <dgm:prSet phldrT="[Text]"/>
      <dgm:spPr/>
      <dgm:t>
        <a:bodyPr/>
        <a:lstStyle/>
        <a:p>
          <a:r>
            <a:rPr lang="en-US" dirty="0" smtClean="0"/>
            <a:t>5. PHD site visits</a:t>
          </a:r>
          <a:endParaRPr lang="en-US" dirty="0"/>
        </a:p>
      </dgm:t>
    </dgm:pt>
    <dgm:pt modelId="{1EF7FD1B-FBEB-4800-9FDC-3C20B3F019A5}" type="parTrans" cxnId="{1CFC8042-E530-4957-B5E5-6EB08843D852}">
      <dgm:prSet/>
      <dgm:spPr/>
      <dgm:t>
        <a:bodyPr/>
        <a:lstStyle/>
        <a:p>
          <a:endParaRPr lang="en-US"/>
        </a:p>
      </dgm:t>
    </dgm:pt>
    <dgm:pt modelId="{5BDA9BF8-34A8-43B3-963D-AD2C27E1A6AB}" type="sibTrans" cxnId="{1CFC8042-E530-4957-B5E5-6EB08843D852}">
      <dgm:prSet/>
      <dgm:spPr/>
      <dgm:t>
        <a:bodyPr/>
        <a:lstStyle/>
        <a:p>
          <a:endParaRPr lang="en-US"/>
        </a:p>
      </dgm:t>
    </dgm:pt>
    <dgm:pt modelId="{AA145FC5-53E2-47F7-A8BE-337E0953688F}" type="pres">
      <dgm:prSet presAssocID="{49B3455C-12AF-4F19-BC1C-88CBDDAC1560}" presName="cycle" presStyleCnt="0">
        <dgm:presLayoutVars>
          <dgm:chMax val="1"/>
          <dgm:dir/>
          <dgm:animLvl val="ctr"/>
          <dgm:resizeHandles val="exact"/>
        </dgm:presLayoutVars>
      </dgm:prSet>
      <dgm:spPr/>
      <dgm:t>
        <a:bodyPr/>
        <a:lstStyle/>
        <a:p>
          <a:endParaRPr lang="en-US"/>
        </a:p>
      </dgm:t>
    </dgm:pt>
    <dgm:pt modelId="{B50B913D-9B1C-4EED-94CB-DF0453A655B4}" type="pres">
      <dgm:prSet presAssocID="{6303F0BE-5B5E-4F5A-82DD-3F385483608E}" presName="centerShape" presStyleLbl="node0" presStyleIdx="0" presStyleCnt="1" custScaleX="134455" custScaleY="132425" custLinFactNeighborX="0" custLinFactNeighborY="-2627"/>
      <dgm:spPr/>
      <dgm:t>
        <a:bodyPr/>
        <a:lstStyle/>
        <a:p>
          <a:endParaRPr lang="en-US"/>
        </a:p>
      </dgm:t>
    </dgm:pt>
    <dgm:pt modelId="{933A1A48-B682-4FE1-973A-9855F1AF05B9}" type="pres">
      <dgm:prSet presAssocID="{AB728E17-14D5-43E6-BCA0-3A48D3D838E5}" presName="parTrans" presStyleLbl="bgSibTrans2D1" presStyleIdx="0" presStyleCnt="5"/>
      <dgm:spPr/>
      <dgm:t>
        <a:bodyPr/>
        <a:lstStyle/>
        <a:p>
          <a:endParaRPr lang="en-US"/>
        </a:p>
      </dgm:t>
    </dgm:pt>
    <dgm:pt modelId="{5A1D14D2-2C35-4BF3-A99B-74A594BC40C0}" type="pres">
      <dgm:prSet presAssocID="{F0B99B07-E26C-4BFE-BA66-1A5A36D94F83}" presName="node" presStyleLbl="node1" presStyleIdx="0" presStyleCnt="5">
        <dgm:presLayoutVars>
          <dgm:bulletEnabled val="1"/>
        </dgm:presLayoutVars>
      </dgm:prSet>
      <dgm:spPr/>
      <dgm:t>
        <a:bodyPr/>
        <a:lstStyle/>
        <a:p>
          <a:endParaRPr lang="en-US"/>
        </a:p>
      </dgm:t>
    </dgm:pt>
    <dgm:pt modelId="{EDFADEFD-AE78-4D4F-B676-C571F3795158}" type="pres">
      <dgm:prSet presAssocID="{59FA5BAF-F0EB-4E1C-9C67-3AB12F4BB06C}" presName="parTrans" presStyleLbl="bgSibTrans2D1" presStyleIdx="1" presStyleCnt="5"/>
      <dgm:spPr/>
      <dgm:t>
        <a:bodyPr/>
        <a:lstStyle/>
        <a:p>
          <a:endParaRPr lang="en-US"/>
        </a:p>
      </dgm:t>
    </dgm:pt>
    <dgm:pt modelId="{1ED0F2E2-37A8-4832-B893-A27E8173E134}" type="pres">
      <dgm:prSet presAssocID="{DCBA56DE-516F-462C-BB16-E916500DF1DA}" presName="node" presStyleLbl="node1" presStyleIdx="1" presStyleCnt="5">
        <dgm:presLayoutVars>
          <dgm:bulletEnabled val="1"/>
        </dgm:presLayoutVars>
      </dgm:prSet>
      <dgm:spPr/>
      <dgm:t>
        <a:bodyPr/>
        <a:lstStyle/>
        <a:p>
          <a:endParaRPr lang="en-US"/>
        </a:p>
      </dgm:t>
    </dgm:pt>
    <dgm:pt modelId="{F1A3E7EA-D230-47D6-94CD-5948E65599E4}" type="pres">
      <dgm:prSet presAssocID="{F28C1C72-8B19-4025-987C-34CEB2A6CFA9}" presName="parTrans" presStyleLbl="bgSibTrans2D1" presStyleIdx="2" presStyleCnt="5"/>
      <dgm:spPr/>
      <dgm:t>
        <a:bodyPr/>
        <a:lstStyle/>
        <a:p>
          <a:endParaRPr lang="en-US"/>
        </a:p>
      </dgm:t>
    </dgm:pt>
    <dgm:pt modelId="{E148E4BA-D5B0-4C9E-8249-587BAC2CB95A}" type="pres">
      <dgm:prSet presAssocID="{4E44D565-DBD0-446D-98D8-DD1834525FC9}" presName="node" presStyleLbl="node1" presStyleIdx="2" presStyleCnt="5" custRadScaleRad="94489" custRadScaleInc="-1104">
        <dgm:presLayoutVars>
          <dgm:bulletEnabled val="1"/>
        </dgm:presLayoutVars>
      </dgm:prSet>
      <dgm:spPr/>
      <dgm:t>
        <a:bodyPr/>
        <a:lstStyle/>
        <a:p>
          <a:endParaRPr lang="en-US"/>
        </a:p>
      </dgm:t>
    </dgm:pt>
    <dgm:pt modelId="{BA77C14B-383F-4B68-A9BA-9A604FCC1965}" type="pres">
      <dgm:prSet presAssocID="{7891164D-31A9-46F0-ADC3-0B7111903F57}" presName="parTrans" presStyleLbl="bgSibTrans2D1" presStyleIdx="3" presStyleCnt="5"/>
      <dgm:spPr/>
      <dgm:t>
        <a:bodyPr/>
        <a:lstStyle/>
        <a:p>
          <a:endParaRPr lang="en-US"/>
        </a:p>
      </dgm:t>
    </dgm:pt>
    <dgm:pt modelId="{46950DBA-7090-4593-8741-4DB3BF493D9C}" type="pres">
      <dgm:prSet presAssocID="{C7A6DA9E-DBDA-4D84-8EA1-86CFEA42197B}" presName="node" presStyleLbl="node1" presStyleIdx="3" presStyleCnt="5">
        <dgm:presLayoutVars>
          <dgm:bulletEnabled val="1"/>
        </dgm:presLayoutVars>
      </dgm:prSet>
      <dgm:spPr/>
      <dgm:t>
        <a:bodyPr/>
        <a:lstStyle/>
        <a:p>
          <a:endParaRPr lang="en-US"/>
        </a:p>
      </dgm:t>
    </dgm:pt>
    <dgm:pt modelId="{C1BB0951-D487-494F-B5DF-28C8A0644E51}" type="pres">
      <dgm:prSet presAssocID="{1EF7FD1B-FBEB-4800-9FDC-3C20B3F019A5}" presName="parTrans" presStyleLbl="bgSibTrans2D1" presStyleIdx="4" presStyleCnt="5"/>
      <dgm:spPr/>
      <dgm:t>
        <a:bodyPr/>
        <a:lstStyle/>
        <a:p>
          <a:endParaRPr lang="en-US"/>
        </a:p>
      </dgm:t>
    </dgm:pt>
    <dgm:pt modelId="{7FF50672-3238-42E6-A3BA-5944CEC39E3A}" type="pres">
      <dgm:prSet presAssocID="{7C27453C-1701-4E33-9F55-BD662F18F94D}" presName="node" presStyleLbl="node1" presStyleIdx="4" presStyleCnt="5">
        <dgm:presLayoutVars>
          <dgm:bulletEnabled val="1"/>
        </dgm:presLayoutVars>
      </dgm:prSet>
      <dgm:spPr/>
      <dgm:t>
        <a:bodyPr/>
        <a:lstStyle/>
        <a:p>
          <a:endParaRPr lang="en-US"/>
        </a:p>
      </dgm:t>
    </dgm:pt>
  </dgm:ptLst>
  <dgm:cxnLst>
    <dgm:cxn modelId="{038F3A2B-8101-4FCF-9B80-09E8E07957E1}" type="presOf" srcId="{F28C1C72-8B19-4025-987C-34CEB2A6CFA9}" destId="{F1A3E7EA-D230-47D6-94CD-5948E65599E4}" srcOrd="0" destOrd="0" presId="urn:microsoft.com/office/officeart/2005/8/layout/radial4"/>
    <dgm:cxn modelId="{0B569AE3-A07C-4D1E-BDBE-1460D97C6824}" type="presOf" srcId="{F0B99B07-E26C-4BFE-BA66-1A5A36D94F83}" destId="{5A1D14D2-2C35-4BF3-A99B-74A594BC40C0}" srcOrd="0" destOrd="0" presId="urn:microsoft.com/office/officeart/2005/8/layout/radial4"/>
    <dgm:cxn modelId="{26B252EB-AA88-4751-8FD0-1A158F248C52}" srcId="{6303F0BE-5B5E-4F5A-82DD-3F385483608E}" destId="{4E44D565-DBD0-446D-98D8-DD1834525FC9}" srcOrd="2" destOrd="0" parTransId="{F28C1C72-8B19-4025-987C-34CEB2A6CFA9}" sibTransId="{F563811B-907F-46B9-B7DF-17058CF4F73A}"/>
    <dgm:cxn modelId="{878FE9D3-8C22-4799-B0E2-0A4C6C8A995B}" type="presOf" srcId="{59FA5BAF-F0EB-4E1C-9C67-3AB12F4BB06C}" destId="{EDFADEFD-AE78-4D4F-B676-C571F3795158}" srcOrd="0" destOrd="0" presId="urn:microsoft.com/office/officeart/2005/8/layout/radial4"/>
    <dgm:cxn modelId="{4925CACF-909F-4EE5-B936-655CD86C154B}" type="presOf" srcId="{4E44D565-DBD0-446D-98D8-DD1834525FC9}" destId="{E148E4BA-D5B0-4C9E-8249-587BAC2CB95A}" srcOrd="0" destOrd="0" presId="urn:microsoft.com/office/officeart/2005/8/layout/radial4"/>
    <dgm:cxn modelId="{A73E38B7-FF95-4895-BD32-77A7B9C4FF3D}" type="presOf" srcId="{49B3455C-12AF-4F19-BC1C-88CBDDAC1560}" destId="{AA145FC5-53E2-47F7-A8BE-337E0953688F}" srcOrd="0" destOrd="0" presId="urn:microsoft.com/office/officeart/2005/8/layout/radial4"/>
    <dgm:cxn modelId="{5A8974A1-45F0-4823-84C5-C765865A6328}" type="presOf" srcId="{7C27453C-1701-4E33-9F55-BD662F18F94D}" destId="{7FF50672-3238-42E6-A3BA-5944CEC39E3A}" srcOrd="0" destOrd="0" presId="urn:microsoft.com/office/officeart/2005/8/layout/radial4"/>
    <dgm:cxn modelId="{611B7363-5B4C-4CEF-83E4-F9F7B01A2035}" type="presOf" srcId="{C7A6DA9E-DBDA-4D84-8EA1-86CFEA42197B}" destId="{46950DBA-7090-4593-8741-4DB3BF493D9C}" srcOrd="0" destOrd="0" presId="urn:microsoft.com/office/officeart/2005/8/layout/radial4"/>
    <dgm:cxn modelId="{B1E475C7-4277-4DF1-A216-6F860A5A8ADB}" type="presOf" srcId="{AB728E17-14D5-43E6-BCA0-3A48D3D838E5}" destId="{933A1A48-B682-4FE1-973A-9855F1AF05B9}" srcOrd="0" destOrd="0" presId="urn:microsoft.com/office/officeart/2005/8/layout/radial4"/>
    <dgm:cxn modelId="{05D69E2C-77F5-4368-9532-E6B6B50A4BB6}" type="presOf" srcId="{DCBA56DE-516F-462C-BB16-E916500DF1DA}" destId="{1ED0F2E2-37A8-4832-B893-A27E8173E134}" srcOrd="0" destOrd="0" presId="urn:microsoft.com/office/officeart/2005/8/layout/radial4"/>
    <dgm:cxn modelId="{14A8EE7B-173A-4631-87A2-818DA4E4371C}" srcId="{6303F0BE-5B5E-4F5A-82DD-3F385483608E}" destId="{F0B99B07-E26C-4BFE-BA66-1A5A36D94F83}" srcOrd="0" destOrd="0" parTransId="{AB728E17-14D5-43E6-BCA0-3A48D3D838E5}" sibTransId="{9D9D679F-C8F8-419B-84F4-EAA36EF59FAA}"/>
    <dgm:cxn modelId="{B7592E1A-A1A8-4FBB-A09C-AFBACB3DAC8D}" srcId="{49B3455C-12AF-4F19-BC1C-88CBDDAC1560}" destId="{6303F0BE-5B5E-4F5A-82DD-3F385483608E}" srcOrd="0" destOrd="0" parTransId="{F69772C9-61AB-4BC9-AE14-2F8E877B4C24}" sibTransId="{12B6BFC7-D178-4440-AE09-90E8A5F46BCD}"/>
    <dgm:cxn modelId="{3A6019A3-FD28-42FD-ACE7-B6EB7025744B}" srcId="{6303F0BE-5B5E-4F5A-82DD-3F385483608E}" destId="{C7A6DA9E-DBDA-4D84-8EA1-86CFEA42197B}" srcOrd="3" destOrd="0" parTransId="{7891164D-31A9-46F0-ADC3-0B7111903F57}" sibTransId="{360AE63A-9AE3-4EAE-B5FE-1142510579A3}"/>
    <dgm:cxn modelId="{83783468-2BAC-44CB-80E6-6BD1DDF2C8C6}" type="presOf" srcId="{1EF7FD1B-FBEB-4800-9FDC-3C20B3F019A5}" destId="{C1BB0951-D487-494F-B5DF-28C8A0644E51}" srcOrd="0" destOrd="0" presId="urn:microsoft.com/office/officeart/2005/8/layout/radial4"/>
    <dgm:cxn modelId="{AC688335-3020-4596-9418-778484C09C28}" type="presOf" srcId="{6303F0BE-5B5E-4F5A-82DD-3F385483608E}" destId="{B50B913D-9B1C-4EED-94CB-DF0453A655B4}" srcOrd="0" destOrd="0" presId="urn:microsoft.com/office/officeart/2005/8/layout/radial4"/>
    <dgm:cxn modelId="{1CFC8042-E530-4957-B5E5-6EB08843D852}" srcId="{6303F0BE-5B5E-4F5A-82DD-3F385483608E}" destId="{7C27453C-1701-4E33-9F55-BD662F18F94D}" srcOrd="4" destOrd="0" parTransId="{1EF7FD1B-FBEB-4800-9FDC-3C20B3F019A5}" sibTransId="{5BDA9BF8-34A8-43B3-963D-AD2C27E1A6AB}"/>
    <dgm:cxn modelId="{2F34C424-AD08-42BC-B3A8-C8063D4D78E7}" type="presOf" srcId="{7891164D-31A9-46F0-ADC3-0B7111903F57}" destId="{BA77C14B-383F-4B68-A9BA-9A604FCC1965}" srcOrd="0" destOrd="0" presId="urn:microsoft.com/office/officeart/2005/8/layout/radial4"/>
    <dgm:cxn modelId="{DB37AAE9-572A-4BFE-A709-C8E089558D70}" srcId="{6303F0BE-5B5E-4F5A-82DD-3F385483608E}" destId="{DCBA56DE-516F-462C-BB16-E916500DF1DA}" srcOrd="1" destOrd="0" parTransId="{59FA5BAF-F0EB-4E1C-9C67-3AB12F4BB06C}" sibTransId="{63DF68D5-2800-4A67-8134-3634BC4A0572}"/>
    <dgm:cxn modelId="{4D2861E7-7C6B-4641-9E28-4121232734E3}" type="presParOf" srcId="{AA145FC5-53E2-47F7-A8BE-337E0953688F}" destId="{B50B913D-9B1C-4EED-94CB-DF0453A655B4}" srcOrd="0" destOrd="0" presId="urn:microsoft.com/office/officeart/2005/8/layout/radial4"/>
    <dgm:cxn modelId="{527247B1-49C9-4251-8213-2421377B1AEF}" type="presParOf" srcId="{AA145FC5-53E2-47F7-A8BE-337E0953688F}" destId="{933A1A48-B682-4FE1-973A-9855F1AF05B9}" srcOrd="1" destOrd="0" presId="urn:microsoft.com/office/officeart/2005/8/layout/radial4"/>
    <dgm:cxn modelId="{AD29A38F-D7A0-46E3-B300-B7D25EE64488}" type="presParOf" srcId="{AA145FC5-53E2-47F7-A8BE-337E0953688F}" destId="{5A1D14D2-2C35-4BF3-A99B-74A594BC40C0}" srcOrd="2" destOrd="0" presId="urn:microsoft.com/office/officeart/2005/8/layout/radial4"/>
    <dgm:cxn modelId="{5FBA1519-1001-4B92-BE28-E87D784467FA}" type="presParOf" srcId="{AA145FC5-53E2-47F7-A8BE-337E0953688F}" destId="{EDFADEFD-AE78-4D4F-B676-C571F3795158}" srcOrd="3" destOrd="0" presId="urn:microsoft.com/office/officeart/2005/8/layout/radial4"/>
    <dgm:cxn modelId="{181E4603-C72D-4388-90E0-E8AB5897C121}" type="presParOf" srcId="{AA145FC5-53E2-47F7-A8BE-337E0953688F}" destId="{1ED0F2E2-37A8-4832-B893-A27E8173E134}" srcOrd="4" destOrd="0" presId="urn:microsoft.com/office/officeart/2005/8/layout/radial4"/>
    <dgm:cxn modelId="{903298A4-859E-4419-A54B-FFA3F8063289}" type="presParOf" srcId="{AA145FC5-53E2-47F7-A8BE-337E0953688F}" destId="{F1A3E7EA-D230-47D6-94CD-5948E65599E4}" srcOrd="5" destOrd="0" presId="urn:microsoft.com/office/officeart/2005/8/layout/radial4"/>
    <dgm:cxn modelId="{DD392C0C-BEC9-4DC5-B606-09D5611754B1}" type="presParOf" srcId="{AA145FC5-53E2-47F7-A8BE-337E0953688F}" destId="{E148E4BA-D5B0-4C9E-8249-587BAC2CB95A}" srcOrd="6" destOrd="0" presId="urn:microsoft.com/office/officeart/2005/8/layout/radial4"/>
    <dgm:cxn modelId="{001D3C35-88A1-4653-BA03-B34BA1638C49}" type="presParOf" srcId="{AA145FC5-53E2-47F7-A8BE-337E0953688F}" destId="{BA77C14B-383F-4B68-A9BA-9A604FCC1965}" srcOrd="7" destOrd="0" presId="urn:microsoft.com/office/officeart/2005/8/layout/radial4"/>
    <dgm:cxn modelId="{8FC3CB0E-DB67-44CE-B644-A375B81A9012}" type="presParOf" srcId="{AA145FC5-53E2-47F7-A8BE-337E0953688F}" destId="{46950DBA-7090-4593-8741-4DB3BF493D9C}" srcOrd="8" destOrd="0" presId="urn:microsoft.com/office/officeart/2005/8/layout/radial4"/>
    <dgm:cxn modelId="{74296FAC-A67E-4A6B-88F4-8B6987C19D0C}" type="presParOf" srcId="{AA145FC5-53E2-47F7-A8BE-337E0953688F}" destId="{C1BB0951-D487-494F-B5DF-28C8A0644E51}" srcOrd="9" destOrd="0" presId="urn:microsoft.com/office/officeart/2005/8/layout/radial4"/>
    <dgm:cxn modelId="{642C384E-0A05-4DA3-874A-66894CBD3CE5}" type="presParOf" srcId="{AA145FC5-53E2-47F7-A8BE-337E0953688F}" destId="{7FF50672-3238-42E6-A3BA-5944CEC39E3A}"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9CD25-E835-884C-AED7-4D0AE4981083}">
      <dsp:nvSpPr>
        <dsp:cNvPr id="0" name=""/>
        <dsp:cNvSpPr/>
      </dsp:nvSpPr>
      <dsp:spPr>
        <a:xfrm>
          <a:off x="617219" y="0"/>
          <a:ext cx="6995160" cy="4191000"/>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0A63B11-86EF-4345-B3F2-EBCD2B441EA3}">
      <dsp:nvSpPr>
        <dsp:cNvPr id="0" name=""/>
        <dsp:cNvSpPr/>
      </dsp:nvSpPr>
      <dsp:spPr>
        <a:xfrm>
          <a:off x="4118" y="1257299"/>
          <a:ext cx="1981051" cy="1676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Analysis Phase	</a:t>
          </a:r>
          <a:endParaRPr lang="en-US" sz="2200" kern="1200" dirty="0"/>
        </a:p>
      </dsp:txBody>
      <dsp:txXfrm>
        <a:off x="85953" y="1339134"/>
        <a:ext cx="1817381" cy="1512730"/>
      </dsp:txXfrm>
    </dsp:sp>
    <dsp:sp modelId="{BE947E5C-1365-E04E-8971-80C5B285318C}">
      <dsp:nvSpPr>
        <dsp:cNvPr id="0" name=""/>
        <dsp:cNvSpPr/>
      </dsp:nvSpPr>
      <dsp:spPr>
        <a:xfrm>
          <a:off x="2084222" y="1257299"/>
          <a:ext cx="1981051" cy="1676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Development Phase</a:t>
          </a:r>
          <a:endParaRPr lang="en-US" sz="2200" kern="1200" dirty="0"/>
        </a:p>
      </dsp:txBody>
      <dsp:txXfrm>
        <a:off x="2166057" y="1339134"/>
        <a:ext cx="1817381" cy="1512730"/>
      </dsp:txXfrm>
    </dsp:sp>
    <dsp:sp modelId="{2B6BDD4B-39F4-1D4C-B6C1-9DBF19186633}">
      <dsp:nvSpPr>
        <dsp:cNvPr id="0" name=""/>
        <dsp:cNvSpPr/>
      </dsp:nvSpPr>
      <dsp:spPr>
        <a:xfrm>
          <a:off x="4164326" y="1257299"/>
          <a:ext cx="1981051" cy="1676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Delivery Phase</a:t>
          </a:r>
          <a:endParaRPr lang="en-US" sz="2200" kern="1200" dirty="0"/>
        </a:p>
      </dsp:txBody>
      <dsp:txXfrm>
        <a:off x="4246161" y="1339134"/>
        <a:ext cx="1817381" cy="1512730"/>
      </dsp:txXfrm>
    </dsp:sp>
    <dsp:sp modelId="{1A0EBD7A-680A-3341-AA8E-0677F3DCE21D}">
      <dsp:nvSpPr>
        <dsp:cNvPr id="0" name=""/>
        <dsp:cNvSpPr/>
      </dsp:nvSpPr>
      <dsp:spPr>
        <a:xfrm>
          <a:off x="6244430" y="1257299"/>
          <a:ext cx="1981051" cy="1676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Review Phase &amp; Beta Test</a:t>
          </a:r>
          <a:endParaRPr lang="en-US" sz="2200" kern="1200" dirty="0"/>
        </a:p>
      </dsp:txBody>
      <dsp:txXfrm>
        <a:off x="6326265" y="1339134"/>
        <a:ext cx="1817381" cy="1512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9D8F3C2-1545-407C-9696-9FBD8A87D061}" type="datetimeFigureOut">
              <a:rPr lang="en-US" smtClean="0"/>
              <a:pPr/>
              <a:t>9/25/2013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7E82054C-5FFB-4925-88B8-34BFE44764D6}" type="slidenum">
              <a:rPr lang="en-US" smtClean="0"/>
              <a:pPr/>
              <a:t>‹#›</a:t>
            </a:fld>
            <a:endParaRPr lang="en-US"/>
          </a:p>
        </p:txBody>
      </p:sp>
    </p:spTree>
    <p:extLst>
      <p:ext uri="{BB962C8B-B14F-4D97-AF65-F5344CB8AC3E}">
        <p14:creationId xmlns:p14="http://schemas.microsoft.com/office/powerpoint/2010/main" val="335208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cdc.gov/chronicdisease/overview/index.htm#ref6" TargetMode="External"/><Relationship Id="rId3" Type="http://schemas.openxmlformats.org/officeDocument/2006/relationships/hyperlink" Target="http://www.cdc.gov/chronicdisease/overview/index.htm#ref1" TargetMode="External"/><Relationship Id="rId7" Type="http://schemas.openxmlformats.org/officeDocument/2006/relationships/hyperlink" Target="http://www.cdc.gov/chronicdisease/overview/index.htm#ref5"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cdc.gov/chronicdisease/overview/index.htm#ref4" TargetMode="External"/><Relationship Id="rId5" Type="http://schemas.openxmlformats.org/officeDocument/2006/relationships/hyperlink" Target="http://www.cdc.gov/chronicdisease/overview/index.htm#ref3" TargetMode="External"/><Relationship Id="rId4" Type="http://schemas.openxmlformats.org/officeDocument/2006/relationships/hyperlink" Target="http://www.cdc.gov/chronicdisease/overview/index.htm#ref2" TargetMode="External"/><Relationship Id="rId9" Type="http://schemas.openxmlformats.org/officeDocument/2006/relationships/hyperlink" Target="http://www.cdc.gov/chronicdisease/overview/index.htm#ref7"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cdc.gov/chronicdisease/overview/index.htm#ref6" TargetMode="External"/><Relationship Id="rId3" Type="http://schemas.openxmlformats.org/officeDocument/2006/relationships/hyperlink" Target="http://www.cdc.gov/chronicdisease/overview/index.htm#ref1" TargetMode="External"/><Relationship Id="rId7" Type="http://schemas.openxmlformats.org/officeDocument/2006/relationships/hyperlink" Target="http://www.cdc.gov/chronicdisease/overview/index.htm#ref5"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cdc.gov/chronicdisease/overview/index.htm#ref4" TargetMode="External"/><Relationship Id="rId5" Type="http://schemas.openxmlformats.org/officeDocument/2006/relationships/hyperlink" Target="http://www.cdc.gov/chronicdisease/overview/index.htm#ref3" TargetMode="External"/><Relationship Id="rId4" Type="http://schemas.openxmlformats.org/officeDocument/2006/relationships/hyperlink" Target="http://www.cdc.gov/chronicdisease/overview/index.htm#ref2" TargetMode="External"/><Relationship Id="rId9" Type="http://schemas.openxmlformats.org/officeDocument/2006/relationships/hyperlink" Target="http://www.cdc.gov/chronicdisease/overview/index.htm#ref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 with Course developers to cross</a:t>
            </a:r>
            <a:r>
              <a:rPr lang="en-US" baseline="0" dirty="0" smtClean="0"/>
              <a:t> walk competencies.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a:p>
        </p:txBody>
      </p:sp>
    </p:spTree>
    <p:extLst>
      <p:ext uri="{BB962C8B-B14F-4D97-AF65-F5344CB8AC3E}">
        <p14:creationId xmlns:p14="http://schemas.microsoft.com/office/powerpoint/2010/main" val="32878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had to do build</a:t>
            </a:r>
            <a:r>
              <a:rPr lang="en-US" baseline="0" dirty="0" smtClean="0"/>
              <a:t> a team and guidelines at the program level.  We hope this will eventual grow into a departmental and institutional infrastructure.</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a:p>
        </p:txBody>
      </p:sp>
    </p:spTree>
    <p:extLst>
      <p:ext uri="{BB962C8B-B14F-4D97-AF65-F5344CB8AC3E}">
        <p14:creationId xmlns:p14="http://schemas.microsoft.com/office/powerpoint/2010/main" val="2024387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smtClean="0"/>
              <a:t>The California Critical Thinking Skills Test return scores on these scales: Analysis, Evaluation, Inference, Deduction, Induction and Overall Reasoning Skills.</a:t>
            </a:r>
          </a:p>
          <a:p>
            <a:pPr lvl="1"/>
            <a:endParaRPr lang="en-US" sz="1800" dirty="0" smtClean="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a:p>
        </p:txBody>
      </p:sp>
    </p:spTree>
    <p:extLst>
      <p:ext uri="{BB962C8B-B14F-4D97-AF65-F5344CB8AC3E}">
        <p14:creationId xmlns:p14="http://schemas.microsoft.com/office/powerpoint/2010/main" val="3984129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2600" dirty="0" smtClean="0">
                <a:latin typeface="Arial" panose="020B0604020202020204" pitchFamily="34" charset="0"/>
              </a:rPr>
              <a:t>Course designs </a:t>
            </a:r>
          </a:p>
          <a:p>
            <a:pPr lvl="1"/>
            <a:r>
              <a:rPr lang="en-US" sz="2200" dirty="0" smtClean="0">
                <a:latin typeface="Arial" panose="020B0604020202020204" pitchFamily="34" charset="0"/>
              </a:rPr>
              <a:t>Certified/meet QM standards</a:t>
            </a:r>
          </a:p>
          <a:p>
            <a:endParaRPr lang="en-US" sz="2600" dirty="0" smtClean="0">
              <a:latin typeface="Arial" panose="020B0604020202020204" pitchFamily="34" charset="0"/>
            </a:endParaRPr>
          </a:p>
          <a:p>
            <a:r>
              <a:rPr lang="en-US" sz="2600" dirty="0" smtClean="0">
                <a:latin typeface="Arial" panose="020B0604020202020204" pitchFamily="34" charset="0"/>
              </a:rPr>
              <a:t>GSU PH-certificate program</a:t>
            </a:r>
          </a:p>
          <a:p>
            <a:pPr lvl="1"/>
            <a:r>
              <a:rPr lang="en-US" sz="2200" dirty="0" smtClean="0">
                <a:latin typeface="Arial" panose="020B0604020202020204" pitchFamily="34" charset="0"/>
              </a:rPr>
              <a:t>Informally meet QM Program Audit Standards. Used as framework for provision of participants,</a:t>
            </a:r>
            <a:r>
              <a:rPr lang="en-US" sz="2200" baseline="0" dirty="0" smtClean="0">
                <a:latin typeface="Arial" panose="020B0604020202020204" pitchFamily="34" charset="0"/>
              </a:rPr>
              <a:t> instructors, and departmental development and support.</a:t>
            </a:r>
            <a:endParaRPr lang="en-US" sz="2200" dirty="0" smtClean="0">
              <a:latin typeface="Arial" panose="020B0604020202020204" pitchFamily="34" charset="0"/>
            </a:endParaRPr>
          </a:p>
          <a:p>
            <a:endParaRPr lang="en-US" sz="2600" dirty="0" smtClean="0">
              <a:latin typeface="Arial" panose="020B0604020202020204" pitchFamily="34" charset="0"/>
            </a:endParaRPr>
          </a:p>
          <a:p>
            <a:r>
              <a:rPr lang="en-US" sz="2600" dirty="0" smtClean="0">
                <a:latin typeface="Arial" panose="020B0604020202020204" pitchFamily="34" charset="0"/>
              </a:rPr>
              <a:t>Learning outcomes</a:t>
            </a:r>
          </a:p>
          <a:p>
            <a:pPr lvl="1"/>
            <a:r>
              <a:rPr lang="en-US" sz="2200" dirty="0" smtClean="0">
                <a:latin typeface="Arial" panose="020B0604020202020204" pitchFamily="34" charset="0"/>
              </a:rPr>
              <a:t>Course-level assessment of specific competencies tied</a:t>
            </a:r>
            <a:r>
              <a:rPr lang="en-US" sz="2200" baseline="0" dirty="0" smtClean="0">
                <a:latin typeface="Arial" panose="020B0604020202020204" pitchFamily="34" charset="0"/>
              </a:rPr>
              <a:t> to needs/competencies gathered prior to program/course development.</a:t>
            </a:r>
          </a:p>
          <a:p>
            <a:pPr lvl="1"/>
            <a:r>
              <a:rPr lang="en-US" sz="2200" baseline="0" dirty="0" smtClean="0">
                <a:latin typeface="Arial" panose="020B0604020202020204" pitchFamily="34" charset="0"/>
              </a:rPr>
              <a:t>C</a:t>
            </a:r>
            <a:r>
              <a:rPr lang="en-US" sz="2200" dirty="0" smtClean="0">
                <a:latin typeface="Arial" panose="020B0604020202020204" pitchFamily="34" charset="0"/>
              </a:rPr>
              <a:t>ompetencies tied to critical</a:t>
            </a:r>
            <a:r>
              <a:rPr lang="en-US" sz="2200" baseline="0" dirty="0" smtClean="0">
                <a:latin typeface="Arial" panose="020B0604020202020204" pitchFamily="34" charset="0"/>
              </a:rPr>
              <a:t> thinking skills</a:t>
            </a:r>
            <a:endParaRPr lang="en-US" sz="2200" dirty="0" smtClean="0">
              <a:latin typeface="Arial" panose="020B0604020202020204" pitchFamily="34" charset="0"/>
            </a:endParaRPr>
          </a:p>
          <a:p>
            <a:endParaRPr lang="en-US" sz="2600" dirty="0" smtClean="0">
              <a:latin typeface="Arial" panose="020B0604020202020204" pitchFamily="34" charset="0"/>
            </a:endParaRPr>
          </a:p>
          <a:p>
            <a:r>
              <a:rPr lang="en-US" sz="2600" dirty="0" smtClean="0">
                <a:latin typeface="Arial" panose="020B0604020202020204" pitchFamily="34" charset="0"/>
              </a:rPr>
              <a:t>Participant satisfaction </a:t>
            </a:r>
          </a:p>
          <a:p>
            <a:pPr lvl="1"/>
            <a:r>
              <a:rPr lang="en-US" sz="2200" dirty="0" smtClean="0">
                <a:latin typeface="Arial" panose="020B0604020202020204" pitchFamily="34" charset="0"/>
              </a:rPr>
              <a:t>Formative evaluations</a:t>
            </a:r>
          </a:p>
          <a:p>
            <a:pPr lvl="1"/>
            <a:r>
              <a:rPr lang="en-US" sz="2200" dirty="0" smtClean="0">
                <a:latin typeface="Arial" panose="020B0604020202020204" pitchFamily="34" charset="0"/>
              </a:rPr>
              <a:t>Summative</a:t>
            </a:r>
            <a:r>
              <a:rPr lang="en-US" sz="2200" baseline="0" dirty="0" smtClean="0">
                <a:latin typeface="Arial" panose="020B0604020202020204" pitchFamily="34" charset="0"/>
              </a:rPr>
              <a:t> </a:t>
            </a:r>
            <a:r>
              <a:rPr lang="en-US" sz="2200" dirty="0" smtClean="0">
                <a:latin typeface="Arial" panose="020B0604020202020204" pitchFamily="34" charset="0"/>
              </a:rPr>
              <a:t>evaluations </a:t>
            </a:r>
          </a:p>
          <a:p>
            <a:endParaRPr lang="en-US" sz="2600" dirty="0" smtClean="0">
              <a:latin typeface="Arial" panose="020B0604020202020204" pitchFamily="34" charset="0"/>
            </a:endParaRPr>
          </a:p>
          <a:p>
            <a:r>
              <a:rPr lang="en-US" sz="2600" dirty="0" smtClean="0">
                <a:latin typeface="Arial" panose="020B0604020202020204" pitchFamily="34" charset="0"/>
              </a:rPr>
              <a:t>Participation retention </a:t>
            </a:r>
          </a:p>
          <a:p>
            <a:pPr lvl="1"/>
            <a:r>
              <a:rPr lang="en-US" sz="2200" dirty="0" smtClean="0">
                <a:latin typeface="Arial" panose="020B0604020202020204" pitchFamily="34" charset="0"/>
              </a:rPr>
              <a:t>Course level persistence/program completion data</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a:p>
        </p:txBody>
      </p:sp>
    </p:spTree>
    <p:extLst>
      <p:ext uri="{BB962C8B-B14F-4D97-AF65-F5344CB8AC3E}">
        <p14:creationId xmlns:p14="http://schemas.microsoft.com/office/powerpoint/2010/main" val="58238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Most health departments and nonprofit health programs are not able to provide 1) evidence of need for a proposed program,  or 2) evidence of past results of  an existing program, when asked for this information for grant proposals.</a:t>
            </a:r>
          </a:p>
          <a:p>
            <a:pPr lvl="0"/>
            <a:endParaRPr lang="en-US" dirty="0" smtClean="0"/>
          </a:p>
          <a:p>
            <a:pPr lvl="0"/>
            <a:r>
              <a:rPr lang="en-US" dirty="0" smtClean="0"/>
              <a:t>In a time of limited resources + potential to do more harm than good by implementing interventions that are not evidence-based or promising practices, many practicing public health professionals do not have the knowledge or skills needed to plan, implement, and evaluate effective chronic disease programs. Public</a:t>
            </a:r>
            <a:r>
              <a:rPr lang="en-US" baseline="0" dirty="0" smtClean="0"/>
              <a:t> health professionals don’t need to be subject matter experts, but they need to be generalists, to know enough to ask the right questions, and to ensure scarce resources are being used wisely.</a:t>
            </a:r>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24</a:t>
            </a:fld>
            <a:endParaRPr lang="en-US"/>
          </a:p>
        </p:txBody>
      </p:sp>
    </p:spTree>
    <p:extLst>
      <p:ext uri="{BB962C8B-B14F-4D97-AF65-F5344CB8AC3E}">
        <p14:creationId xmlns:p14="http://schemas.microsoft.com/office/powerpoint/2010/main" val="716310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Curriculum – The content for these courses was created based on several data sources showing the need for </a:t>
            </a:r>
            <a:r>
              <a:rPr lang="en-US" baseline="0" dirty="0" smtClean="0"/>
              <a:t>essential knowledge and skills to plan, implement, and evaluate chronic disease prevention programs. NACDD conducted a nationwide survey of (#??) </a:t>
            </a:r>
            <a:r>
              <a:rPr lang="en-US" dirty="0" smtClean="0"/>
              <a:t>public health practitioners on 159 public health</a:t>
            </a:r>
            <a:r>
              <a:rPr lang="en-US" baseline="0" dirty="0" smtClean="0"/>
              <a:t> competencies </a:t>
            </a:r>
            <a:r>
              <a:rPr lang="en-US" dirty="0" smtClean="0"/>
              <a:t>conducted in 2012 (?), showed that</a:t>
            </a:r>
            <a:r>
              <a:rPr lang="en-US" baseline="0" dirty="0" smtClean="0"/>
              <a:t> public health professionals had low levels of comfort in quantitative analysis, policy &amp; environmental change strategies, technology, public health biology </a:t>
            </a:r>
            <a:r>
              <a:rPr lang="en-US" b="1" baseline="0" dirty="0" smtClean="0">
                <a:solidFill>
                  <a:srgbClr val="FF0000"/>
                </a:solidFill>
              </a:rPr>
              <a:t>(Elizabeth –these are my notes from our very first conversation when you told me about this study – please add!). </a:t>
            </a:r>
            <a:r>
              <a:rPr lang="en-US" b="0" baseline="0" dirty="0" smtClean="0">
                <a:solidFill>
                  <a:srgbClr val="FF0000"/>
                </a:solidFill>
              </a:rPr>
              <a:t>Based on this survey, courses were put together</a:t>
            </a:r>
            <a:endParaRPr lang="en-US" b="1" dirty="0" smtClean="0">
              <a:solidFill>
                <a:srgbClr val="FF0000"/>
              </a:solidFill>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Critical thinking skills – why are we bothering to measure this? Complexity of PH and CD prevention, necessity of working across sectors, using data, requires judgment in variety of settings, thinking of various levels from program to policy, requires CTS to apply knowledge and skills in various settings.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Online – </a:t>
            </a:r>
            <a:r>
              <a:rPr lang="en-US" baseline="0" dirty="0" smtClean="0"/>
              <a:t>P</a:t>
            </a:r>
            <a:r>
              <a:rPr lang="en-US" dirty="0" smtClean="0"/>
              <a:t>otential to reach many students, allow for access in underserved/most needy areas</a:t>
            </a:r>
          </a:p>
          <a:p>
            <a:r>
              <a:rPr lang="en-US" dirty="0" smtClean="0"/>
              <a:t>structured to support learning community. Recommendation – lends itself to ongoing peer learning, mentor</a:t>
            </a:r>
            <a:r>
              <a:rPr lang="en-US" baseline="0" dirty="0" smtClean="0"/>
              <a:t> component. Can be a platform for continued engagement. </a:t>
            </a:r>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a:p>
        </p:txBody>
      </p:sp>
    </p:spTree>
    <p:extLst>
      <p:ext uri="{BB962C8B-B14F-4D97-AF65-F5344CB8AC3E}">
        <p14:creationId xmlns:p14="http://schemas.microsoft.com/office/powerpoint/2010/main" val="1117762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Institutional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Unique partnership between CDC, NACDD, GSU provides potential to disseminate and support (and mandate?) this training model to health departments and SPH’s throughout the 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Career</a:t>
            </a:r>
            <a:r>
              <a:rPr lang="en-US" baseline="0" dirty="0" smtClean="0"/>
              <a:t> enhancement (no talking points)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 Evaluation – this program is modeling effective public health practice via intentional and thorough plan to evaluate outcomes. 1) Competencies that can be assessed drove course design 2) Phased approach – initial outcome of increases in critical thinking skills, using evaluation framework to build the case for a larger research study that assesses the extent to which this program has been able to bring about changes to how the health department does it work, and efficacy of chronic disease prevention programs over time.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26</a:t>
            </a:fld>
            <a:endParaRPr lang="en-US"/>
          </a:p>
        </p:txBody>
      </p:sp>
    </p:spTree>
    <p:extLst>
      <p:ext uri="{BB962C8B-B14F-4D97-AF65-F5344CB8AC3E}">
        <p14:creationId xmlns:p14="http://schemas.microsoft.com/office/powerpoint/2010/main" val="1117762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cost of inaction is clear and unacceptable</a:t>
            </a:r>
          </a:p>
          <a:p>
            <a:r>
              <a:rPr lang="en-US" dirty="0" smtClean="0">
                <a:effectLst/>
              </a:rPr>
              <a:t>As a nation, 75% of our health care dollars goes to treatment of chronic diseases. These persistent conditions—the nation’s leading causes of death and disability—leave in their wake deaths that could have been prevented, lifelong disability, compromised quality of life, and burgeoning health care costs.</a:t>
            </a:r>
          </a:p>
          <a:p>
            <a:endParaRPr lang="en-US" dirty="0" smtClean="0">
              <a:effectLst/>
            </a:endParaRPr>
          </a:p>
          <a:p>
            <a:r>
              <a:rPr lang="en-US" b="1" dirty="0" smtClean="0">
                <a:effectLst/>
              </a:rPr>
              <a:t>Chronic Diseases are the Leading Causes of Death and Disability in the U.S.</a:t>
            </a:r>
          </a:p>
          <a:p>
            <a:r>
              <a:rPr lang="en-US" dirty="0" smtClean="0">
                <a:effectLst/>
              </a:rPr>
              <a:t>7 out of 10 deaths among Americans each year are from chronic diseases. Heart disease, cancer and stroke account for more than 50% of all deaths each year.</a:t>
            </a:r>
            <a:r>
              <a:rPr lang="en-US" baseline="30000" dirty="0" smtClean="0">
                <a:effectLst/>
                <a:hlinkClick r:id="rId3" action="ppaction://hlinkfile"/>
              </a:rPr>
              <a:t>1</a:t>
            </a:r>
            <a:endParaRPr lang="en-US" dirty="0" smtClean="0">
              <a:effectLst/>
            </a:endParaRPr>
          </a:p>
          <a:p>
            <a:r>
              <a:rPr lang="en-US" dirty="0" smtClean="0">
                <a:effectLst/>
              </a:rPr>
              <a:t>In 2005, 133 million Americans – almost 1 out of every 2 adults – had at least one chronic illness.</a:t>
            </a:r>
            <a:r>
              <a:rPr lang="en-US" baseline="30000" dirty="0" smtClean="0">
                <a:effectLst/>
                <a:hlinkClick r:id="rId4" action="ppaction://hlinkfile"/>
              </a:rPr>
              <a:t>2</a:t>
            </a:r>
            <a:endParaRPr lang="en-US" dirty="0" smtClean="0">
              <a:effectLst/>
            </a:endParaRPr>
          </a:p>
          <a:p>
            <a:r>
              <a:rPr lang="en-US" dirty="0" smtClean="0">
                <a:effectLst/>
              </a:rPr>
              <a:t>Obesity has become a major health concern. 1 in every 3 adults is obese</a:t>
            </a:r>
            <a:r>
              <a:rPr lang="en-US" baseline="30000" dirty="0" smtClean="0">
                <a:effectLst/>
                <a:hlinkClick r:id="rId5" action="ppaction://hlinkfile"/>
              </a:rPr>
              <a:t>3</a:t>
            </a:r>
            <a:r>
              <a:rPr lang="en-US" dirty="0" smtClean="0">
                <a:effectLst/>
              </a:rPr>
              <a:t> and almost 1 in 5 youth between the ages of 6 and 19 is obese (BMI ≥ 95th percentile of the CDC growth chart).</a:t>
            </a:r>
            <a:r>
              <a:rPr lang="en-US" baseline="30000" dirty="0" smtClean="0">
                <a:effectLst/>
                <a:hlinkClick r:id="rId6" action="ppaction://hlinkfile"/>
              </a:rPr>
              <a:t>4</a:t>
            </a:r>
            <a:endParaRPr lang="en-US" dirty="0" smtClean="0">
              <a:effectLst/>
            </a:endParaRPr>
          </a:p>
          <a:p>
            <a:r>
              <a:rPr lang="en-US" dirty="0" smtClean="0">
                <a:effectLst/>
              </a:rPr>
              <a:t>About one-fourth of people with chronic conditions have one or more daily activity limitations.</a:t>
            </a:r>
            <a:r>
              <a:rPr lang="en-US" baseline="30000" dirty="0" smtClean="0">
                <a:effectLst/>
                <a:hlinkClick r:id="rId7" action="ppaction://hlinkfile"/>
              </a:rPr>
              <a:t>5</a:t>
            </a:r>
            <a:endParaRPr lang="en-US" dirty="0" smtClean="0">
              <a:effectLst/>
            </a:endParaRPr>
          </a:p>
          <a:p>
            <a:r>
              <a:rPr lang="en-US" dirty="0" smtClean="0">
                <a:effectLst/>
              </a:rPr>
              <a:t>Arthritis is the most common cause of disability, with nearly 19 million Americans reporting activity limitations.</a:t>
            </a:r>
            <a:r>
              <a:rPr lang="en-US" baseline="30000" dirty="0" smtClean="0">
                <a:effectLst/>
                <a:hlinkClick r:id="rId8" action="ppaction://hlinkfile"/>
              </a:rPr>
              <a:t>6</a:t>
            </a:r>
            <a:endParaRPr lang="en-US" dirty="0" smtClean="0">
              <a:effectLst/>
            </a:endParaRPr>
          </a:p>
          <a:p>
            <a:r>
              <a:rPr lang="en-US" dirty="0" smtClean="0">
                <a:effectLst/>
              </a:rPr>
              <a:t>Diabetes continues to be the leading cause of kidney failure, nontraumatic lower-extremity amputations, and blindness among adults, aged 20-74.</a:t>
            </a:r>
            <a:r>
              <a:rPr lang="en-US" baseline="30000" dirty="0" smtClean="0">
                <a:effectLst/>
                <a:hlinkClick r:id="rId9" action="ppaction://hlinkfile"/>
              </a:rPr>
              <a:t>7</a:t>
            </a:r>
            <a:endParaRPr lang="en-US" dirty="0" smtClean="0">
              <a:effectLst/>
            </a:endParaRPr>
          </a:p>
          <a:p>
            <a:r>
              <a:rPr lang="en-US" dirty="0" smtClean="0">
                <a:effectLst/>
              </a:rPr>
              <a:t>Excessive alcohol consumption is the third leading preventable cause of death in the U.S., behind diet and physical activity and tobacco</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a:p>
        </p:txBody>
      </p:sp>
    </p:spTree>
    <p:extLst>
      <p:ext uri="{BB962C8B-B14F-4D97-AF65-F5344CB8AC3E}">
        <p14:creationId xmlns:p14="http://schemas.microsoft.com/office/powerpoint/2010/main" val="9013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cost of inaction is clear and unacceptable</a:t>
            </a:r>
          </a:p>
          <a:p>
            <a:r>
              <a:rPr lang="en-US" dirty="0" smtClean="0">
                <a:effectLst/>
              </a:rPr>
              <a:t>As a nation, 75% of our health care dollars goes to treatment of chronic diseases. These persistent conditions—the nation’s leading causes of death and disability—leave in their wake deaths that could have been prevented, lifelong disability, compromised quality of life, and burgeoning health care costs.</a:t>
            </a:r>
          </a:p>
          <a:p>
            <a:endParaRPr lang="en-US" dirty="0" smtClean="0">
              <a:effectLst/>
            </a:endParaRPr>
          </a:p>
          <a:p>
            <a:r>
              <a:rPr lang="en-US" b="1" dirty="0" smtClean="0">
                <a:effectLst/>
              </a:rPr>
              <a:t>Chronic Diseases are the Leading Causes of Death and Disability in the U.S.</a:t>
            </a:r>
          </a:p>
          <a:p>
            <a:r>
              <a:rPr lang="en-US" dirty="0" smtClean="0">
                <a:effectLst/>
              </a:rPr>
              <a:t>7 out of 10 deaths among Americans each year are from chronic diseases. Heart disease, cancer and stroke account for more than 50% of all deaths each year.</a:t>
            </a:r>
            <a:r>
              <a:rPr lang="en-US" baseline="30000" dirty="0" smtClean="0">
                <a:effectLst/>
                <a:hlinkClick r:id="rId3" action="ppaction://hlinkfile"/>
              </a:rPr>
              <a:t>1</a:t>
            </a:r>
            <a:endParaRPr lang="en-US" dirty="0" smtClean="0">
              <a:effectLst/>
            </a:endParaRPr>
          </a:p>
          <a:p>
            <a:r>
              <a:rPr lang="en-US" dirty="0" smtClean="0">
                <a:effectLst/>
              </a:rPr>
              <a:t>In 2005, 133 million Americans – almost 1 out of every 2 adults – had at least one chronic illness.</a:t>
            </a:r>
            <a:r>
              <a:rPr lang="en-US" baseline="30000" dirty="0" smtClean="0">
                <a:effectLst/>
                <a:hlinkClick r:id="rId4" action="ppaction://hlinkfile"/>
              </a:rPr>
              <a:t>2</a:t>
            </a:r>
            <a:endParaRPr lang="en-US" dirty="0" smtClean="0">
              <a:effectLst/>
            </a:endParaRPr>
          </a:p>
          <a:p>
            <a:r>
              <a:rPr lang="en-US" dirty="0" smtClean="0">
                <a:effectLst/>
              </a:rPr>
              <a:t>Obesity has become a major health concern. 1 in every 3 adults is obese</a:t>
            </a:r>
            <a:r>
              <a:rPr lang="en-US" baseline="30000" dirty="0" smtClean="0">
                <a:effectLst/>
                <a:hlinkClick r:id="rId5" action="ppaction://hlinkfile"/>
              </a:rPr>
              <a:t>3</a:t>
            </a:r>
            <a:r>
              <a:rPr lang="en-US" dirty="0" smtClean="0">
                <a:effectLst/>
              </a:rPr>
              <a:t> and almost 1 in 5 youth between the ages of 6 and 19 is obese (BMI ≥ 95th percentile of the CDC growth chart).</a:t>
            </a:r>
            <a:r>
              <a:rPr lang="en-US" baseline="30000" dirty="0" smtClean="0">
                <a:effectLst/>
                <a:hlinkClick r:id="rId6" action="ppaction://hlinkfile"/>
              </a:rPr>
              <a:t>4</a:t>
            </a:r>
            <a:endParaRPr lang="en-US" dirty="0" smtClean="0">
              <a:effectLst/>
            </a:endParaRPr>
          </a:p>
          <a:p>
            <a:r>
              <a:rPr lang="en-US" dirty="0" smtClean="0">
                <a:effectLst/>
              </a:rPr>
              <a:t>About one-fourth of people with chronic conditions have one or more daily activity limitations.</a:t>
            </a:r>
            <a:r>
              <a:rPr lang="en-US" baseline="30000" dirty="0" smtClean="0">
                <a:effectLst/>
                <a:hlinkClick r:id="rId7" action="ppaction://hlinkfile"/>
              </a:rPr>
              <a:t>5</a:t>
            </a:r>
            <a:endParaRPr lang="en-US" dirty="0" smtClean="0">
              <a:effectLst/>
            </a:endParaRPr>
          </a:p>
          <a:p>
            <a:r>
              <a:rPr lang="en-US" dirty="0" smtClean="0">
                <a:effectLst/>
              </a:rPr>
              <a:t>Arthritis is the most common cause of disability, with nearly 19 million Americans reporting activity limitations.</a:t>
            </a:r>
            <a:r>
              <a:rPr lang="en-US" baseline="30000" dirty="0" smtClean="0">
                <a:effectLst/>
                <a:hlinkClick r:id="rId8" action="ppaction://hlinkfile"/>
              </a:rPr>
              <a:t>6</a:t>
            </a:r>
            <a:endParaRPr lang="en-US" dirty="0" smtClean="0">
              <a:effectLst/>
            </a:endParaRPr>
          </a:p>
          <a:p>
            <a:r>
              <a:rPr lang="en-US" dirty="0" smtClean="0">
                <a:effectLst/>
              </a:rPr>
              <a:t>Diabetes continues to be the leading cause of kidney failure, nontraumatic lower-extremity amputations, and blindness among adults, aged 20-74.</a:t>
            </a:r>
            <a:r>
              <a:rPr lang="en-US" baseline="30000" dirty="0" smtClean="0">
                <a:effectLst/>
                <a:hlinkClick r:id="rId9" action="ppaction://hlinkfile"/>
              </a:rPr>
              <a:t>7</a:t>
            </a:r>
            <a:endParaRPr lang="en-US" dirty="0" smtClean="0">
              <a:effectLst/>
            </a:endParaRPr>
          </a:p>
          <a:p>
            <a:r>
              <a:rPr lang="en-US" dirty="0" smtClean="0">
                <a:effectLst/>
              </a:rPr>
              <a:t>Excessive alcohol consumption is the third leading preventable cause of death in the U.S., behind diet and physical activity and tobacco</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a:p>
        </p:txBody>
      </p:sp>
    </p:spTree>
    <p:extLst>
      <p:ext uri="{BB962C8B-B14F-4D97-AF65-F5344CB8AC3E}">
        <p14:creationId xmlns:p14="http://schemas.microsoft.com/office/powerpoint/2010/main" val="90136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spcBef>
                <a:spcPts val="0"/>
              </a:spcBef>
              <a:spcAft>
                <a:spcPts val="0"/>
              </a:spcAft>
              <a:buNone/>
            </a:pPr>
            <a:r>
              <a:rPr lang="en-US" baseline="0" dirty="0" smtClean="0"/>
              <a:t>Analysis phase: Main question - </a:t>
            </a:r>
            <a:r>
              <a:rPr lang="en-US" dirty="0" smtClean="0"/>
              <a:t>What is the evidence of need for workforce training?</a:t>
            </a:r>
            <a:endParaRPr lang="en-US" baseline="0" dirty="0" smtClean="0"/>
          </a:p>
          <a:p>
            <a:pPr marL="228600" indent="-228600">
              <a:spcBef>
                <a:spcPts val="0"/>
              </a:spcBef>
              <a:spcAft>
                <a:spcPts val="0"/>
              </a:spcAft>
              <a:buAutoNum type="arabicPeriod"/>
            </a:pPr>
            <a:r>
              <a:rPr lang="en-US" baseline="0" dirty="0" smtClean="0"/>
              <a:t>Literature review of public health workforce reports</a:t>
            </a:r>
          </a:p>
          <a:p>
            <a:pPr marL="274320" indent="-274320" fontAlgn="auto">
              <a:spcBef>
                <a:spcPts val="0"/>
              </a:spcBef>
              <a:spcAft>
                <a:spcPts val="0"/>
              </a:spcAft>
              <a:buFont typeface="Wingdings 2"/>
              <a:buChar char=""/>
              <a:defRPr/>
            </a:pPr>
            <a:r>
              <a:rPr lang="en-US" sz="1200" dirty="0" smtClean="0"/>
              <a:t>Ongoing shortage of professionals in the public health workforce</a:t>
            </a:r>
          </a:p>
          <a:p>
            <a:pPr marL="274320" indent="-274320" fontAlgn="auto">
              <a:spcBef>
                <a:spcPts val="0"/>
              </a:spcBef>
              <a:spcAft>
                <a:spcPts val="0"/>
              </a:spcAft>
              <a:buFont typeface="Wingdings 2"/>
              <a:buChar char=""/>
              <a:defRPr/>
            </a:pPr>
            <a:r>
              <a:rPr lang="en-US" sz="1200" dirty="0" smtClean="0"/>
              <a:t>Lack of adequate training and education at all levels of the public health workforce </a:t>
            </a:r>
          </a:p>
          <a:p>
            <a:pPr marL="274320" indent="-274320" fontAlgn="auto">
              <a:spcBef>
                <a:spcPts val="0"/>
              </a:spcBef>
              <a:spcAft>
                <a:spcPts val="0"/>
              </a:spcAft>
              <a:buFont typeface="Wingdings 2"/>
              <a:buChar char=""/>
              <a:defRPr/>
            </a:pPr>
            <a:r>
              <a:rPr lang="en-US" sz="1200" dirty="0" smtClean="0"/>
              <a:t>Wide variation in local and state public health agencies’ capacity</a:t>
            </a:r>
          </a:p>
          <a:p>
            <a:pPr marL="274320" indent="-274320" fontAlgn="auto">
              <a:spcBef>
                <a:spcPts val="0"/>
              </a:spcBef>
              <a:spcAft>
                <a:spcPts val="0"/>
              </a:spcAft>
              <a:buFont typeface="Wingdings 2"/>
              <a:buChar char=""/>
              <a:defRPr/>
            </a:pPr>
            <a:r>
              <a:rPr lang="en-US" sz="1200" dirty="0" smtClean="0"/>
              <a:t>Lack of funds for building capacity of public health workforce</a:t>
            </a:r>
          </a:p>
          <a:p>
            <a:pPr marL="274320" indent="-274320" fontAlgn="auto">
              <a:spcBef>
                <a:spcPts val="0"/>
              </a:spcBef>
              <a:spcAft>
                <a:spcPts val="0"/>
              </a:spcAft>
              <a:buFont typeface="Wingdings 2"/>
              <a:buChar char=""/>
              <a:defRPr/>
            </a:pPr>
            <a:r>
              <a:rPr lang="en-US" sz="1200" dirty="0" smtClean="0"/>
              <a:t>Schools of public health need comprehensive, flexible programs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Competencies identified by professional organizations (NACDD &amp; ASPH)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a:t>
            </a:r>
            <a:r>
              <a:rPr lang="en-US" baseline="0" dirty="0" smtClean="0"/>
              <a:t> CDC Program Announcements</a:t>
            </a:r>
          </a:p>
          <a:p>
            <a:pPr marL="171450" indent="-171450">
              <a:buFont typeface="Arial"/>
              <a:buChar char="•"/>
            </a:pPr>
            <a:r>
              <a:rPr lang="en-US" dirty="0" smtClean="0"/>
              <a:t>Summarized more than forty program announcements and corresponding recipient activities.</a:t>
            </a:r>
          </a:p>
          <a:p>
            <a:pPr marL="171450" indent="-171450">
              <a:buFont typeface="Arial"/>
              <a:buChar char="•"/>
            </a:pPr>
            <a:r>
              <a:rPr lang="en-US" dirty="0" smtClean="0"/>
              <a:t>Provided summary to course developers as an overview of the types of activities and programs health departments are being asked to execute.</a:t>
            </a:r>
          </a:p>
          <a:p>
            <a:pPr marL="171450" indent="-171450">
              <a:buFont typeface="Arial"/>
              <a:buChar char="•"/>
            </a:pPr>
            <a:r>
              <a:rPr lang="en-US" dirty="0" smtClean="0"/>
              <a:t>Individuals completing this certificate program would have the necessary skills to implement such programs.</a:t>
            </a:r>
          </a:p>
          <a:p>
            <a:pPr marL="0" indent="0">
              <a:buFont typeface="Arial"/>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dirty="0" smtClean="0"/>
              <a:t>4. Workforce training survey</a:t>
            </a:r>
          </a:p>
          <a:p>
            <a:pPr marL="171450" indent="-171450">
              <a:buFont typeface="Arial"/>
              <a:buChar char="•"/>
            </a:pPr>
            <a:r>
              <a:rPr lang="en-US" sz="1200" dirty="0" smtClean="0"/>
              <a:t>State, local, tribal, and territorial members of NACDD, DHPE, &amp; NACCHO</a:t>
            </a:r>
          </a:p>
          <a:p>
            <a:pPr marL="171450" indent="-171450">
              <a:buFont typeface="Arial"/>
              <a:buChar char="•"/>
            </a:pPr>
            <a:r>
              <a:rPr lang="en-US" sz="1200" dirty="0" smtClean="0"/>
              <a:t>Assess training needs based on competencies mentioned above</a:t>
            </a:r>
          </a:p>
          <a:p>
            <a:pPr marL="171450" indent="-171450">
              <a:buFont typeface="Arial"/>
              <a:buChar char="•"/>
            </a:pPr>
            <a:r>
              <a:rPr lang="en-US" sz="1200" dirty="0" smtClean="0"/>
              <a:t>Assess barriers to training (Time, funding, computer literacy)</a:t>
            </a:r>
          </a:p>
          <a:p>
            <a:pPr marL="0" indent="0">
              <a:buFont typeface="Arial"/>
              <a:buNone/>
            </a:pPr>
            <a:endParaRPr lang="en-US" dirty="0" smtClean="0"/>
          </a:p>
          <a:p>
            <a:pPr marL="0" indent="0">
              <a:buFont typeface="Arial"/>
              <a:buNone/>
            </a:pPr>
            <a:r>
              <a:rPr lang="en-US" sz="1600" dirty="0" smtClean="0">
                <a:solidFill>
                  <a:srgbClr val="000000"/>
                </a:solidFill>
              </a:rPr>
              <a:t>5. Site Visits of</a:t>
            </a:r>
            <a:r>
              <a:rPr lang="en-US" sz="1200" baseline="0" dirty="0" smtClean="0">
                <a:solidFill>
                  <a:srgbClr val="000000"/>
                </a:solidFill>
              </a:rPr>
              <a:t> </a:t>
            </a:r>
            <a:r>
              <a:rPr lang="en-US" sz="1200" dirty="0" smtClean="0">
                <a:solidFill>
                  <a:srgbClr val="000000"/>
                </a:solidFill>
              </a:rPr>
              <a:t>State and local health department (the good and the bad)</a:t>
            </a:r>
          </a:p>
          <a:p>
            <a:pPr marL="0" indent="0">
              <a:buFont typeface="Arial"/>
              <a:buNone/>
            </a:pPr>
            <a:endParaRPr lang="en-US" sz="12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dirty="0" smtClean="0"/>
              <a:t>Also had to assess resources available within the university</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a:p>
        </p:txBody>
      </p:sp>
    </p:spTree>
    <p:extLst>
      <p:ext uri="{BB962C8B-B14F-4D97-AF65-F5344CB8AC3E}">
        <p14:creationId xmlns:p14="http://schemas.microsoft.com/office/powerpoint/2010/main" val="206701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Web surveys have advantages and disadvantages</a:t>
            </a:r>
          </a:p>
          <a:p>
            <a:pPr marL="285750" indent="-285750">
              <a:buFont typeface="Arial" pitchFamily="34" charset="0"/>
              <a:buChar char="•"/>
            </a:pPr>
            <a:r>
              <a:rPr lang="en-US" sz="1200" dirty="0" smtClean="0"/>
              <a:t>Quick</a:t>
            </a:r>
          </a:p>
          <a:p>
            <a:pPr marL="285750" indent="-285750">
              <a:buFont typeface="Arial" pitchFamily="34" charset="0"/>
              <a:buChar char="•"/>
            </a:pPr>
            <a:r>
              <a:rPr lang="en-US" sz="1200" dirty="0" smtClean="0"/>
              <a:t>Easily adjusted if problems arise (eg NM)</a:t>
            </a:r>
          </a:p>
          <a:p>
            <a:pPr marL="285750" indent="-285750">
              <a:buFont typeface="Arial" pitchFamily="34" charset="0"/>
              <a:buChar char="•"/>
            </a:pPr>
            <a:r>
              <a:rPr lang="en-US" sz="1200" dirty="0" smtClean="0"/>
              <a:t>Cheaper</a:t>
            </a:r>
          </a:p>
          <a:p>
            <a:pPr marL="285750" indent="-285750">
              <a:buFont typeface="Arial" pitchFamily="34" charset="0"/>
              <a:buChar char="•"/>
            </a:pPr>
            <a:r>
              <a:rPr lang="en-US" sz="1200" dirty="0" smtClean="0"/>
              <a:t>Less info on non-responders</a:t>
            </a:r>
          </a:p>
          <a:p>
            <a:pPr marL="285750" indent="-285750">
              <a:buFont typeface="Arial" pitchFamily="34" charset="0"/>
              <a:buChar char="•"/>
            </a:pPr>
            <a:r>
              <a:rPr lang="en-US" sz="1200" dirty="0" smtClean="0"/>
              <a:t>Lower response rates</a:t>
            </a:r>
          </a:p>
          <a:p>
            <a:endParaRPr lang="en-US" sz="1200" dirty="0" smtClean="0"/>
          </a:p>
          <a:p>
            <a:r>
              <a:rPr lang="en-US" sz="1200" dirty="0" smtClean="0"/>
              <a:t>Other web-based surveys</a:t>
            </a:r>
          </a:p>
          <a:p>
            <a:pPr marL="285750" indent="-285750">
              <a:buFont typeface="Arial" pitchFamily="34" charset="0"/>
              <a:buChar char="•"/>
            </a:pPr>
            <a:r>
              <a:rPr lang="en-US" sz="1200" dirty="0" smtClean="0"/>
              <a:t>Dobrow-similar survey design and analysis, response rate of 38% among 5000 cancer care providers and administrators in Canada.</a:t>
            </a:r>
          </a:p>
          <a:p>
            <a:pPr marL="285750" indent="-285750">
              <a:buFont typeface="Arial" pitchFamily="34" charset="0"/>
              <a:buChar char="•"/>
            </a:pPr>
            <a:endParaRPr lang="en-US" sz="1200" dirty="0" smtClean="0"/>
          </a:p>
          <a:p>
            <a:pPr marL="285750" indent="-285750">
              <a:buFont typeface="Arial" pitchFamily="34" charset="0"/>
              <a:buChar char="•"/>
            </a:pPr>
            <a:r>
              <a:rPr lang="en-US" sz="1200" dirty="0" smtClean="0"/>
              <a:t>Jacobs—NACDD membership list --65% response rate among state –each prospective respondent also contacted by phone</a:t>
            </a:r>
          </a:p>
          <a:p>
            <a:endParaRPr lang="en-US" sz="1200" dirty="0" smtClean="0"/>
          </a:p>
          <a:p>
            <a:r>
              <a:rPr lang="en-US" sz="1200" dirty="0" smtClean="0"/>
              <a:t>Tribal 2 people</a:t>
            </a:r>
          </a:p>
          <a:p>
            <a:r>
              <a:rPr lang="en-US" sz="1200" dirty="0" smtClean="0"/>
              <a:t>Territorial 6 people, 5 terr</a:t>
            </a:r>
          </a:p>
          <a:p>
            <a:endParaRPr lang="en-US" sz="1200" dirty="0" smtClean="0"/>
          </a:p>
          <a:p>
            <a:r>
              <a:rPr lang="en-US" sz="1200" dirty="0" smtClean="0"/>
              <a:t>ASTHO and NACDD have conducted other studies on their membership and found demographics not too different from these</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a:p>
        </p:txBody>
      </p:sp>
    </p:spTree>
    <p:extLst>
      <p:ext uri="{BB962C8B-B14F-4D97-AF65-F5344CB8AC3E}">
        <p14:creationId xmlns:p14="http://schemas.microsoft.com/office/powerpoint/2010/main" val="2571400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 separate stem asked if they needed training for each question (yes/no/uncertain)</a:t>
            </a:r>
          </a:p>
          <a:p>
            <a:endParaRPr lang="en-US" sz="1200" dirty="0" smtClean="0"/>
          </a:p>
          <a:p>
            <a:r>
              <a:rPr lang="en-US" sz="1200" dirty="0" smtClean="0"/>
              <a:t>These people answered “yes”</a:t>
            </a:r>
          </a:p>
          <a:p>
            <a:endParaRPr lang="en-US" sz="1200" dirty="0" smtClean="0"/>
          </a:p>
          <a:p>
            <a:r>
              <a:rPr lang="en-US" sz="1200" dirty="0" smtClean="0"/>
              <a:t>Because these were independent questions, people who were “somewhat or very confident” may still indicate that they need training</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a:p>
        </p:txBody>
      </p:sp>
    </p:spTree>
    <p:extLst>
      <p:ext uri="{BB962C8B-B14F-4D97-AF65-F5344CB8AC3E}">
        <p14:creationId xmlns:p14="http://schemas.microsoft.com/office/powerpoint/2010/main" val="65171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Regardless of subject, at least 37% wanted training in every topic.</a:t>
            </a:r>
          </a:p>
          <a:p>
            <a:endParaRPr lang="en-US" sz="1200" dirty="0" smtClean="0"/>
          </a:p>
          <a:p>
            <a:r>
              <a:rPr lang="en-US" sz="1200" dirty="0" smtClean="0"/>
              <a:t>These stand out</a:t>
            </a:r>
          </a:p>
          <a:p>
            <a:pPr marL="285750" indent="-285750">
              <a:buFont typeface="Arial" pitchFamily="34" charset="0"/>
              <a:buChar char="•"/>
            </a:pPr>
            <a:r>
              <a:rPr lang="en-US" sz="1200" dirty="0" smtClean="0"/>
              <a:t>COPD</a:t>
            </a:r>
          </a:p>
          <a:p>
            <a:pPr marL="285750" indent="-285750">
              <a:buFont typeface="Arial" pitchFamily="34" charset="0"/>
              <a:buChar char="•"/>
            </a:pPr>
            <a:r>
              <a:rPr lang="en-US" sz="1200" dirty="0" smtClean="0"/>
              <a:t>Arthritis</a:t>
            </a:r>
          </a:p>
          <a:p>
            <a:pPr marL="285750" indent="-285750">
              <a:buFont typeface="Arial" pitchFamily="34" charset="0"/>
              <a:buChar char="•"/>
            </a:pPr>
            <a:r>
              <a:rPr lang="en-US" sz="1200" dirty="0" smtClean="0"/>
              <a:t>asthma</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a:p>
        </p:txBody>
      </p:sp>
    </p:spTree>
    <p:extLst>
      <p:ext uri="{BB962C8B-B14F-4D97-AF65-F5344CB8AC3E}">
        <p14:creationId xmlns:p14="http://schemas.microsoft.com/office/powerpoint/2010/main" val="33564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But important barriers around time and costs</a:t>
            </a:r>
          </a:p>
        </p:txBody>
      </p:sp>
      <p:sp>
        <p:nvSpPr>
          <p:cNvPr id="4" name="Slide Number Placeholder 3"/>
          <p:cNvSpPr>
            <a:spLocks noGrp="1"/>
          </p:cNvSpPr>
          <p:nvPr>
            <p:ph type="sldNum" sz="quarter" idx="10"/>
          </p:nvPr>
        </p:nvSpPr>
        <p:spPr/>
        <p:txBody>
          <a:bodyPr/>
          <a:lstStyle/>
          <a:p>
            <a:fld id="{78DE0443-BFED-4FF1-8468-8CDD6E4F6BA4}" type="slidenum">
              <a:rPr lang="en-US" smtClean="0"/>
              <a:t>13</a:t>
            </a:fld>
            <a:endParaRPr lang="en-US"/>
          </a:p>
        </p:txBody>
      </p:sp>
    </p:spTree>
    <p:extLst>
      <p:ext uri="{BB962C8B-B14F-4D97-AF65-F5344CB8AC3E}">
        <p14:creationId xmlns:p14="http://schemas.microsoft.com/office/powerpoint/2010/main" val="3447482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Team – instructional designer, technology</a:t>
            </a:r>
            <a:r>
              <a:rPr lang="en-US" baseline="0" dirty="0" smtClean="0"/>
              <a:t> group, graphics, and course developers (national experts &amp; professor ranking)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Follow pedagogy for online education for adult learners to increase retention </a:t>
            </a:r>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a:p>
        </p:txBody>
      </p:sp>
    </p:spTree>
    <p:extLst>
      <p:ext uri="{BB962C8B-B14F-4D97-AF65-F5344CB8AC3E}">
        <p14:creationId xmlns:p14="http://schemas.microsoft.com/office/powerpoint/2010/main" val="328789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0574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542647-FEF5-4B01-9F2A-2F0455F97346}" type="datetimeFigureOut">
              <a:rPr lang="en-US" smtClean="0"/>
              <a:t>9/25/2013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6C8DE6-84AA-46CA-946A-F291591172A2}" type="slidenum">
              <a:rPr lang="en-US" smtClean="0"/>
              <a:t>‹#›</a:t>
            </a:fld>
            <a:endParaRPr lang="en-US"/>
          </a:p>
        </p:txBody>
      </p:sp>
    </p:spTree>
    <p:extLst>
      <p:ext uri="{BB962C8B-B14F-4D97-AF65-F5344CB8AC3E}">
        <p14:creationId xmlns:p14="http://schemas.microsoft.com/office/powerpoint/2010/main" val="118697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bg1"/>
              </a:buClr>
              <a:buSzPct val="70000"/>
              <a:buFont typeface="Arial" pitchFamily="34" charset="0"/>
              <a:buChar char="•"/>
              <a:defRPr sz="2400" b="1" baseline="0">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smtClean="0"/>
          </a:p>
          <a:p>
            <a:pPr lvl="3"/>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273175"/>
            <a:ext cx="7772400" cy="1362075"/>
          </a:xfrm>
          <a:prstGeom prst="rect">
            <a:avLst/>
          </a:prstGeom>
        </p:spPr>
        <p:txBody>
          <a:bodyPr anchor="t"/>
          <a:lstStyle>
            <a:lvl1pPr algn="ctr">
              <a:lnSpc>
                <a:spcPts val="3800"/>
              </a:lnSpc>
              <a:defRPr sz="3600" b="1" cap="all" baseline="0">
                <a:solidFill>
                  <a:schemeClr val="bg1"/>
                </a:solidFill>
                <a:effectLst/>
                <a:latin typeface="Calibri" pitchFamily="34" charset="0"/>
              </a:defRPr>
            </a:lvl1pPr>
          </a:lstStyle>
          <a:p>
            <a:r>
              <a:rPr lang="en-US" dirty="0" smtClean="0"/>
              <a:t>Section Header</a:t>
            </a:r>
            <a:br>
              <a:rPr lang="en-US" dirty="0" smtClean="0"/>
            </a:br>
            <a:endParaRPr lang="en-US" dirty="0"/>
          </a:p>
        </p:txBody>
      </p:sp>
      <p:sp>
        <p:nvSpPr>
          <p:cNvPr id="3" name="Text Placeholder 2"/>
          <p:cNvSpPr>
            <a:spLocks noGrp="1"/>
          </p:cNvSpPr>
          <p:nvPr>
            <p:ph type="body" idx="1" hasCustomPrompt="1"/>
          </p:nvPr>
        </p:nvSpPr>
        <p:spPr>
          <a:xfrm>
            <a:off x="722313" y="2743200"/>
            <a:ext cx="7772400" cy="568325"/>
          </a:xfrm>
          <a:prstGeom prst="rect">
            <a:avLst/>
          </a:prstGeom>
        </p:spPr>
        <p:txBody>
          <a:bodyPr anchor="b"/>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Header</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bg1"/>
              </a:buClr>
              <a:buSzPct val="70000"/>
              <a:buFont typeface="Wingdings" pitchFamily="2" charset="2"/>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Photo Title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Header</a:t>
            </a:r>
            <a:endParaRPr lang="en-US" dirty="0"/>
          </a:p>
        </p:txBody>
      </p:sp>
      <p:sp>
        <p:nvSpPr>
          <p:cNvPr id="8"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bg1"/>
              </a:buClr>
              <a:buSzPct val="70000"/>
              <a:buFont typeface="Arial" pitchFamily="34" charset="0"/>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p:txBody>
      </p:sp>
      <p:sp>
        <p:nvSpPr>
          <p:cNvPr id="9"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p:txBody>
      </p:sp>
      <p:sp>
        <p:nvSpPr>
          <p:cNvPr id="10"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4" r:id="rId1"/>
    <p:sldLayoutId id="2147483716" r:id="rId2"/>
    <p:sldLayoutId id="2147483717" r:id="rId3"/>
    <p:sldLayoutId id="2147483718" r:id="rId4"/>
    <p:sldLayoutId id="2147483719" r:id="rId5"/>
    <p:sldLayoutId id="2147483720" r:id="rId6"/>
    <p:sldLayoutId id="2147483721" r:id="rId7"/>
    <p:sldLayoutId id="2147483722" r:id="rId8"/>
    <p:sldLayoutId id="2147483724" r:id="rId9"/>
    <p:sldLayoutId id="2147483725" r:id="rId10"/>
    <p:sldLayoutId id="2147483726"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73075" y="1447800"/>
            <a:ext cx="8229600" cy="657225"/>
          </a:xfrm>
        </p:spPr>
        <p:txBody>
          <a:bodyPr/>
          <a:lstStyle/>
          <a:p>
            <a:r>
              <a:rPr lang="en-US" dirty="0" smtClean="0">
                <a:solidFill>
                  <a:srgbClr val="FFC000"/>
                </a:solidFill>
              </a:rPr>
              <a:t>A New Model for Training Public Health Professionals</a:t>
            </a:r>
            <a:r>
              <a:rPr lang="en-US" dirty="0" smtClean="0">
                <a:solidFill>
                  <a:srgbClr val="FFC000"/>
                </a:solidFill>
                <a:latin typeface="Calibri" pitchFamily="34" charset="0"/>
              </a:rPr>
              <a:t> </a:t>
            </a:r>
            <a:endParaRPr lang="en-US" dirty="0">
              <a:solidFill>
                <a:srgbClr val="FFC000"/>
              </a:solidFill>
              <a:latin typeface="Calibri" pitchFamily="34" charset="0"/>
            </a:endParaRPr>
          </a:p>
        </p:txBody>
      </p:sp>
      <p:sp>
        <p:nvSpPr>
          <p:cNvPr id="2" name="Subtitle 1"/>
          <p:cNvSpPr>
            <a:spLocks noGrp="1"/>
          </p:cNvSpPr>
          <p:nvPr>
            <p:ph type="subTitle" idx="1"/>
          </p:nvPr>
        </p:nvSpPr>
        <p:spPr>
          <a:xfrm>
            <a:off x="1371600" y="2552699"/>
            <a:ext cx="6400800" cy="2105025"/>
          </a:xfrm>
        </p:spPr>
        <p:txBody>
          <a:bodyPr/>
          <a:lstStyle/>
          <a:p>
            <a:r>
              <a:rPr lang="en-US" dirty="0" smtClean="0">
                <a:latin typeface="Calibri" pitchFamily="34" charset="0"/>
              </a:rPr>
              <a:t>Elizabeth Majestic, CDC</a:t>
            </a:r>
          </a:p>
          <a:p>
            <a:r>
              <a:rPr lang="en-US" dirty="0" smtClean="0">
                <a:latin typeface="Calibri" pitchFamily="34" charset="0"/>
              </a:rPr>
              <a:t>Missale Ayele, Georgia State University</a:t>
            </a:r>
          </a:p>
          <a:p>
            <a:r>
              <a:rPr lang="en-US" dirty="0" smtClean="0"/>
              <a:t>Kay Shattuck, Quality Matters</a:t>
            </a:r>
          </a:p>
          <a:p>
            <a:r>
              <a:rPr lang="en-US" dirty="0" smtClean="0">
                <a:latin typeface="Calibri" pitchFamily="34" charset="0"/>
              </a:rPr>
              <a:t>Madeleine Frey, Healthcare Georgia  Foundation</a:t>
            </a:r>
          </a:p>
          <a:p>
            <a:r>
              <a:rPr lang="en-US" dirty="0" smtClean="0"/>
              <a:t>Jayne Brahler, University of Dayton</a:t>
            </a:r>
            <a:endParaRPr lang="en-US" dirty="0" smtClean="0">
              <a:latin typeface="Calibri" pitchFamily="34" charset="0"/>
            </a:endParaRPr>
          </a:p>
          <a:p>
            <a:endParaRPr lang="en-US" dirty="0">
              <a:latin typeface="Calibri" pitchFamily="34" charset="0"/>
            </a:endParaRPr>
          </a:p>
        </p:txBody>
      </p:sp>
      <p:sp>
        <p:nvSpPr>
          <p:cNvPr id="3" name="Text Placeholder 2"/>
          <p:cNvSpPr>
            <a:spLocks noGrp="1"/>
          </p:cNvSpPr>
          <p:nvPr>
            <p:ph type="body" sz="quarter" idx="10"/>
          </p:nvPr>
        </p:nvSpPr>
        <p:spPr>
          <a:xfrm>
            <a:off x="1371600" y="4676774"/>
            <a:ext cx="6400800" cy="885825"/>
          </a:xfrm>
        </p:spPr>
        <p:txBody>
          <a:bodyPr/>
          <a:lstStyle/>
          <a:p>
            <a:endParaRPr lang="en-US" dirty="0">
              <a:latin typeface="Calibri" pitchFamily="34" charset="0"/>
            </a:endParaRPr>
          </a:p>
          <a:p>
            <a:endParaRPr lang="en-US" dirty="0" smtClean="0"/>
          </a:p>
          <a:p>
            <a:r>
              <a:rPr lang="en-US" dirty="0" smtClean="0"/>
              <a:t>5</a:t>
            </a:r>
            <a:r>
              <a:rPr lang="en-US" baseline="30000" dirty="0" smtClean="0"/>
              <a:t>th</a:t>
            </a:r>
            <a:r>
              <a:rPr lang="en-US" dirty="0" smtClean="0"/>
              <a:t> Annual Quality Matters Conference</a:t>
            </a:r>
            <a:endParaRPr lang="en-US" dirty="0" smtClean="0">
              <a:latin typeface="Calibri" pitchFamily="34" charset="0"/>
            </a:endParaRPr>
          </a:p>
          <a:p>
            <a:r>
              <a:rPr lang="en-US" dirty="0" smtClean="0">
                <a:latin typeface="Calibri" pitchFamily="34" charset="0"/>
              </a:rPr>
              <a:t>October 2, 2013</a:t>
            </a:r>
            <a:endParaRPr lang="en-US" dirty="0">
              <a:latin typeface="Calibri" pitchFamily="34" charset="0"/>
            </a:endParaRPr>
          </a:p>
        </p:txBody>
      </p:sp>
      <p:pic>
        <p:nvPicPr>
          <p:cNvPr id="7" name="Picture 6" descr="Logos of the United States Department of Health and Human Services and Centers for Disease Control and Prevention"/>
          <p:cNvPicPr>
            <a:picLocks noChangeAspect="1"/>
          </p:cNvPicPr>
          <p:nvPr/>
        </p:nvPicPr>
        <p:blipFill>
          <a:blip r:embed="rId4" cstate="print"/>
          <a:stretch>
            <a:fillRect/>
          </a:stretch>
        </p:blipFill>
        <p:spPr>
          <a:xfrm>
            <a:off x="152400" y="6515100"/>
            <a:ext cx="190500" cy="190500"/>
          </a:xfrm>
          <a:prstGeom prst="rect">
            <a:avLst/>
          </a:prstGeom>
        </p:spPr>
      </p:pic>
      <p:sp>
        <p:nvSpPr>
          <p:cNvPr id="10" name="Text Placeholder 5"/>
          <p:cNvSpPr txBox="1">
            <a:spLocks/>
          </p:cNvSpPr>
          <p:nvPr/>
        </p:nvSpPr>
        <p:spPr>
          <a:xfrm>
            <a:off x="2143125" y="6270193"/>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2"/>
                </a:solidFill>
              </a:rPr>
              <a:t>National Center for </a:t>
            </a:r>
            <a:r>
              <a:rPr lang="en-US" dirty="0" smtClean="0">
                <a:solidFill>
                  <a:schemeClr val="bg2"/>
                </a:solidFill>
              </a:rPr>
              <a:t>Chronic Disease Prevention and Health Promotion</a:t>
            </a:r>
            <a:endParaRPr lang="en-US" dirty="0">
              <a:solidFill>
                <a:schemeClr val="bg2"/>
              </a:solidFill>
            </a:endParaRPr>
          </a:p>
        </p:txBody>
      </p:sp>
      <p:sp>
        <p:nvSpPr>
          <p:cNvPr id="11" name="Text Placeholder 6"/>
          <p:cNvSpPr txBox="1">
            <a:spLocks/>
          </p:cNvSpPr>
          <p:nvPr/>
        </p:nvSpPr>
        <p:spPr>
          <a:xfrm>
            <a:off x="2143125" y="6442202"/>
            <a:ext cx="2444750"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333333"/>
                </a:solidFill>
              </a:rPr>
              <a:t>Office of the Director</a:t>
            </a:r>
            <a:endParaRPr lang="en-US" dirty="0">
              <a:solidFill>
                <a:srgbClr val="333333"/>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Training Survey</a:t>
            </a:r>
            <a:endParaRPr lang="en-US" dirty="0"/>
          </a:p>
        </p:txBody>
      </p:sp>
      <p:sp>
        <p:nvSpPr>
          <p:cNvPr id="3" name="Content Placeholder 2"/>
          <p:cNvSpPr>
            <a:spLocks noGrp="1"/>
          </p:cNvSpPr>
          <p:nvPr>
            <p:ph idx="1"/>
          </p:nvPr>
        </p:nvSpPr>
        <p:spPr/>
        <p:txBody>
          <a:bodyPr/>
          <a:lstStyle/>
          <a:p>
            <a:r>
              <a:rPr lang="en-US" dirty="0" smtClean="0">
                <a:latin typeface="+mn-lt"/>
              </a:rPr>
              <a:t>Survey Demographics</a:t>
            </a:r>
          </a:p>
          <a:p>
            <a:pPr lvl="1"/>
            <a:r>
              <a:rPr lang="en-US" dirty="0" smtClean="0"/>
              <a:t>585 valid responses (40% response rate)</a:t>
            </a:r>
          </a:p>
          <a:p>
            <a:pPr lvl="1"/>
            <a:endParaRPr lang="en-US" dirty="0" smtClean="0"/>
          </a:p>
          <a:p>
            <a:pPr lvl="1"/>
            <a:r>
              <a:rPr lang="en-US" dirty="0" smtClean="0"/>
              <a:t>82% female</a:t>
            </a:r>
          </a:p>
          <a:p>
            <a:pPr lvl="1"/>
            <a:endParaRPr lang="en-US" dirty="0" smtClean="0"/>
          </a:p>
          <a:p>
            <a:pPr lvl="1"/>
            <a:r>
              <a:rPr lang="en-US" dirty="0" smtClean="0"/>
              <a:t>80% white</a:t>
            </a:r>
          </a:p>
          <a:p>
            <a:pPr lvl="1"/>
            <a:endParaRPr lang="en-US" dirty="0" smtClean="0"/>
          </a:p>
          <a:p>
            <a:pPr lvl="1"/>
            <a:r>
              <a:rPr lang="en-US" dirty="0" smtClean="0"/>
              <a:t>74% have at least a master degree or higher educational level </a:t>
            </a:r>
          </a:p>
          <a:p>
            <a:pPr lvl="1"/>
            <a:endParaRPr lang="en-US" dirty="0" smtClean="0"/>
          </a:p>
          <a:p>
            <a:pPr lvl="1"/>
            <a:r>
              <a:rPr lang="en-US" dirty="0" smtClean="0"/>
              <a:t>32% from local, city, county or regional health departments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5977310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277937"/>
          </a:xfrm>
        </p:spPr>
        <p:txBody>
          <a:bodyPr/>
          <a:lstStyle/>
          <a:p>
            <a:r>
              <a:rPr lang="en-US" dirty="0" smtClean="0"/>
              <a:t/>
            </a:r>
            <a:br>
              <a:rPr lang="en-US" dirty="0" smtClean="0"/>
            </a:br>
            <a:r>
              <a:rPr lang="en-US" dirty="0"/>
              <a:t/>
            </a:r>
            <a:br>
              <a:rPr lang="en-US" dirty="0"/>
            </a:br>
            <a:r>
              <a:rPr lang="en-US" dirty="0" smtClean="0"/>
              <a:t>Survey </a:t>
            </a:r>
            <a:r>
              <a:rPr lang="en-US" dirty="0"/>
              <a:t>results</a:t>
            </a:r>
            <a:br>
              <a:rPr lang="en-US" dirty="0"/>
            </a:br>
            <a:r>
              <a:rPr lang="en-US" dirty="0"/>
              <a:t>Need training in competency: percent responding yes</a:t>
            </a:r>
            <a:br>
              <a:rPr lang="en-US" dirty="0"/>
            </a:br>
            <a:r>
              <a:rPr lang="en-US" dirty="0"/>
              <a:t>(average percent in competency category)</a:t>
            </a:r>
          </a:p>
        </p:txBody>
      </p:sp>
      <p:sp>
        <p:nvSpPr>
          <p:cNvPr id="4" name="Text Placeholder 3"/>
          <p:cNvSpPr>
            <a:spLocks noGrp="1"/>
          </p:cNvSpPr>
          <p:nvPr>
            <p:ph type="body" sz="quarter" idx="10"/>
          </p:nvPr>
        </p:nvSpPr>
        <p:spPr>
          <a:xfrm>
            <a:off x="457200" y="6134100"/>
            <a:ext cx="8229600" cy="266700"/>
          </a:xfrm>
        </p:spPr>
        <p:txBody>
          <a:bodyPr/>
          <a:lstStyle/>
          <a:p>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588062293"/>
              </p:ext>
            </p:extLst>
          </p:nvPr>
        </p:nvGraphicFramePr>
        <p:xfrm>
          <a:off x="457200" y="1600199"/>
          <a:ext cx="8229600" cy="4391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841375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258887"/>
          </a:xfrm>
        </p:spPr>
        <p:txBody>
          <a:bodyPr/>
          <a:lstStyle/>
          <a:p>
            <a:r>
              <a:rPr lang="en-US" dirty="0"/>
              <a:t>Survey results</a:t>
            </a:r>
            <a:br>
              <a:rPr lang="en-US" dirty="0"/>
            </a:br>
            <a:r>
              <a:rPr lang="en-US" dirty="0"/>
              <a:t>Need training in chronic disease topic: </a:t>
            </a:r>
            <a:br>
              <a:rPr lang="en-US" dirty="0"/>
            </a:br>
            <a:r>
              <a:rPr lang="en-US" dirty="0"/>
              <a:t>percent responding yes</a:t>
            </a:r>
          </a:p>
        </p:txBody>
      </p:sp>
      <p:sp>
        <p:nvSpPr>
          <p:cNvPr id="4" name="Text Placeholder 3"/>
          <p:cNvSpPr>
            <a:spLocks noGrp="1"/>
          </p:cNvSpPr>
          <p:nvPr>
            <p:ph type="body" sz="quarter" idx="10"/>
          </p:nvPr>
        </p:nvSpPr>
        <p:spPr/>
        <p:txBody>
          <a:bodyPr/>
          <a:lstStyle/>
          <a:p>
            <a:endParaRPr lang="en-US"/>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42240588"/>
              </p:ext>
            </p:extLst>
          </p:nvPr>
        </p:nvGraphicFramePr>
        <p:xfrm>
          <a:off x="457200" y="1695450"/>
          <a:ext cx="82296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18688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a:normAutofit/>
          </a:bodyPr>
          <a:lstStyle/>
          <a:p>
            <a:r>
              <a:rPr lang="en-US" sz="3200" dirty="0" smtClean="0">
                <a:solidFill>
                  <a:srgbClr val="F6A01A"/>
                </a:solidFill>
              </a:rPr>
              <a:t>Survey Results:  Barriers to Training</a:t>
            </a:r>
            <a:endParaRPr lang="en-US" sz="3200" dirty="0">
              <a:solidFill>
                <a:srgbClr val="F6A01A"/>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62269520"/>
              </p:ext>
            </p:extLst>
          </p:nvPr>
        </p:nvGraphicFramePr>
        <p:xfrm>
          <a:off x="514350" y="981072"/>
          <a:ext cx="8229600" cy="5606313"/>
        </p:xfrm>
        <a:graphic>
          <a:graphicData uri="http://schemas.openxmlformats.org/drawingml/2006/table">
            <a:tbl>
              <a:tblPr firstRow="1" bandRow="1">
                <a:tableStyleId>{5C22544A-7EE6-4342-B048-85BDC9FD1C3A}</a:tableStyleId>
              </a:tblPr>
              <a:tblGrid>
                <a:gridCol w="5257800"/>
                <a:gridCol w="2971800"/>
              </a:tblGrid>
              <a:tr h="885207">
                <a:tc>
                  <a:txBody>
                    <a:bodyPr/>
                    <a:lstStyle/>
                    <a:p>
                      <a:pPr algn="ctr"/>
                      <a:r>
                        <a:rPr lang="en-US" sz="2400" dirty="0" smtClean="0"/>
                        <a:t>Barrier</a:t>
                      </a:r>
                      <a:endParaRPr lang="en-US" sz="2400" dirty="0"/>
                    </a:p>
                  </a:txBody>
                  <a:tcPr/>
                </a:tc>
                <a:tc>
                  <a:txBody>
                    <a:bodyPr/>
                    <a:lstStyle/>
                    <a:p>
                      <a:pPr algn="ctr"/>
                      <a:r>
                        <a:rPr lang="en-US" sz="2400" dirty="0" smtClean="0"/>
                        <a:t>Percent reporting barrier</a:t>
                      </a:r>
                    </a:p>
                  </a:txBody>
                  <a:tcPr/>
                </a:tc>
              </a:tr>
              <a:tr h="491782">
                <a:tc>
                  <a:txBody>
                    <a:bodyPr/>
                    <a:lstStyle/>
                    <a:p>
                      <a:r>
                        <a:rPr lang="en-US" sz="2400" dirty="0" smtClean="0"/>
                        <a:t>Lack of time at work</a:t>
                      </a:r>
                      <a:endParaRPr lang="en-US" sz="2400" dirty="0"/>
                    </a:p>
                  </a:txBody>
                  <a:tcPr/>
                </a:tc>
                <a:tc>
                  <a:txBody>
                    <a:bodyPr/>
                    <a:lstStyle/>
                    <a:p>
                      <a:pPr algn="ctr"/>
                      <a:r>
                        <a:rPr lang="en-US" sz="2400" dirty="0" smtClean="0"/>
                        <a:t>61</a:t>
                      </a:r>
                      <a:endParaRPr lang="en-US" sz="2400" dirty="0"/>
                    </a:p>
                  </a:txBody>
                  <a:tcPr/>
                </a:tc>
              </a:tr>
              <a:tr h="491782">
                <a:tc>
                  <a:txBody>
                    <a:bodyPr/>
                    <a:lstStyle/>
                    <a:p>
                      <a:r>
                        <a:rPr lang="en-US" sz="2400" dirty="0" smtClean="0"/>
                        <a:t>Courses are too expensive</a:t>
                      </a:r>
                      <a:endParaRPr lang="en-US" sz="2400" dirty="0"/>
                    </a:p>
                  </a:txBody>
                  <a:tcPr/>
                </a:tc>
                <a:tc>
                  <a:txBody>
                    <a:bodyPr/>
                    <a:lstStyle/>
                    <a:p>
                      <a:pPr algn="ctr"/>
                      <a:r>
                        <a:rPr lang="en-US" sz="2400" dirty="0" smtClean="0"/>
                        <a:t>60</a:t>
                      </a:r>
                      <a:endParaRPr lang="en-US" sz="2400" dirty="0"/>
                    </a:p>
                  </a:txBody>
                  <a:tcPr/>
                </a:tc>
              </a:tr>
              <a:tr h="885207">
                <a:tc>
                  <a:txBody>
                    <a:bodyPr/>
                    <a:lstStyle/>
                    <a:p>
                      <a:r>
                        <a:rPr lang="en-US" sz="2400" dirty="0" smtClean="0"/>
                        <a:t>Difficulty obtaining supervisor’s approval</a:t>
                      </a:r>
                      <a:endParaRPr lang="en-US" sz="2400" dirty="0"/>
                    </a:p>
                  </a:txBody>
                  <a:tcPr/>
                </a:tc>
                <a:tc>
                  <a:txBody>
                    <a:bodyPr/>
                    <a:lstStyle/>
                    <a:p>
                      <a:pPr algn="ctr"/>
                      <a:r>
                        <a:rPr lang="en-US" sz="2400" dirty="0" smtClean="0"/>
                        <a:t>15</a:t>
                      </a:r>
                      <a:endParaRPr lang="en-US" sz="2400" dirty="0"/>
                    </a:p>
                  </a:txBody>
                  <a:tcPr/>
                </a:tc>
              </a:tr>
              <a:tr h="491782">
                <a:tc>
                  <a:txBody>
                    <a:bodyPr/>
                    <a:lstStyle/>
                    <a:p>
                      <a:r>
                        <a:rPr lang="en-US" sz="2400" dirty="0" smtClean="0"/>
                        <a:t>Do not see benefit</a:t>
                      </a:r>
                      <a:endParaRPr lang="en-US" sz="2400" dirty="0"/>
                    </a:p>
                  </a:txBody>
                  <a:tcPr/>
                </a:tc>
                <a:tc>
                  <a:txBody>
                    <a:bodyPr/>
                    <a:lstStyle/>
                    <a:p>
                      <a:pPr algn="ctr"/>
                      <a:r>
                        <a:rPr lang="en-US" sz="2400" dirty="0" smtClean="0"/>
                        <a:t>14</a:t>
                      </a:r>
                      <a:endParaRPr lang="en-US" sz="2400" dirty="0"/>
                    </a:p>
                  </a:txBody>
                  <a:tcPr/>
                </a:tc>
              </a:tr>
              <a:tr h="491782">
                <a:tc>
                  <a:txBody>
                    <a:bodyPr/>
                    <a:lstStyle/>
                    <a:p>
                      <a:r>
                        <a:rPr lang="en-US" sz="2400" dirty="0" smtClean="0"/>
                        <a:t>Courses not relevant to my job</a:t>
                      </a:r>
                      <a:endParaRPr lang="en-US" sz="2400" dirty="0"/>
                    </a:p>
                  </a:txBody>
                  <a:tcPr/>
                </a:tc>
                <a:tc>
                  <a:txBody>
                    <a:bodyPr/>
                    <a:lstStyle/>
                    <a:p>
                      <a:pPr algn="ctr"/>
                      <a:r>
                        <a:rPr lang="en-US" sz="2400" dirty="0" smtClean="0"/>
                        <a:t>13</a:t>
                      </a:r>
                      <a:endParaRPr lang="en-US" sz="2400" dirty="0"/>
                    </a:p>
                  </a:txBody>
                  <a:tcPr/>
                </a:tc>
              </a:tr>
              <a:tr h="491782">
                <a:tc>
                  <a:txBody>
                    <a:bodyPr/>
                    <a:lstStyle/>
                    <a:p>
                      <a:r>
                        <a:rPr lang="en-US" sz="2400" dirty="0" smtClean="0"/>
                        <a:t>Courses not</a:t>
                      </a:r>
                      <a:r>
                        <a:rPr lang="en-US" sz="2400" baseline="0" dirty="0" smtClean="0"/>
                        <a:t> available at workplace</a:t>
                      </a:r>
                      <a:endParaRPr lang="en-US" sz="2400" dirty="0"/>
                    </a:p>
                  </a:txBody>
                  <a:tcPr/>
                </a:tc>
                <a:tc>
                  <a:txBody>
                    <a:bodyPr/>
                    <a:lstStyle/>
                    <a:p>
                      <a:pPr algn="ctr"/>
                      <a:r>
                        <a:rPr lang="en-US" sz="2400" dirty="0" smtClean="0"/>
                        <a:t>10</a:t>
                      </a:r>
                      <a:endParaRPr lang="en-US" sz="2400" dirty="0"/>
                    </a:p>
                  </a:txBody>
                  <a:tcPr/>
                </a:tc>
              </a:tr>
              <a:tr h="885207">
                <a:tc>
                  <a:txBody>
                    <a:bodyPr/>
                    <a:lstStyle/>
                    <a:p>
                      <a:r>
                        <a:rPr lang="en-US" sz="2400" dirty="0" smtClean="0"/>
                        <a:t>Lack of skill with word processing and spreadsheet software</a:t>
                      </a:r>
                      <a:endParaRPr lang="en-US" sz="2400" dirty="0"/>
                    </a:p>
                  </a:txBody>
                  <a:tcPr/>
                </a:tc>
                <a:tc>
                  <a:txBody>
                    <a:bodyPr/>
                    <a:lstStyle/>
                    <a:p>
                      <a:pPr algn="ctr"/>
                      <a:r>
                        <a:rPr lang="en-US" sz="2400" dirty="0" smtClean="0"/>
                        <a:t> 2</a:t>
                      </a:r>
                    </a:p>
                  </a:txBody>
                  <a:tcPr/>
                </a:tc>
              </a:tr>
              <a:tr h="491782">
                <a:tc>
                  <a:txBody>
                    <a:bodyPr/>
                    <a:lstStyle/>
                    <a:p>
                      <a:r>
                        <a:rPr lang="en-US" sz="2400" dirty="0" smtClean="0"/>
                        <a:t>Lack of internet access</a:t>
                      </a:r>
                      <a:endParaRPr lang="en-US" sz="2400" dirty="0"/>
                    </a:p>
                  </a:txBody>
                  <a:tcPr/>
                </a:tc>
                <a:tc>
                  <a:txBody>
                    <a:bodyPr/>
                    <a:lstStyle/>
                    <a:p>
                      <a:pPr algn="ctr"/>
                      <a:r>
                        <a:rPr lang="en-US" sz="2400" dirty="0" smtClean="0"/>
                        <a:t> 1</a:t>
                      </a:r>
                      <a:endParaRPr lang="en-US" sz="2400" dirty="0"/>
                    </a:p>
                  </a:txBody>
                  <a:tcPr/>
                </a:tc>
              </a:tr>
            </a:tbl>
          </a:graphicData>
        </a:graphic>
      </p:graphicFrame>
    </p:spTree>
    <p:extLst>
      <p:ext uri="{BB962C8B-B14F-4D97-AF65-F5344CB8AC3E}">
        <p14:creationId xmlns:p14="http://schemas.microsoft.com/office/powerpoint/2010/main" val="1174044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Phase: Hire the Right People</a:t>
            </a:r>
            <a:endParaRPr lang="en-US" dirty="0"/>
          </a:p>
        </p:txBody>
      </p:sp>
      <p:sp>
        <p:nvSpPr>
          <p:cNvPr id="3" name="Content Placeholder 2"/>
          <p:cNvSpPr>
            <a:spLocks noGrp="1"/>
          </p:cNvSpPr>
          <p:nvPr>
            <p:ph idx="1"/>
          </p:nvPr>
        </p:nvSpPr>
        <p:spPr/>
        <p:txBody>
          <a:bodyPr/>
          <a:lstStyle/>
          <a:p>
            <a:pPr lvl="1"/>
            <a:r>
              <a:rPr lang="en-US" b="1" dirty="0" smtClean="0"/>
              <a:t>Program </a:t>
            </a:r>
            <a:r>
              <a:rPr lang="en-US" b="1" dirty="0"/>
              <a:t>coordinator </a:t>
            </a:r>
          </a:p>
          <a:p>
            <a:pPr lvl="1"/>
            <a:endParaRPr lang="en-US" b="1" dirty="0" smtClean="0"/>
          </a:p>
          <a:p>
            <a:pPr lvl="1"/>
            <a:r>
              <a:rPr lang="en-US" b="1" dirty="0" smtClean="0"/>
              <a:t>Public </a:t>
            </a:r>
            <a:r>
              <a:rPr lang="en-US" b="1" dirty="0"/>
              <a:t>health scientist</a:t>
            </a:r>
          </a:p>
          <a:p>
            <a:pPr lvl="1"/>
            <a:endParaRPr lang="en-US" b="1" dirty="0" smtClean="0"/>
          </a:p>
          <a:p>
            <a:pPr lvl="1"/>
            <a:r>
              <a:rPr lang="en-US" b="1" dirty="0" smtClean="0"/>
              <a:t>Instructional </a:t>
            </a:r>
            <a:r>
              <a:rPr lang="en-US" b="1" dirty="0"/>
              <a:t>designer</a:t>
            </a:r>
          </a:p>
          <a:p>
            <a:pPr lvl="1"/>
            <a:endParaRPr lang="en-US" b="1" dirty="0" smtClean="0"/>
          </a:p>
          <a:p>
            <a:pPr lvl="1"/>
            <a:r>
              <a:rPr lang="en-US" b="1" dirty="0" smtClean="0"/>
              <a:t>Technology </a:t>
            </a:r>
            <a:r>
              <a:rPr lang="en-US" b="1" dirty="0"/>
              <a:t>group</a:t>
            </a:r>
          </a:p>
          <a:p>
            <a:pPr lvl="1"/>
            <a:endParaRPr lang="en-US" b="1" dirty="0" smtClean="0"/>
          </a:p>
          <a:p>
            <a:pPr lvl="1"/>
            <a:r>
              <a:rPr lang="en-US" b="1" dirty="0" smtClean="0"/>
              <a:t>Graphics </a:t>
            </a:r>
            <a:r>
              <a:rPr lang="en-US" b="1" dirty="0"/>
              <a:t>designer</a:t>
            </a:r>
          </a:p>
          <a:p>
            <a:pPr lvl="1"/>
            <a:endParaRPr lang="en-US" b="1" dirty="0" smtClean="0"/>
          </a:p>
          <a:p>
            <a:pPr lvl="1"/>
            <a:r>
              <a:rPr lang="en-US" b="1" dirty="0" smtClean="0"/>
              <a:t>Course </a:t>
            </a:r>
            <a:r>
              <a:rPr lang="en-US" b="1" dirty="0"/>
              <a:t>developers </a:t>
            </a:r>
            <a:r>
              <a:rPr lang="en-US" dirty="0"/>
              <a:t>(must be nationally recognized experts in population-based approaches to prevent and control chronic disease &amp; hold professor ranking)</a:t>
            </a:r>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3365181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Phase: Continued</a:t>
            </a:r>
            <a:endParaRPr lang="en-US" dirty="0"/>
          </a:p>
        </p:txBody>
      </p:sp>
      <p:sp>
        <p:nvSpPr>
          <p:cNvPr id="3" name="Content Placeholder 2"/>
          <p:cNvSpPr>
            <a:spLocks noGrp="1"/>
          </p:cNvSpPr>
          <p:nvPr>
            <p:ph idx="1"/>
          </p:nvPr>
        </p:nvSpPr>
        <p:spPr/>
        <p:txBody>
          <a:bodyPr/>
          <a:lstStyle/>
          <a:p>
            <a:r>
              <a:rPr lang="en-US" dirty="0">
                <a:latin typeface="+mn-lt"/>
              </a:rPr>
              <a:t>Meeting with course developers – course walk competencies, objectives, and sequence of 5 courses</a:t>
            </a:r>
          </a:p>
          <a:p>
            <a:pPr lvl="0"/>
            <a:endParaRPr lang="en-US" dirty="0" smtClean="0">
              <a:latin typeface="+mn-lt"/>
            </a:endParaRPr>
          </a:p>
          <a:p>
            <a:pPr lvl="0"/>
            <a:r>
              <a:rPr lang="en-US" dirty="0" smtClean="0">
                <a:latin typeface="+mn-lt"/>
              </a:rPr>
              <a:t>Create </a:t>
            </a:r>
            <a:r>
              <a:rPr lang="en-US" dirty="0">
                <a:latin typeface="+mn-lt"/>
              </a:rPr>
              <a:t>Content - emphasis on adult in-service learners</a:t>
            </a:r>
          </a:p>
          <a:p>
            <a:pPr lvl="0"/>
            <a:endParaRPr lang="en-US" dirty="0" smtClean="0">
              <a:latin typeface="+mn-lt"/>
            </a:endParaRPr>
          </a:p>
          <a:p>
            <a:pPr lvl="0"/>
            <a:r>
              <a:rPr lang="en-US" dirty="0" smtClean="0">
                <a:latin typeface="+mn-lt"/>
              </a:rPr>
              <a:t>Create </a:t>
            </a:r>
            <a:r>
              <a:rPr lang="en-US" dirty="0">
                <a:latin typeface="+mn-lt"/>
              </a:rPr>
              <a:t>LMS - Interactive Audio/video Recording</a:t>
            </a:r>
          </a:p>
          <a:p>
            <a:endParaRPr lang="en-US" dirty="0">
              <a:solidFill>
                <a:srgbClr val="5C8727"/>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1901092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Phase</a:t>
            </a:r>
            <a:endParaRPr lang="en-US" dirty="0"/>
          </a:p>
        </p:txBody>
      </p:sp>
      <p:sp>
        <p:nvSpPr>
          <p:cNvPr id="3" name="Content Placeholder 2"/>
          <p:cNvSpPr>
            <a:spLocks noGrp="1"/>
          </p:cNvSpPr>
          <p:nvPr>
            <p:ph idx="1"/>
          </p:nvPr>
        </p:nvSpPr>
        <p:spPr/>
        <p:txBody>
          <a:bodyPr/>
          <a:lstStyle/>
          <a:p>
            <a:r>
              <a:rPr lang="en-US" dirty="0">
                <a:latin typeface="+mn-lt"/>
              </a:rPr>
              <a:t>General Member Video Conference</a:t>
            </a:r>
          </a:p>
          <a:p>
            <a:pPr lvl="1">
              <a:buFont typeface="Courier New"/>
              <a:buChar char="o"/>
            </a:pPr>
            <a:endParaRPr lang="en-US" dirty="0" smtClean="0"/>
          </a:p>
          <a:p>
            <a:pPr lvl="1">
              <a:buFont typeface="Courier New"/>
              <a:buChar char="o"/>
            </a:pPr>
            <a:r>
              <a:rPr lang="en-US" dirty="0" smtClean="0"/>
              <a:t>Present </a:t>
            </a:r>
            <a:r>
              <a:rPr lang="en-US" dirty="0"/>
              <a:t>about Online Chronic Disease </a:t>
            </a:r>
            <a:r>
              <a:rPr lang="en-US" dirty="0" smtClean="0"/>
              <a:t>Program</a:t>
            </a:r>
          </a:p>
          <a:p>
            <a:pPr lvl="1">
              <a:buFont typeface="Courier New"/>
              <a:buChar char="o"/>
            </a:pPr>
            <a:endParaRPr lang="en-US" dirty="0"/>
          </a:p>
          <a:p>
            <a:pPr lvl="1">
              <a:buFont typeface="Courier New"/>
              <a:buChar char="o"/>
            </a:pPr>
            <a:r>
              <a:rPr lang="en-US" dirty="0"/>
              <a:t>Demonstrate </a:t>
            </a:r>
            <a:r>
              <a:rPr lang="en-US" dirty="0" smtClean="0"/>
              <a:t>LMS</a:t>
            </a:r>
          </a:p>
          <a:p>
            <a:pPr lvl="1">
              <a:buFont typeface="Courier New"/>
              <a:buChar char="o"/>
            </a:pPr>
            <a:endParaRPr lang="en-US" dirty="0"/>
          </a:p>
          <a:p>
            <a:pPr lvl="1">
              <a:buFont typeface="Courier New"/>
              <a:buChar char="o"/>
            </a:pPr>
            <a:r>
              <a:rPr lang="en-US" dirty="0"/>
              <a:t>Make participants aware of the implementation </a:t>
            </a:r>
            <a:r>
              <a:rPr lang="en-US" dirty="0" smtClean="0"/>
              <a:t>survey</a:t>
            </a:r>
          </a:p>
          <a:p>
            <a:pPr lvl="2">
              <a:buFont typeface="Courier New"/>
              <a:buChar char="o"/>
            </a:pPr>
            <a:r>
              <a:rPr lang="en-US" dirty="0" smtClean="0"/>
              <a:t>Implementation </a:t>
            </a:r>
            <a:r>
              <a:rPr lang="en-US" dirty="0"/>
              <a:t>Survey</a:t>
            </a:r>
          </a:p>
          <a:p>
            <a:endParaRPr lang="en-US" dirty="0">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7312081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Phase</a:t>
            </a:r>
            <a:endParaRPr lang="en-US" dirty="0"/>
          </a:p>
        </p:txBody>
      </p:sp>
      <p:sp>
        <p:nvSpPr>
          <p:cNvPr id="3" name="Content Placeholder 2"/>
          <p:cNvSpPr>
            <a:spLocks noGrp="1"/>
          </p:cNvSpPr>
          <p:nvPr>
            <p:ph idx="1"/>
          </p:nvPr>
        </p:nvSpPr>
        <p:spPr/>
        <p:txBody>
          <a:bodyPr/>
          <a:lstStyle/>
          <a:p>
            <a:r>
              <a:rPr lang="en-US" dirty="0">
                <a:latin typeface="+mn-lt"/>
              </a:rPr>
              <a:t>Instructor Training</a:t>
            </a:r>
          </a:p>
          <a:p>
            <a:pPr lvl="1">
              <a:buFont typeface="Courier New"/>
              <a:buChar char="o"/>
            </a:pPr>
            <a:r>
              <a:rPr lang="en-US" dirty="0"/>
              <a:t>QM online delivery course</a:t>
            </a:r>
          </a:p>
          <a:p>
            <a:pPr lvl="1">
              <a:buFont typeface="Courier New"/>
              <a:buChar char="o"/>
            </a:pPr>
            <a:r>
              <a:rPr lang="en-US" dirty="0"/>
              <a:t>Training specific to our </a:t>
            </a:r>
            <a:r>
              <a:rPr lang="en-US" dirty="0" smtClean="0"/>
              <a:t>LMS</a:t>
            </a:r>
          </a:p>
          <a:p>
            <a:pPr lvl="1">
              <a:buFont typeface="Courier New"/>
              <a:buChar char="o"/>
            </a:pPr>
            <a:endParaRPr lang="en-US" dirty="0"/>
          </a:p>
          <a:p>
            <a:r>
              <a:rPr lang="en-US" dirty="0">
                <a:latin typeface="+mn-lt"/>
              </a:rPr>
              <a:t>Tech support for students and instructors</a:t>
            </a:r>
          </a:p>
          <a:p>
            <a:pPr lvl="1">
              <a:buFont typeface="Courier New"/>
              <a:buChar char="o"/>
            </a:pPr>
            <a:r>
              <a:rPr lang="en-US" dirty="0"/>
              <a:t>General institutional help desk</a:t>
            </a:r>
          </a:p>
          <a:p>
            <a:pPr lvl="1">
              <a:buFont typeface="Courier New"/>
              <a:buChar char="o"/>
            </a:pPr>
            <a:r>
              <a:rPr lang="en-US" dirty="0"/>
              <a:t>Specific help for LMS </a:t>
            </a:r>
            <a:r>
              <a:rPr lang="en-US" dirty="0" smtClean="0"/>
              <a:t>issues</a:t>
            </a:r>
          </a:p>
          <a:p>
            <a:pPr lvl="1">
              <a:buFont typeface="Courier New"/>
              <a:buChar char="o"/>
            </a:pPr>
            <a:endParaRPr lang="en-US" dirty="0"/>
          </a:p>
          <a:p>
            <a:r>
              <a:rPr lang="en-US" dirty="0">
                <a:latin typeface="+mn-lt"/>
              </a:rPr>
              <a:t>Institutional infrastructure and support</a:t>
            </a:r>
          </a:p>
          <a:p>
            <a:endParaRPr lang="en-US" dirty="0">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304829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Beta Test</a:t>
            </a:r>
            <a:endParaRPr lang="en-US" dirty="0"/>
          </a:p>
        </p:txBody>
      </p:sp>
      <p:sp>
        <p:nvSpPr>
          <p:cNvPr id="3" name="Content Placeholder 2"/>
          <p:cNvSpPr>
            <a:spLocks noGrp="1"/>
          </p:cNvSpPr>
          <p:nvPr>
            <p:ph idx="1"/>
          </p:nvPr>
        </p:nvSpPr>
        <p:spPr/>
        <p:txBody>
          <a:bodyPr/>
          <a:lstStyle/>
          <a:p>
            <a:r>
              <a:rPr lang="en-US" dirty="0" smtClean="0">
                <a:latin typeface="+mn-lt"/>
              </a:rPr>
              <a:t>Conduct internal review of courses</a:t>
            </a:r>
          </a:p>
          <a:p>
            <a:endParaRPr lang="en-US" dirty="0" smtClean="0">
              <a:latin typeface="+mn-lt"/>
            </a:endParaRPr>
          </a:p>
          <a:p>
            <a:r>
              <a:rPr lang="en-US" dirty="0" smtClean="0">
                <a:latin typeface="+mn-lt"/>
              </a:rPr>
              <a:t>Prepare and submit courses for Quality Matters Review</a:t>
            </a:r>
          </a:p>
          <a:p>
            <a:endParaRPr lang="en-US" dirty="0" smtClean="0">
              <a:latin typeface="+mn-lt"/>
            </a:endParaRPr>
          </a:p>
          <a:p>
            <a:r>
              <a:rPr lang="en-US" dirty="0" smtClean="0">
                <a:latin typeface="+mn-lt"/>
              </a:rPr>
              <a:t>Ongoing revision (mid &amp; end-term student survey)</a:t>
            </a:r>
          </a:p>
          <a:p>
            <a:endParaRPr lang="en-US" dirty="0" smtClean="0">
              <a:latin typeface="+mn-lt"/>
            </a:endParaRPr>
          </a:p>
          <a:p>
            <a:r>
              <a:rPr lang="en-US" dirty="0" smtClean="0">
                <a:latin typeface="+mn-lt"/>
              </a:rPr>
              <a:t>Beta test program</a:t>
            </a:r>
            <a:endParaRPr lang="en-US" dirty="0">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3447122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rgbClr val="FFC000"/>
                </a:solidFill>
              </a:rPr>
              <a:t>A New Model for Training Public Health Professionals</a:t>
            </a:r>
            <a:endParaRPr lang="en-US" sz="3200" dirty="0"/>
          </a:p>
        </p:txBody>
      </p:sp>
      <p:sp>
        <p:nvSpPr>
          <p:cNvPr id="6" name="Text Placeholder 5"/>
          <p:cNvSpPr>
            <a:spLocks noGrp="1"/>
          </p:cNvSpPr>
          <p:nvPr>
            <p:ph type="body" idx="1"/>
          </p:nvPr>
        </p:nvSpPr>
        <p:spPr>
          <a:xfrm>
            <a:off x="722313" y="3381375"/>
            <a:ext cx="7772400" cy="485774"/>
          </a:xfrm>
        </p:spPr>
        <p:txBody>
          <a:bodyPr/>
          <a:lstStyle/>
          <a:p>
            <a:r>
              <a:rPr lang="en-US" dirty="0" smtClean="0"/>
              <a:t>OVERVIEW OF BETA-TEST DESIGN AND EVALUATION PLAN</a:t>
            </a:r>
          </a:p>
          <a:p>
            <a:r>
              <a:rPr lang="en-US" dirty="0" smtClean="0"/>
              <a:t>Kay Shattuck</a:t>
            </a:r>
            <a:endParaRPr lang="en-US" dirty="0"/>
          </a:p>
        </p:txBody>
      </p:sp>
    </p:spTree>
    <p:extLst>
      <p:ext uri="{BB962C8B-B14F-4D97-AF65-F5344CB8AC3E}">
        <p14:creationId xmlns:p14="http://schemas.microsoft.com/office/powerpoint/2010/main" val="8394826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rgbClr val="FFC000"/>
                </a:solidFill>
              </a:rPr>
              <a:t>A New Model for Training Public Health Professionals</a:t>
            </a:r>
            <a:endParaRPr lang="en-US" sz="3200" dirty="0"/>
          </a:p>
        </p:txBody>
      </p:sp>
      <p:sp>
        <p:nvSpPr>
          <p:cNvPr id="6" name="Text Placeholder 5"/>
          <p:cNvSpPr>
            <a:spLocks noGrp="1"/>
          </p:cNvSpPr>
          <p:nvPr>
            <p:ph type="body" idx="1"/>
          </p:nvPr>
        </p:nvSpPr>
        <p:spPr>
          <a:xfrm>
            <a:off x="722313" y="3381374"/>
            <a:ext cx="7772400" cy="790575"/>
          </a:xfrm>
        </p:spPr>
        <p:txBody>
          <a:bodyPr/>
          <a:lstStyle/>
          <a:p>
            <a:r>
              <a:rPr lang="en-US" dirty="0" smtClean="0"/>
              <a:t>THE BIG PICTURE</a:t>
            </a:r>
          </a:p>
          <a:p>
            <a:endParaRPr lang="en-US" dirty="0" smtClean="0"/>
          </a:p>
          <a:p>
            <a:r>
              <a:rPr lang="en-US" dirty="0" smtClean="0"/>
              <a:t>Elizabeth Majestic</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a:latin typeface="+mn-lt"/>
              </a:rPr>
              <a:t>Draft Research Question </a:t>
            </a:r>
          </a:p>
          <a:p>
            <a:r>
              <a:rPr lang="en-US" b="0" dirty="0" smtClean="0">
                <a:latin typeface="+mn-lt"/>
              </a:rPr>
              <a:t>Are critical </a:t>
            </a:r>
            <a:r>
              <a:rPr lang="en-US" b="0" dirty="0">
                <a:latin typeface="+mn-lt"/>
              </a:rPr>
              <a:t>thinking skills </a:t>
            </a:r>
            <a:r>
              <a:rPr lang="en-US" b="0" dirty="0" smtClean="0">
                <a:latin typeface="+mn-lt"/>
              </a:rPr>
              <a:t>increased in PH professionals upon completion of </a:t>
            </a:r>
            <a:r>
              <a:rPr lang="en-US" b="0" dirty="0">
                <a:latin typeface="+mn-lt"/>
              </a:rPr>
              <a:t>the </a:t>
            </a:r>
            <a:r>
              <a:rPr lang="en-US" b="0" dirty="0" smtClean="0">
                <a:latin typeface="+mn-lt"/>
              </a:rPr>
              <a:t>5-course </a:t>
            </a:r>
            <a:r>
              <a:rPr lang="en-US" b="0" dirty="0">
                <a:latin typeface="+mn-lt"/>
              </a:rPr>
              <a:t>Online Chronic Disease Program?</a:t>
            </a:r>
          </a:p>
          <a:p>
            <a:pPr marL="0" indent="0">
              <a:buNone/>
            </a:pPr>
            <a:endParaRPr lang="en-US" dirty="0">
              <a:latin typeface="+mn-lt"/>
            </a:endParaRPr>
          </a:p>
          <a:p>
            <a:pPr marL="0" indent="0">
              <a:buNone/>
            </a:pPr>
            <a:endParaRPr lang="en-US" dirty="0">
              <a:latin typeface="+mn-lt"/>
            </a:endParaRPr>
          </a:p>
          <a:p>
            <a:r>
              <a:rPr lang="en-US" dirty="0">
                <a:latin typeface="+mn-lt"/>
              </a:rPr>
              <a:t>What is the of impact at a program level of participation in QM?</a:t>
            </a:r>
          </a:p>
          <a:p>
            <a:pPr>
              <a:buNone/>
            </a:pPr>
            <a:endParaRPr lang="en-US" dirty="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4604213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Beta-Test Design</a:t>
            </a:r>
            <a:endParaRPr lang="en-US" dirty="0"/>
          </a:p>
        </p:txBody>
      </p:sp>
      <p:sp>
        <p:nvSpPr>
          <p:cNvPr id="3" name="Content Placeholder 2"/>
          <p:cNvSpPr>
            <a:spLocks noGrp="1"/>
          </p:cNvSpPr>
          <p:nvPr>
            <p:ph idx="1"/>
          </p:nvPr>
        </p:nvSpPr>
        <p:spPr/>
        <p:txBody>
          <a:bodyPr/>
          <a:lstStyle/>
          <a:p>
            <a:pPr marL="0" indent="0">
              <a:buNone/>
            </a:pPr>
            <a:r>
              <a:rPr lang="en-US" dirty="0" smtClean="0">
                <a:latin typeface="+mn-lt"/>
              </a:rPr>
              <a:t>Rationale </a:t>
            </a:r>
            <a:r>
              <a:rPr lang="en-US" dirty="0">
                <a:latin typeface="+mn-lt"/>
              </a:rPr>
              <a:t>for Studying Critical Thinking </a:t>
            </a:r>
            <a:r>
              <a:rPr lang="en-US" dirty="0" smtClean="0">
                <a:latin typeface="+mn-lt"/>
              </a:rPr>
              <a:t>Skills </a:t>
            </a:r>
            <a:endParaRPr lang="en-US" dirty="0">
              <a:latin typeface="+mn-lt"/>
            </a:endParaRPr>
          </a:p>
          <a:p>
            <a:r>
              <a:rPr lang="en-US" b="0" dirty="0">
                <a:latin typeface="+mn-lt"/>
              </a:rPr>
              <a:t>These skills are required to succeed in the public health  workplace where solving problems and making decisions by forming reasoned judgments are important. </a:t>
            </a:r>
          </a:p>
          <a:p>
            <a:pPr marL="0" indent="0">
              <a:buNone/>
            </a:pPr>
            <a:endParaRPr lang="en-US" dirty="0" smtClean="0">
              <a:latin typeface="+mn-lt"/>
              <a:cs typeface="Arial" panose="020B0604020202020204" pitchFamily="34" charset="0"/>
            </a:endParaRPr>
          </a:p>
          <a:p>
            <a:pPr marL="0" indent="0">
              <a:buNone/>
            </a:pPr>
            <a:r>
              <a:rPr lang="en-US" dirty="0" smtClean="0">
                <a:latin typeface="+mn-lt"/>
                <a:cs typeface="Arial" panose="020B0604020202020204" pitchFamily="34" charset="0"/>
              </a:rPr>
              <a:t>Random </a:t>
            </a:r>
            <a:r>
              <a:rPr lang="en-US" dirty="0">
                <a:latin typeface="+mn-lt"/>
                <a:cs typeface="Arial" panose="020B0604020202020204" pitchFamily="34" charset="0"/>
              </a:rPr>
              <a:t>sample from criterion-based population </a:t>
            </a:r>
          </a:p>
          <a:p>
            <a:endParaRPr lang="en-US" dirty="0">
              <a:latin typeface="+mn-lt"/>
              <a:cs typeface="Arial" panose="020B0604020202020204" pitchFamily="34" charset="0"/>
            </a:endParaRPr>
          </a:p>
          <a:p>
            <a:pPr marL="0" indent="0">
              <a:buNone/>
            </a:pPr>
            <a:r>
              <a:rPr lang="en-US" dirty="0">
                <a:latin typeface="+mn-lt"/>
                <a:cs typeface="Arial" panose="020B0604020202020204" pitchFamily="34" charset="0"/>
              </a:rPr>
              <a:t>Pre/Post measure on critical thinking </a:t>
            </a:r>
          </a:p>
          <a:p>
            <a:pPr lvl="1"/>
            <a:r>
              <a:rPr lang="en-US" sz="2400" dirty="0">
                <a:cs typeface="Arial" panose="020B0604020202020204" pitchFamily="34" charset="0"/>
              </a:rPr>
              <a:t>Baseline demographic gathered  </a:t>
            </a:r>
          </a:p>
          <a:p>
            <a:endParaRPr lang="en-US" dirty="0">
              <a:latin typeface="+mn-lt"/>
            </a:endParaRPr>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491880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7887"/>
          </a:xfrm>
        </p:spPr>
        <p:txBody>
          <a:bodyPr/>
          <a:lstStyle/>
          <a:p>
            <a:r>
              <a:rPr lang="en-US" dirty="0" smtClean="0"/>
              <a:t>Draft Evaluation Plan of Program</a:t>
            </a:r>
            <a:endParaRPr lang="en-US" dirty="0"/>
          </a:p>
        </p:txBody>
      </p:sp>
      <p:sp>
        <p:nvSpPr>
          <p:cNvPr id="3" name="Content Placeholder 2"/>
          <p:cNvSpPr>
            <a:spLocks noGrp="1"/>
          </p:cNvSpPr>
          <p:nvPr>
            <p:ph idx="1"/>
          </p:nvPr>
        </p:nvSpPr>
        <p:spPr>
          <a:xfrm>
            <a:off x="457200" y="1276350"/>
            <a:ext cx="8229600" cy="4514851"/>
          </a:xfrm>
        </p:spPr>
        <p:txBody>
          <a:bodyPr/>
          <a:lstStyle/>
          <a:p>
            <a:pPr marL="0" indent="0">
              <a:buNone/>
            </a:pPr>
            <a:r>
              <a:rPr lang="en-US" sz="1900" dirty="0">
                <a:latin typeface="+mj-lt"/>
              </a:rPr>
              <a:t>Course designs </a:t>
            </a:r>
          </a:p>
          <a:p>
            <a:pPr lvl="1"/>
            <a:r>
              <a:rPr lang="en-US" sz="1900" dirty="0"/>
              <a:t>Certified/meet QM standards</a:t>
            </a:r>
          </a:p>
          <a:p>
            <a:endParaRPr lang="en-US" sz="1900" dirty="0">
              <a:latin typeface="+mn-lt"/>
            </a:endParaRPr>
          </a:p>
          <a:p>
            <a:pPr marL="0" indent="0">
              <a:buNone/>
            </a:pPr>
            <a:r>
              <a:rPr lang="en-US" sz="1900" dirty="0">
                <a:latin typeface="+mj-lt"/>
              </a:rPr>
              <a:t>Online Chronic Disease program</a:t>
            </a:r>
          </a:p>
          <a:p>
            <a:pPr lvl="1"/>
            <a:r>
              <a:rPr lang="en-US" sz="1900" dirty="0"/>
              <a:t>Informally meet QM Program Audit Standards</a:t>
            </a:r>
          </a:p>
          <a:p>
            <a:endParaRPr lang="en-US" sz="1900" dirty="0">
              <a:latin typeface="+mn-lt"/>
            </a:endParaRPr>
          </a:p>
          <a:p>
            <a:pPr marL="0" indent="0">
              <a:buNone/>
            </a:pPr>
            <a:r>
              <a:rPr lang="en-US" sz="1900" dirty="0">
                <a:latin typeface="+mj-lt"/>
              </a:rPr>
              <a:t>Learning </a:t>
            </a:r>
            <a:r>
              <a:rPr lang="en-US" sz="1900" dirty="0" smtClean="0">
                <a:latin typeface="+mj-lt"/>
              </a:rPr>
              <a:t>outcomes</a:t>
            </a:r>
            <a:endParaRPr lang="en-US" sz="1900" dirty="0">
              <a:latin typeface="+mj-lt"/>
            </a:endParaRPr>
          </a:p>
          <a:p>
            <a:pPr lvl="1"/>
            <a:r>
              <a:rPr lang="en-US" sz="1900" dirty="0"/>
              <a:t>Course-level assessment of specific competencies</a:t>
            </a:r>
          </a:p>
          <a:p>
            <a:endParaRPr lang="en-US" sz="1900" dirty="0">
              <a:latin typeface="+mn-lt"/>
            </a:endParaRPr>
          </a:p>
          <a:p>
            <a:pPr marL="0" indent="0">
              <a:buNone/>
            </a:pPr>
            <a:r>
              <a:rPr lang="en-US" sz="1900" dirty="0">
                <a:latin typeface="+mj-lt"/>
              </a:rPr>
              <a:t>Participant </a:t>
            </a:r>
            <a:r>
              <a:rPr lang="en-US" sz="1900" dirty="0" smtClean="0">
                <a:latin typeface="+mj-lt"/>
              </a:rPr>
              <a:t>satisfaction</a:t>
            </a:r>
            <a:endParaRPr lang="en-US" sz="1900" dirty="0">
              <a:latin typeface="+mj-lt"/>
            </a:endParaRPr>
          </a:p>
          <a:p>
            <a:pPr lvl="1"/>
            <a:r>
              <a:rPr lang="en-US" sz="1900" dirty="0" smtClean="0"/>
              <a:t>Formative and summative evaluations</a:t>
            </a:r>
            <a:endParaRPr lang="en-US" sz="1900" dirty="0"/>
          </a:p>
          <a:p>
            <a:endParaRPr lang="en-US" sz="1900" dirty="0">
              <a:latin typeface="+mn-lt"/>
            </a:endParaRPr>
          </a:p>
          <a:p>
            <a:pPr marL="0" indent="0">
              <a:buNone/>
            </a:pPr>
            <a:r>
              <a:rPr lang="en-US" sz="1900" dirty="0">
                <a:latin typeface="+mj-lt"/>
              </a:rPr>
              <a:t>Participation </a:t>
            </a:r>
            <a:r>
              <a:rPr lang="en-US" sz="1900" dirty="0" smtClean="0">
                <a:latin typeface="+mj-lt"/>
              </a:rPr>
              <a:t>retention</a:t>
            </a:r>
            <a:endParaRPr lang="en-US" sz="1900" dirty="0">
              <a:latin typeface="+mj-lt"/>
            </a:endParaRPr>
          </a:p>
          <a:p>
            <a:pPr lvl="1"/>
            <a:r>
              <a:rPr lang="en-US" sz="1900" dirty="0"/>
              <a:t>Course level persistence/program completion data</a:t>
            </a:r>
          </a:p>
          <a:p>
            <a:endParaRPr lang="en-US" dirty="0">
              <a:latin typeface="+mn-lt"/>
            </a:endParaRPr>
          </a:p>
        </p:txBody>
      </p:sp>
      <p:sp>
        <p:nvSpPr>
          <p:cNvPr id="4" name="Text Placeholder 3"/>
          <p:cNvSpPr>
            <a:spLocks noGrp="1"/>
          </p:cNvSpPr>
          <p:nvPr>
            <p:ph type="body" sz="quarter" idx="10"/>
          </p:nvPr>
        </p:nvSpPr>
        <p:spPr>
          <a:xfrm flipV="1">
            <a:off x="1905000" y="6400799"/>
            <a:ext cx="6781800" cy="581025"/>
          </a:xfrm>
        </p:spPr>
        <p:txBody>
          <a:bodyPr/>
          <a:lstStyle/>
          <a:p>
            <a:endParaRPr lang="en-US" dirty="0"/>
          </a:p>
        </p:txBody>
      </p:sp>
    </p:spTree>
    <p:extLst>
      <p:ext uri="{BB962C8B-B14F-4D97-AF65-F5344CB8AC3E}">
        <p14:creationId xmlns:p14="http://schemas.microsoft.com/office/powerpoint/2010/main" val="211769769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rgbClr val="FFC000"/>
                </a:solidFill>
              </a:rPr>
              <a:t>A New Model for Training Public Health Professionals</a:t>
            </a:r>
            <a:endParaRPr lang="en-US" sz="3200" dirty="0"/>
          </a:p>
        </p:txBody>
      </p:sp>
      <p:sp>
        <p:nvSpPr>
          <p:cNvPr id="6" name="Text Placeholder 5"/>
          <p:cNvSpPr>
            <a:spLocks noGrp="1"/>
          </p:cNvSpPr>
          <p:nvPr>
            <p:ph type="body" idx="1"/>
          </p:nvPr>
        </p:nvSpPr>
        <p:spPr>
          <a:xfrm>
            <a:off x="722313" y="3381374"/>
            <a:ext cx="7772400" cy="1057275"/>
          </a:xfrm>
        </p:spPr>
        <p:txBody>
          <a:bodyPr/>
          <a:lstStyle/>
          <a:p>
            <a:r>
              <a:rPr lang="en-US" dirty="0" smtClean="0"/>
              <a:t>A PERSPECTIVE FROM THE FIELD: WHY IS THIS MODEL SIGNIFICANT? HOW WILL IT CONTRIBUTE TO IMPROVING THE PUBLIC HEALTH WORKFORCE?</a:t>
            </a:r>
          </a:p>
          <a:p>
            <a:endParaRPr lang="en-US" dirty="0"/>
          </a:p>
          <a:p>
            <a:r>
              <a:rPr lang="en-US" dirty="0" smtClean="0"/>
              <a:t>Madeleine Frey</a:t>
            </a:r>
            <a:endParaRPr lang="en-US" dirty="0"/>
          </a:p>
        </p:txBody>
      </p:sp>
    </p:spTree>
    <p:extLst>
      <p:ext uri="{BB962C8B-B14F-4D97-AF65-F5344CB8AC3E}">
        <p14:creationId xmlns:p14="http://schemas.microsoft.com/office/powerpoint/2010/main" val="427349273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Public Health Workforce &amp; Chronic Disease</a:t>
            </a:r>
            <a:endParaRPr lang="en-US" dirty="0"/>
          </a:p>
        </p:txBody>
      </p:sp>
      <p:sp>
        <p:nvSpPr>
          <p:cNvPr id="3" name="Content Placeholder 2"/>
          <p:cNvSpPr>
            <a:spLocks noGrp="1"/>
          </p:cNvSpPr>
          <p:nvPr>
            <p:ph idx="1"/>
          </p:nvPr>
        </p:nvSpPr>
        <p:spPr/>
        <p:txBody>
          <a:bodyPr/>
          <a:lstStyle/>
          <a:p>
            <a:r>
              <a:rPr lang="en-US" dirty="0"/>
              <a:t>What public health has:</a:t>
            </a:r>
          </a:p>
          <a:p>
            <a:pPr lvl="1">
              <a:buFont typeface="Wingdings" panose="05000000000000000000" pitchFamily="2" charset="2"/>
              <a:buChar char="Ø"/>
            </a:pPr>
            <a:r>
              <a:rPr lang="en-US" dirty="0"/>
              <a:t>Data on chronic disease prevalence, behavioral risk factors, and social determinants</a:t>
            </a:r>
          </a:p>
          <a:p>
            <a:pPr lvl="1">
              <a:buFont typeface="Wingdings" panose="05000000000000000000" pitchFamily="2" charset="2"/>
              <a:buChar char="Ø"/>
            </a:pPr>
            <a:r>
              <a:rPr lang="en-US" dirty="0"/>
              <a:t>Evidence-based interventions to prevent chronic disease </a:t>
            </a:r>
            <a:r>
              <a:rPr lang="en-US" dirty="0" smtClean="0"/>
              <a:t>exist</a:t>
            </a:r>
          </a:p>
          <a:p>
            <a:pPr lvl="1">
              <a:buFont typeface="Wingdings" panose="05000000000000000000" pitchFamily="2" charset="2"/>
              <a:buChar char="Ø"/>
            </a:pPr>
            <a:endParaRPr lang="en-US" dirty="0"/>
          </a:p>
          <a:p>
            <a:r>
              <a:rPr lang="en-US" dirty="0"/>
              <a:t>What public health needs:</a:t>
            </a:r>
          </a:p>
          <a:p>
            <a:pPr lvl="1">
              <a:buFont typeface="Wingdings" panose="05000000000000000000" pitchFamily="2" charset="2"/>
              <a:buChar char="Ø"/>
            </a:pPr>
            <a:r>
              <a:rPr lang="en-US" dirty="0"/>
              <a:t>Public health professionals who have the knowledge &amp; skills needed to use data and the evidence base to plan, implement and evaluate these interventions</a:t>
            </a:r>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6697297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training program has the potential to address those needs</a:t>
            </a:r>
          </a:p>
        </p:txBody>
      </p:sp>
      <p:sp>
        <p:nvSpPr>
          <p:cNvPr id="3" name="Content Placeholder 2"/>
          <p:cNvSpPr>
            <a:spLocks noGrp="1"/>
          </p:cNvSpPr>
          <p:nvPr>
            <p:ph idx="1"/>
          </p:nvPr>
        </p:nvSpPr>
        <p:spPr/>
        <p:txBody>
          <a:bodyPr/>
          <a:lstStyle/>
          <a:p>
            <a:r>
              <a:rPr lang="en-US" dirty="0">
                <a:latin typeface="+mj-lt"/>
              </a:rPr>
              <a:t>Curriculum addresses highest priority gaps for chronic disease practitioners</a:t>
            </a:r>
          </a:p>
          <a:p>
            <a:endParaRPr lang="en-US" dirty="0" smtClean="0">
              <a:latin typeface="+mj-lt"/>
            </a:endParaRPr>
          </a:p>
          <a:p>
            <a:r>
              <a:rPr lang="en-US" dirty="0" smtClean="0">
                <a:latin typeface="+mj-lt"/>
              </a:rPr>
              <a:t>Focus </a:t>
            </a:r>
            <a:r>
              <a:rPr lang="en-US" dirty="0">
                <a:latin typeface="+mj-lt"/>
              </a:rPr>
              <a:t>on critical thinking skills</a:t>
            </a:r>
          </a:p>
          <a:p>
            <a:endParaRPr lang="en-US" dirty="0" smtClean="0">
              <a:latin typeface="+mj-lt"/>
            </a:endParaRPr>
          </a:p>
          <a:p>
            <a:r>
              <a:rPr lang="en-US" dirty="0" smtClean="0">
                <a:latin typeface="+mj-lt"/>
              </a:rPr>
              <a:t>Online </a:t>
            </a:r>
            <a:endParaRPr lang="en-US" dirty="0">
              <a:latin typeface="+mj-lt"/>
            </a:endParaRPr>
          </a:p>
          <a:p>
            <a:endParaRPr lang="en-US" dirty="0" smtClean="0">
              <a:latin typeface="+mj-lt"/>
            </a:endParaRPr>
          </a:p>
          <a:p>
            <a:r>
              <a:rPr lang="en-US" dirty="0" smtClean="0">
                <a:latin typeface="+mj-lt"/>
              </a:rPr>
              <a:t>Adult-centered </a:t>
            </a:r>
            <a:r>
              <a:rPr lang="en-US" dirty="0">
                <a:latin typeface="+mj-lt"/>
              </a:rPr>
              <a:t>learning</a:t>
            </a:r>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0370348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training program has the potential to address those needs</a:t>
            </a:r>
          </a:p>
        </p:txBody>
      </p:sp>
      <p:sp>
        <p:nvSpPr>
          <p:cNvPr id="3" name="Content Placeholder 2"/>
          <p:cNvSpPr>
            <a:spLocks noGrp="1"/>
          </p:cNvSpPr>
          <p:nvPr>
            <p:ph idx="1"/>
          </p:nvPr>
        </p:nvSpPr>
        <p:spPr/>
        <p:txBody>
          <a:bodyPr/>
          <a:lstStyle/>
          <a:p>
            <a:r>
              <a:rPr lang="en-US" dirty="0">
                <a:latin typeface="+mj-lt"/>
              </a:rPr>
              <a:t>Institutional support for student participation</a:t>
            </a:r>
          </a:p>
          <a:p>
            <a:endParaRPr lang="en-US" dirty="0" smtClean="0">
              <a:latin typeface="+mj-lt"/>
            </a:endParaRPr>
          </a:p>
          <a:p>
            <a:r>
              <a:rPr lang="en-US" dirty="0" smtClean="0">
                <a:latin typeface="+mj-lt"/>
              </a:rPr>
              <a:t>Potential </a:t>
            </a:r>
            <a:r>
              <a:rPr lang="en-US" dirty="0">
                <a:latin typeface="+mj-lt"/>
              </a:rPr>
              <a:t>to disseminate this training model to health departments throughout the US.</a:t>
            </a:r>
          </a:p>
          <a:p>
            <a:endParaRPr lang="en-US" dirty="0" smtClean="0">
              <a:latin typeface="+mj-lt"/>
            </a:endParaRPr>
          </a:p>
          <a:p>
            <a:r>
              <a:rPr lang="en-US" dirty="0" smtClean="0">
                <a:latin typeface="+mj-lt"/>
              </a:rPr>
              <a:t>Potential </a:t>
            </a:r>
            <a:r>
              <a:rPr lang="en-US" dirty="0">
                <a:latin typeface="+mj-lt"/>
              </a:rPr>
              <a:t>for career enhancement as incentive for certificate completion</a:t>
            </a:r>
          </a:p>
          <a:p>
            <a:endParaRPr lang="en-US" dirty="0" smtClean="0">
              <a:latin typeface="+mj-lt"/>
            </a:endParaRPr>
          </a:p>
          <a:p>
            <a:r>
              <a:rPr lang="en-US" dirty="0" smtClean="0">
                <a:latin typeface="+mj-lt"/>
              </a:rPr>
              <a:t>Evaluation </a:t>
            </a:r>
            <a:r>
              <a:rPr lang="en-US" dirty="0">
                <a:latin typeface="+mj-lt"/>
              </a:rPr>
              <a:t>of the program</a:t>
            </a:r>
          </a:p>
          <a:p>
            <a:endParaRPr lang="en-US" dirty="0">
              <a:latin typeface="+mj-lt"/>
            </a:endParaRPr>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0613918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381000" y="2332037"/>
            <a:ext cx="8229600" cy="411163"/>
          </a:xfrm>
          <a:prstGeom prst="rect">
            <a:avLst/>
          </a:prstGeom>
        </p:spPr>
        <p:txBody>
          <a:bodyPr/>
          <a:lstStyle/>
          <a:p>
            <a:pPr rtl="0" eaLnBrk="1" latinLnBrk="0" hangingPunct="1"/>
            <a:r>
              <a:rPr lang="en-US" sz="2800" b="1" kern="1200" baseline="0" dirty="0" smtClean="0">
                <a:solidFill>
                  <a:schemeClr val="bg2"/>
                </a:solidFill>
                <a:latin typeface="Calibri" pitchFamily="34" charset="0"/>
                <a:ea typeface="+mn-ea"/>
                <a:cs typeface="+mn-cs"/>
              </a:rPr>
              <a:t>Closing</a:t>
            </a:r>
            <a:endParaRPr lang="en-US" dirty="0">
              <a:latin typeface="Calibri" pitchFamily="34" charset="0"/>
            </a:endParaRPr>
          </a:p>
        </p:txBody>
      </p:sp>
      <p:pic>
        <p:nvPicPr>
          <p:cNvPr id="8" name="Picture 7" descr="Logos of the United States Department of Health and Human Services and Centers for Disease Control and Prevention&#10;"/>
          <p:cNvPicPr>
            <a:picLocks noChangeAspect="1"/>
          </p:cNvPicPr>
          <p:nvPr/>
        </p:nvPicPr>
        <p:blipFill>
          <a:blip r:embed="rId3" cstate="print"/>
          <a:stretch>
            <a:fillRect/>
          </a:stretch>
        </p:blipFill>
        <p:spPr>
          <a:xfrm>
            <a:off x="152400" y="6515100"/>
            <a:ext cx="190500" cy="190500"/>
          </a:xfrm>
          <a:prstGeom prst="rect">
            <a:avLst/>
          </a:prstGeom>
        </p:spPr>
      </p:pic>
      <p:sp>
        <p:nvSpPr>
          <p:cNvPr id="10" name="Subtitle 4"/>
          <p:cNvSpPr>
            <a:spLocks noGrp="1"/>
          </p:cNvSpPr>
          <p:nvPr>
            <p:ph type="subTitle" idx="1"/>
          </p:nvPr>
        </p:nvSpPr>
        <p:spPr>
          <a:xfrm>
            <a:off x="1371600" y="3733800"/>
            <a:ext cx="6400800" cy="2057400"/>
          </a:xfrm>
        </p:spPr>
        <p:txBody>
          <a:bodyPr/>
          <a:lstStyle/>
          <a:p>
            <a:pPr algn="l"/>
            <a:r>
              <a:rPr lang="en-US" sz="1200" dirty="0" smtClean="0">
                <a:latin typeface="Calibri" pitchFamily="34" charset="0"/>
              </a:rPr>
              <a:t>For more information please contact Centers for Disease Control and Prevention</a:t>
            </a:r>
          </a:p>
          <a:p>
            <a:pPr lvl="0" algn="l"/>
            <a:endParaRPr lang="en-US" sz="1200" b="0" dirty="0" smtClean="0">
              <a:latin typeface="Calibri" pitchFamily="34" charset="0"/>
            </a:endParaRPr>
          </a:p>
          <a:p>
            <a:pPr lvl="0" algn="l"/>
            <a:r>
              <a:rPr lang="en-US" sz="1200" b="0" dirty="0" smtClean="0">
                <a:latin typeface="Calibri" pitchFamily="34" charset="0"/>
              </a:rPr>
              <a:t>1600 Clifton Road NE,  Atlanta,  GA  30333</a:t>
            </a:r>
          </a:p>
          <a:p>
            <a:pPr lvl="0" algn="l"/>
            <a:r>
              <a:rPr lang="en-US" sz="1200" b="0" dirty="0" smtClean="0">
                <a:latin typeface="Calibri" pitchFamily="34" charset="0"/>
              </a:rPr>
              <a:t>Telephone: 1-800-CDC-INFO (232-4636)/TTY: 1-888-232-6348</a:t>
            </a:r>
          </a:p>
          <a:p>
            <a:pPr lvl="0" algn="l"/>
            <a:r>
              <a:rPr lang="en-US" sz="1200" b="0" dirty="0">
                <a:latin typeface="Calibri" pitchFamily="34" charset="0"/>
              </a:rPr>
              <a:t>Visit: www.cdc.gov | Contact CDC at: 1-800-CDC-INFO or www.cdc.gov/info</a:t>
            </a:r>
          </a:p>
          <a:p>
            <a:pPr lvl="0" algn="l"/>
            <a:endParaRPr lang="en-US" sz="1200" b="0" dirty="0" smtClean="0">
              <a:latin typeface="Calibri" pitchFamily="34" charset="0"/>
            </a:endParaRPr>
          </a:p>
          <a:p>
            <a:pPr lvl="0" algn="l"/>
            <a:r>
              <a:rPr lang="en-US" sz="900" b="0" dirty="0" smtClean="0">
                <a:latin typeface="Calibri" pitchFamily="34" charset="0"/>
              </a:rPr>
              <a:t>The findings and conclusions in this report are those of the authors and do not necessarily represent the official position of the Centers for Disease Control and Prevention.</a:t>
            </a:r>
          </a:p>
        </p:txBody>
      </p:sp>
      <p:sp>
        <p:nvSpPr>
          <p:cNvPr id="14" name="Text Placeholder 5"/>
          <p:cNvSpPr txBox="1">
            <a:spLocks/>
          </p:cNvSpPr>
          <p:nvPr/>
        </p:nvSpPr>
        <p:spPr>
          <a:xfrm>
            <a:off x="2143125" y="6260667"/>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2"/>
                </a:solidFill>
              </a:rPr>
              <a:t>National Center for </a:t>
            </a:r>
            <a:r>
              <a:rPr lang="en-US" dirty="0" smtClean="0">
                <a:solidFill>
                  <a:schemeClr val="bg2"/>
                </a:solidFill>
              </a:rPr>
              <a:t>Chronic Disease Prevention and Health Promotion</a:t>
            </a:r>
            <a:endParaRPr lang="en-US" dirty="0">
              <a:solidFill>
                <a:schemeClr val="bg2"/>
              </a:solidFill>
            </a:endParaRPr>
          </a:p>
        </p:txBody>
      </p:sp>
      <p:sp>
        <p:nvSpPr>
          <p:cNvPr id="15" name="Text Placeholder 6"/>
          <p:cNvSpPr txBox="1">
            <a:spLocks/>
          </p:cNvSpPr>
          <p:nvPr/>
        </p:nvSpPr>
        <p:spPr>
          <a:xfrm>
            <a:off x="2143125" y="6442202"/>
            <a:ext cx="2444750"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333333"/>
                </a:solidFill>
              </a:rPr>
              <a:t>Office of the Director</a:t>
            </a:r>
            <a:endParaRPr lang="en-US" dirty="0">
              <a:solidFill>
                <a:srgbClr val="333333"/>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Centers for Disease Control and Prevention</a:t>
            </a:r>
            <a:endParaRPr lang="en-US" dirty="0"/>
          </a:p>
        </p:txBody>
      </p:sp>
      <p:pic>
        <p:nvPicPr>
          <p:cNvPr id="11" name="Picture Placeholder 10" descr="Photo of Centers for Disease Control and Prevention headquarters in Atlanta"/>
          <p:cNvPicPr>
            <a:picLocks noGrp="1" noChangeAspect="1"/>
          </p:cNvPicPr>
          <p:nvPr>
            <p:ph type="pic" idx="1"/>
          </p:nvPr>
        </p:nvPicPr>
        <p:blipFill>
          <a:blip r:embed="rId2" cstate="print"/>
          <a:srcRect l="5238" r="5238"/>
          <a:stretch>
            <a:fillRect/>
          </a:stretch>
        </p:blipFill>
        <p:spPr/>
      </p:pic>
      <p:sp>
        <p:nvSpPr>
          <p:cNvPr id="8" name="Text Placeholder 7"/>
          <p:cNvSpPr>
            <a:spLocks noGrp="1"/>
          </p:cNvSpPr>
          <p:nvPr>
            <p:ph type="body" sz="half" idx="2"/>
          </p:nvPr>
        </p:nvSpPr>
        <p:spPr/>
        <p:txBody>
          <a:bodyPr/>
          <a:lstStyle/>
          <a:p>
            <a:r>
              <a:rPr lang="en-US" dirty="0" smtClean="0"/>
              <a:t>Atlanta, GA</a:t>
            </a:r>
            <a:endParaRPr lang="en-US" dirty="0"/>
          </a:p>
        </p:txBody>
      </p:sp>
    </p:spTree>
    <p:extLst>
      <p:ext uri="{BB962C8B-B14F-4D97-AF65-F5344CB8AC3E}">
        <p14:creationId xmlns:p14="http://schemas.microsoft.com/office/powerpoint/2010/main" val="357903784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CDC Developing a New Model to Train Public Health Professionals? </a:t>
            </a:r>
            <a:endParaRPr lang="en-US" dirty="0"/>
          </a:p>
        </p:txBody>
      </p:sp>
      <p:sp>
        <p:nvSpPr>
          <p:cNvPr id="3" name="Content Placeholder 2"/>
          <p:cNvSpPr>
            <a:spLocks noGrp="1"/>
          </p:cNvSpPr>
          <p:nvPr>
            <p:ph idx="1"/>
          </p:nvPr>
        </p:nvSpPr>
        <p:spPr>
          <a:xfrm>
            <a:off x="457200" y="1600201"/>
            <a:ext cx="8229600" cy="4646220"/>
          </a:xfrm>
        </p:spPr>
        <p:txBody>
          <a:bodyPr/>
          <a:lstStyle/>
          <a:p>
            <a:r>
              <a:rPr lang="en-US" dirty="0">
                <a:latin typeface="+mn-lt"/>
              </a:rPr>
              <a:t>As a nation, </a:t>
            </a:r>
            <a:endParaRPr lang="en-US" dirty="0" smtClean="0">
              <a:latin typeface="+mn-lt"/>
            </a:endParaRPr>
          </a:p>
          <a:p>
            <a:pPr lvl="1"/>
            <a:r>
              <a:rPr lang="en-US" dirty="0" smtClean="0"/>
              <a:t>75</a:t>
            </a:r>
            <a:r>
              <a:rPr lang="en-US" dirty="0"/>
              <a:t>% of our health care dollars goes to </a:t>
            </a:r>
            <a:r>
              <a:rPr lang="en-US" dirty="0" smtClean="0"/>
              <a:t>the treatment </a:t>
            </a:r>
            <a:r>
              <a:rPr lang="en-US" dirty="0"/>
              <a:t>of chronic diseases. </a:t>
            </a:r>
            <a:endParaRPr lang="en-US" dirty="0" smtClean="0"/>
          </a:p>
          <a:p>
            <a:pPr lvl="1"/>
            <a:endParaRPr lang="en-US" dirty="0" smtClean="0"/>
          </a:p>
          <a:p>
            <a:pPr lvl="1"/>
            <a:r>
              <a:rPr lang="en-US" dirty="0" smtClean="0"/>
              <a:t>Chronic </a:t>
            </a:r>
            <a:r>
              <a:rPr lang="en-US" dirty="0"/>
              <a:t>diseases – such as heart disease, stroke, cancer, diabetes, and arthritis – are among the most common, costly, and preventable of all health problems in the U.S</a:t>
            </a:r>
            <a:r>
              <a:rPr lang="en-US" dirty="0" smtClean="0"/>
              <a:t>.</a:t>
            </a:r>
          </a:p>
          <a:p>
            <a:pPr lvl="1"/>
            <a:endParaRPr lang="en-US" dirty="0"/>
          </a:p>
          <a:p>
            <a:pPr lvl="1"/>
            <a:r>
              <a:rPr lang="en-US" dirty="0"/>
              <a:t>Four modifiable health risk behaviors—lack of physical activity, poor nutrition, tobacco use, and excessive alcohol consumption—are responsible for much of the illness, suffering, and early death related to chronic diseases.</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4671668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CDC Developing a New Model to Train Public Health Professionals? </a:t>
            </a:r>
            <a:endParaRPr lang="en-US" dirty="0"/>
          </a:p>
        </p:txBody>
      </p:sp>
      <p:sp>
        <p:nvSpPr>
          <p:cNvPr id="3" name="Content Placeholder 2"/>
          <p:cNvSpPr>
            <a:spLocks noGrp="1"/>
          </p:cNvSpPr>
          <p:nvPr>
            <p:ph idx="1"/>
          </p:nvPr>
        </p:nvSpPr>
        <p:spPr>
          <a:xfrm>
            <a:off x="457200" y="1600201"/>
            <a:ext cx="8229600" cy="4646220"/>
          </a:xfrm>
        </p:spPr>
        <p:txBody>
          <a:bodyPr/>
          <a:lstStyle/>
          <a:p>
            <a:r>
              <a:rPr lang="en-US" dirty="0" smtClean="0">
                <a:latin typeface="+mn-lt"/>
              </a:rPr>
              <a:t>A surfeit </a:t>
            </a:r>
            <a:r>
              <a:rPr lang="en-US" dirty="0">
                <a:latin typeface="+mn-lt"/>
              </a:rPr>
              <a:t>of documented concern about the capacity and capability of the </a:t>
            </a:r>
            <a:r>
              <a:rPr lang="en-US" dirty="0" smtClean="0">
                <a:latin typeface="+mn-lt"/>
              </a:rPr>
              <a:t>public health workforce</a:t>
            </a:r>
          </a:p>
          <a:p>
            <a:pPr lvl="1"/>
            <a:r>
              <a:rPr lang="en-US" dirty="0" smtClean="0"/>
              <a:t>1988 </a:t>
            </a:r>
            <a:r>
              <a:rPr lang="en-US" dirty="0"/>
              <a:t>IOM Report called for: 1) development of a workforce ready to address emerging public health problems, both in terms of practice and leadership; (2) professional development for those already operating the </a:t>
            </a:r>
            <a:r>
              <a:rPr lang="en-US" dirty="0" smtClean="0"/>
              <a:t>system </a:t>
            </a:r>
          </a:p>
          <a:p>
            <a:pPr lvl="1"/>
            <a:endParaRPr lang="en-US" dirty="0" smtClean="0"/>
          </a:p>
          <a:p>
            <a:pPr lvl="1"/>
            <a:r>
              <a:rPr lang="en-US" dirty="0" smtClean="0"/>
              <a:t>2002 </a:t>
            </a:r>
            <a:r>
              <a:rPr lang="en-US" dirty="0"/>
              <a:t>IOM </a:t>
            </a:r>
            <a:r>
              <a:rPr lang="en-US" dirty="0" smtClean="0"/>
              <a:t>Report </a:t>
            </a:r>
            <a:r>
              <a:rPr lang="en-US" dirty="0"/>
              <a:t>called for federal agencies to provide increased funding for the development of curricula, fellowship programs, academic/practice </a:t>
            </a:r>
            <a:r>
              <a:rPr lang="en-US" dirty="0" smtClean="0"/>
              <a:t>partnerships</a:t>
            </a:r>
          </a:p>
          <a:p>
            <a:pPr lvl="1"/>
            <a:endParaRPr lang="en-US" dirty="0"/>
          </a:p>
          <a:p>
            <a:pPr lvl="1"/>
            <a:r>
              <a:rPr lang="en-US" dirty="0" smtClean="0"/>
              <a:t>2003 </a:t>
            </a:r>
            <a:r>
              <a:rPr lang="en-US" dirty="0"/>
              <a:t>IOM </a:t>
            </a:r>
            <a:r>
              <a:rPr lang="en-US" dirty="0" smtClean="0"/>
              <a:t>Report </a:t>
            </a:r>
            <a:r>
              <a:rPr lang="en-US" dirty="0"/>
              <a:t>validated the need and importance of a research agenda on workforce issues and the infrastructure to undertake it.</a:t>
            </a:r>
            <a:endParaRPr lang="en-US" sz="2000" dirty="0"/>
          </a:p>
          <a:p>
            <a:pPr marL="0" indent="0">
              <a:buNone/>
            </a:pPr>
            <a:r>
              <a:rPr lang="en-US" dirty="0">
                <a:latin typeface="+mn-lt"/>
              </a:rPr>
              <a:t> </a:t>
            </a:r>
            <a:endParaRPr lang="en-US" sz="2000" dirty="0">
              <a:latin typeface="+mn-lt"/>
            </a:endParaRPr>
          </a:p>
          <a:p>
            <a:pPr lvl="0"/>
            <a:r>
              <a:rPr lang="en-US" dirty="0" smtClean="0"/>
              <a:t>.</a:t>
            </a:r>
            <a:endParaRPr lang="en-US" sz="20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7784372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CDC Strategies to Assure a Competent Chronic Disease Workforce</a:t>
            </a:r>
            <a:endParaRPr lang="en-US" dirty="0"/>
          </a:p>
        </p:txBody>
      </p:sp>
      <p:sp>
        <p:nvSpPr>
          <p:cNvPr id="3" name="Content Placeholder 2"/>
          <p:cNvSpPr>
            <a:spLocks noGrp="1"/>
          </p:cNvSpPr>
          <p:nvPr>
            <p:ph idx="1"/>
          </p:nvPr>
        </p:nvSpPr>
        <p:spPr/>
        <p:txBody>
          <a:bodyPr/>
          <a:lstStyle/>
          <a:p>
            <a:pPr lvl="0"/>
            <a:r>
              <a:rPr lang="en-US" sz="1800" dirty="0">
                <a:latin typeface="+mn-lt"/>
              </a:rPr>
              <a:t>Identify, on a periodic basis, the training and education needs of the nation’s chronic disease workforce.</a:t>
            </a:r>
          </a:p>
          <a:p>
            <a:endParaRPr lang="en-US" sz="1800" dirty="0">
              <a:latin typeface="+mn-lt"/>
            </a:endParaRPr>
          </a:p>
          <a:p>
            <a:pPr lvl="0"/>
            <a:r>
              <a:rPr lang="en-US" sz="1800" dirty="0">
                <a:latin typeface="+mn-lt"/>
              </a:rPr>
              <a:t>Increase the capability of the existing chronic disease workforce using distance learning approaches to provide high-priority public health education and training for chronic disease workers.</a:t>
            </a:r>
          </a:p>
          <a:p>
            <a:pPr marL="0" indent="0">
              <a:buNone/>
            </a:pPr>
            <a:r>
              <a:rPr lang="en-US" sz="1800" dirty="0">
                <a:latin typeface="+mn-lt"/>
              </a:rPr>
              <a:t> </a:t>
            </a:r>
          </a:p>
          <a:p>
            <a:pPr lvl="0"/>
            <a:r>
              <a:rPr lang="en-US" sz="1800" dirty="0">
                <a:latin typeface="+mn-lt"/>
              </a:rPr>
              <a:t>Implement continuous and periodic evaluation to drive program improvement.</a:t>
            </a:r>
          </a:p>
          <a:p>
            <a:pPr marL="0" indent="0">
              <a:buNone/>
            </a:pPr>
            <a:r>
              <a:rPr lang="en-US" sz="1800" dirty="0">
                <a:latin typeface="+mn-lt"/>
              </a:rPr>
              <a:t> </a:t>
            </a:r>
          </a:p>
          <a:p>
            <a:pPr lvl="0"/>
            <a:r>
              <a:rPr lang="en-US" sz="1800" dirty="0">
                <a:latin typeface="+mn-lt"/>
              </a:rPr>
              <a:t>Conduct research to enumerate the chronic disease workforce; and assess the capacity needed to prevent and control chronic diseases.</a:t>
            </a:r>
          </a:p>
          <a:p>
            <a:pPr marL="0" indent="0">
              <a:buNone/>
            </a:pPr>
            <a:r>
              <a:rPr lang="en-US" sz="1800" dirty="0">
                <a:latin typeface="+mn-lt"/>
              </a:rPr>
              <a:t> </a:t>
            </a:r>
          </a:p>
          <a:p>
            <a:pPr lvl="0"/>
            <a:r>
              <a:rPr lang="en-US" sz="1800" dirty="0">
                <a:latin typeface="+mn-lt"/>
              </a:rPr>
              <a:t>Utilize available policy options to drive system change to improve workforce readiness.</a:t>
            </a:r>
          </a:p>
          <a:p>
            <a:pPr marL="0" indent="0">
              <a:buNone/>
            </a:pPr>
            <a:r>
              <a:rPr lang="en-US" sz="1800" dirty="0">
                <a:latin typeface="+mn-lt"/>
              </a:rPr>
              <a:t> </a:t>
            </a:r>
          </a:p>
          <a:p>
            <a:endParaRPr lang="en-US" dirty="0">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9877092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rgbClr val="FFC000"/>
                </a:solidFill>
              </a:rPr>
              <a:t>A New Model for Training Public Health Professionals</a:t>
            </a:r>
            <a:endParaRPr lang="en-US" sz="3200" dirty="0"/>
          </a:p>
        </p:txBody>
      </p:sp>
      <p:sp>
        <p:nvSpPr>
          <p:cNvPr id="6" name="Text Placeholder 5"/>
          <p:cNvSpPr>
            <a:spLocks noGrp="1"/>
          </p:cNvSpPr>
          <p:nvPr>
            <p:ph type="body" idx="1"/>
          </p:nvPr>
        </p:nvSpPr>
        <p:spPr>
          <a:xfrm>
            <a:off x="722313" y="3381375"/>
            <a:ext cx="7772400" cy="485774"/>
          </a:xfrm>
        </p:spPr>
        <p:txBody>
          <a:bodyPr/>
          <a:lstStyle/>
          <a:p>
            <a:r>
              <a:rPr lang="en-US" dirty="0" smtClean="0"/>
              <a:t>OVERVIEW OF ONLINE CHRONIC DISEASE PROGRAM</a:t>
            </a:r>
          </a:p>
          <a:p>
            <a:r>
              <a:rPr lang="en-US" dirty="0" smtClean="0"/>
              <a:t>Missale Ayele</a:t>
            </a:r>
            <a:endParaRPr lang="en-US" dirty="0"/>
          </a:p>
        </p:txBody>
      </p:sp>
    </p:spTree>
    <p:extLst>
      <p:ext uri="{BB962C8B-B14F-4D97-AF65-F5344CB8AC3E}">
        <p14:creationId xmlns:p14="http://schemas.microsoft.com/office/powerpoint/2010/main" val="83948265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Development Process</a:t>
            </a:r>
            <a:endParaRPr lang="en-US" dirty="0"/>
          </a:p>
        </p:txBody>
      </p:sp>
      <p:sp>
        <p:nvSpPr>
          <p:cNvPr id="4" name="Text Placeholder 3"/>
          <p:cNvSpPr>
            <a:spLocks noGrp="1"/>
          </p:cNvSpPr>
          <p:nvPr>
            <p:ph type="body" sz="quarter" idx="10"/>
          </p:nvPr>
        </p:nvSpPr>
        <p:spPr/>
        <p:txBody>
          <a:bodyPr/>
          <a:lstStyle/>
          <a:p>
            <a:endParaRPr lang="en-US"/>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870382087"/>
              </p:ext>
            </p:extLst>
          </p:nvPr>
        </p:nvGraphicFramePr>
        <p:xfrm>
          <a:off x="457200" y="1600200"/>
          <a:ext cx="8229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172965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Phase</a:t>
            </a:r>
            <a:endParaRPr lang="en-US" dirty="0"/>
          </a:p>
        </p:txBody>
      </p:sp>
      <p:sp>
        <p:nvSpPr>
          <p:cNvPr id="4" name="Text Placeholder 3"/>
          <p:cNvSpPr>
            <a:spLocks noGrp="1"/>
          </p:cNvSpPr>
          <p:nvPr>
            <p:ph type="body" sz="quarter" idx="10"/>
          </p:nvPr>
        </p:nvSpPr>
        <p:spPr/>
        <p:txBody>
          <a:bodyPr/>
          <a:lstStyle/>
          <a:p>
            <a:endParaRPr lang="en-US"/>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256946070"/>
              </p:ext>
            </p:extLst>
          </p:nvPr>
        </p:nvGraphicFramePr>
        <p:xfrm>
          <a:off x="457200" y="1600200"/>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860295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513</TotalTime>
  <Words>2572</Words>
  <Application>Microsoft Office PowerPoint</Application>
  <PresentationFormat>On-screen Show (4:3)</PresentationFormat>
  <Paragraphs>333</Paragraphs>
  <Slides>27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Myriad Web Pro</vt:lpstr>
      <vt:lpstr>Calibri</vt:lpstr>
      <vt:lpstr>Courier New</vt:lpstr>
      <vt:lpstr>Wingdings</vt:lpstr>
      <vt:lpstr>Wingdings 2</vt:lpstr>
      <vt:lpstr>Theme1</vt:lpstr>
      <vt:lpstr>A New Model for Training Public Health Professionals </vt:lpstr>
      <vt:lpstr>A New Model for Training Public Health Professionals</vt:lpstr>
      <vt:lpstr>Centers for Disease Control and Prevention</vt:lpstr>
      <vt:lpstr>Why is CDC Developing a New Model to Train Public Health Professionals? </vt:lpstr>
      <vt:lpstr>Why is CDC Developing a New Model to Train Public Health Professionals? </vt:lpstr>
      <vt:lpstr>Key CDC Strategies to Assure a Competent Chronic Disease Workforce</vt:lpstr>
      <vt:lpstr>A New Model for Training Public Health Professionals</vt:lpstr>
      <vt:lpstr>Program Development Process</vt:lpstr>
      <vt:lpstr>Analysis Phase</vt:lpstr>
      <vt:lpstr>Workforce Training Survey</vt:lpstr>
      <vt:lpstr>  Survey results Need training in competency: percent responding yes (average percent in competency category)</vt:lpstr>
      <vt:lpstr>Survey results Need training in chronic disease topic:  percent responding yes</vt:lpstr>
      <vt:lpstr>Survey Results:  Barriers to Training</vt:lpstr>
      <vt:lpstr>Development Phase: Hire the Right People</vt:lpstr>
      <vt:lpstr>Development Phase: Continued</vt:lpstr>
      <vt:lpstr>Delivery Phase</vt:lpstr>
      <vt:lpstr>Delivery Phase</vt:lpstr>
      <vt:lpstr>Review and Beta Test</vt:lpstr>
      <vt:lpstr>A New Model for Training Public Health Professionals</vt:lpstr>
      <vt:lpstr>Questions</vt:lpstr>
      <vt:lpstr>Beta-Test Design</vt:lpstr>
      <vt:lpstr>Draft Evaluation Plan of Program</vt:lpstr>
      <vt:lpstr>A New Model for Training Public Health Professionals</vt:lpstr>
      <vt:lpstr>The Public Health Workforce &amp; Chronic Disease</vt:lpstr>
      <vt:lpstr>Why this training program has the potential to address those needs</vt:lpstr>
      <vt:lpstr>Why this training program has the potential to address those needs</vt:lpstr>
      <vt:lpstr>Closing</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Beth</cp:lastModifiedBy>
  <cp:revision>79</cp:revision>
  <dcterms:created xsi:type="dcterms:W3CDTF">2011-03-17T17:43:16Z</dcterms:created>
  <dcterms:modified xsi:type="dcterms:W3CDTF">2013-09-25T20:46:01Z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