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5" r:id="rId3"/>
    <p:sldId id="275" r:id="rId4"/>
    <p:sldId id="266" r:id="rId5"/>
    <p:sldId id="267" r:id="rId6"/>
    <p:sldId id="268" r:id="rId7"/>
    <p:sldId id="257" r:id="rId8"/>
    <p:sldId id="258" r:id="rId9"/>
    <p:sldId id="259" r:id="rId10"/>
    <p:sldId id="260" r:id="rId11"/>
    <p:sldId id="272" r:id="rId12"/>
    <p:sldId id="276" r:id="rId13"/>
    <p:sldId id="261" r:id="rId14"/>
    <p:sldId id="262" r:id="rId15"/>
    <p:sldId id="263" r:id="rId16"/>
    <p:sldId id="264"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9933"/>
    <a:srgbClr val="FF6600"/>
    <a:srgbClr val="003399"/>
    <a:srgbClr val="463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19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51B47-ECCD-428D-845E-F39DFE76EE8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AACD056-218A-4A5E-BE0D-988A837C1361}">
      <dgm:prSet phldrT="[Text]" custT="1"/>
      <dgm:spPr>
        <a:solidFill>
          <a:srgbClr val="003399"/>
        </a:solidFill>
      </dgm:spPr>
      <dgm:t>
        <a:bodyPr/>
        <a:lstStyle/>
        <a:p>
          <a:r>
            <a:rPr lang="en-US" sz="2800" dirty="0" smtClean="0"/>
            <a:t>Quality Instruction</a:t>
          </a:r>
          <a:endParaRPr lang="en-US" sz="2800" dirty="0"/>
        </a:p>
      </dgm:t>
    </dgm:pt>
    <dgm:pt modelId="{3AFA10F2-067B-466E-82DF-1123E8151D78}" type="parTrans" cxnId="{511A0986-8970-43A5-A7F4-6DD765A1A329}">
      <dgm:prSet/>
      <dgm:spPr/>
      <dgm:t>
        <a:bodyPr/>
        <a:lstStyle/>
        <a:p>
          <a:endParaRPr lang="en-US"/>
        </a:p>
      </dgm:t>
    </dgm:pt>
    <dgm:pt modelId="{85DAD7D4-D340-4443-BBFA-6496360169AA}" type="sibTrans" cxnId="{511A0986-8970-43A5-A7F4-6DD765A1A329}">
      <dgm:prSet/>
      <dgm:spPr/>
      <dgm:t>
        <a:bodyPr/>
        <a:lstStyle/>
        <a:p>
          <a:endParaRPr lang="en-US"/>
        </a:p>
      </dgm:t>
    </dgm:pt>
    <dgm:pt modelId="{5C12B7F0-2042-47B3-AC91-DE1A4953C23C}">
      <dgm:prSet phldrT="[Text]" custT="1"/>
      <dgm:spPr>
        <a:solidFill>
          <a:srgbClr val="FF9933"/>
        </a:solidFill>
      </dgm:spPr>
      <dgm:t>
        <a:bodyPr/>
        <a:lstStyle/>
        <a:p>
          <a:r>
            <a:rPr lang="en-US" sz="2800" dirty="0" smtClean="0"/>
            <a:t>Smooth Administration</a:t>
          </a:r>
          <a:endParaRPr lang="en-US" sz="2800" dirty="0"/>
        </a:p>
      </dgm:t>
    </dgm:pt>
    <dgm:pt modelId="{E0D2E9E9-6B94-4707-99F7-39DE6FE79665}" type="parTrans" cxnId="{1A4CF3C2-C315-4B22-87AB-2CCC89B43B9C}">
      <dgm:prSet/>
      <dgm:spPr/>
      <dgm:t>
        <a:bodyPr/>
        <a:lstStyle/>
        <a:p>
          <a:endParaRPr lang="en-US"/>
        </a:p>
      </dgm:t>
    </dgm:pt>
    <dgm:pt modelId="{8CD146E8-6108-4568-9FB8-BE578FEBF84D}" type="sibTrans" cxnId="{1A4CF3C2-C315-4B22-87AB-2CCC89B43B9C}">
      <dgm:prSet/>
      <dgm:spPr/>
      <dgm:t>
        <a:bodyPr/>
        <a:lstStyle/>
        <a:p>
          <a:endParaRPr lang="en-US"/>
        </a:p>
      </dgm:t>
    </dgm:pt>
    <dgm:pt modelId="{37FA2F21-38A9-439D-A0A3-B5CF2E0AA67B}">
      <dgm:prSet phldrT="[Text]" custT="1"/>
      <dgm:spPr>
        <a:solidFill>
          <a:srgbClr val="CC00CC"/>
        </a:solidFill>
      </dgm:spPr>
      <dgm:t>
        <a:bodyPr/>
        <a:lstStyle/>
        <a:p>
          <a:r>
            <a:rPr lang="en-US" sz="2800" dirty="0" smtClean="0"/>
            <a:t>Interdepartmental Collaboration</a:t>
          </a:r>
          <a:endParaRPr lang="en-US" sz="2800" dirty="0"/>
        </a:p>
      </dgm:t>
    </dgm:pt>
    <dgm:pt modelId="{8867508F-7944-42DC-84BE-601447AE3653}" type="parTrans" cxnId="{7380FEA3-95D9-4DCE-ADF1-29AD8C2BACA0}">
      <dgm:prSet/>
      <dgm:spPr/>
      <dgm:t>
        <a:bodyPr/>
        <a:lstStyle/>
        <a:p>
          <a:endParaRPr lang="en-US"/>
        </a:p>
      </dgm:t>
    </dgm:pt>
    <dgm:pt modelId="{61040AC7-6BE6-42E2-9CC3-A32336973805}" type="sibTrans" cxnId="{7380FEA3-95D9-4DCE-ADF1-29AD8C2BACA0}">
      <dgm:prSet/>
      <dgm:spPr/>
      <dgm:t>
        <a:bodyPr/>
        <a:lstStyle/>
        <a:p>
          <a:endParaRPr lang="en-US"/>
        </a:p>
      </dgm:t>
    </dgm:pt>
    <dgm:pt modelId="{3CE7F3A3-75EF-4995-A2CB-CE142D2ABEE6}" type="pres">
      <dgm:prSet presAssocID="{FFB51B47-ECCD-428D-845E-F39DFE76EE87}" presName="Name0" presStyleCnt="0">
        <dgm:presLayoutVars>
          <dgm:chMax val="7"/>
          <dgm:chPref val="7"/>
          <dgm:dir/>
        </dgm:presLayoutVars>
      </dgm:prSet>
      <dgm:spPr/>
      <dgm:t>
        <a:bodyPr/>
        <a:lstStyle/>
        <a:p>
          <a:endParaRPr lang="en-US"/>
        </a:p>
      </dgm:t>
    </dgm:pt>
    <dgm:pt modelId="{6F24D87E-4C95-4F7C-B57A-CE1E4CDB2765}" type="pres">
      <dgm:prSet presAssocID="{FFB51B47-ECCD-428D-845E-F39DFE76EE87}" presName="Name1" presStyleCnt="0"/>
      <dgm:spPr/>
    </dgm:pt>
    <dgm:pt modelId="{0F111CDD-A161-43C4-A46C-032DCEEC8881}" type="pres">
      <dgm:prSet presAssocID="{FFB51B47-ECCD-428D-845E-F39DFE76EE87}" presName="cycle" presStyleCnt="0"/>
      <dgm:spPr/>
    </dgm:pt>
    <dgm:pt modelId="{7D0BF036-3C94-45B7-B4D2-D8C493BF5AE2}" type="pres">
      <dgm:prSet presAssocID="{FFB51B47-ECCD-428D-845E-F39DFE76EE87}" presName="srcNode" presStyleLbl="node1" presStyleIdx="0" presStyleCnt="3"/>
      <dgm:spPr/>
    </dgm:pt>
    <dgm:pt modelId="{97E07A1B-226B-4A35-BEBC-2CD3914BCC54}" type="pres">
      <dgm:prSet presAssocID="{FFB51B47-ECCD-428D-845E-F39DFE76EE87}" presName="conn" presStyleLbl="parChTrans1D2" presStyleIdx="0" presStyleCnt="1"/>
      <dgm:spPr/>
      <dgm:t>
        <a:bodyPr/>
        <a:lstStyle/>
        <a:p>
          <a:endParaRPr lang="en-US"/>
        </a:p>
      </dgm:t>
    </dgm:pt>
    <dgm:pt modelId="{3EEAE8AE-9715-4888-A392-8EE78B506873}" type="pres">
      <dgm:prSet presAssocID="{FFB51B47-ECCD-428D-845E-F39DFE76EE87}" presName="extraNode" presStyleLbl="node1" presStyleIdx="0" presStyleCnt="3"/>
      <dgm:spPr/>
    </dgm:pt>
    <dgm:pt modelId="{6803845B-FD6F-4665-8A64-8AEDDFA3BD03}" type="pres">
      <dgm:prSet presAssocID="{FFB51B47-ECCD-428D-845E-F39DFE76EE87}" presName="dstNode" presStyleLbl="node1" presStyleIdx="0" presStyleCnt="3"/>
      <dgm:spPr/>
    </dgm:pt>
    <dgm:pt modelId="{C53E1CA6-7CD8-4865-865D-F021C268C654}" type="pres">
      <dgm:prSet presAssocID="{2AACD056-218A-4A5E-BE0D-988A837C1361}" presName="text_1" presStyleLbl="node1" presStyleIdx="0" presStyleCnt="3">
        <dgm:presLayoutVars>
          <dgm:bulletEnabled val="1"/>
        </dgm:presLayoutVars>
      </dgm:prSet>
      <dgm:spPr/>
      <dgm:t>
        <a:bodyPr/>
        <a:lstStyle/>
        <a:p>
          <a:endParaRPr lang="en-US"/>
        </a:p>
      </dgm:t>
    </dgm:pt>
    <dgm:pt modelId="{DB2BC4C8-CC65-4090-8ABA-8623ED2E3839}" type="pres">
      <dgm:prSet presAssocID="{2AACD056-218A-4A5E-BE0D-988A837C1361}" presName="accent_1" presStyleCnt="0"/>
      <dgm:spPr/>
    </dgm:pt>
    <dgm:pt modelId="{E4C3929E-C087-4E35-AF0F-0B4079B98452}" type="pres">
      <dgm:prSet presAssocID="{2AACD056-218A-4A5E-BE0D-988A837C1361}" presName="accentRepeatNode" presStyleLbl="solidFgAcc1" presStyleIdx="0" presStyleCnt="3"/>
      <dgm:spPr/>
    </dgm:pt>
    <dgm:pt modelId="{BEFF7B12-A5A7-4EC8-BFE2-EFC4D854C57D}" type="pres">
      <dgm:prSet presAssocID="{5C12B7F0-2042-47B3-AC91-DE1A4953C23C}" presName="text_2" presStyleLbl="node1" presStyleIdx="1" presStyleCnt="3">
        <dgm:presLayoutVars>
          <dgm:bulletEnabled val="1"/>
        </dgm:presLayoutVars>
      </dgm:prSet>
      <dgm:spPr/>
      <dgm:t>
        <a:bodyPr/>
        <a:lstStyle/>
        <a:p>
          <a:endParaRPr lang="en-US"/>
        </a:p>
      </dgm:t>
    </dgm:pt>
    <dgm:pt modelId="{9E6AC744-7C92-4615-8D09-E051C8E8E729}" type="pres">
      <dgm:prSet presAssocID="{5C12B7F0-2042-47B3-AC91-DE1A4953C23C}" presName="accent_2" presStyleCnt="0"/>
      <dgm:spPr/>
    </dgm:pt>
    <dgm:pt modelId="{B2CC951B-8812-42F7-B214-583FA3F08432}" type="pres">
      <dgm:prSet presAssocID="{5C12B7F0-2042-47B3-AC91-DE1A4953C23C}" presName="accentRepeatNode" presStyleLbl="solidFgAcc1" presStyleIdx="1" presStyleCnt="3"/>
      <dgm:spPr/>
    </dgm:pt>
    <dgm:pt modelId="{DED73DFF-C5B4-4A2A-8015-B47BC2992BDA}" type="pres">
      <dgm:prSet presAssocID="{37FA2F21-38A9-439D-A0A3-B5CF2E0AA67B}" presName="text_3" presStyleLbl="node1" presStyleIdx="2" presStyleCnt="3">
        <dgm:presLayoutVars>
          <dgm:bulletEnabled val="1"/>
        </dgm:presLayoutVars>
      </dgm:prSet>
      <dgm:spPr/>
      <dgm:t>
        <a:bodyPr/>
        <a:lstStyle/>
        <a:p>
          <a:endParaRPr lang="en-US"/>
        </a:p>
      </dgm:t>
    </dgm:pt>
    <dgm:pt modelId="{71066203-4162-4461-8A3D-FEEF20105F21}" type="pres">
      <dgm:prSet presAssocID="{37FA2F21-38A9-439D-A0A3-B5CF2E0AA67B}" presName="accent_3" presStyleCnt="0"/>
      <dgm:spPr/>
    </dgm:pt>
    <dgm:pt modelId="{8F5789DF-1A95-44E3-ACEC-9A6A40D772AA}" type="pres">
      <dgm:prSet presAssocID="{37FA2F21-38A9-439D-A0A3-B5CF2E0AA67B}" presName="accentRepeatNode" presStyleLbl="solidFgAcc1" presStyleIdx="2" presStyleCnt="3"/>
      <dgm:spPr/>
    </dgm:pt>
  </dgm:ptLst>
  <dgm:cxnLst>
    <dgm:cxn modelId="{511A0986-8970-43A5-A7F4-6DD765A1A329}" srcId="{FFB51B47-ECCD-428D-845E-F39DFE76EE87}" destId="{2AACD056-218A-4A5E-BE0D-988A837C1361}" srcOrd="0" destOrd="0" parTransId="{3AFA10F2-067B-466E-82DF-1123E8151D78}" sibTransId="{85DAD7D4-D340-4443-BBFA-6496360169AA}"/>
    <dgm:cxn modelId="{76E5FC4C-E440-44FC-ABEC-447783F6649E}" type="presOf" srcId="{37FA2F21-38A9-439D-A0A3-B5CF2E0AA67B}" destId="{DED73DFF-C5B4-4A2A-8015-B47BC2992BDA}" srcOrd="0" destOrd="0" presId="urn:microsoft.com/office/officeart/2008/layout/VerticalCurvedList"/>
    <dgm:cxn modelId="{1A4CF3C2-C315-4B22-87AB-2CCC89B43B9C}" srcId="{FFB51B47-ECCD-428D-845E-F39DFE76EE87}" destId="{5C12B7F0-2042-47B3-AC91-DE1A4953C23C}" srcOrd="1" destOrd="0" parTransId="{E0D2E9E9-6B94-4707-99F7-39DE6FE79665}" sibTransId="{8CD146E8-6108-4568-9FB8-BE578FEBF84D}"/>
    <dgm:cxn modelId="{7380FEA3-95D9-4DCE-ADF1-29AD8C2BACA0}" srcId="{FFB51B47-ECCD-428D-845E-F39DFE76EE87}" destId="{37FA2F21-38A9-439D-A0A3-B5CF2E0AA67B}" srcOrd="2" destOrd="0" parTransId="{8867508F-7944-42DC-84BE-601447AE3653}" sibTransId="{61040AC7-6BE6-42E2-9CC3-A32336973805}"/>
    <dgm:cxn modelId="{1B998367-0313-4EE5-932A-9C7C544660EF}" type="presOf" srcId="{2AACD056-218A-4A5E-BE0D-988A837C1361}" destId="{C53E1CA6-7CD8-4865-865D-F021C268C654}" srcOrd="0" destOrd="0" presId="urn:microsoft.com/office/officeart/2008/layout/VerticalCurvedList"/>
    <dgm:cxn modelId="{B7326FB1-C322-41E7-BFED-5F2C2CBF2AEE}" type="presOf" srcId="{FFB51B47-ECCD-428D-845E-F39DFE76EE87}" destId="{3CE7F3A3-75EF-4995-A2CB-CE142D2ABEE6}" srcOrd="0" destOrd="0" presId="urn:microsoft.com/office/officeart/2008/layout/VerticalCurvedList"/>
    <dgm:cxn modelId="{6B62309E-A412-4100-980A-C2E4794437E8}" type="presOf" srcId="{85DAD7D4-D340-4443-BBFA-6496360169AA}" destId="{97E07A1B-226B-4A35-BEBC-2CD3914BCC54}" srcOrd="0" destOrd="0" presId="urn:microsoft.com/office/officeart/2008/layout/VerticalCurvedList"/>
    <dgm:cxn modelId="{9CBC64D9-8F3C-49EC-971B-C36780ABB3B4}" type="presOf" srcId="{5C12B7F0-2042-47B3-AC91-DE1A4953C23C}" destId="{BEFF7B12-A5A7-4EC8-BFE2-EFC4D854C57D}" srcOrd="0" destOrd="0" presId="urn:microsoft.com/office/officeart/2008/layout/VerticalCurvedList"/>
    <dgm:cxn modelId="{57F497F7-A8A7-4052-8E7E-AA8543E31D16}" type="presParOf" srcId="{3CE7F3A3-75EF-4995-A2CB-CE142D2ABEE6}" destId="{6F24D87E-4C95-4F7C-B57A-CE1E4CDB2765}" srcOrd="0" destOrd="0" presId="urn:microsoft.com/office/officeart/2008/layout/VerticalCurvedList"/>
    <dgm:cxn modelId="{82B7F9F5-6A62-4453-98DA-1B78CADBA6AF}" type="presParOf" srcId="{6F24D87E-4C95-4F7C-B57A-CE1E4CDB2765}" destId="{0F111CDD-A161-43C4-A46C-032DCEEC8881}" srcOrd="0" destOrd="0" presId="urn:microsoft.com/office/officeart/2008/layout/VerticalCurvedList"/>
    <dgm:cxn modelId="{25AEF26D-8A6C-42BE-BE68-15E0BA92D98A}" type="presParOf" srcId="{0F111CDD-A161-43C4-A46C-032DCEEC8881}" destId="{7D0BF036-3C94-45B7-B4D2-D8C493BF5AE2}" srcOrd="0" destOrd="0" presId="urn:microsoft.com/office/officeart/2008/layout/VerticalCurvedList"/>
    <dgm:cxn modelId="{2680065A-1FB7-4644-BC78-93C7EBD4903F}" type="presParOf" srcId="{0F111CDD-A161-43C4-A46C-032DCEEC8881}" destId="{97E07A1B-226B-4A35-BEBC-2CD3914BCC54}" srcOrd="1" destOrd="0" presId="urn:microsoft.com/office/officeart/2008/layout/VerticalCurvedList"/>
    <dgm:cxn modelId="{6544B24C-9711-43DE-8FB7-9CBDC2DC1C94}" type="presParOf" srcId="{0F111CDD-A161-43C4-A46C-032DCEEC8881}" destId="{3EEAE8AE-9715-4888-A392-8EE78B506873}" srcOrd="2" destOrd="0" presId="urn:microsoft.com/office/officeart/2008/layout/VerticalCurvedList"/>
    <dgm:cxn modelId="{1B4058AC-D24A-4A7E-9890-C2A01FF45D1E}" type="presParOf" srcId="{0F111CDD-A161-43C4-A46C-032DCEEC8881}" destId="{6803845B-FD6F-4665-8A64-8AEDDFA3BD03}" srcOrd="3" destOrd="0" presId="urn:microsoft.com/office/officeart/2008/layout/VerticalCurvedList"/>
    <dgm:cxn modelId="{5651D798-2164-4C65-A0AA-924195A41EF5}" type="presParOf" srcId="{6F24D87E-4C95-4F7C-B57A-CE1E4CDB2765}" destId="{C53E1CA6-7CD8-4865-865D-F021C268C654}" srcOrd="1" destOrd="0" presId="urn:microsoft.com/office/officeart/2008/layout/VerticalCurvedList"/>
    <dgm:cxn modelId="{68F057AD-7E6C-4AF1-B1AD-B23142579C5D}" type="presParOf" srcId="{6F24D87E-4C95-4F7C-B57A-CE1E4CDB2765}" destId="{DB2BC4C8-CC65-4090-8ABA-8623ED2E3839}" srcOrd="2" destOrd="0" presId="urn:microsoft.com/office/officeart/2008/layout/VerticalCurvedList"/>
    <dgm:cxn modelId="{B050DC1F-563D-4AE6-92A9-31CA159BA8D9}" type="presParOf" srcId="{DB2BC4C8-CC65-4090-8ABA-8623ED2E3839}" destId="{E4C3929E-C087-4E35-AF0F-0B4079B98452}" srcOrd="0" destOrd="0" presId="urn:microsoft.com/office/officeart/2008/layout/VerticalCurvedList"/>
    <dgm:cxn modelId="{99898681-9FA3-48A1-97FB-B4C2875CF4D0}" type="presParOf" srcId="{6F24D87E-4C95-4F7C-B57A-CE1E4CDB2765}" destId="{BEFF7B12-A5A7-4EC8-BFE2-EFC4D854C57D}" srcOrd="3" destOrd="0" presId="urn:microsoft.com/office/officeart/2008/layout/VerticalCurvedList"/>
    <dgm:cxn modelId="{AD84CAB7-1A3C-4E6E-B6F9-B68E2A5C894C}" type="presParOf" srcId="{6F24D87E-4C95-4F7C-B57A-CE1E4CDB2765}" destId="{9E6AC744-7C92-4615-8D09-E051C8E8E729}" srcOrd="4" destOrd="0" presId="urn:microsoft.com/office/officeart/2008/layout/VerticalCurvedList"/>
    <dgm:cxn modelId="{D9817143-2F0E-4CC5-9931-1A6139344947}" type="presParOf" srcId="{9E6AC744-7C92-4615-8D09-E051C8E8E729}" destId="{B2CC951B-8812-42F7-B214-583FA3F08432}" srcOrd="0" destOrd="0" presId="urn:microsoft.com/office/officeart/2008/layout/VerticalCurvedList"/>
    <dgm:cxn modelId="{E6F4E01A-9727-465C-94CA-4324D6F866F0}" type="presParOf" srcId="{6F24D87E-4C95-4F7C-B57A-CE1E4CDB2765}" destId="{DED73DFF-C5B4-4A2A-8015-B47BC2992BDA}" srcOrd="5" destOrd="0" presId="urn:microsoft.com/office/officeart/2008/layout/VerticalCurvedList"/>
    <dgm:cxn modelId="{18D06F5E-D56E-451D-852C-3FDA0E6F44F5}" type="presParOf" srcId="{6F24D87E-4C95-4F7C-B57A-CE1E4CDB2765}" destId="{71066203-4162-4461-8A3D-FEEF20105F21}" srcOrd="6" destOrd="0" presId="urn:microsoft.com/office/officeart/2008/layout/VerticalCurvedList"/>
    <dgm:cxn modelId="{1A95D36F-6DED-441E-BA8B-4FBD914652BF}" type="presParOf" srcId="{71066203-4162-4461-8A3D-FEEF20105F21}" destId="{8F5789DF-1A95-44E3-ACEC-9A6A40D772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96AA1-AA09-4A89-856A-763E6626BFB6}" type="doc">
      <dgm:prSet loTypeId="urn:microsoft.com/office/officeart/2005/8/layout/arrow2" loCatId="process" qsTypeId="urn:microsoft.com/office/officeart/2005/8/quickstyle/simple1" qsCatId="simple" csTypeId="urn:microsoft.com/office/officeart/2005/8/colors/accent1_2" csCatId="accent1" phldr="1"/>
      <dgm:spPr/>
    </dgm:pt>
    <dgm:pt modelId="{9E17D398-2003-40F1-B8FA-884962922C55}">
      <dgm:prSet phldrT="[Text]" custT="1"/>
      <dgm:spPr/>
      <dgm:t>
        <a:bodyPr/>
        <a:lstStyle/>
        <a:p>
          <a:endParaRPr lang="en-US" sz="2000" dirty="0" smtClean="0"/>
        </a:p>
        <a:p>
          <a:r>
            <a:rPr lang="en-US" sz="2000" b="0" dirty="0" smtClean="0"/>
            <a:t>-</a:t>
          </a:r>
          <a:r>
            <a:rPr lang="en-US" sz="1800" b="0" dirty="0" smtClean="0"/>
            <a:t>Searches for Best Practices</a:t>
          </a:r>
          <a:endParaRPr lang="en-US" sz="1800" b="0" dirty="0"/>
        </a:p>
      </dgm:t>
    </dgm:pt>
    <dgm:pt modelId="{C105FC3B-D760-41B6-8283-E793D745477B}" type="parTrans" cxnId="{F629C19A-47D4-47D9-81D7-4E366B22B815}">
      <dgm:prSet/>
      <dgm:spPr/>
      <dgm:t>
        <a:bodyPr/>
        <a:lstStyle/>
        <a:p>
          <a:endParaRPr lang="en-US"/>
        </a:p>
      </dgm:t>
    </dgm:pt>
    <dgm:pt modelId="{D35457D6-91F9-4C70-9738-C869E5C00376}" type="sibTrans" cxnId="{F629C19A-47D4-47D9-81D7-4E366B22B815}">
      <dgm:prSet/>
      <dgm:spPr/>
      <dgm:t>
        <a:bodyPr/>
        <a:lstStyle/>
        <a:p>
          <a:endParaRPr lang="en-US"/>
        </a:p>
      </dgm:t>
    </dgm:pt>
    <dgm:pt modelId="{FC7E20A5-FCB3-4BAB-89D9-E4D1D84F03F4}">
      <dgm:prSet phldrT="[Text]"/>
      <dgm:spPr/>
      <dgm:t>
        <a:bodyPr/>
        <a:lstStyle/>
        <a:p>
          <a:endParaRPr lang="en-US" dirty="0"/>
        </a:p>
      </dgm:t>
    </dgm:pt>
    <dgm:pt modelId="{5C8A88CC-BC1E-4CE3-93A6-61BB3F11ABBC}" type="parTrans" cxnId="{D24D632F-C699-4EB0-8245-F7C99EB408B2}">
      <dgm:prSet/>
      <dgm:spPr/>
      <dgm:t>
        <a:bodyPr/>
        <a:lstStyle/>
        <a:p>
          <a:endParaRPr lang="en-US"/>
        </a:p>
      </dgm:t>
    </dgm:pt>
    <dgm:pt modelId="{8089C5C0-C361-483B-96FB-D10DAA626022}" type="sibTrans" cxnId="{D24D632F-C699-4EB0-8245-F7C99EB408B2}">
      <dgm:prSet/>
      <dgm:spPr/>
      <dgm:t>
        <a:bodyPr/>
        <a:lstStyle/>
        <a:p>
          <a:endParaRPr lang="en-US"/>
        </a:p>
      </dgm:t>
    </dgm:pt>
    <dgm:pt modelId="{B5C49618-A557-4884-A667-1C0462F7158A}">
      <dgm:prSet phldrT="[Text]" custT="1"/>
      <dgm:spPr/>
      <dgm:t>
        <a:bodyPr/>
        <a:lstStyle/>
        <a:p>
          <a:pPr>
            <a:lnSpc>
              <a:spcPct val="100000"/>
            </a:lnSpc>
            <a:spcBef>
              <a:spcPts val="600"/>
            </a:spcBef>
          </a:pPr>
          <a:r>
            <a:rPr lang="en-US" sz="2000" dirty="0" smtClean="0"/>
            <a:t>                        </a:t>
          </a:r>
        </a:p>
        <a:p>
          <a:pPr>
            <a:lnSpc>
              <a:spcPts val="1800"/>
            </a:lnSpc>
            <a:spcBef>
              <a:spcPts val="1200"/>
            </a:spcBef>
          </a:pPr>
          <a:r>
            <a:rPr lang="en-US" sz="2000" dirty="0" smtClean="0"/>
            <a:t>	          </a:t>
          </a:r>
          <a:r>
            <a:rPr lang="en-US" sz="1800" dirty="0" smtClean="0"/>
            <a:t>-Quality Matters Rubric</a:t>
          </a:r>
        </a:p>
        <a:p>
          <a:pPr>
            <a:lnSpc>
              <a:spcPts val="1800"/>
            </a:lnSpc>
            <a:spcBef>
              <a:spcPts val="1200"/>
            </a:spcBef>
          </a:pPr>
          <a:r>
            <a:rPr lang="en-US" sz="1800" dirty="0" smtClean="0"/>
            <a:t>	          -Faculty Development </a:t>
          </a:r>
        </a:p>
        <a:p>
          <a:pPr>
            <a:lnSpc>
              <a:spcPts val="1800"/>
            </a:lnSpc>
            <a:spcBef>
              <a:spcPts val="1200"/>
            </a:spcBef>
          </a:pPr>
          <a:r>
            <a:rPr lang="en-US" sz="1800" dirty="0" smtClean="0"/>
            <a:t>                           -Online Learning Committee</a:t>
          </a:r>
        </a:p>
        <a:p>
          <a:pPr>
            <a:lnSpc>
              <a:spcPct val="100000"/>
            </a:lnSpc>
            <a:spcBef>
              <a:spcPct val="0"/>
            </a:spcBef>
          </a:pPr>
          <a:r>
            <a:rPr lang="en-US" sz="1800" dirty="0" smtClean="0"/>
            <a:t>                           </a:t>
          </a:r>
          <a:endParaRPr lang="en-US" sz="1800" dirty="0"/>
        </a:p>
      </dgm:t>
    </dgm:pt>
    <dgm:pt modelId="{2A27A538-AC04-46CC-BC60-3D91776D7573}" type="parTrans" cxnId="{039C3F4B-756D-4F56-A8D3-2B7558120907}">
      <dgm:prSet/>
      <dgm:spPr/>
      <dgm:t>
        <a:bodyPr/>
        <a:lstStyle/>
        <a:p>
          <a:endParaRPr lang="en-US"/>
        </a:p>
      </dgm:t>
    </dgm:pt>
    <dgm:pt modelId="{39D87C1F-D58F-4037-A677-827BA301AB28}" type="sibTrans" cxnId="{039C3F4B-756D-4F56-A8D3-2B7558120907}">
      <dgm:prSet/>
      <dgm:spPr/>
      <dgm:t>
        <a:bodyPr/>
        <a:lstStyle/>
        <a:p>
          <a:endParaRPr lang="en-US"/>
        </a:p>
      </dgm:t>
    </dgm:pt>
    <dgm:pt modelId="{C53A030A-5F4B-4877-9D7C-B008342450BC}" type="pres">
      <dgm:prSet presAssocID="{BC696AA1-AA09-4A89-856A-763E6626BFB6}" presName="arrowDiagram" presStyleCnt="0">
        <dgm:presLayoutVars>
          <dgm:chMax val="5"/>
          <dgm:dir/>
          <dgm:resizeHandles val="exact"/>
        </dgm:presLayoutVars>
      </dgm:prSet>
      <dgm:spPr/>
    </dgm:pt>
    <dgm:pt modelId="{9522D854-908C-4042-A00A-5F7920C48A60}" type="pres">
      <dgm:prSet presAssocID="{BC696AA1-AA09-4A89-856A-763E6626BFB6}" presName="arrow" presStyleLbl="bgShp" presStyleIdx="0" presStyleCnt="1" custScaleY="104000" custLinFactNeighborX="2174" custLinFactNeighborY="-2000"/>
      <dgm:spPr/>
    </dgm:pt>
    <dgm:pt modelId="{E7494515-1AB3-4DF5-BD4C-80011C5A8AD7}" type="pres">
      <dgm:prSet presAssocID="{BC696AA1-AA09-4A89-856A-763E6626BFB6}" presName="arrowDiagram3" presStyleCnt="0"/>
      <dgm:spPr/>
    </dgm:pt>
    <dgm:pt modelId="{81517DE6-6F8C-47D1-B0BD-61F5C6707EB7}" type="pres">
      <dgm:prSet presAssocID="{9E17D398-2003-40F1-B8FA-884962922C55}" presName="bullet3a" presStyleLbl="node1" presStyleIdx="0" presStyleCnt="3"/>
      <dgm:spPr/>
    </dgm:pt>
    <dgm:pt modelId="{F3100E71-0E38-4CDF-851B-C50A82381B16}" type="pres">
      <dgm:prSet presAssocID="{9E17D398-2003-40F1-B8FA-884962922C55}" presName="textBox3a" presStyleLbl="revTx" presStyleIdx="0" presStyleCnt="3" custScaleX="241202" custLinFactNeighborX="19846" custLinFactNeighborY="-10727">
        <dgm:presLayoutVars>
          <dgm:bulletEnabled val="1"/>
        </dgm:presLayoutVars>
      </dgm:prSet>
      <dgm:spPr/>
      <dgm:t>
        <a:bodyPr/>
        <a:lstStyle/>
        <a:p>
          <a:endParaRPr lang="en-US"/>
        </a:p>
      </dgm:t>
    </dgm:pt>
    <dgm:pt modelId="{BFAD184B-811E-4C29-8CDB-261976E030A1}" type="pres">
      <dgm:prSet presAssocID="{FC7E20A5-FCB3-4BAB-89D9-E4D1D84F03F4}" presName="bullet3b" presStyleLbl="node1" presStyleIdx="1" presStyleCnt="3"/>
      <dgm:spPr/>
    </dgm:pt>
    <dgm:pt modelId="{324B040F-A450-498B-AA74-2DF61E566721}" type="pres">
      <dgm:prSet presAssocID="{FC7E20A5-FCB3-4BAB-89D9-E4D1D84F03F4}" presName="textBox3b" presStyleLbl="revTx" presStyleIdx="1" presStyleCnt="3" custLinFactNeighborX="-33229" custLinFactNeighborY="4412">
        <dgm:presLayoutVars>
          <dgm:bulletEnabled val="1"/>
        </dgm:presLayoutVars>
      </dgm:prSet>
      <dgm:spPr/>
      <dgm:t>
        <a:bodyPr/>
        <a:lstStyle/>
        <a:p>
          <a:endParaRPr lang="en-US"/>
        </a:p>
      </dgm:t>
    </dgm:pt>
    <dgm:pt modelId="{21759E7D-7B32-4C62-B05A-ABB5F8DDD0FB}" type="pres">
      <dgm:prSet presAssocID="{B5C49618-A557-4884-A667-1C0462F7158A}" presName="bullet3c" presStyleLbl="node1" presStyleIdx="2" presStyleCnt="3"/>
      <dgm:spPr/>
    </dgm:pt>
    <dgm:pt modelId="{ADAD0C63-BD0A-4110-B28B-C57FCA17C55B}" type="pres">
      <dgm:prSet presAssocID="{B5C49618-A557-4884-A667-1C0462F7158A}" presName="textBox3c" presStyleLbl="revTx" presStyleIdx="2" presStyleCnt="3" custScaleX="339987" custScaleY="63574" custLinFactNeighborX="-95947" custLinFactNeighborY="-19197">
        <dgm:presLayoutVars>
          <dgm:bulletEnabled val="1"/>
        </dgm:presLayoutVars>
      </dgm:prSet>
      <dgm:spPr/>
      <dgm:t>
        <a:bodyPr/>
        <a:lstStyle/>
        <a:p>
          <a:endParaRPr lang="en-US"/>
        </a:p>
      </dgm:t>
    </dgm:pt>
  </dgm:ptLst>
  <dgm:cxnLst>
    <dgm:cxn modelId="{F629C19A-47D4-47D9-81D7-4E366B22B815}" srcId="{BC696AA1-AA09-4A89-856A-763E6626BFB6}" destId="{9E17D398-2003-40F1-B8FA-884962922C55}" srcOrd="0" destOrd="0" parTransId="{C105FC3B-D760-41B6-8283-E793D745477B}" sibTransId="{D35457D6-91F9-4C70-9738-C869E5C00376}"/>
    <dgm:cxn modelId="{07E2749F-BC1A-4CDB-9F20-EA410BD84BC4}" type="presOf" srcId="{9E17D398-2003-40F1-B8FA-884962922C55}" destId="{F3100E71-0E38-4CDF-851B-C50A82381B16}" srcOrd="0" destOrd="0" presId="urn:microsoft.com/office/officeart/2005/8/layout/arrow2"/>
    <dgm:cxn modelId="{DF51DB62-F880-4B5D-B0F0-71163BEF6B48}" type="presOf" srcId="{FC7E20A5-FCB3-4BAB-89D9-E4D1D84F03F4}" destId="{324B040F-A450-498B-AA74-2DF61E566721}" srcOrd="0" destOrd="0" presId="urn:microsoft.com/office/officeart/2005/8/layout/arrow2"/>
    <dgm:cxn modelId="{039C3F4B-756D-4F56-A8D3-2B7558120907}" srcId="{BC696AA1-AA09-4A89-856A-763E6626BFB6}" destId="{B5C49618-A557-4884-A667-1C0462F7158A}" srcOrd="2" destOrd="0" parTransId="{2A27A538-AC04-46CC-BC60-3D91776D7573}" sibTransId="{39D87C1F-D58F-4037-A677-827BA301AB28}"/>
    <dgm:cxn modelId="{CD3A98F4-E47D-4897-8D77-B8A925B5087B}" type="presOf" srcId="{B5C49618-A557-4884-A667-1C0462F7158A}" destId="{ADAD0C63-BD0A-4110-B28B-C57FCA17C55B}" srcOrd="0" destOrd="0" presId="urn:microsoft.com/office/officeart/2005/8/layout/arrow2"/>
    <dgm:cxn modelId="{4E6A8979-C9AB-424D-8940-78E2F0141AB0}" type="presOf" srcId="{BC696AA1-AA09-4A89-856A-763E6626BFB6}" destId="{C53A030A-5F4B-4877-9D7C-B008342450BC}" srcOrd="0" destOrd="0" presId="urn:microsoft.com/office/officeart/2005/8/layout/arrow2"/>
    <dgm:cxn modelId="{D24D632F-C699-4EB0-8245-F7C99EB408B2}" srcId="{BC696AA1-AA09-4A89-856A-763E6626BFB6}" destId="{FC7E20A5-FCB3-4BAB-89D9-E4D1D84F03F4}" srcOrd="1" destOrd="0" parTransId="{5C8A88CC-BC1E-4CE3-93A6-61BB3F11ABBC}" sibTransId="{8089C5C0-C361-483B-96FB-D10DAA626022}"/>
    <dgm:cxn modelId="{1507EA7A-8D99-4096-A701-A5BA49C71E7B}" type="presParOf" srcId="{C53A030A-5F4B-4877-9D7C-B008342450BC}" destId="{9522D854-908C-4042-A00A-5F7920C48A60}" srcOrd="0" destOrd="0" presId="urn:microsoft.com/office/officeart/2005/8/layout/arrow2"/>
    <dgm:cxn modelId="{83C9E687-F986-4831-8DEE-F859D6495F57}" type="presParOf" srcId="{C53A030A-5F4B-4877-9D7C-B008342450BC}" destId="{E7494515-1AB3-4DF5-BD4C-80011C5A8AD7}" srcOrd="1" destOrd="0" presId="urn:microsoft.com/office/officeart/2005/8/layout/arrow2"/>
    <dgm:cxn modelId="{7C1E5E52-DF5F-4F4E-904E-E4C28B60082D}" type="presParOf" srcId="{E7494515-1AB3-4DF5-BD4C-80011C5A8AD7}" destId="{81517DE6-6F8C-47D1-B0BD-61F5C6707EB7}" srcOrd="0" destOrd="0" presId="urn:microsoft.com/office/officeart/2005/8/layout/arrow2"/>
    <dgm:cxn modelId="{8F753F36-823F-4258-86D3-8D7D53D2E078}" type="presParOf" srcId="{E7494515-1AB3-4DF5-BD4C-80011C5A8AD7}" destId="{F3100E71-0E38-4CDF-851B-C50A82381B16}" srcOrd="1" destOrd="0" presId="urn:microsoft.com/office/officeart/2005/8/layout/arrow2"/>
    <dgm:cxn modelId="{24E545AE-8ADA-4A78-9F02-942A0FF89BF1}" type="presParOf" srcId="{E7494515-1AB3-4DF5-BD4C-80011C5A8AD7}" destId="{BFAD184B-811E-4C29-8CDB-261976E030A1}" srcOrd="2" destOrd="0" presId="urn:microsoft.com/office/officeart/2005/8/layout/arrow2"/>
    <dgm:cxn modelId="{3B5D28D9-9CBF-49F9-8DDF-3DB13EBC3F7B}" type="presParOf" srcId="{E7494515-1AB3-4DF5-BD4C-80011C5A8AD7}" destId="{324B040F-A450-498B-AA74-2DF61E566721}" srcOrd="3" destOrd="0" presId="urn:microsoft.com/office/officeart/2005/8/layout/arrow2"/>
    <dgm:cxn modelId="{6358294A-D958-4390-BDCA-25685F47CF3A}" type="presParOf" srcId="{E7494515-1AB3-4DF5-BD4C-80011C5A8AD7}" destId="{21759E7D-7B32-4C62-B05A-ABB5F8DDD0FB}" srcOrd="4" destOrd="0" presId="urn:microsoft.com/office/officeart/2005/8/layout/arrow2"/>
    <dgm:cxn modelId="{7EFF053A-373A-4FE3-B44E-C5075B23FBD2}" type="presParOf" srcId="{E7494515-1AB3-4DF5-BD4C-80011C5A8AD7}" destId="{ADAD0C63-BD0A-4110-B28B-C57FCA17C55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07A1B-226B-4A35-BEBC-2CD3914BCC54}">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E1CA6-7CD8-4865-865D-F021C268C654}">
      <dsp:nvSpPr>
        <dsp:cNvPr id="0" name=""/>
        <dsp:cNvSpPr/>
      </dsp:nvSpPr>
      <dsp:spPr>
        <a:xfrm>
          <a:off x="564979" y="406400"/>
          <a:ext cx="5475833" cy="812800"/>
        </a:xfrm>
        <a:prstGeom prst="rect">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Quality Instruction</a:t>
          </a:r>
          <a:endParaRPr lang="en-US" sz="2800" kern="1200" dirty="0"/>
        </a:p>
      </dsp:txBody>
      <dsp:txXfrm>
        <a:off x="564979" y="406400"/>
        <a:ext cx="5475833" cy="812800"/>
      </dsp:txXfrm>
    </dsp:sp>
    <dsp:sp modelId="{E4C3929E-C087-4E35-AF0F-0B4079B98452}">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F7B12-A5A7-4EC8-BFE2-EFC4D854C57D}">
      <dsp:nvSpPr>
        <dsp:cNvPr id="0" name=""/>
        <dsp:cNvSpPr/>
      </dsp:nvSpPr>
      <dsp:spPr>
        <a:xfrm>
          <a:off x="860432" y="1625599"/>
          <a:ext cx="5180380" cy="812800"/>
        </a:xfrm>
        <a:prstGeom prst="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Smooth Administration</a:t>
          </a:r>
          <a:endParaRPr lang="en-US" sz="2800" kern="1200" dirty="0"/>
        </a:p>
      </dsp:txBody>
      <dsp:txXfrm>
        <a:off x="860432" y="1625599"/>
        <a:ext cx="5180380" cy="812800"/>
      </dsp:txXfrm>
    </dsp:sp>
    <dsp:sp modelId="{B2CC951B-8812-42F7-B214-583FA3F08432}">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D73DFF-C5B4-4A2A-8015-B47BC2992BDA}">
      <dsp:nvSpPr>
        <dsp:cNvPr id="0" name=""/>
        <dsp:cNvSpPr/>
      </dsp:nvSpPr>
      <dsp:spPr>
        <a:xfrm>
          <a:off x="564979" y="2844800"/>
          <a:ext cx="5475833" cy="812800"/>
        </a:xfrm>
        <a:prstGeom prst="rect">
          <a:avLst/>
        </a:prstGeom>
        <a:solidFill>
          <a:srgbClr val="CC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Interdepartmental Collaboration</a:t>
          </a:r>
          <a:endParaRPr lang="en-US" sz="2800" kern="1200" dirty="0"/>
        </a:p>
      </dsp:txBody>
      <dsp:txXfrm>
        <a:off x="564979" y="2844800"/>
        <a:ext cx="5475833" cy="812800"/>
      </dsp:txXfrm>
    </dsp:sp>
    <dsp:sp modelId="{8F5789DF-1A95-44E3-ACEC-9A6A40D772AA}">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2D854-908C-4042-A00A-5F7920C48A60}">
      <dsp:nvSpPr>
        <dsp:cNvPr id="0" name=""/>
        <dsp:cNvSpPr/>
      </dsp:nvSpPr>
      <dsp:spPr>
        <a:xfrm>
          <a:off x="-381012" y="0"/>
          <a:ext cx="6096000" cy="39624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17DE6-6F8C-47D1-B0BD-61F5C6707EB7}">
      <dsp:nvSpPr>
        <dsp:cNvPr id="0" name=""/>
        <dsp:cNvSpPr/>
      </dsp:nvSpPr>
      <dsp:spPr>
        <a:xfrm>
          <a:off x="260652" y="2756661"/>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00E71-0E38-4CDF-851B-C50A82381B16}">
      <dsp:nvSpPr>
        <dsp:cNvPr id="0" name=""/>
        <dsp:cNvSpPr/>
      </dsp:nvSpPr>
      <dsp:spPr>
        <a:xfrm>
          <a:off x="-381007" y="2717796"/>
          <a:ext cx="3425956"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r>
            <a:rPr lang="en-US" sz="2000" b="0" kern="1200" dirty="0" smtClean="0"/>
            <a:t>-</a:t>
          </a:r>
          <a:r>
            <a:rPr lang="en-US" sz="1800" b="0" kern="1200" dirty="0" smtClean="0"/>
            <a:t>Searches for Best Practices</a:t>
          </a:r>
          <a:endParaRPr lang="en-US" sz="1800" b="0" kern="1200" dirty="0"/>
        </a:p>
      </dsp:txBody>
      <dsp:txXfrm>
        <a:off x="-381007" y="2717796"/>
        <a:ext cx="3425956" cy="1101090"/>
      </dsp:txXfrm>
    </dsp:sp>
    <dsp:sp modelId="{BFAD184B-811E-4C29-8CDB-261976E030A1}">
      <dsp:nvSpPr>
        <dsp:cNvPr id="0" name=""/>
        <dsp:cNvSpPr/>
      </dsp:nvSpPr>
      <dsp:spPr>
        <a:xfrm>
          <a:off x="1659684" y="1721104"/>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B040F-A450-498B-AA74-2DF61E566721}">
      <dsp:nvSpPr>
        <dsp:cNvPr id="0" name=""/>
        <dsp:cNvSpPr/>
      </dsp:nvSpPr>
      <dsp:spPr>
        <a:xfrm>
          <a:off x="1316786" y="1955804"/>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2889250">
            <a:lnSpc>
              <a:spcPct val="90000"/>
            </a:lnSpc>
            <a:spcBef>
              <a:spcPct val="0"/>
            </a:spcBef>
            <a:spcAft>
              <a:spcPct val="35000"/>
            </a:spcAft>
          </a:pPr>
          <a:endParaRPr lang="en-US" sz="6500" kern="1200" dirty="0"/>
        </a:p>
      </dsp:txBody>
      <dsp:txXfrm>
        <a:off x="1316786" y="1955804"/>
        <a:ext cx="1463040" cy="2072640"/>
      </dsp:txXfrm>
    </dsp:sp>
    <dsp:sp modelId="{21759E7D-7B32-4C62-B05A-ABB5F8DDD0FB}">
      <dsp:nvSpPr>
        <dsp:cNvPr id="0" name=""/>
        <dsp:cNvSpPr/>
      </dsp:nvSpPr>
      <dsp:spPr>
        <a:xfrm>
          <a:off x="3342180" y="1090930"/>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D0C63-BD0A-4110-B28B-C57FCA17C55B}">
      <dsp:nvSpPr>
        <dsp:cNvPr id="0" name=""/>
        <dsp:cNvSpPr/>
      </dsp:nvSpPr>
      <dsp:spPr>
        <a:xfrm>
          <a:off x="381004" y="1262994"/>
          <a:ext cx="4974145" cy="16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89000">
            <a:lnSpc>
              <a:spcPct val="100000"/>
            </a:lnSpc>
            <a:spcBef>
              <a:spcPct val="0"/>
            </a:spcBef>
            <a:spcAft>
              <a:spcPct val="35000"/>
            </a:spcAft>
          </a:pPr>
          <a:r>
            <a:rPr lang="en-US" sz="2000" kern="1200" dirty="0" smtClean="0"/>
            <a:t>                        </a:t>
          </a:r>
        </a:p>
        <a:p>
          <a:pPr lvl="0" algn="l" defTabSz="889000">
            <a:lnSpc>
              <a:spcPts val="1800"/>
            </a:lnSpc>
            <a:spcBef>
              <a:spcPct val="0"/>
            </a:spcBef>
            <a:spcAft>
              <a:spcPct val="35000"/>
            </a:spcAft>
          </a:pPr>
          <a:r>
            <a:rPr lang="en-US" sz="2000" kern="1200" dirty="0" smtClean="0"/>
            <a:t>	          </a:t>
          </a:r>
          <a:r>
            <a:rPr lang="en-US" sz="1800" kern="1200" dirty="0" smtClean="0"/>
            <a:t>-Quality Matters Rubric</a:t>
          </a:r>
        </a:p>
        <a:p>
          <a:pPr lvl="0" algn="l" defTabSz="889000">
            <a:lnSpc>
              <a:spcPts val="1800"/>
            </a:lnSpc>
            <a:spcBef>
              <a:spcPct val="0"/>
            </a:spcBef>
            <a:spcAft>
              <a:spcPct val="35000"/>
            </a:spcAft>
          </a:pPr>
          <a:r>
            <a:rPr lang="en-US" sz="1800" kern="1200" dirty="0" smtClean="0"/>
            <a:t>	          -Faculty Development </a:t>
          </a:r>
        </a:p>
        <a:p>
          <a:pPr lvl="0" algn="l" defTabSz="889000">
            <a:lnSpc>
              <a:spcPts val="1800"/>
            </a:lnSpc>
            <a:spcBef>
              <a:spcPct val="0"/>
            </a:spcBef>
            <a:spcAft>
              <a:spcPct val="35000"/>
            </a:spcAft>
          </a:pPr>
          <a:r>
            <a:rPr lang="en-US" sz="1800" kern="1200" dirty="0" smtClean="0"/>
            <a:t>                           -Online Learning Committee</a:t>
          </a:r>
        </a:p>
        <a:p>
          <a:pPr lvl="0" algn="l" defTabSz="889000">
            <a:lnSpc>
              <a:spcPct val="100000"/>
            </a:lnSpc>
            <a:spcBef>
              <a:spcPct val="0"/>
            </a:spcBef>
            <a:spcAft>
              <a:spcPct val="35000"/>
            </a:spcAft>
          </a:pPr>
          <a:r>
            <a:rPr lang="en-US" sz="1800" kern="1200" dirty="0" smtClean="0"/>
            <a:t>                           </a:t>
          </a:r>
          <a:endParaRPr lang="en-US" sz="1800" kern="1200" dirty="0"/>
        </a:p>
      </dsp:txBody>
      <dsp:txXfrm>
        <a:off x="381004" y="1262994"/>
        <a:ext cx="4974145" cy="16834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AC6B9E-D5DF-42C3-8B26-DB8CC5ED1F3D}" type="datetimeFigureOut">
              <a:rPr lang="en-US" smtClean="0"/>
              <a:pPr/>
              <a:t>9/5/2014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318BA0-73F3-46D5-836C-3BA8B50BF486}" type="slidenum">
              <a:rPr lang="en-US" smtClean="0"/>
              <a:pPr/>
              <a:t>‹#›</a:t>
            </a:fld>
            <a:endParaRPr lang="en-US"/>
          </a:p>
        </p:txBody>
      </p:sp>
    </p:spTree>
    <p:extLst>
      <p:ext uri="{BB962C8B-B14F-4D97-AF65-F5344CB8AC3E}">
        <p14:creationId xmlns:p14="http://schemas.microsoft.com/office/powerpoint/2010/main" val="72946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80038-4AB0-49BE-826A-1B91D5394DA5}" type="datetimeFigureOut">
              <a:rPr lang="en-US" smtClean="0"/>
              <a:pPr/>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565B3-C70D-462B-83B0-1AD958EB136A}" type="slidenum">
              <a:rPr lang="en-US" smtClean="0"/>
              <a:pPr/>
              <a:t>‹#›</a:t>
            </a:fld>
            <a:endParaRPr lang="en-US"/>
          </a:p>
        </p:txBody>
      </p:sp>
    </p:spTree>
    <p:extLst>
      <p:ext uri="{BB962C8B-B14F-4D97-AF65-F5344CB8AC3E}">
        <p14:creationId xmlns:p14="http://schemas.microsoft.com/office/powerpoint/2010/main" val="374681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a:t>
            </a:fld>
            <a:endParaRPr lang="en-US"/>
          </a:p>
        </p:txBody>
      </p:sp>
    </p:spTree>
    <p:extLst>
      <p:ext uri="{BB962C8B-B14F-4D97-AF65-F5344CB8AC3E}">
        <p14:creationId xmlns:p14="http://schemas.microsoft.com/office/powerpoint/2010/main" val="64077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10</a:t>
            </a:fld>
            <a:endParaRPr lang="en-US"/>
          </a:p>
        </p:txBody>
      </p:sp>
    </p:spTree>
    <p:extLst>
      <p:ext uri="{BB962C8B-B14F-4D97-AF65-F5344CB8AC3E}">
        <p14:creationId xmlns:p14="http://schemas.microsoft.com/office/powerpoint/2010/main" val="256991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565B3-C70D-462B-83B0-1AD958EB136A}" type="slidenum">
              <a:rPr lang="en-US" smtClean="0"/>
              <a:pPr/>
              <a:t>11</a:t>
            </a:fld>
            <a:endParaRPr lang="en-US"/>
          </a:p>
        </p:txBody>
      </p:sp>
    </p:spTree>
    <p:extLst>
      <p:ext uri="{BB962C8B-B14F-4D97-AF65-F5344CB8AC3E}">
        <p14:creationId xmlns:p14="http://schemas.microsoft.com/office/powerpoint/2010/main" val="269858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2</a:t>
            </a:fld>
            <a:endParaRPr lang="en-US"/>
          </a:p>
        </p:txBody>
      </p:sp>
    </p:spTree>
    <p:extLst>
      <p:ext uri="{BB962C8B-B14F-4D97-AF65-F5344CB8AC3E}">
        <p14:creationId xmlns:p14="http://schemas.microsoft.com/office/powerpoint/2010/main" val="410485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3</a:t>
            </a:fld>
            <a:endParaRPr lang="en-US"/>
          </a:p>
        </p:txBody>
      </p:sp>
    </p:spTree>
    <p:extLst>
      <p:ext uri="{BB962C8B-B14F-4D97-AF65-F5344CB8AC3E}">
        <p14:creationId xmlns:p14="http://schemas.microsoft.com/office/powerpoint/2010/main" val="53790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565B3-C70D-462B-83B0-1AD958EB136A}" type="slidenum">
              <a:rPr lang="en-US" smtClean="0"/>
              <a:pPr/>
              <a:t>4</a:t>
            </a:fld>
            <a:endParaRPr lang="en-US"/>
          </a:p>
        </p:txBody>
      </p:sp>
    </p:spTree>
    <p:extLst>
      <p:ext uri="{BB962C8B-B14F-4D97-AF65-F5344CB8AC3E}">
        <p14:creationId xmlns:p14="http://schemas.microsoft.com/office/powerpoint/2010/main" val="74019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565B3-C70D-462B-83B0-1AD958EB136A}" type="slidenum">
              <a:rPr lang="en-US" smtClean="0"/>
              <a:pPr/>
              <a:t>5</a:t>
            </a:fld>
            <a:endParaRPr lang="en-US"/>
          </a:p>
        </p:txBody>
      </p:sp>
    </p:spTree>
    <p:extLst>
      <p:ext uri="{BB962C8B-B14F-4D97-AF65-F5344CB8AC3E}">
        <p14:creationId xmlns:p14="http://schemas.microsoft.com/office/powerpoint/2010/main" val="340855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565B3-C70D-462B-83B0-1AD958EB136A}" type="slidenum">
              <a:rPr lang="en-US" smtClean="0"/>
              <a:pPr/>
              <a:t>6</a:t>
            </a:fld>
            <a:endParaRPr lang="en-US"/>
          </a:p>
        </p:txBody>
      </p:sp>
    </p:spTree>
    <p:extLst>
      <p:ext uri="{BB962C8B-B14F-4D97-AF65-F5344CB8AC3E}">
        <p14:creationId xmlns:p14="http://schemas.microsoft.com/office/powerpoint/2010/main" val="356981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7</a:t>
            </a:fld>
            <a:endParaRPr lang="en-US"/>
          </a:p>
        </p:txBody>
      </p:sp>
    </p:spTree>
    <p:extLst>
      <p:ext uri="{BB962C8B-B14F-4D97-AF65-F5344CB8AC3E}">
        <p14:creationId xmlns:p14="http://schemas.microsoft.com/office/powerpoint/2010/main" val="98555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8</a:t>
            </a:fld>
            <a:endParaRPr lang="en-US"/>
          </a:p>
        </p:txBody>
      </p:sp>
    </p:spTree>
    <p:extLst>
      <p:ext uri="{BB962C8B-B14F-4D97-AF65-F5344CB8AC3E}">
        <p14:creationId xmlns:p14="http://schemas.microsoft.com/office/powerpoint/2010/main" val="9988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565B3-C70D-462B-83B0-1AD958EB136A}" type="slidenum">
              <a:rPr lang="en-US" smtClean="0"/>
              <a:pPr/>
              <a:t>9</a:t>
            </a:fld>
            <a:endParaRPr lang="en-US"/>
          </a:p>
        </p:txBody>
      </p:sp>
    </p:spTree>
    <p:extLst>
      <p:ext uri="{BB962C8B-B14F-4D97-AF65-F5344CB8AC3E}">
        <p14:creationId xmlns:p14="http://schemas.microsoft.com/office/powerpoint/2010/main" val="397810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212D74-7393-44CE-866A-A8FD14189E21}"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79694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12D74-7393-44CE-866A-A8FD14189E21}"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181068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12D74-7393-44CE-866A-A8FD14189E21}"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220288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12D74-7393-44CE-866A-A8FD14189E21}"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382266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212D74-7393-44CE-866A-A8FD14189E21}"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428393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212D74-7393-44CE-866A-A8FD14189E21}"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161192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212D74-7393-44CE-866A-A8FD14189E21}" type="datetimeFigureOut">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344644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212D74-7393-44CE-866A-A8FD14189E21}"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16675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12D74-7393-44CE-866A-A8FD14189E21}"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4704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2D74-7393-44CE-866A-A8FD14189E21}"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164318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2D74-7393-44CE-866A-A8FD14189E21}"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BF794-3043-4DE4-A523-B1C8CA254543}" type="slidenum">
              <a:rPr lang="en-US" smtClean="0"/>
              <a:pPr/>
              <a:t>‹#›</a:t>
            </a:fld>
            <a:endParaRPr lang="en-US"/>
          </a:p>
        </p:txBody>
      </p:sp>
    </p:spTree>
    <p:extLst>
      <p:ext uri="{BB962C8B-B14F-4D97-AF65-F5344CB8AC3E}">
        <p14:creationId xmlns:p14="http://schemas.microsoft.com/office/powerpoint/2010/main" val="342201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12D74-7393-44CE-866A-A8FD14189E21}" type="datetimeFigureOut">
              <a:rPr lang="en-US" smtClean="0"/>
              <a:pPr/>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BF794-3043-4DE4-A523-B1C8CA254543}" type="slidenum">
              <a:rPr lang="en-US" smtClean="0"/>
              <a:pPr/>
              <a:t>‹#›</a:t>
            </a:fld>
            <a:endParaRPr lang="en-US"/>
          </a:p>
        </p:txBody>
      </p:sp>
    </p:spTree>
    <p:extLst>
      <p:ext uri="{BB962C8B-B14F-4D97-AF65-F5344CB8AC3E}">
        <p14:creationId xmlns:p14="http://schemas.microsoft.com/office/powerpoint/2010/main" val="56880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eb.keystone.edu/Library/TLT2/TLT/proposals.html" TargetMode="External"/><Relationship Id="rId7" Type="http://schemas.openxmlformats.org/officeDocument/2006/relationships/hyperlink" Target="http://www.msch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marylandonline.org/coat/" TargetMode="External"/><Relationship Id="rId5" Type="http://schemas.openxmlformats.org/officeDocument/2006/relationships/hyperlink" Target="https://www.qualitymatters.org/" TargetMode="External"/><Relationship Id="rId4" Type="http://schemas.openxmlformats.org/officeDocument/2006/relationships/hyperlink" Target="http://wcet.wiche.edu/wcet/docs/beyond/overview.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447800"/>
          </a:xfrm>
        </p:spPr>
        <p:txBody>
          <a:bodyPr>
            <a:normAutofit/>
          </a:bodyPr>
          <a:lstStyle/>
          <a:p>
            <a:r>
              <a:rPr lang="en-US" dirty="0" smtClean="0"/>
              <a:t>Atta Girl/Boy: Acing your Accreditation Review</a:t>
            </a:r>
            <a:endParaRPr lang="en-US" dirty="0"/>
          </a:p>
        </p:txBody>
      </p:sp>
      <p:sp>
        <p:nvSpPr>
          <p:cNvPr id="3" name="Subtitle 2"/>
          <p:cNvSpPr>
            <a:spLocks noGrp="1"/>
          </p:cNvSpPr>
          <p:nvPr>
            <p:ph type="subTitle" idx="1"/>
          </p:nvPr>
        </p:nvSpPr>
        <p:spPr>
          <a:xfrm>
            <a:off x="1371600" y="5105400"/>
            <a:ext cx="6400800" cy="1752600"/>
          </a:xfrm>
        </p:spPr>
        <p:txBody>
          <a:bodyPr/>
          <a:lstStyle/>
          <a:p>
            <a:r>
              <a:rPr lang="en-US" dirty="0" smtClean="0">
                <a:solidFill>
                  <a:schemeClr val="tx2"/>
                </a:solidFill>
              </a:rPr>
              <a:t>Karen Arcangelo, PhD</a:t>
            </a:r>
          </a:p>
          <a:p>
            <a:r>
              <a:rPr lang="en-US" dirty="0" smtClean="0">
                <a:solidFill>
                  <a:schemeClr val="tx2"/>
                </a:solidFill>
              </a:rPr>
              <a:t>Dorothy Anthony, DC, DACBN</a:t>
            </a:r>
            <a:endParaRPr lang="en-US" dirty="0">
              <a:solidFill>
                <a:schemeClr val="tx2"/>
              </a:solidFill>
            </a:endParaRPr>
          </a:p>
        </p:txBody>
      </p:sp>
    </p:spTree>
    <p:extLst>
      <p:ext uri="{BB962C8B-B14F-4D97-AF65-F5344CB8AC3E}">
        <p14:creationId xmlns:p14="http://schemas.microsoft.com/office/powerpoint/2010/main" val="3846398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08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a:t>
            </a:r>
            <a:r>
              <a:rPr lang="en-US" sz="3200" dirty="0" err="1"/>
              <a:t>Dcels</a:t>
            </a:r>
            <a:r>
              <a:rPr lang="en-US" sz="3200" dirty="0"/>
              <a:t/>
            </a:r>
            <a:br>
              <a:rPr lang="en-US" sz="3200" dirty="0"/>
            </a:br>
            <a:r>
              <a:rPr lang="en-US" sz="3200" dirty="0"/>
              <a:t>(Divisional Coordinators for </a:t>
            </a:r>
            <a:r>
              <a:rPr lang="en-US" sz="3200" dirty="0" smtClean="0"/>
              <a:t>e-Learning)</a:t>
            </a:r>
            <a:endParaRPr lang="en-US" sz="32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9083" y="1362322"/>
            <a:ext cx="749531" cy="79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11032" y="2545206"/>
            <a:ext cx="1889465" cy="369332"/>
          </a:xfrm>
          <a:prstGeom prst="rect">
            <a:avLst/>
          </a:prstGeom>
        </p:spPr>
        <p:txBody>
          <a:bodyPr wrap="square">
            <a:spAutoFit/>
          </a:bodyPr>
          <a:lstStyle/>
          <a:p>
            <a:pPr lvl="0" algn="ctr"/>
            <a:r>
              <a:rPr lang="en-US" sz="900" b="1" dirty="0">
                <a:solidFill>
                  <a:prstClr val="black"/>
                </a:solidFill>
              </a:rPr>
              <a:t>Faculty Co - Coordinator </a:t>
            </a:r>
            <a:r>
              <a:rPr lang="en-US" sz="900" b="1" dirty="0" smtClean="0">
                <a:solidFill>
                  <a:prstClr val="black"/>
                </a:solidFill>
              </a:rPr>
              <a:t>E-Learning</a:t>
            </a:r>
            <a:endParaRPr lang="en-US" sz="900" b="1" dirty="0" smtClean="0">
              <a:solidFill>
                <a:prstClr val="black"/>
              </a:solidFill>
            </a:endParaRPr>
          </a:p>
          <a:p>
            <a:pPr lvl="0" algn="ctr"/>
            <a:r>
              <a:rPr lang="en-US" sz="900" b="1" dirty="0" smtClean="0">
                <a:solidFill>
                  <a:prstClr val="black"/>
                </a:solidFill>
              </a:rPr>
              <a:t>Education Division</a:t>
            </a:r>
            <a:endParaRPr lang="en-US" sz="900" b="1" dirty="0">
              <a:solidFill>
                <a:prstClr val="black"/>
              </a:solidFill>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864" y="3330903"/>
            <a:ext cx="823873" cy="76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1748528"/>
            <a:ext cx="701521" cy="83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http://profile.ak.fbcdn.net/hprofile-ak-xaf1/t1.0-1/c23.0.50.50/p50x50/18452_109214212425520_1655481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0249" y="3296691"/>
            <a:ext cx="673392" cy="67339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3550" y="4563343"/>
            <a:ext cx="747495" cy="72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0963" y="4563343"/>
            <a:ext cx="754970" cy="78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71600" y="2595646"/>
            <a:ext cx="1828800" cy="369332"/>
          </a:xfrm>
          <a:prstGeom prst="rect">
            <a:avLst/>
          </a:prstGeom>
          <a:noFill/>
        </p:spPr>
        <p:txBody>
          <a:bodyPr wrap="square" rtlCol="0">
            <a:spAutoFit/>
          </a:bodyPr>
          <a:lstStyle/>
          <a:p>
            <a:pPr algn="ctr"/>
            <a:r>
              <a:rPr lang="en-US" sz="900" b="1" dirty="0" smtClean="0"/>
              <a:t>Communications and Humanities</a:t>
            </a:r>
          </a:p>
          <a:p>
            <a:pPr algn="ctr"/>
            <a:r>
              <a:rPr lang="en-US" sz="900" b="1" dirty="0" smtClean="0"/>
              <a:t>Division</a:t>
            </a:r>
            <a:endParaRPr lang="en-US" sz="900" b="1" dirty="0"/>
          </a:p>
        </p:txBody>
      </p:sp>
      <p:sp>
        <p:nvSpPr>
          <p:cNvPr id="7" name="TextBox 6"/>
          <p:cNvSpPr txBox="1"/>
          <p:nvPr/>
        </p:nvSpPr>
        <p:spPr>
          <a:xfrm>
            <a:off x="1371600" y="3971048"/>
            <a:ext cx="1828800" cy="369332"/>
          </a:xfrm>
          <a:prstGeom prst="rect">
            <a:avLst/>
          </a:prstGeom>
          <a:noFill/>
        </p:spPr>
        <p:txBody>
          <a:bodyPr wrap="square" rtlCol="0">
            <a:spAutoFit/>
          </a:bodyPr>
          <a:lstStyle/>
          <a:p>
            <a:pPr algn="ctr"/>
            <a:r>
              <a:rPr lang="en-US" sz="900" b="1" dirty="0" smtClean="0"/>
              <a:t>Business, </a:t>
            </a:r>
            <a:r>
              <a:rPr lang="en-US" sz="900" b="1" dirty="0" smtClean="0"/>
              <a:t>Management </a:t>
            </a:r>
            <a:r>
              <a:rPr lang="en-US" sz="900" b="1" dirty="0" smtClean="0"/>
              <a:t>and </a:t>
            </a:r>
            <a:r>
              <a:rPr lang="en-US" sz="900" b="1" dirty="0"/>
              <a:t>T</a:t>
            </a:r>
            <a:r>
              <a:rPr lang="en-US" sz="900" b="1" dirty="0" smtClean="0"/>
              <a:t>echnology Division</a:t>
            </a:r>
            <a:endParaRPr lang="en-US" sz="900" b="1" dirty="0" smtClean="0"/>
          </a:p>
        </p:txBody>
      </p:sp>
      <p:sp>
        <p:nvSpPr>
          <p:cNvPr id="8" name="TextBox 7"/>
          <p:cNvSpPr txBox="1"/>
          <p:nvPr/>
        </p:nvSpPr>
        <p:spPr>
          <a:xfrm>
            <a:off x="2286000" y="5434541"/>
            <a:ext cx="1587373" cy="369332"/>
          </a:xfrm>
          <a:prstGeom prst="rect">
            <a:avLst/>
          </a:prstGeom>
          <a:noFill/>
        </p:spPr>
        <p:txBody>
          <a:bodyPr wrap="square" rtlCol="0">
            <a:spAutoFit/>
          </a:bodyPr>
          <a:lstStyle/>
          <a:p>
            <a:pPr algn="ctr"/>
            <a:r>
              <a:rPr lang="en-US" sz="900" b="1" dirty="0" smtClean="0"/>
              <a:t>Social and Behavioral Sciences Division</a:t>
            </a:r>
            <a:endParaRPr lang="en-US" sz="900" b="1" dirty="0"/>
          </a:p>
        </p:txBody>
      </p:sp>
      <p:sp>
        <p:nvSpPr>
          <p:cNvPr id="9" name="TextBox 8"/>
          <p:cNvSpPr txBox="1"/>
          <p:nvPr/>
        </p:nvSpPr>
        <p:spPr>
          <a:xfrm>
            <a:off x="4659717" y="5393959"/>
            <a:ext cx="1242820" cy="369332"/>
          </a:xfrm>
          <a:prstGeom prst="rect">
            <a:avLst/>
          </a:prstGeom>
          <a:noFill/>
        </p:spPr>
        <p:txBody>
          <a:bodyPr wrap="square" rtlCol="0">
            <a:spAutoFit/>
          </a:bodyPr>
          <a:lstStyle/>
          <a:p>
            <a:pPr algn="ctr"/>
            <a:r>
              <a:rPr lang="en-US" sz="900" b="1" dirty="0" smtClean="0"/>
              <a:t>Natural Sciences and Mathematics Division </a:t>
            </a:r>
            <a:endParaRPr lang="en-US" sz="900" b="1" dirty="0"/>
          </a:p>
        </p:txBody>
      </p:sp>
      <p:sp>
        <p:nvSpPr>
          <p:cNvPr id="10" name="TextBox 9"/>
          <p:cNvSpPr txBox="1"/>
          <p:nvPr/>
        </p:nvSpPr>
        <p:spPr>
          <a:xfrm>
            <a:off x="5792864" y="4145067"/>
            <a:ext cx="1125802" cy="230832"/>
          </a:xfrm>
          <a:prstGeom prst="rect">
            <a:avLst/>
          </a:prstGeom>
          <a:noFill/>
        </p:spPr>
        <p:txBody>
          <a:bodyPr wrap="square" rtlCol="0">
            <a:spAutoFit/>
          </a:bodyPr>
          <a:lstStyle/>
          <a:p>
            <a:r>
              <a:rPr lang="en-US" sz="900" b="1" dirty="0" smtClean="0"/>
              <a:t>Fines Arts Division       </a:t>
            </a:r>
            <a:endParaRPr lang="en-US" sz="900" b="1" dirty="0"/>
          </a:p>
        </p:txBody>
      </p:sp>
      <p:pic>
        <p:nvPicPr>
          <p:cNvPr id="17411" name="Picture 3"/>
          <p:cNvPicPr>
            <a:picLocks noChangeAspect="1" noChangeArrowheads="1"/>
          </p:cNvPicPr>
          <p:nvPr/>
        </p:nvPicPr>
        <p:blipFill>
          <a:blip r:embed="rId9" cstate="print"/>
          <a:srcRect/>
          <a:stretch>
            <a:fillRect/>
          </a:stretch>
        </p:blipFill>
        <p:spPr bwMode="auto">
          <a:xfrm>
            <a:off x="5792864" y="1826392"/>
            <a:ext cx="715301" cy="715301"/>
          </a:xfrm>
          <a:prstGeom prst="rect">
            <a:avLst/>
          </a:prstGeom>
          <a:noFill/>
          <a:ln w="9525">
            <a:noFill/>
            <a:miter lim="800000"/>
            <a:headEnd/>
            <a:tailEnd/>
          </a:ln>
        </p:spPr>
      </p:pic>
      <p:sp>
        <p:nvSpPr>
          <p:cNvPr id="13" name="TextBox 12"/>
          <p:cNvSpPr txBox="1"/>
          <p:nvPr/>
        </p:nvSpPr>
        <p:spPr>
          <a:xfrm>
            <a:off x="3200401" y="2177453"/>
            <a:ext cx="1986896" cy="507831"/>
          </a:xfrm>
          <a:prstGeom prst="rect">
            <a:avLst/>
          </a:prstGeom>
          <a:noFill/>
        </p:spPr>
        <p:txBody>
          <a:bodyPr wrap="square" rtlCol="0">
            <a:spAutoFit/>
          </a:bodyPr>
          <a:lstStyle/>
          <a:p>
            <a:pPr lvl="0" algn="ctr"/>
            <a:r>
              <a:rPr lang="en-US" sz="900" b="1" dirty="0">
                <a:solidFill>
                  <a:prstClr val="black"/>
                </a:solidFill>
              </a:rPr>
              <a:t>Faculty Co - Coordinator E-Learning</a:t>
            </a:r>
          </a:p>
          <a:p>
            <a:pPr lvl="0" algn="ctr"/>
            <a:r>
              <a:rPr lang="en-US" sz="900" b="1" dirty="0" smtClean="0">
                <a:solidFill>
                  <a:prstClr val="black"/>
                </a:solidFill>
              </a:rPr>
              <a:t>Natural Sciences and Mathematics Education </a:t>
            </a:r>
            <a:r>
              <a:rPr lang="en-US" sz="900" b="1" dirty="0">
                <a:solidFill>
                  <a:prstClr val="black"/>
                </a:solidFill>
              </a:rPr>
              <a:t>Division</a:t>
            </a:r>
            <a:endParaRPr lang="en-US" sz="900" b="1" dirty="0">
              <a:solidFill>
                <a:prstClr val="black"/>
              </a:solidFill>
            </a:endParaRPr>
          </a:p>
        </p:txBody>
      </p:sp>
    </p:spTree>
    <p:extLst>
      <p:ext uri="{BB962C8B-B14F-4D97-AF65-F5344CB8AC3E}">
        <p14:creationId xmlns:p14="http://schemas.microsoft.com/office/powerpoint/2010/main" val="1130010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book as a checklist…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9000" y="1371601"/>
            <a:ext cx="5693535" cy="31242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371601"/>
            <a:ext cx="2438400" cy="3124199"/>
          </a:xfrm>
          <a:prstGeom prst="rect">
            <a:avLst/>
          </a:prstGeom>
        </p:spPr>
      </p:pic>
      <p:sp>
        <p:nvSpPr>
          <p:cNvPr id="6" name="TextBox 5"/>
          <p:cNvSpPr txBox="1"/>
          <p:nvPr/>
        </p:nvSpPr>
        <p:spPr>
          <a:xfrm>
            <a:off x="2209800" y="5181600"/>
            <a:ext cx="6563592" cy="369332"/>
          </a:xfrm>
          <a:prstGeom prst="rect">
            <a:avLst/>
          </a:prstGeom>
          <a:noFill/>
        </p:spPr>
        <p:txBody>
          <a:bodyPr wrap="none" rtlCol="0">
            <a:spAutoFit/>
          </a:bodyPr>
          <a:lstStyle/>
          <a:p>
            <a:r>
              <a:rPr lang="en-US" dirty="0" smtClean="0"/>
              <a:t>Accreditors emphasize it is not a checklist in trainings for evaluators.</a:t>
            </a:r>
            <a:endParaRPr lang="en-US" dirty="0"/>
          </a:p>
        </p:txBody>
      </p:sp>
    </p:spTree>
    <p:extLst>
      <p:ext uri="{BB962C8B-B14F-4D97-AF65-F5344CB8AC3E}">
        <p14:creationId xmlns:p14="http://schemas.microsoft.com/office/powerpoint/2010/main" val="1022648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Accreditors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6568536"/>
              </p:ext>
            </p:extLst>
          </p:nvPr>
        </p:nvGraphicFramePr>
        <p:xfrm>
          <a:off x="1066798" y="1600201"/>
          <a:ext cx="8077201" cy="4295775"/>
        </p:xfrm>
        <a:graphic>
          <a:graphicData uri="http://schemas.openxmlformats.org/drawingml/2006/table">
            <a:tbl>
              <a:tblPr>
                <a:tableStyleId>{5C22544A-7EE6-4342-B048-85BDC9FD1C3A}</a:tableStyleId>
              </a:tblPr>
              <a:tblGrid>
                <a:gridCol w="1153886"/>
                <a:gridCol w="3461657"/>
                <a:gridCol w="1153886"/>
                <a:gridCol w="1153886"/>
                <a:gridCol w="1153886"/>
              </a:tblGrid>
              <a:tr h="609600">
                <a:tc>
                  <a:txBody>
                    <a:bodyPr/>
                    <a:lstStyle/>
                    <a:p>
                      <a:pPr algn="ctr" fontAlgn="b"/>
                      <a:r>
                        <a:rPr lang="en-US" sz="2000" u="none" strike="noStrike" dirty="0">
                          <a:effectLst/>
                        </a:rPr>
                        <a:t>1</a:t>
                      </a:r>
                      <a:endParaRPr lang="en-US" sz="2000" b="0" i="0" u="none" strike="noStrike" dirty="0">
                        <a:solidFill>
                          <a:srgbClr val="963634"/>
                        </a:solidFill>
                        <a:effectLst/>
                        <a:latin typeface="Calibri"/>
                      </a:endParaRPr>
                    </a:p>
                  </a:txBody>
                  <a:tcPr marL="9525" marR="9525" marT="9525" marB="0" anchor="b"/>
                </a:tc>
                <a:tc>
                  <a:txBody>
                    <a:bodyPr/>
                    <a:lstStyle/>
                    <a:p>
                      <a:pPr algn="l" fontAlgn="b"/>
                      <a:r>
                        <a:rPr lang="en-US" sz="2000" u="none" strike="noStrike" dirty="0">
                          <a:effectLst/>
                        </a:rPr>
                        <a:t>Self study addresses distance </a:t>
                      </a:r>
                      <a:r>
                        <a:rPr lang="en-US" sz="2000" u="none" strike="noStrike" dirty="0" smtClean="0">
                          <a:effectLst/>
                        </a:rPr>
                        <a:t>education</a:t>
                      </a:r>
                      <a:endParaRPr lang="en-US" sz="20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609600">
                <a:tc>
                  <a:txBody>
                    <a:bodyPr/>
                    <a:lstStyle/>
                    <a:p>
                      <a:pPr algn="ctr" fontAlgn="b"/>
                      <a:r>
                        <a:rPr lang="en-US" sz="2000" u="none" strike="noStrike" dirty="0">
                          <a:effectLst/>
                        </a:rPr>
                        <a:t>2</a:t>
                      </a:r>
                      <a:endParaRPr lang="en-US" sz="2000" b="0" i="0" u="none" strike="noStrike" dirty="0">
                        <a:solidFill>
                          <a:srgbClr val="963634"/>
                        </a:solidFill>
                        <a:effectLst/>
                        <a:latin typeface="Calibri"/>
                      </a:endParaRPr>
                    </a:p>
                  </a:txBody>
                  <a:tcPr marL="9525" marR="9525" marT="9525" marB="0" anchor="b"/>
                </a:tc>
                <a:tc gridSpan="4">
                  <a:txBody>
                    <a:bodyPr/>
                    <a:lstStyle/>
                    <a:p>
                      <a:pPr algn="l" fontAlgn="b"/>
                      <a:r>
                        <a:rPr lang="en-US" sz="2000" u="none" strike="noStrike" dirty="0">
                          <a:effectLst/>
                        </a:rPr>
                        <a:t>Programs are consistent with the mission and vision of the college</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algn="ctr" fontAlgn="b"/>
                      <a:r>
                        <a:rPr lang="en-US" sz="2000" u="none" strike="noStrike" dirty="0">
                          <a:effectLst/>
                        </a:rPr>
                        <a:t>3</a:t>
                      </a:r>
                      <a:endParaRPr lang="en-US" sz="2000" b="0" i="0" u="none" strike="noStrike" dirty="0">
                        <a:solidFill>
                          <a:srgbClr val="963634"/>
                        </a:solidFill>
                        <a:effectLst/>
                        <a:latin typeface="Calibri"/>
                      </a:endParaRPr>
                    </a:p>
                  </a:txBody>
                  <a:tcPr marL="9525" marR="9525" marT="9525" marB="0" anchor="b"/>
                </a:tc>
                <a:tc gridSpan="2">
                  <a:txBody>
                    <a:bodyPr/>
                    <a:lstStyle/>
                    <a:p>
                      <a:pPr algn="l" fontAlgn="b"/>
                      <a:r>
                        <a:rPr lang="en-US" sz="2000" u="none" strike="noStrike" dirty="0">
                          <a:effectLst/>
                        </a:rPr>
                        <a:t>Budgets reflect investment in online learning</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609600">
                <a:tc>
                  <a:txBody>
                    <a:bodyPr/>
                    <a:lstStyle/>
                    <a:p>
                      <a:pPr algn="ctr" fontAlgn="b"/>
                      <a:r>
                        <a:rPr lang="en-US" sz="2000" u="none" strike="noStrike" dirty="0">
                          <a:effectLst/>
                        </a:rPr>
                        <a:t>4</a:t>
                      </a:r>
                      <a:endParaRPr lang="en-US" sz="2000" b="0" i="0" u="none" strike="noStrike" dirty="0">
                        <a:solidFill>
                          <a:srgbClr val="963634"/>
                        </a:solidFill>
                        <a:effectLst/>
                        <a:latin typeface="Calibri"/>
                      </a:endParaRPr>
                    </a:p>
                  </a:txBody>
                  <a:tcPr marL="9525" marR="9525" marT="9525" marB="0" anchor="b"/>
                </a:tc>
                <a:tc gridSpan="3">
                  <a:txBody>
                    <a:bodyPr/>
                    <a:lstStyle/>
                    <a:p>
                      <a:pPr algn="l" fontAlgn="b"/>
                      <a:r>
                        <a:rPr lang="en-US" sz="2000" u="none" strike="noStrike" dirty="0">
                          <a:effectLst/>
                        </a:rPr>
                        <a:t>Courses are comparable in rigor, content and resources</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609600">
                <a:tc>
                  <a:txBody>
                    <a:bodyPr/>
                    <a:lstStyle/>
                    <a:p>
                      <a:pPr algn="ctr" fontAlgn="b"/>
                      <a:r>
                        <a:rPr lang="en-US" sz="2000" u="none" strike="noStrike" dirty="0">
                          <a:effectLst/>
                        </a:rPr>
                        <a:t>5</a:t>
                      </a:r>
                      <a:endParaRPr lang="en-US" sz="2000" b="0" i="0" u="none" strike="noStrike" dirty="0">
                        <a:solidFill>
                          <a:srgbClr val="963634"/>
                        </a:solidFill>
                        <a:effectLst/>
                        <a:latin typeface="Calibri"/>
                      </a:endParaRPr>
                    </a:p>
                  </a:txBody>
                  <a:tcPr marL="9525" marR="9525" marT="9525" marB="0" anchor="b"/>
                </a:tc>
                <a:tc gridSpan="4">
                  <a:txBody>
                    <a:bodyPr/>
                    <a:lstStyle/>
                    <a:p>
                      <a:pPr algn="l" fontAlgn="b"/>
                      <a:r>
                        <a:rPr lang="en-US" sz="2000" u="none" strike="noStrike" dirty="0">
                          <a:effectLst/>
                        </a:rPr>
                        <a:t>Documented process for verifying student identification *******</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609600">
                <a:tc>
                  <a:txBody>
                    <a:bodyPr/>
                    <a:lstStyle/>
                    <a:p>
                      <a:pPr algn="ctr" fontAlgn="b"/>
                      <a:r>
                        <a:rPr lang="en-US" sz="2000" u="none" strike="noStrike" dirty="0">
                          <a:effectLst/>
                        </a:rPr>
                        <a:t>6</a:t>
                      </a:r>
                      <a:endParaRPr lang="en-US" sz="2000" b="0" i="0" u="none" strike="noStrike" dirty="0">
                        <a:solidFill>
                          <a:srgbClr val="963634"/>
                        </a:solidFill>
                        <a:effectLst/>
                        <a:latin typeface="Calibri"/>
                      </a:endParaRPr>
                    </a:p>
                  </a:txBody>
                  <a:tcPr marL="9525" marR="9525" marT="9525" marB="0" anchor="b"/>
                </a:tc>
                <a:tc>
                  <a:txBody>
                    <a:bodyPr/>
                    <a:lstStyle/>
                    <a:p>
                      <a:pPr algn="l" fontAlgn="b"/>
                      <a:r>
                        <a:rPr lang="en-US" sz="2000" u="none" strike="noStrike" dirty="0">
                          <a:effectLst/>
                        </a:rPr>
                        <a:t>Evidence of capacity and resources</a:t>
                      </a:r>
                      <a:endParaRPr lang="en-US" sz="20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609600">
                <a:tc>
                  <a:txBody>
                    <a:bodyPr/>
                    <a:lstStyle/>
                    <a:p>
                      <a:pPr algn="ctr" fontAlgn="b"/>
                      <a:r>
                        <a:rPr lang="en-US" sz="2000" u="none" strike="noStrike" dirty="0">
                          <a:effectLst/>
                        </a:rPr>
                        <a:t>7</a:t>
                      </a:r>
                      <a:endParaRPr lang="en-US" sz="2000" b="0" i="0" u="none" strike="noStrike" dirty="0">
                        <a:solidFill>
                          <a:srgbClr val="963634"/>
                        </a:solidFill>
                        <a:effectLst/>
                        <a:latin typeface="Calibri"/>
                      </a:endParaRPr>
                    </a:p>
                  </a:txBody>
                  <a:tcPr marL="9525" marR="9525" marT="9525" marB="0" anchor="b"/>
                </a:tc>
                <a:tc gridSpan="2">
                  <a:txBody>
                    <a:bodyPr/>
                    <a:lstStyle/>
                    <a:p>
                      <a:pPr algn="l" fontAlgn="b"/>
                      <a:r>
                        <a:rPr lang="en-US" sz="2000" u="none" strike="noStrike" dirty="0">
                          <a:effectLst/>
                        </a:rPr>
                        <a:t>Qualified faculty are teaching online</a:t>
                      </a:r>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82003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Processes and Assessment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1581129"/>
              </p:ext>
            </p:extLst>
          </p:nvPr>
        </p:nvGraphicFramePr>
        <p:xfrm>
          <a:off x="1143000" y="1219202"/>
          <a:ext cx="8001000" cy="4758644"/>
        </p:xfrm>
        <a:graphic>
          <a:graphicData uri="http://schemas.openxmlformats.org/drawingml/2006/table">
            <a:tbl>
              <a:tblPr>
                <a:tableStyleId>{5C22544A-7EE6-4342-B048-85BDC9FD1C3A}</a:tableStyleId>
              </a:tblPr>
              <a:tblGrid>
                <a:gridCol w="1000125"/>
                <a:gridCol w="1000125"/>
                <a:gridCol w="1000125"/>
                <a:gridCol w="1000125"/>
                <a:gridCol w="1000125"/>
                <a:gridCol w="1000125"/>
                <a:gridCol w="1000125"/>
                <a:gridCol w="1000125"/>
              </a:tblGrid>
              <a:tr h="546750">
                <a:tc>
                  <a:txBody>
                    <a:bodyPr/>
                    <a:lstStyle/>
                    <a:p>
                      <a:pPr algn="ctr" fontAlgn="b"/>
                      <a:r>
                        <a:rPr lang="en-US" sz="2000" u="none" strike="noStrike" dirty="0">
                          <a:effectLst/>
                        </a:rPr>
                        <a:t>8</a:t>
                      </a:r>
                      <a:endParaRPr lang="en-US" sz="2000" b="0" i="0" u="none" strike="noStrike" dirty="0">
                        <a:solidFill>
                          <a:srgbClr val="963634"/>
                        </a:solidFill>
                        <a:effectLst/>
                        <a:latin typeface="Calibri"/>
                      </a:endParaRPr>
                    </a:p>
                  </a:txBody>
                  <a:tcPr marL="9525" marR="9525" marT="9525" marB="0" anchor="b"/>
                </a:tc>
                <a:tc gridSpan="2">
                  <a:txBody>
                    <a:bodyPr/>
                    <a:lstStyle/>
                    <a:p>
                      <a:pPr algn="l" fontAlgn="b"/>
                      <a:r>
                        <a:rPr lang="en-US" sz="1800" u="none" strike="noStrike" dirty="0">
                          <a:effectLst/>
                        </a:rPr>
                        <a:t>Supervision of </a:t>
                      </a:r>
                      <a:r>
                        <a:rPr lang="en-US" sz="1800" u="none" strike="noStrike" dirty="0" smtClean="0">
                          <a:effectLst/>
                        </a:rPr>
                        <a:t>program</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493878">
                <a:tc>
                  <a:txBody>
                    <a:bodyPr/>
                    <a:lstStyle/>
                    <a:p>
                      <a:pPr algn="ctr" fontAlgn="b"/>
                      <a:endParaRPr lang="en-US" sz="2000" b="0" i="0" u="none" strike="noStrike">
                        <a:solidFill>
                          <a:srgbClr val="963634"/>
                        </a:solidFill>
                        <a:effectLst/>
                        <a:latin typeface="Calibri"/>
                      </a:endParaRPr>
                    </a:p>
                  </a:txBody>
                  <a:tcPr marL="9525" marR="9525" marT="9525" marB="0" anchor="b"/>
                </a:tc>
                <a:tc>
                  <a:txBody>
                    <a:bodyPr/>
                    <a:lstStyle/>
                    <a:p>
                      <a:pPr algn="l" fontAlgn="b"/>
                      <a:r>
                        <a:rPr lang="en-US" sz="1800" u="none" strike="noStrike" dirty="0">
                          <a:effectLst/>
                        </a:rPr>
                        <a:t>A</a:t>
                      </a:r>
                      <a:endParaRPr lang="en-US" sz="1800" b="0" i="0" u="none" strike="noStrike" dirty="0">
                        <a:solidFill>
                          <a:srgbClr val="000000"/>
                        </a:solidFill>
                        <a:effectLst/>
                        <a:latin typeface="Calibri"/>
                      </a:endParaRPr>
                    </a:p>
                  </a:txBody>
                  <a:tcPr marL="9525" marR="9525" marT="9525" marB="0" anchor="b"/>
                </a:tc>
                <a:tc gridSpan="3">
                  <a:txBody>
                    <a:bodyPr/>
                    <a:lstStyle/>
                    <a:p>
                      <a:pPr algn="l" fontAlgn="b"/>
                      <a:r>
                        <a:rPr lang="en-US" sz="1800" u="none" strike="noStrike" dirty="0">
                          <a:effectLst/>
                        </a:rPr>
                        <a:t>integrated into the curriculum</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320503">
                <a:tc>
                  <a:txBody>
                    <a:bodyPr/>
                    <a:lstStyle/>
                    <a:p>
                      <a:pPr algn="ctr" fontAlgn="b"/>
                      <a:endParaRPr lang="en-US" sz="2000" b="0" i="0" u="none" strike="noStrike">
                        <a:solidFill>
                          <a:srgbClr val="963634"/>
                        </a:solidFill>
                        <a:effectLst/>
                        <a:latin typeface="Calibri"/>
                      </a:endParaRPr>
                    </a:p>
                  </a:txBody>
                  <a:tcPr marL="9525" marR="9525" marT="9525" marB="0" anchor="b"/>
                </a:tc>
                <a:tc>
                  <a:txBody>
                    <a:bodyPr/>
                    <a:lstStyle/>
                    <a:p>
                      <a:pPr algn="l" fontAlgn="b"/>
                      <a:r>
                        <a:rPr lang="en-US" sz="1800" u="none" strike="noStrike">
                          <a:effectLst/>
                        </a:rPr>
                        <a:t>B</a:t>
                      </a:r>
                      <a:endParaRPr lang="en-US" sz="1800" b="0" i="0" u="none" strike="noStrike">
                        <a:solidFill>
                          <a:srgbClr val="000000"/>
                        </a:solidFill>
                        <a:effectLst/>
                        <a:latin typeface="Calibri"/>
                      </a:endParaRPr>
                    </a:p>
                  </a:txBody>
                  <a:tcPr marL="9525" marR="9525" marT="9525" marB="0" anchor="b"/>
                </a:tc>
                <a:tc gridSpan="2">
                  <a:txBody>
                    <a:bodyPr/>
                    <a:lstStyle/>
                    <a:p>
                      <a:pPr algn="l" fontAlgn="b"/>
                      <a:r>
                        <a:rPr lang="en-US" sz="1800" u="none" strike="noStrike" dirty="0">
                          <a:effectLst/>
                        </a:rPr>
                        <a:t>governance</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320503">
                <a:tc>
                  <a:txBody>
                    <a:bodyPr/>
                    <a:lstStyle/>
                    <a:p>
                      <a:pPr algn="ctr" fontAlgn="b"/>
                      <a:endParaRPr lang="en-US" sz="2000" b="0" i="0" u="none" strike="noStrike">
                        <a:solidFill>
                          <a:srgbClr val="963634"/>
                        </a:solidFill>
                        <a:effectLst/>
                        <a:latin typeface="Calibri"/>
                      </a:endParaRPr>
                    </a:p>
                  </a:txBody>
                  <a:tcPr marL="9525" marR="9525" marT="9525" marB="0" anchor="b"/>
                </a:tc>
                <a:tc>
                  <a:txBody>
                    <a:bodyPr/>
                    <a:lstStyle/>
                    <a:p>
                      <a:pPr algn="l" fontAlgn="b"/>
                      <a:r>
                        <a:rPr lang="en-US" sz="1800" u="none" strike="noStrike">
                          <a:effectLst/>
                        </a:rPr>
                        <a:t>C</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planning</a:t>
                      </a:r>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320503">
                <a:tc>
                  <a:txBody>
                    <a:bodyPr/>
                    <a:lstStyle/>
                    <a:p>
                      <a:pPr algn="ctr" fontAlgn="b"/>
                      <a:endParaRPr lang="en-US" sz="2000" b="0" i="0" u="none" strike="noStrike" dirty="0">
                        <a:solidFill>
                          <a:srgbClr val="963634"/>
                        </a:solidFill>
                        <a:effectLst/>
                        <a:latin typeface="Calibri"/>
                      </a:endParaRPr>
                    </a:p>
                  </a:txBody>
                  <a:tcPr marL="9525" marR="9525" marT="9525" marB="0" anchor="b"/>
                </a:tc>
                <a:tc>
                  <a:txBody>
                    <a:bodyPr/>
                    <a:lstStyle/>
                    <a:p>
                      <a:pPr algn="l" fontAlgn="b"/>
                      <a:r>
                        <a:rPr lang="en-US" sz="1800" u="none" strike="noStrike">
                          <a:effectLst/>
                        </a:rPr>
                        <a:t>D</a:t>
                      </a:r>
                      <a:endParaRPr lang="en-US" sz="1800" b="0" i="0" u="none" strike="noStrike">
                        <a:solidFill>
                          <a:srgbClr val="000000"/>
                        </a:solidFill>
                        <a:effectLst/>
                        <a:latin typeface="Calibri"/>
                      </a:endParaRPr>
                    </a:p>
                  </a:txBody>
                  <a:tcPr marL="9525" marR="9525" marT="9525" marB="0" anchor="b"/>
                </a:tc>
                <a:tc gridSpan="3">
                  <a:txBody>
                    <a:bodyPr/>
                    <a:lstStyle/>
                    <a:p>
                      <a:pPr algn="l" fontAlgn="b"/>
                      <a:r>
                        <a:rPr lang="en-US" sz="1800" u="none" strike="noStrike" dirty="0">
                          <a:effectLst/>
                        </a:rPr>
                        <a:t>administrative processes</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546750">
                <a:tc>
                  <a:txBody>
                    <a:bodyPr/>
                    <a:lstStyle/>
                    <a:p>
                      <a:pPr algn="ctr" fontAlgn="b"/>
                      <a:endParaRPr lang="en-US" sz="2000" b="0" i="0" u="none" strike="noStrike" dirty="0">
                        <a:solidFill>
                          <a:srgbClr val="963634"/>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a:t>
                      </a:r>
                      <a:endParaRPr lang="en-US" sz="1800" b="0" i="0" u="none" strike="noStrike">
                        <a:solidFill>
                          <a:srgbClr val="000000"/>
                        </a:solidFill>
                        <a:effectLst/>
                        <a:latin typeface="Calibri"/>
                      </a:endParaRPr>
                    </a:p>
                  </a:txBody>
                  <a:tcPr marL="9525" marR="9525" marT="9525" marB="0" anchor="b"/>
                </a:tc>
                <a:tc gridSpan="3">
                  <a:txBody>
                    <a:bodyPr/>
                    <a:lstStyle/>
                    <a:p>
                      <a:pPr algn="l" fontAlgn="b"/>
                      <a:r>
                        <a:rPr lang="en-US" sz="1800" u="none" strike="noStrike" dirty="0">
                          <a:effectLst/>
                        </a:rPr>
                        <a:t>Courses go to Academic committee</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493878">
                <a:tc>
                  <a:txBody>
                    <a:bodyPr/>
                    <a:lstStyle/>
                    <a:p>
                      <a:pPr algn="ctr" fontAlgn="b"/>
                      <a:endParaRPr lang="en-US" sz="2000" b="0" i="0" u="none" strike="noStrike">
                        <a:solidFill>
                          <a:srgbClr val="963634"/>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ii</a:t>
                      </a:r>
                      <a:endParaRPr lang="en-US" sz="1800" b="0" i="0" u="none" strike="noStrike">
                        <a:solidFill>
                          <a:srgbClr val="000000"/>
                        </a:solidFill>
                        <a:effectLst/>
                        <a:latin typeface="Calibri"/>
                      </a:endParaRPr>
                    </a:p>
                  </a:txBody>
                  <a:tcPr marL="9525" marR="9525" marT="9525" marB="0" anchor="b"/>
                </a:tc>
                <a:tc gridSpan="5">
                  <a:txBody>
                    <a:bodyPr/>
                    <a:lstStyle/>
                    <a:p>
                      <a:pPr algn="l" fontAlgn="b"/>
                      <a:r>
                        <a:rPr lang="en-US" sz="1800" u="none" strike="noStrike" dirty="0">
                          <a:effectLst/>
                        </a:rPr>
                        <a:t>Courses go to committee for online delivery approval</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0503">
                <a:tc>
                  <a:txBody>
                    <a:bodyPr/>
                    <a:lstStyle/>
                    <a:p>
                      <a:pPr algn="ctr" fontAlgn="b"/>
                      <a:endParaRPr lang="en-US" sz="2000" b="0" i="0" u="none" strike="noStrike" dirty="0">
                        <a:solidFill>
                          <a:srgbClr val="963634"/>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iii</a:t>
                      </a:r>
                      <a:endParaRPr lang="en-US" sz="1800" b="0" i="0" u="none" strike="noStrike">
                        <a:solidFill>
                          <a:srgbClr val="000000"/>
                        </a:solidFill>
                        <a:effectLst/>
                        <a:latin typeface="Calibri"/>
                      </a:endParaRPr>
                    </a:p>
                  </a:txBody>
                  <a:tcPr marL="9525" marR="9525" marT="9525" marB="0" anchor="b"/>
                </a:tc>
                <a:tc gridSpan="5">
                  <a:txBody>
                    <a:bodyPr/>
                    <a:lstStyle/>
                    <a:p>
                      <a:pPr algn="l" fontAlgn="b"/>
                      <a:r>
                        <a:rPr lang="en-US" sz="1800" u="none" strike="noStrike" dirty="0" smtClean="0">
                          <a:effectLst/>
                        </a:rPr>
                        <a:t>Instructors </a:t>
                      </a:r>
                      <a:r>
                        <a:rPr lang="en-US" sz="1800" u="none" strike="noStrike" dirty="0">
                          <a:effectLst/>
                        </a:rPr>
                        <a:t>are trained to teach online specifically</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6750">
                <a:tc>
                  <a:txBody>
                    <a:bodyPr/>
                    <a:lstStyle/>
                    <a:p>
                      <a:pPr algn="ctr" fontAlgn="b"/>
                      <a:endParaRPr lang="en-US" sz="2000" b="0" i="0" u="none" strike="noStrike">
                        <a:solidFill>
                          <a:srgbClr val="963634"/>
                        </a:solidFill>
                        <a:effectLst/>
                        <a:latin typeface="Calibri"/>
                      </a:endParaRPr>
                    </a:p>
                  </a:txBody>
                  <a:tcPr marL="9525" marR="9525" marT="9525" marB="0" anchor="b"/>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iv</a:t>
                      </a:r>
                      <a:endParaRPr lang="en-US" sz="1800" b="0" i="0" u="none" strike="noStrike">
                        <a:solidFill>
                          <a:srgbClr val="000000"/>
                        </a:solidFill>
                        <a:effectLst/>
                        <a:latin typeface="Calibri"/>
                      </a:endParaRPr>
                    </a:p>
                  </a:txBody>
                  <a:tcPr marL="9525" marR="9525" marT="9525" marB="0" anchor="b"/>
                </a:tc>
                <a:tc gridSpan="4">
                  <a:txBody>
                    <a:bodyPr/>
                    <a:lstStyle/>
                    <a:p>
                      <a:pPr algn="l" fontAlgn="b"/>
                      <a:r>
                        <a:rPr lang="en-US" sz="1800" u="none" strike="noStrike" dirty="0">
                          <a:effectLst/>
                        </a:rPr>
                        <a:t>Courses are reviewed (using QM of course!)</a:t>
                      </a:r>
                      <a:endParaRPr lang="en-US" sz="18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493878">
                <a:tc>
                  <a:txBody>
                    <a:bodyPr/>
                    <a:lstStyle/>
                    <a:p>
                      <a:pPr algn="ctr" fontAlgn="b"/>
                      <a:r>
                        <a:rPr lang="en-US" sz="2000" u="none" strike="noStrike" dirty="0">
                          <a:effectLst/>
                        </a:rPr>
                        <a:t>9</a:t>
                      </a:r>
                      <a:endParaRPr lang="en-US" sz="2000" b="0" i="0" u="none" strike="noStrike" dirty="0">
                        <a:solidFill>
                          <a:srgbClr val="963634"/>
                        </a:solidFill>
                        <a:effectLst/>
                        <a:latin typeface="Calibri"/>
                      </a:endParaRPr>
                    </a:p>
                  </a:txBody>
                  <a:tcPr marL="9525" marR="9525" marT="9525" marB="0" anchor="b"/>
                </a:tc>
                <a:tc gridSpan="3">
                  <a:txBody>
                    <a:bodyPr/>
                    <a:lstStyle/>
                    <a:p>
                      <a:pPr algn="l" fontAlgn="b"/>
                      <a:r>
                        <a:rPr lang="en-US" sz="1800" u="none" strike="noStrike">
                          <a:effectLst/>
                        </a:rPr>
                        <a:t>Assessment of student learning</a:t>
                      </a:r>
                      <a:endParaRPr lang="en-US" sz="18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a:endParaRPr>
                    </a:p>
                  </a:txBody>
                  <a:tcPr marL="9525" marR="9525" marT="9525" marB="0" anchor="b"/>
                </a:tc>
                <a:tc>
                  <a:txBody>
                    <a:bodyPr/>
                    <a:lstStyle/>
                    <a:p>
                      <a:pPr algn="l" fontAlgn="b"/>
                      <a:endParaRPr lang="en-US" sz="18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320503">
                <a:tc>
                  <a:txBody>
                    <a:bodyPr/>
                    <a:lstStyle/>
                    <a:p>
                      <a:pPr algn="ctr" fontAlgn="b"/>
                      <a:endParaRPr lang="en-US" sz="2000" b="0" i="0" u="none" strike="noStrike" dirty="0">
                        <a:solidFill>
                          <a:srgbClr val="963634"/>
                        </a:solidFill>
                        <a:effectLst/>
                        <a:latin typeface="Calibri"/>
                      </a:endParaRPr>
                    </a:p>
                  </a:txBody>
                  <a:tcPr marL="9525" marR="9525" marT="9525" marB="0" anchor="b"/>
                </a:tc>
                <a:tc gridSpan="3">
                  <a:txBody>
                    <a:bodyPr/>
                    <a:lstStyle/>
                    <a:p>
                      <a:pPr algn="l" fontAlgn="b"/>
                      <a:endParaRPr lang="en-US" sz="20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effectLst/>
                        <a:latin typeface="Calibri"/>
                      </a:endParaRPr>
                    </a:p>
                  </a:txBody>
                  <a:tcPr marL="9525" marR="9525" marT="9525" marB="0" anchor="b"/>
                </a:tc>
                <a:tc>
                  <a:txBody>
                    <a:bodyPr/>
                    <a:lstStyle/>
                    <a:p>
                      <a:pPr algn="l" fontAlgn="b"/>
                      <a:endParaRPr lang="en-US" sz="20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42188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8229600" cy="1143000"/>
          </a:xfrm>
        </p:spPr>
        <p:txBody>
          <a:bodyPr>
            <a:normAutofit fontScale="90000"/>
          </a:bodyPr>
          <a:lstStyle/>
          <a:p>
            <a:pPr algn="l"/>
            <a:r>
              <a:rPr lang="en-US" dirty="0" smtClean="0"/>
              <a:t/>
            </a:r>
            <a:br>
              <a:rPr lang="en-US" dirty="0" smtClean="0"/>
            </a:br>
            <a:r>
              <a:rPr lang="en-US" dirty="0" smtClean="0"/>
              <a:t>Adequate</a:t>
            </a:r>
            <a:br>
              <a:rPr lang="en-US" dirty="0" smtClean="0"/>
            </a:br>
            <a:r>
              <a:rPr lang="en-US" dirty="0" smtClean="0"/>
              <a:t>Infrastructure</a:t>
            </a:r>
            <a:br>
              <a:rPr lang="en-US" dirty="0" smtClean="0"/>
            </a:br>
            <a:r>
              <a:rPr lang="en-US" dirty="0"/>
              <a:t/>
            </a:r>
            <a:br>
              <a:rPr lang="en-US" dirty="0"/>
            </a:br>
            <a:r>
              <a:rPr lang="en-US" dirty="0" smtClean="0"/>
              <a:t>Student</a:t>
            </a:r>
            <a:br>
              <a:rPr lang="en-US" dirty="0" smtClean="0"/>
            </a:br>
            <a:r>
              <a:rPr lang="en-US" dirty="0" smtClean="0"/>
              <a:t> Services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2558396"/>
              </p:ext>
            </p:extLst>
          </p:nvPr>
        </p:nvGraphicFramePr>
        <p:xfrm>
          <a:off x="3505200" y="76199"/>
          <a:ext cx="5715000" cy="5791207"/>
        </p:xfrm>
        <a:graphic>
          <a:graphicData uri="http://schemas.openxmlformats.org/drawingml/2006/table">
            <a:tbl>
              <a:tblPr>
                <a:tableStyleId>{5C22544A-7EE6-4342-B048-85BDC9FD1C3A}</a:tableStyleId>
              </a:tblPr>
              <a:tblGrid>
                <a:gridCol w="1062080"/>
                <a:gridCol w="1223920"/>
                <a:gridCol w="1143000"/>
                <a:gridCol w="1143000"/>
                <a:gridCol w="1143000"/>
              </a:tblGrid>
              <a:tr h="253889">
                <a:tc>
                  <a:txBody>
                    <a:bodyPr/>
                    <a:lstStyle/>
                    <a:p>
                      <a:pPr algn="ctr" fontAlgn="b"/>
                      <a:r>
                        <a:rPr lang="en-US" sz="1100" u="none" strike="noStrike" dirty="0">
                          <a:effectLst/>
                        </a:rPr>
                        <a:t>10</a:t>
                      </a:r>
                      <a:endParaRPr lang="en-US" sz="1100" b="0" i="0" u="none" strike="noStrike" dirty="0">
                        <a:solidFill>
                          <a:srgbClr val="963634"/>
                        </a:solidFill>
                        <a:effectLst/>
                        <a:latin typeface="Calibri"/>
                      </a:endParaRPr>
                    </a:p>
                  </a:txBody>
                  <a:tcPr marL="9525" marR="9525" marT="9525" marB="0" anchor="b"/>
                </a:tc>
                <a:tc gridSpan="3">
                  <a:txBody>
                    <a:bodyPr/>
                    <a:lstStyle/>
                    <a:p>
                      <a:pPr algn="l" fontAlgn="b"/>
                      <a:r>
                        <a:rPr lang="en-US" sz="1100" u="none" strike="noStrike">
                          <a:effectLst/>
                        </a:rPr>
                        <a:t>Adequate technical infrastructure</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r>
                        <a:rPr lang="en-US" sz="1100" u="none" strike="noStrike" dirty="0">
                          <a:effectLst/>
                        </a:rPr>
                        <a:t>11</a:t>
                      </a:r>
                      <a:endParaRPr lang="en-US" sz="1100" b="0" i="0" u="none" strike="noStrike" dirty="0">
                        <a:solidFill>
                          <a:srgbClr val="963634"/>
                        </a:solidFill>
                        <a:effectLst/>
                        <a:latin typeface="Calibri"/>
                      </a:endParaRPr>
                    </a:p>
                  </a:txBody>
                  <a:tcPr marL="9525" marR="9525" marT="9525" marB="0" anchor="b"/>
                </a:tc>
                <a:tc gridSpan="3">
                  <a:txBody>
                    <a:bodyPr/>
                    <a:lstStyle/>
                    <a:p>
                      <a:pPr algn="l" fontAlgn="b"/>
                      <a:r>
                        <a:rPr lang="en-US" sz="1100" u="none" strike="noStrike">
                          <a:effectLst/>
                        </a:rPr>
                        <a:t>Adequate student services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dirty="0">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Admissions</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Advising</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Financial Aid</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Orientation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dirty="0">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Registration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Tutoring</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Assessment and testing</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Bookstore</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dirty="0">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Career Services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Course program catalog</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Disability Services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dirty="0">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Communication</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Library</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Personal Counseling</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Placement Services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Schedule of Classes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dirty="0">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Student Accounts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Student Activities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459538">
                <a:tc>
                  <a:txBody>
                    <a:bodyPr/>
                    <a:lstStyle/>
                    <a:p>
                      <a:pPr algn="ctr" fontAlgn="b"/>
                      <a:endParaRPr lang="en-US" sz="1100" b="0" i="0" u="none" strike="noStrike" dirty="0">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Student Population Segments</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53889">
                <a:tc>
                  <a:txBody>
                    <a:bodyPr/>
                    <a:lstStyle/>
                    <a:p>
                      <a:pPr algn="ctr" fontAlgn="b"/>
                      <a:endParaRPr lang="en-US" sz="1100" b="0" i="0" u="none" strike="noStrike" dirty="0">
                        <a:solidFill>
                          <a:srgbClr val="963634"/>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gridSpan="2">
                  <a:txBody>
                    <a:bodyPr/>
                    <a:lstStyle/>
                    <a:p>
                      <a:pPr algn="l" fontAlgn="b"/>
                      <a:r>
                        <a:rPr lang="en-US" sz="1100" u="none" strike="noStrike">
                          <a:effectLst/>
                        </a:rPr>
                        <a:t>Technical Support</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24845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Grading Your Student Services</a:t>
            </a:r>
            <a:br>
              <a:rPr lang="en-US" dirty="0" smtClean="0"/>
            </a:br>
            <a:r>
              <a:rPr lang="en-US" dirty="0" smtClean="0"/>
              <a:t>From WCET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5534257"/>
              </p:ext>
            </p:extLst>
          </p:nvPr>
        </p:nvGraphicFramePr>
        <p:xfrm>
          <a:off x="1524000" y="1371600"/>
          <a:ext cx="7467600" cy="4420394"/>
        </p:xfrm>
        <a:graphic>
          <a:graphicData uri="http://schemas.openxmlformats.org/drawingml/2006/table">
            <a:tbl>
              <a:tblPr>
                <a:tableStyleId>{5C22544A-7EE6-4342-B048-85BDC9FD1C3A}</a:tableStyleId>
              </a:tblPr>
              <a:tblGrid>
                <a:gridCol w="1866900"/>
                <a:gridCol w="1866900"/>
                <a:gridCol w="1866900"/>
                <a:gridCol w="1866900"/>
              </a:tblGrid>
              <a:tr h="4420394">
                <a:tc>
                  <a:txBody>
                    <a:bodyPr/>
                    <a:lstStyle/>
                    <a:p>
                      <a:pPr algn="l" fontAlgn="b"/>
                      <a:r>
                        <a:rPr lang="en-US" sz="1600" u="none" strike="noStrike">
                          <a:effectLst/>
                        </a:rPr>
                        <a:t>The information is presented from the institution's point of view, using terminology and organization that mirror the physical organization and processes of the institution.</a:t>
                      </a:r>
                      <a:endParaRPr lang="en-US" sz="1600" b="0" i="0" u="none" strike="noStrike">
                        <a:solidFill>
                          <a:srgbClr val="000000"/>
                        </a:solidFill>
                        <a:effectLst/>
                        <a:latin typeface="Arial"/>
                      </a:endParaRPr>
                    </a:p>
                  </a:txBody>
                  <a:tcPr marL="9525" marR="9525" marT="9525" marB="0" anchor="b"/>
                </a:tc>
                <a:tc>
                  <a:txBody>
                    <a:bodyPr/>
                    <a:lstStyle/>
                    <a:p>
                      <a:pPr algn="l" fontAlgn="b"/>
                      <a:r>
                        <a:rPr lang="en-US" sz="1600" u="none" strike="noStrike">
                          <a:effectLst/>
                        </a:rPr>
                        <a:t>The information is channeled for population segments. For example, there are separate paths for prospective and matriculating students to various student services. These services are distinct entities, however, still reflecting their physical organization.</a:t>
                      </a:r>
                      <a:endParaRPr lang="en-US" sz="1600" b="0" i="0" u="none" strike="noStrike">
                        <a:solidFill>
                          <a:srgbClr val="000000"/>
                        </a:solidFill>
                        <a:effectLst/>
                        <a:latin typeface="Arial"/>
                      </a:endParaRPr>
                    </a:p>
                  </a:txBody>
                  <a:tcPr marL="9525" marR="9525" marT="9525" marB="0" anchor="b"/>
                </a:tc>
                <a:tc>
                  <a:txBody>
                    <a:bodyPr/>
                    <a:lstStyle/>
                    <a:p>
                      <a:pPr algn="l" fontAlgn="b"/>
                      <a:r>
                        <a:rPr lang="en-US" sz="1600" u="none" strike="noStrike">
                          <a:effectLst/>
                        </a:rPr>
                        <a:t>New "one-stop" services - like enrollment services - aggregate and integrate a range of related services to provide personalized and customized service from the student's point of view. Transaction services, portals, and communication tools enhance the student's experience.</a:t>
                      </a:r>
                      <a:endParaRPr lang="en-US" sz="1600" b="0" i="0" u="none" strike="noStrike">
                        <a:solidFill>
                          <a:srgbClr val="000000"/>
                        </a:solidFill>
                        <a:effectLst/>
                        <a:latin typeface="Arial"/>
                      </a:endParaRPr>
                    </a:p>
                  </a:txBody>
                  <a:tcPr marL="9525" marR="9525" marT="9525" marB="0" anchor="b"/>
                </a:tc>
                <a:tc>
                  <a:txBody>
                    <a:bodyPr/>
                    <a:lstStyle/>
                    <a:p>
                      <a:pPr algn="l" fontAlgn="b"/>
                      <a:r>
                        <a:rPr lang="en-US" sz="1600" u="none" strike="noStrike" dirty="0">
                          <a:effectLst/>
                        </a:rPr>
                        <a:t>Services are designed to establish and nurture a relationship between the student and the institution. Some of the identifying features include process orientation from the student's point of view, decision-making tools, personal recommendations, proactive communications, and real-time interaction with the institution.</a:t>
                      </a:r>
                      <a:endParaRPr lang="en-US" sz="16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700999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sz="4000" dirty="0"/>
              <a:t>An Evaluation Team Representing the Middle States Commission on Higher Education </a:t>
            </a:r>
          </a:p>
        </p:txBody>
      </p:sp>
      <p:sp>
        <p:nvSpPr>
          <p:cNvPr id="3" name="Content Placeholder 2"/>
          <p:cNvSpPr>
            <a:spLocks noGrp="1"/>
          </p:cNvSpPr>
          <p:nvPr>
            <p:ph idx="1"/>
          </p:nvPr>
        </p:nvSpPr>
        <p:spPr>
          <a:xfrm>
            <a:off x="1066800" y="2362200"/>
            <a:ext cx="8229600" cy="2773363"/>
          </a:xfrm>
        </p:spPr>
        <p:txBody>
          <a:bodyPr>
            <a:normAutofit lnSpcReduction="10000"/>
          </a:bodyPr>
          <a:lstStyle/>
          <a:p>
            <a:pPr marL="0" indent="0">
              <a:buNone/>
            </a:pPr>
            <a:r>
              <a:rPr lang="en-US" sz="4800" i="1" dirty="0"/>
              <a:t>Significant Accomplishment: </a:t>
            </a:r>
            <a:endParaRPr lang="en-US" sz="4800" i="1" dirty="0" smtClean="0"/>
          </a:p>
          <a:p>
            <a:pPr marL="0" indent="0">
              <a:buNone/>
            </a:pPr>
            <a:endParaRPr lang="en-US" sz="4800" dirty="0"/>
          </a:p>
          <a:p>
            <a:pPr marL="0" indent="0">
              <a:buNone/>
            </a:pPr>
            <a:r>
              <a:rPr lang="en-US" dirty="0"/>
              <a:t>Keystone is applauded for its clear processes and careful oversight of its online offerings. </a:t>
            </a:r>
          </a:p>
          <a:p>
            <a:endParaRPr lang="en-US" dirty="0"/>
          </a:p>
        </p:txBody>
      </p:sp>
    </p:spTree>
    <p:extLst>
      <p:ext uri="{BB962C8B-B14F-4D97-AF65-F5344CB8AC3E}">
        <p14:creationId xmlns:p14="http://schemas.microsoft.com/office/powerpoint/2010/main" val="361105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19200" y="1524000"/>
            <a:ext cx="7696200" cy="4343400"/>
          </a:xfrm>
        </p:spPr>
        <p:txBody>
          <a:bodyPr>
            <a:normAutofit fontScale="77500" lnSpcReduction="20000"/>
          </a:bodyPr>
          <a:lstStyle/>
          <a:p>
            <a:pPr marL="0" indent="0">
              <a:buNone/>
            </a:pPr>
            <a:r>
              <a:rPr lang="en-US" sz="3000" dirty="0" smtClean="0">
                <a:latin typeface="Times New Roman" pitchFamily="18" charset="0"/>
                <a:cs typeface="Times New Roman" pitchFamily="18" charset="0"/>
              </a:rPr>
              <a:t>Find the forms and processes for Keystone College mentioned in this program:</a:t>
            </a:r>
            <a:endParaRPr lang="en-US" sz="3000" u="sng" dirty="0" smtClean="0">
              <a:latin typeface="Times New Roman" pitchFamily="18" charset="0"/>
              <a:cs typeface="Times New Roman" pitchFamily="18" charset="0"/>
              <a:hlinkClick r:id="rId3"/>
            </a:endParaRPr>
          </a:p>
          <a:p>
            <a:r>
              <a:rPr lang="en-US" sz="3000" dirty="0" smtClean="0">
                <a:latin typeface="Times New Roman" pitchFamily="18" charset="0"/>
                <a:cs typeface="Times New Roman" pitchFamily="18" charset="0"/>
                <a:hlinkClick r:id="rId3"/>
              </a:rPr>
              <a:t>http</a:t>
            </a:r>
            <a:r>
              <a:rPr lang="en-US" sz="3000" dirty="0">
                <a:latin typeface="Times New Roman" pitchFamily="18" charset="0"/>
                <a:cs typeface="Times New Roman" pitchFamily="18" charset="0"/>
                <a:hlinkClick r:id="rId3"/>
              </a:rPr>
              <a:t>://</a:t>
            </a:r>
            <a:r>
              <a:rPr lang="en-US" sz="3000" dirty="0" smtClean="0">
                <a:latin typeface="Times New Roman" pitchFamily="18" charset="0"/>
                <a:cs typeface="Times New Roman" pitchFamily="18" charset="0"/>
                <a:hlinkClick r:id="rId3"/>
              </a:rPr>
              <a:t>web.keystone.edu/Library/TLT2/TLT/proposals.html</a:t>
            </a:r>
            <a:endParaRPr lang="en-US" sz="3000" dirty="0" smtClean="0">
              <a:latin typeface="Times New Roman" pitchFamily="18" charset="0"/>
              <a:cs typeface="Times New Roman" pitchFamily="18" charset="0"/>
            </a:endParaRPr>
          </a:p>
          <a:p>
            <a:pPr marL="0" indent="0">
              <a:buNone/>
            </a:pPr>
            <a:r>
              <a:rPr lang="en-US" sz="3000" dirty="0" smtClean="0">
                <a:latin typeface="Times New Roman" pitchFamily="18" charset="0"/>
                <a:cs typeface="Times New Roman" pitchFamily="18" charset="0"/>
              </a:rPr>
              <a:t>Check out the article on online student services.</a:t>
            </a:r>
          </a:p>
          <a:p>
            <a:r>
              <a:rPr lang="en-US" sz="3000" dirty="0">
                <a:latin typeface="Times New Roman" pitchFamily="18" charset="0"/>
                <a:cs typeface="Times New Roman" pitchFamily="18" charset="0"/>
                <a:hlinkClick r:id="rId4"/>
              </a:rPr>
              <a:t>http://</a:t>
            </a:r>
            <a:r>
              <a:rPr lang="en-US" sz="3000" dirty="0" smtClean="0">
                <a:latin typeface="Times New Roman" pitchFamily="18" charset="0"/>
                <a:cs typeface="Times New Roman" pitchFamily="18" charset="0"/>
                <a:hlinkClick r:id="rId4"/>
              </a:rPr>
              <a:t>wcet.wiche.edu/wcet/docs/beyond/overview.pdf</a:t>
            </a:r>
            <a:endParaRPr lang="en-US" sz="3000" dirty="0" smtClean="0">
              <a:latin typeface="Times New Roman" pitchFamily="18" charset="0"/>
              <a:cs typeface="Times New Roman" pitchFamily="18" charset="0"/>
            </a:endParaRPr>
          </a:p>
          <a:p>
            <a:pPr marL="0" indent="0">
              <a:buNone/>
            </a:pPr>
            <a:r>
              <a:rPr lang="en-US" sz="3000" dirty="0" smtClean="0">
                <a:latin typeface="Times New Roman" pitchFamily="18" charset="0"/>
                <a:cs typeface="Times New Roman" pitchFamily="18" charset="0"/>
              </a:rPr>
              <a:t>Quality Matters</a:t>
            </a:r>
          </a:p>
          <a:p>
            <a:r>
              <a:rPr lang="en-US" sz="3000" dirty="0">
                <a:latin typeface="Times New Roman" pitchFamily="18" charset="0"/>
                <a:cs typeface="Times New Roman" pitchFamily="18" charset="0"/>
                <a:hlinkClick r:id="rId5"/>
              </a:rPr>
              <a:t>https://www.qualitymatters.org</a:t>
            </a:r>
            <a:r>
              <a:rPr lang="en-US" sz="3000" dirty="0" smtClean="0">
                <a:latin typeface="Times New Roman" pitchFamily="18" charset="0"/>
                <a:cs typeface="Times New Roman" pitchFamily="18" charset="0"/>
                <a:hlinkClick r:id="rId5"/>
              </a:rPr>
              <a:t>/</a:t>
            </a:r>
            <a:endParaRPr lang="en-US" sz="3000" dirty="0" smtClean="0">
              <a:latin typeface="Times New Roman" pitchFamily="18" charset="0"/>
              <a:cs typeface="Times New Roman" pitchFamily="18" charset="0"/>
            </a:endParaRPr>
          </a:p>
          <a:p>
            <a:pPr marL="0" indent="0">
              <a:buNone/>
            </a:pPr>
            <a:r>
              <a:rPr lang="en-US" sz="3000" dirty="0" smtClean="0">
                <a:latin typeface="Times New Roman" pitchFamily="18" charset="0"/>
                <a:cs typeface="Times New Roman" pitchFamily="18" charset="0"/>
              </a:rPr>
              <a:t>Coat Certificate for Online Adjunct Training</a:t>
            </a:r>
          </a:p>
          <a:p>
            <a:r>
              <a:rPr lang="en-US" sz="3000" dirty="0">
                <a:latin typeface="Times New Roman" pitchFamily="18" charset="0"/>
                <a:cs typeface="Times New Roman" pitchFamily="18" charset="0"/>
                <a:hlinkClick r:id="rId6"/>
              </a:rPr>
              <a:t>http://marylandonline.org/coat</a:t>
            </a:r>
            <a:r>
              <a:rPr lang="en-US" sz="3000" dirty="0" smtClean="0">
                <a:latin typeface="Times New Roman" pitchFamily="18" charset="0"/>
                <a:cs typeface="Times New Roman" pitchFamily="18" charset="0"/>
                <a:hlinkClick r:id="rId6"/>
              </a:rPr>
              <a:t>/</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Middle States Commission on Higher Education</a:t>
            </a:r>
          </a:p>
          <a:p>
            <a:r>
              <a:rPr lang="en-US" sz="2800" dirty="0">
                <a:latin typeface="Times New Roman" pitchFamily="18" charset="0"/>
                <a:cs typeface="Times New Roman" pitchFamily="18" charset="0"/>
                <a:hlinkClick r:id="rId7"/>
              </a:rPr>
              <a:t>www.msche.org</a:t>
            </a:r>
            <a:r>
              <a:rPr lang="en-US" sz="2800" dirty="0" smtClean="0">
                <a:latin typeface="Times New Roman" pitchFamily="18" charset="0"/>
                <a:cs typeface="Times New Roman" pitchFamily="18" charset="0"/>
                <a:hlinkClick r:id="rId7"/>
              </a:rPr>
              <a: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Special thanks to Mari Flynn.</a:t>
            </a:r>
            <a:endParaRPr lang="en-US" sz="3000" dirty="0" smtClean="0">
              <a:latin typeface="Times New Roman" pitchFamily="18" charset="0"/>
              <a:cs typeface="Times New Roman" pitchFamily="18" charset="0"/>
            </a:endParaRPr>
          </a:p>
          <a:p>
            <a:endParaRPr lang="en-US" sz="3000" dirty="0" smtClean="0">
              <a:latin typeface="Times New Roman" pitchFamily="18" charset="0"/>
              <a:cs typeface="Times New Roman" pitchFamily="18" charset="0"/>
            </a:endParaRP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09780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As a result of this session the learner will:</a:t>
            </a:r>
            <a:endParaRPr lang="en-US" dirty="0"/>
          </a:p>
        </p:txBody>
      </p:sp>
      <p:sp>
        <p:nvSpPr>
          <p:cNvPr id="3" name="Content Placeholder 2"/>
          <p:cNvSpPr>
            <a:spLocks noGrp="1"/>
          </p:cNvSpPr>
          <p:nvPr>
            <p:ph idx="1"/>
          </p:nvPr>
        </p:nvSpPr>
        <p:spPr>
          <a:xfrm>
            <a:off x="1143000" y="1600201"/>
            <a:ext cx="7543800" cy="4191000"/>
          </a:xfrm>
        </p:spPr>
        <p:txBody>
          <a:bodyPr/>
          <a:lstStyle/>
          <a:p>
            <a:r>
              <a:rPr lang="en-US" dirty="0" smtClean="0"/>
              <a:t>analyze the current state of institutional policies surrounding the use of QM</a:t>
            </a:r>
          </a:p>
          <a:p>
            <a:r>
              <a:rPr lang="en-US" dirty="0" smtClean="0"/>
              <a:t>compare and contrast policies, processes and procedures from the best practice case study to his or her own institution</a:t>
            </a:r>
          </a:p>
          <a:p>
            <a:r>
              <a:rPr lang="en-US" dirty="0" smtClean="0"/>
              <a:t>generate a plan of action to position his or her institution for success during the accreditation process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n-lt"/>
              </a:rPr>
              <a:t>Accreditation </a:t>
            </a:r>
            <a:endParaRPr lang="en-US" dirty="0">
              <a:latin typeface="+mn-lt"/>
            </a:endParaRPr>
          </a:p>
        </p:txBody>
      </p:sp>
      <p:sp>
        <p:nvSpPr>
          <p:cNvPr id="1028" name="AutoShape 4" descr="https://openclipart.org/image/300px/svg_to_png/175279/carr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openclipart.org/image/300px/svg_to_png/175279/carr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openclipart.org/image/300px/svg_to_png/175279/carr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https://openclipart.org/image/300px/svg_to_png/175279/carr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s://openclipart.org/image/300px/svg_to_png/175279/carr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https://openclipart.org/image/800px/svg_to_png/175279/carr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C:\Users\Karen Arcangelo\AppData\Local\Microsoft\Windows\Temporary Internet Files\Content.IE5\7ETPIA3R\MC900441780[1].png"/>
          <p:cNvPicPr>
            <a:picLocks noChangeAspect="1" noChangeArrowheads="1"/>
          </p:cNvPicPr>
          <p:nvPr/>
        </p:nvPicPr>
        <p:blipFill>
          <a:blip r:embed="rId3" cstate="print"/>
          <a:srcRect/>
          <a:stretch>
            <a:fillRect/>
          </a:stretch>
        </p:blipFill>
        <p:spPr bwMode="auto">
          <a:xfrm>
            <a:off x="2819400" y="1676400"/>
            <a:ext cx="3124200" cy="3124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 the beginning...........</a:t>
            </a:r>
            <a:endParaRPr lang="en-US" dirty="0"/>
          </a:p>
        </p:txBody>
      </p:sp>
      <p:sp>
        <p:nvSpPr>
          <p:cNvPr id="5" name="TextBox 4"/>
          <p:cNvSpPr txBox="1"/>
          <p:nvPr/>
        </p:nvSpPr>
        <p:spPr>
          <a:xfrm>
            <a:off x="3200400" y="1447800"/>
            <a:ext cx="5638800" cy="461665"/>
          </a:xfrm>
          <a:prstGeom prst="rect">
            <a:avLst/>
          </a:prstGeom>
          <a:noFill/>
        </p:spPr>
        <p:txBody>
          <a:bodyPr wrap="square" rtlCol="0">
            <a:spAutoFit/>
          </a:bodyPr>
          <a:lstStyle/>
          <a:p>
            <a:r>
              <a:rPr lang="en-US" sz="2400" dirty="0" smtClean="0"/>
              <a:t>Business, Management and Technology</a:t>
            </a:r>
            <a:endParaRPr lang="en-US" sz="2400" dirty="0"/>
          </a:p>
        </p:txBody>
      </p:sp>
      <p:pic>
        <p:nvPicPr>
          <p:cNvPr id="1030" name="Picture 6" descr="\\minerva\profiles\karen.arcangelo\Desktop\beautiful-15704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057400"/>
            <a:ext cx="5410200" cy="36011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40867" y="5657507"/>
            <a:ext cx="3581400" cy="246221"/>
          </a:xfrm>
          <a:prstGeom prst="rect">
            <a:avLst/>
          </a:prstGeom>
          <a:noFill/>
        </p:spPr>
        <p:txBody>
          <a:bodyPr wrap="square" rtlCol="0">
            <a:spAutoFit/>
          </a:bodyPr>
          <a:lstStyle/>
          <a:p>
            <a:r>
              <a:rPr lang="en-US" sz="1000" dirty="0"/>
              <a:t>http://pixabay.com/p-15704/?no_redirect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Goals...............</a:t>
            </a:r>
            <a:endParaRPr lang="en-US" dirty="0"/>
          </a:p>
        </p:txBody>
      </p:sp>
      <p:graphicFrame>
        <p:nvGraphicFramePr>
          <p:cNvPr id="5" name="Diagram 4"/>
          <p:cNvGraphicFramePr/>
          <p:nvPr>
            <p:extLst>
              <p:ext uri="{D42A27DB-BD31-4B8C-83A1-F6EECF244321}">
                <p14:modId xmlns:p14="http://schemas.microsoft.com/office/powerpoint/2010/main" val="283939222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Path........</a:t>
            </a:r>
            <a:endParaRPr lang="en-US" dirty="0"/>
          </a:p>
        </p:txBody>
      </p:sp>
      <p:graphicFrame>
        <p:nvGraphicFramePr>
          <p:cNvPr id="4" name="Diagram 3"/>
          <p:cNvGraphicFramePr/>
          <p:nvPr>
            <p:extLst>
              <p:ext uri="{D42A27DB-BD31-4B8C-83A1-F6EECF244321}">
                <p14:modId xmlns:p14="http://schemas.microsoft.com/office/powerpoint/2010/main" val="143715284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10200" y="1676401"/>
            <a:ext cx="3886200" cy="923330"/>
          </a:xfrm>
          <a:prstGeom prst="rect">
            <a:avLst/>
          </a:prstGeom>
          <a:noFill/>
        </p:spPr>
        <p:txBody>
          <a:bodyPr wrap="square" rtlCol="0">
            <a:spAutoFit/>
          </a:bodyPr>
          <a:lstStyle/>
          <a:p>
            <a:r>
              <a:rPr lang="en-US" dirty="0" smtClean="0"/>
              <a:t>-Division </a:t>
            </a:r>
            <a:r>
              <a:rPr lang="en-US" dirty="0"/>
              <a:t>Coordinators for </a:t>
            </a:r>
            <a:r>
              <a:rPr lang="en-US" dirty="0" smtClean="0"/>
              <a:t>E- Learning</a:t>
            </a:r>
          </a:p>
          <a:p>
            <a:r>
              <a:rPr lang="en-US" dirty="0" smtClean="0"/>
              <a:t>-Internal QM Reviews</a:t>
            </a:r>
          </a:p>
          <a:p>
            <a:r>
              <a:rPr lang="en-US" dirty="0" smtClean="0"/>
              <a:t>-COAT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654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06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399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598</Words>
  <Application>Microsoft Office PowerPoint</Application>
  <PresentationFormat>On-screen Show (4:3)</PresentationFormat>
  <Paragraphs>149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Atta Girl/Boy: Acing your Accreditation Review</vt:lpstr>
      <vt:lpstr>As a result of this session the learner will:</vt:lpstr>
      <vt:lpstr>Accreditation </vt:lpstr>
      <vt:lpstr>In the beginning...........</vt:lpstr>
      <vt:lpstr>Our Goals...............</vt:lpstr>
      <vt:lpstr>Our Path........</vt:lpstr>
      <vt:lpstr>PowerPoint Presentation</vt:lpstr>
      <vt:lpstr>PowerPoint Presentation</vt:lpstr>
      <vt:lpstr>PowerPoint Presentation</vt:lpstr>
      <vt:lpstr>PowerPoint Presentation</vt:lpstr>
      <vt:lpstr>The Dcels (Divisional Coordinators for e-Learning)</vt:lpstr>
      <vt:lpstr>Use the book as a checklist…</vt:lpstr>
      <vt:lpstr>Checklist for Accreditors</vt:lpstr>
      <vt:lpstr>Clear Processes and Assessment</vt:lpstr>
      <vt:lpstr> Adequate Infrastructure  Student  Services</vt:lpstr>
      <vt:lpstr>Grading Your Student Services From WCET</vt:lpstr>
      <vt:lpstr>  An Evaluation Team Representing the Middle States Commission on Higher Education </vt:lpstr>
      <vt:lpstr>References</vt:lpstr>
    </vt:vector>
  </TitlesOfParts>
  <Company>Keystone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35</cp:revision>
  <dcterms:created xsi:type="dcterms:W3CDTF">2013-09-16T16:35:25Z</dcterms:created>
  <dcterms:modified xsi:type="dcterms:W3CDTF">2014-09-05T16:56:46Z</dcterms:modified>
</cp:coreProperties>
</file>