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6" r:id="rId4"/>
    <p:sldId id="290" r:id="rId5"/>
    <p:sldId id="293" r:id="rId6"/>
    <p:sldId id="292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80" r:id="rId15"/>
    <p:sldId id="300" r:id="rId16"/>
    <p:sldId id="281" r:id="rId17"/>
    <p:sldId id="299" r:id="rId18"/>
    <p:sldId id="284" r:id="rId19"/>
    <p:sldId id="298" r:id="rId20"/>
    <p:sldId id="282" r:id="rId21"/>
    <p:sldId id="294" r:id="rId22"/>
    <p:sldId id="295" r:id="rId23"/>
    <p:sldId id="296" r:id="rId24"/>
    <p:sldId id="279" r:id="rId25"/>
    <p:sldId id="297" r:id="rId26"/>
    <p:sldId id="301" r:id="rId27"/>
    <p:sldId id="303" r:id="rId28"/>
    <p:sldId id="304" r:id="rId29"/>
    <p:sldId id="277" r:id="rId30"/>
    <p:sldId id="275" r:id="rId31"/>
    <p:sldId id="261" r:id="rId32"/>
    <p:sldId id="260" r:id="rId33"/>
    <p:sldId id="262" r:id="rId34"/>
    <p:sldId id="263" r:id="rId35"/>
    <p:sldId id="307" r:id="rId36"/>
    <p:sldId id="306" r:id="rId37"/>
    <p:sldId id="305" r:id="rId38"/>
    <p:sldId id="26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69" autoAdjust="0"/>
  </p:normalViewPr>
  <p:slideViewPr>
    <p:cSldViewPr>
      <p:cViewPr>
        <p:scale>
          <a:sx n="134" d="100"/>
          <a:sy n="134" d="100"/>
        </p:scale>
        <p:origin x="-25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70417102406299E-2"/>
          <c:y val="0.104367388987613"/>
          <c:w val="0.55144451219363999"/>
          <c:h val="0.8121386998222960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30787047799396"/>
          <c:y val="0"/>
          <c:w val="0.36505248944966101"/>
          <c:h val="0.94669012385368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7758162049654597E-2"/>
          <c:w val="0.80238585281069597"/>
          <c:h val="0.912312966759269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Hispanic</c:v>
                </c:pt>
                <c:pt idx="1">
                  <c:v>White</c:v>
                </c:pt>
                <c:pt idx="2">
                  <c:v>African American</c:v>
                </c:pt>
                <c:pt idx="3">
                  <c:v>Native American</c:v>
                </c:pt>
                <c:pt idx="4">
                  <c:v>Asian</c:v>
                </c:pt>
                <c:pt idx="5">
                  <c:v>Pacific Islander</c:v>
                </c:pt>
                <c:pt idx="6">
                  <c:v>Two or more races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 formatCode="0.00%">
                  <c:v>0.71799999999999997</c:v>
                </c:pt>
                <c:pt idx="1">
                  <c:v>0.19</c:v>
                </c:pt>
                <c:pt idx="2" formatCode="0.00%">
                  <c:v>2.4E-2</c:v>
                </c:pt>
                <c:pt idx="3" formatCode="0.00%">
                  <c:v>1.2999999999999999E-2</c:v>
                </c:pt>
                <c:pt idx="4" formatCode="0.00%">
                  <c:v>8.0000000000000002E-3</c:v>
                </c:pt>
                <c:pt idx="5" formatCode="0.00%">
                  <c:v>1E-3</c:v>
                </c:pt>
                <c:pt idx="6" formatCode="0.00%">
                  <c:v>6.0000000000000001E-3</c:v>
                </c:pt>
                <c:pt idx="7" formatCode="0.00%">
                  <c:v>3.5999999999999997E-2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/>
      <c:overlay val="0"/>
      <c:txPr>
        <a:bodyPr/>
        <a:lstStyle/>
        <a:p>
          <a:pPr>
            <a:defRPr sz="1800" cap="small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0178483471201E-2"/>
          <c:y val="0.132595185333093"/>
          <c:w val="0.44086005825824798"/>
          <c:h val="0.743096828417131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4"/>
          <c:cat>
            <c:strRef>
              <c:f>Sheet1!$A$2:$A$8</c:f>
              <c:strCache>
                <c:ptCount val="7"/>
                <c:pt idx="0">
                  <c:v>LMS</c:v>
                </c:pt>
                <c:pt idx="1">
                  <c:v>Institutional Infrastructure</c:v>
                </c:pt>
                <c:pt idx="2">
                  <c:v>Course Delivery</c:v>
                </c:pt>
                <c:pt idx="3">
                  <c:v>Student Readiness</c:v>
                </c:pt>
                <c:pt idx="4">
                  <c:v>Faculty Readiness</c:v>
                </c:pt>
                <c:pt idx="5">
                  <c:v>Course Design</c:v>
                </c:pt>
                <c:pt idx="6">
                  <c:v>Course Content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331090503915904"/>
          <c:y val="7.1645772484410897E-2"/>
          <c:w val="0.42357821472395701"/>
          <c:h val="0.856708455031177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www.qualitymatters.org/professional-developmen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image" Target="../media/image10.png"/><Relationship Id="rId4" Type="http://schemas.openxmlformats.org/officeDocument/2006/relationships/hyperlink" Target="https://www.qualitymatters.org/professional-development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07CBC-FAE3-034F-8A6B-AD718E9ECF35}" type="doc">
      <dgm:prSet loTypeId="urn:microsoft.com/office/officeart/2005/8/layout/radial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D6FF8-F7A7-6640-9D32-3B3C38705474}">
      <dgm:prSet phldrT="[Text]"/>
      <dgm:spPr/>
      <dgm:t>
        <a:bodyPr/>
        <a:lstStyle/>
        <a:p>
          <a:r>
            <a:rPr lang="en-US" dirty="0" smtClean="0"/>
            <a:t>QM Professional Development</a:t>
          </a:r>
          <a:endParaRPr lang="en-US" dirty="0"/>
        </a:p>
      </dgm:t>
    </dgm:pt>
    <dgm:pt modelId="{B68F6B04-A65D-4249-854A-CF082DC42C53}" type="parTrans" cxnId="{8CE79300-1F83-854B-B6A0-890B5BE2C911}">
      <dgm:prSet/>
      <dgm:spPr/>
      <dgm:t>
        <a:bodyPr/>
        <a:lstStyle/>
        <a:p>
          <a:endParaRPr lang="en-US"/>
        </a:p>
      </dgm:t>
    </dgm:pt>
    <dgm:pt modelId="{963F7B69-8003-D246-A84F-4D1600A8A994}" type="sibTrans" cxnId="{8CE79300-1F83-854B-B6A0-890B5BE2C911}">
      <dgm:prSet/>
      <dgm:spPr/>
      <dgm:t>
        <a:bodyPr/>
        <a:lstStyle/>
        <a:p>
          <a:endParaRPr lang="en-US"/>
        </a:p>
      </dgm:t>
    </dgm:pt>
    <dgm:pt modelId="{1D19CC69-0299-B541-BC40-559906BF1C26}">
      <dgm:prSet phldrT="[Text]"/>
      <dgm:spPr/>
      <dgm:t>
        <a:bodyPr/>
        <a:lstStyle/>
        <a:p>
          <a:r>
            <a:rPr lang="en-US" dirty="0" smtClean="0"/>
            <a:t>QM Course Reviews</a:t>
          </a:r>
          <a:endParaRPr lang="en-US" dirty="0"/>
        </a:p>
      </dgm:t>
    </dgm:pt>
    <dgm:pt modelId="{4337A962-7E35-6346-9491-9669084407BE}" type="parTrans" cxnId="{A73588FB-0FAE-804B-8E18-BEE06BB038D7}">
      <dgm:prSet/>
      <dgm:spPr/>
      <dgm:t>
        <a:bodyPr/>
        <a:lstStyle/>
        <a:p>
          <a:endParaRPr lang="en-US"/>
        </a:p>
      </dgm:t>
    </dgm:pt>
    <dgm:pt modelId="{FAD93952-D06A-724B-AE6B-12EA65E9BA19}" type="sibTrans" cxnId="{A73588FB-0FAE-804B-8E18-BEE06BB038D7}">
      <dgm:prSet/>
      <dgm:spPr/>
      <dgm:t>
        <a:bodyPr/>
        <a:lstStyle/>
        <a:p>
          <a:endParaRPr lang="en-US"/>
        </a:p>
      </dgm:t>
    </dgm:pt>
    <dgm:pt modelId="{C9A48C84-8651-8946-B828-7C48A22D087E}">
      <dgm:prSet phldrT="[Text]"/>
      <dgm:spPr/>
      <dgm:t>
        <a:bodyPr/>
        <a:lstStyle/>
        <a:p>
          <a:r>
            <a:rPr lang="en-US" dirty="0" smtClean="0"/>
            <a:t>QM Course Reviewers</a:t>
          </a:r>
          <a:endParaRPr lang="en-US" dirty="0"/>
        </a:p>
      </dgm:t>
    </dgm:pt>
    <dgm:pt modelId="{91811EBC-7287-F841-937B-0691D63D9778}" type="parTrans" cxnId="{982748A7-3451-454C-945D-CA360C7ECF9B}">
      <dgm:prSet/>
      <dgm:spPr/>
      <dgm:t>
        <a:bodyPr/>
        <a:lstStyle/>
        <a:p>
          <a:endParaRPr lang="en-US"/>
        </a:p>
      </dgm:t>
    </dgm:pt>
    <dgm:pt modelId="{1CF751A7-95AF-A942-9635-25BC933D1204}" type="sibTrans" cxnId="{982748A7-3451-454C-945D-CA360C7ECF9B}">
      <dgm:prSet/>
      <dgm:spPr/>
      <dgm:t>
        <a:bodyPr/>
        <a:lstStyle/>
        <a:p>
          <a:endParaRPr lang="en-US"/>
        </a:p>
      </dgm:t>
    </dgm:pt>
    <dgm:pt modelId="{0F8CF5A6-63DE-6940-81D3-47C7F51703F2}" type="pres">
      <dgm:prSet presAssocID="{AFF07CBC-FAE3-034F-8A6B-AD718E9ECF3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AC123-C501-DA4C-AC61-B2F9CC0957D0}" type="pres">
      <dgm:prSet presAssocID="{AFF07CBC-FAE3-034F-8A6B-AD718E9ECF35}" presName="cycle" presStyleCnt="0"/>
      <dgm:spPr/>
    </dgm:pt>
    <dgm:pt modelId="{9FB58F87-594A-E749-94D2-B32CF2EDFA42}" type="pres">
      <dgm:prSet presAssocID="{AFF07CBC-FAE3-034F-8A6B-AD718E9ECF35}" presName="centerShape" presStyleCnt="0"/>
      <dgm:spPr/>
    </dgm:pt>
    <dgm:pt modelId="{9D3B9DAB-C59D-F441-B26C-62811819D1C0}" type="pres">
      <dgm:prSet presAssocID="{AFF07CBC-FAE3-034F-8A6B-AD718E9ECF35}" presName="connSite" presStyleLbl="node1" presStyleIdx="0" presStyleCnt="4"/>
      <dgm:spPr/>
    </dgm:pt>
    <dgm:pt modelId="{74D715D4-0CA1-5B44-8E2C-1475B02B0B2B}" type="pres">
      <dgm:prSet presAssocID="{AFF07CBC-FAE3-034F-8A6B-AD718E9ECF35}" presName="visible" presStyleLbl="node1" presStyleIdx="0" presStyleCnt="4" custScaleX="111725" custScaleY="9661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451" t="16869" r="12575" b="18270"/>
          </a:stretch>
        </a:blipFill>
      </dgm:spPr>
    </dgm:pt>
    <dgm:pt modelId="{C0E5FAA7-8311-1843-9C42-9591FFB6317D}" type="pres">
      <dgm:prSet presAssocID="{B68F6B04-A65D-4249-854A-CF082DC42C5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8BA120F-6D60-8C41-BF40-40167435A69C}" type="pres">
      <dgm:prSet presAssocID="{DB9D6FF8-F7A7-6640-9D32-3B3C38705474}" presName="node" presStyleCnt="0"/>
      <dgm:spPr/>
    </dgm:pt>
    <dgm:pt modelId="{CFB7D1DD-A7A7-7540-858D-622CDF7C6159}" type="pres">
      <dgm:prSet presAssocID="{DB9D6FF8-F7A7-6640-9D32-3B3C38705474}" presName="parentNode" presStyleLbl="node1" presStyleIdx="1" presStyleCnt="4" custScaleX="157745" custScaleY="143169" custLinFactNeighborX="19598" custLinFactNeighborY="-12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1818D-FBBD-C347-B8AE-FF3D883926CA}" type="pres">
      <dgm:prSet presAssocID="{DB9D6FF8-F7A7-6640-9D32-3B3C3870547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2E4EC-F4F6-604F-AA04-1E7F7BB0FDAE}" type="pres">
      <dgm:prSet presAssocID="{4337A962-7E35-6346-9491-9669084407B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4B20771B-E9E8-2F41-8130-A763BED2CCFF}" type="pres">
      <dgm:prSet presAssocID="{1D19CC69-0299-B541-BC40-559906BF1C26}" presName="node" presStyleCnt="0"/>
      <dgm:spPr/>
    </dgm:pt>
    <dgm:pt modelId="{990594C3-80A7-C440-95FF-819A57A131D4}" type="pres">
      <dgm:prSet presAssocID="{1D19CC69-0299-B541-BC40-559906BF1C26}" presName="parentNode" presStyleLbl="node1" presStyleIdx="2" presStyleCnt="4" custScaleX="151834" custScaleY="135527" custLinFactNeighborX="7917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D0525-1869-6041-A1D1-E7716A1DD4CB}" type="pres">
      <dgm:prSet presAssocID="{1D19CC69-0299-B541-BC40-559906BF1C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C0D66-7FA1-E746-AC2B-104ADFC04852}" type="pres">
      <dgm:prSet presAssocID="{91811EBC-7287-F841-937B-0691D63D9778}" presName="Name25" presStyleLbl="parChTrans1D1" presStyleIdx="2" presStyleCnt="3"/>
      <dgm:spPr/>
      <dgm:t>
        <a:bodyPr/>
        <a:lstStyle/>
        <a:p>
          <a:endParaRPr lang="en-US"/>
        </a:p>
      </dgm:t>
    </dgm:pt>
    <dgm:pt modelId="{A003C2C6-46EC-FF40-A924-EB106D7BB981}" type="pres">
      <dgm:prSet presAssocID="{C9A48C84-8651-8946-B828-7C48A22D087E}" presName="node" presStyleCnt="0"/>
      <dgm:spPr/>
    </dgm:pt>
    <dgm:pt modelId="{7313EFC1-94BE-A241-A957-B9CA2A6CE5EF}" type="pres">
      <dgm:prSet presAssocID="{C9A48C84-8651-8946-B828-7C48A22D087E}" presName="parentNode" presStyleLbl="node1" presStyleIdx="3" presStyleCnt="4" custScaleX="148701" custScaleY="149536" custLinFactNeighborX="18769" custLinFactNeighborY="58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9548-0919-194F-9376-C61B64D6228C}" type="pres">
      <dgm:prSet presAssocID="{C9A48C84-8651-8946-B828-7C48A22D087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7357E-2D55-3842-B306-5B5F811D5ADD}" type="presOf" srcId="{DB9D6FF8-F7A7-6640-9D32-3B3C38705474}" destId="{CFB7D1DD-A7A7-7540-858D-622CDF7C6159}" srcOrd="0" destOrd="0" presId="urn:microsoft.com/office/officeart/2005/8/layout/radial2"/>
    <dgm:cxn modelId="{A73588FB-0FAE-804B-8E18-BEE06BB038D7}" srcId="{AFF07CBC-FAE3-034F-8A6B-AD718E9ECF35}" destId="{1D19CC69-0299-B541-BC40-559906BF1C26}" srcOrd="1" destOrd="0" parTransId="{4337A962-7E35-6346-9491-9669084407BE}" sibTransId="{FAD93952-D06A-724B-AE6B-12EA65E9BA19}"/>
    <dgm:cxn modelId="{87127869-9FFA-E14B-BB46-3DC5E3247F6D}" type="presOf" srcId="{4337A962-7E35-6346-9491-9669084407BE}" destId="{7FE2E4EC-F4F6-604F-AA04-1E7F7BB0FDAE}" srcOrd="0" destOrd="0" presId="urn:microsoft.com/office/officeart/2005/8/layout/radial2"/>
    <dgm:cxn modelId="{A2EE3702-A1D1-CF4E-B540-34CF2B568C3D}" type="presOf" srcId="{AFF07CBC-FAE3-034F-8A6B-AD718E9ECF35}" destId="{0F8CF5A6-63DE-6940-81D3-47C7F51703F2}" srcOrd="0" destOrd="0" presId="urn:microsoft.com/office/officeart/2005/8/layout/radial2"/>
    <dgm:cxn modelId="{C9CAFDFC-6F89-5142-A47D-1EE58720D7C4}" type="presOf" srcId="{C9A48C84-8651-8946-B828-7C48A22D087E}" destId="{7313EFC1-94BE-A241-A957-B9CA2A6CE5EF}" srcOrd="0" destOrd="0" presId="urn:microsoft.com/office/officeart/2005/8/layout/radial2"/>
    <dgm:cxn modelId="{FAC4C5D5-34EE-784B-A733-5890577202AF}" type="presOf" srcId="{91811EBC-7287-F841-937B-0691D63D9778}" destId="{BF2C0D66-7FA1-E746-AC2B-104ADFC04852}" srcOrd="0" destOrd="0" presId="urn:microsoft.com/office/officeart/2005/8/layout/radial2"/>
    <dgm:cxn modelId="{8CE79300-1F83-854B-B6A0-890B5BE2C911}" srcId="{AFF07CBC-FAE3-034F-8A6B-AD718E9ECF35}" destId="{DB9D6FF8-F7A7-6640-9D32-3B3C38705474}" srcOrd="0" destOrd="0" parTransId="{B68F6B04-A65D-4249-854A-CF082DC42C53}" sibTransId="{963F7B69-8003-D246-A84F-4D1600A8A994}"/>
    <dgm:cxn modelId="{2E9CC72B-0EA0-CC46-A248-CFC4D8D06463}" type="presOf" srcId="{1D19CC69-0299-B541-BC40-559906BF1C26}" destId="{990594C3-80A7-C440-95FF-819A57A131D4}" srcOrd="0" destOrd="0" presId="urn:microsoft.com/office/officeart/2005/8/layout/radial2"/>
    <dgm:cxn modelId="{982748A7-3451-454C-945D-CA360C7ECF9B}" srcId="{AFF07CBC-FAE3-034F-8A6B-AD718E9ECF35}" destId="{C9A48C84-8651-8946-B828-7C48A22D087E}" srcOrd="2" destOrd="0" parTransId="{91811EBC-7287-F841-937B-0691D63D9778}" sibTransId="{1CF751A7-95AF-A942-9635-25BC933D1204}"/>
    <dgm:cxn modelId="{86D7422A-3B01-0D44-822F-E56A8CAD061D}" type="presOf" srcId="{B68F6B04-A65D-4249-854A-CF082DC42C53}" destId="{C0E5FAA7-8311-1843-9C42-9591FFB6317D}" srcOrd="0" destOrd="0" presId="urn:microsoft.com/office/officeart/2005/8/layout/radial2"/>
    <dgm:cxn modelId="{CBE9D14C-7649-E443-A22C-078076514AE1}" type="presParOf" srcId="{0F8CF5A6-63DE-6940-81D3-47C7F51703F2}" destId="{4B6AC123-C501-DA4C-AC61-B2F9CC0957D0}" srcOrd="0" destOrd="0" presId="urn:microsoft.com/office/officeart/2005/8/layout/radial2"/>
    <dgm:cxn modelId="{C44E8808-FA90-E341-B50D-12D4DA87CB1D}" type="presParOf" srcId="{4B6AC123-C501-DA4C-AC61-B2F9CC0957D0}" destId="{9FB58F87-594A-E749-94D2-B32CF2EDFA42}" srcOrd="0" destOrd="0" presId="urn:microsoft.com/office/officeart/2005/8/layout/radial2"/>
    <dgm:cxn modelId="{F54E6968-EF19-9541-88F8-71584B48315E}" type="presParOf" srcId="{9FB58F87-594A-E749-94D2-B32CF2EDFA42}" destId="{9D3B9DAB-C59D-F441-B26C-62811819D1C0}" srcOrd="0" destOrd="0" presId="urn:microsoft.com/office/officeart/2005/8/layout/radial2"/>
    <dgm:cxn modelId="{5D6CD977-219D-BB4E-B1CD-A863E6928ACE}" type="presParOf" srcId="{9FB58F87-594A-E749-94D2-B32CF2EDFA42}" destId="{74D715D4-0CA1-5B44-8E2C-1475B02B0B2B}" srcOrd="1" destOrd="0" presId="urn:microsoft.com/office/officeart/2005/8/layout/radial2"/>
    <dgm:cxn modelId="{EC3CEA45-0D12-0D44-A911-E6483B9F3C1B}" type="presParOf" srcId="{4B6AC123-C501-DA4C-AC61-B2F9CC0957D0}" destId="{C0E5FAA7-8311-1843-9C42-9591FFB6317D}" srcOrd="1" destOrd="0" presId="urn:microsoft.com/office/officeart/2005/8/layout/radial2"/>
    <dgm:cxn modelId="{A047A384-5522-F94D-810D-08CCB78E68B7}" type="presParOf" srcId="{4B6AC123-C501-DA4C-AC61-B2F9CC0957D0}" destId="{E8BA120F-6D60-8C41-BF40-40167435A69C}" srcOrd="2" destOrd="0" presId="urn:microsoft.com/office/officeart/2005/8/layout/radial2"/>
    <dgm:cxn modelId="{9AEF45A0-8E2F-E946-8E6B-6975CBBE8028}" type="presParOf" srcId="{E8BA120F-6D60-8C41-BF40-40167435A69C}" destId="{CFB7D1DD-A7A7-7540-858D-622CDF7C6159}" srcOrd="0" destOrd="0" presId="urn:microsoft.com/office/officeart/2005/8/layout/radial2"/>
    <dgm:cxn modelId="{608FBC12-85DB-584B-85EE-4428D157309B}" type="presParOf" srcId="{E8BA120F-6D60-8C41-BF40-40167435A69C}" destId="{81C1818D-FBBD-C347-B8AE-FF3D883926CA}" srcOrd="1" destOrd="0" presId="urn:microsoft.com/office/officeart/2005/8/layout/radial2"/>
    <dgm:cxn modelId="{DFD17FC3-31A1-C24C-93FF-FE056AA4A77E}" type="presParOf" srcId="{4B6AC123-C501-DA4C-AC61-B2F9CC0957D0}" destId="{7FE2E4EC-F4F6-604F-AA04-1E7F7BB0FDAE}" srcOrd="3" destOrd="0" presId="urn:microsoft.com/office/officeart/2005/8/layout/radial2"/>
    <dgm:cxn modelId="{DE417ECC-B8C1-8147-9FDF-97807938F82A}" type="presParOf" srcId="{4B6AC123-C501-DA4C-AC61-B2F9CC0957D0}" destId="{4B20771B-E9E8-2F41-8130-A763BED2CCFF}" srcOrd="4" destOrd="0" presId="urn:microsoft.com/office/officeart/2005/8/layout/radial2"/>
    <dgm:cxn modelId="{5B456F7C-AD84-9E43-95F2-A5D1C364A66B}" type="presParOf" srcId="{4B20771B-E9E8-2F41-8130-A763BED2CCFF}" destId="{990594C3-80A7-C440-95FF-819A57A131D4}" srcOrd="0" destOrd="0" presId="urn:microsoft.com/office/officeart/2005/8/layout/radial2"/>
    <dgm:cxn modelId="{C03AE87C-3670-374F-9387-D832B2E717FC}" type="presParOf" srcId="{4B20771B-E9E8-2F41-8130-A763BED2CCFF}" destId="{CEFD0525-1869-6041-A1D1-E7716A1DD4CB}" srcOrd="1" destOrd="0" presId="urn:microsoft.com/office/officeart/2005/8/layout/radial2"/>
    <dgm:cxn modelId="{ED69C1D5-157A-814C-A325-9D7DCC4941C7}" type="presParOf" srcId="{4B6AC123-C501-DA4C-AC61-B2F9CC0957D0}" destId="{BF2C0D66-7FA1-E746-AC2B-104ADFC04852}" srcOrd="5" destOrd="0" presId="urn:microsoft.com/office/officeart/2005/8/layout/radial2"/>
    <dgm:cxn modelId="{F8640EE5-D793-3B4B-B65E-85D1BF77BAB3}" type="presParOf" srcId="{4B6AC123-C501-DA4C-AC61-B2F9CC0957D0}" destId="{A003C2C6-46EC-FF40-A924-EB106D7BB981}" srcOrd="6" destOrd="0" presId="urn:microsoft.com/office/officeart/2005/8/layout/radial2"/>
    <dgm:cxn modelId="{9580A486-451D-E947-A2D9-3F3D51BD1244}" type="presParOf" srcId="{A003C2C6-46EC-FF40-A924-EB106D7BB981}" destId="{7313EFC1-94BE-A241-A957-B9CA2A6CE5EF}" srcOrd="0" destOrd="0" presId="urn:microsoft.com/office/officeart/2005/8/layout/radial2"/>
    <dgm:cxn modelId="{116ED480-0F90-B445-9263-4750931A2D9E}" type="presParOf" srcId="{A003C2C6-46EC-FF40-A924-EB106D7BB981}" destId="{B1C29548-0919-194F-9376-C61B64D6228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BEC7E-D707-6F4F-B276-2DAAB8BB20D4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40187E10-86C3-2A45-BD61-84E1550386D3}">
      <dgm:prSet phldrT="[Text]" custT="1"/>
      <dgm:spPr/>
      <dgm:t>
        <a:bodyPr/>
        <a:lstStyle/>
        <a:p>
          <a:pPr algn="l"/>
          <a:r>
            <a:rPr lang="en-US" sz="2000" dirty="0" smtClean="0"/>
            <a:t>Applying the QM Rubric</a:t>
          </a:r>
        </a:p>
        <a:p>
          <a:pPr algn="l"/>
          <a:r>
            <a:rPr lang="en-US" sz="2000" dirty="0" smtClean="0"/>
            <a:t>Peer Reviewer Training</a:t>
          </a:r>
        </a:p>
        <a:p>
          <a:pPr algn="l"/>
          <a:r>
            <a:rPr lang="en-US" sz="2000" dirty="0" smtClean="0"/>
            <a:t>Designing Your Online Course</a:t>
          </a:r>
        </a:p>
        <a:p>
          <a:pPr algn="l"/>
          <a:r>
            <a:rPr lang="en-US" sz="2000" dirty="0" smtClean="0"/>
            <a:t>Designing Your Blended Course</a:t>
          </a:r>
        </a:p>
        <a:p>
          <a:pPr algn="l"/>
          <a:r>
            <a:rPr lang="en-US" sz="2000" dirty="0" smtClean="0">
              <a:hlinkClick xmlns:r="http://schemas.openxmlformats.org/officeDocument/2006/relationships" r:id="rId1"/>
            </a:rPr>
            <a:t>www.qualitymatters.org</a:t>
          </a:r>
          <a:endParaRPr lang="en-US" sz="2000" dirty="0" smtClean="0"/>
        </a:p>
        <a:p>
          <a:pPr algn="ctr"/>
          <a:endParaRPr lang="en-US" sz="1700" dirty="0"/>
        </a:p>
      </dgm:t>
    </dgm:pt>
    <dgm:pt modelId="{C405A9BA-91A5-B74B-986E-613EFE1D1EF0}" type="parTrans" cxnId="{2ABA1599-5D15-F34D-907F-E82DF15DFA7F}">
      <dgm:prSet/>
      <dgm:spPr/>
      <dgm:t>
        <a:bodyPr/>
        <a:lstStyle/>
        <a:p>
          <a:endParaRPr lang="en-US"/>
        </a:p>
      </dgm:t>
    </dgm:pt>
    <dgm:pt modelId="{F0C3841A-976C-DF4A-A701-5413DD9FA3D8}" type="sibTrans" cxnId="{2ABA1599-5D15-F34D-907F-E82DF15DFA7F}">
      <dgm:prSet/>
      <dgm:spPr/>
      <dgm:t>
        <a:bodyPr/>
        <a:lstStyle/>
        <a:p>
          <a:endParaRPr lang="en-US"/>
        </a:p>
      </dgm:t>
    </dgm:pt>
    <dgm:pt modelId="{19ECC33E-D6D2-5847-A2A7-23244BBECEB7}">
      <dgm:prSet phldrT="[Text]" custT="1"/>
      <dgm:spPr/>
      <dgm:t>
        <a:bodyPr/>
        <a:lstStyle/>
        <a:p>
          <a:pPr algn="l"/>
          <a:r>
            <a:rPr lang="en-US" sz="2000" dirty="0" smtClean="0"/>
            <a:t>Quality Matters Workshops</a:t>
          </a:r>
        </a:p>
        <a:p>
          <a:pPr algn="l"/>
          <a:r>
            <a:rPr lang="en-US" sz="2000" dirty="0" smtClean="0"/>
            <a:t> VLIT First Thursdays</a:t>
          </a:r>
        </a:p>
        <a:p>
          <a:pPr algn="l"/>
          <a:r>
            <a:rPr lang="en-US" sz="2000" dirty="0" smtClean="0"/>
            <a:t> VLIT Book Club</a:t>
          </a:r>
        </a:p>
        <a:p>
          <a:pPr algn="l"/>
          <a:r>
            <a:rPr lang="en-US" sz="2000" dirty="0" smtClean="0"/>
            <a:t>VLIT Canvas Trainings</a:t>
          </a:r>
          <a:endParaRPr lang="en-US" sz="2000" dirty="0"/>
        </a:p>
      </dgm:t>
    </dgm:pt>
    <dgm:pt modelId="{AAD2B368-DB5A-C045-B52C-A13E52B2633E}" type="sibTrans" cxnId="{F544943B-E555-4C4B-B464-463B30AB7AC0}">
      <dgm:prSet/>
      <dgm:spPr/>
      <dgm:t>
        <a:bodyPr/>
        <a:lstStyle/>
        <a:p>
          <a:endParaRPr lang="en-US"/>
        </a:p>
      </dgm:t>
    </dgm:pt>
    <dgm:pt modelId="{BBF599D7-A923-9A4B-846E-2B1515E69C06}" type="parTrans" cxnId="{F544943B-E555-4C4B-B464-463B30AB7AC0}">
      <dgm:prSet/>
      <dgm:spPr/>
      <dgm:t>
        <a:bodyPr/>
        <a:lstStyle/>
        <a:p>
          <a:endParaRPr lang="en-US"/>
        </a:p>
      </dgm:t>
    </dgm:pt>
    <dgm:pt modelId="{EE6D64F2-18DB-3F4B-B505-F9DAA1903E4F}" type="pres">
      <dgm:prSet presAssocID="{1DFBEC7E-D707-6F4F-B276-2DAAB8BB20D4}" presName="Name0" presStyleCnt="0">
        <dgm:presLayoutVars>
          <dgm:dir/>
          <dgm:resizeHandles val="exact"/>
        </dgm:presLayoutVars>
      </dgm:prSet>
      <dgm:spPr/>
    </dgm:pt>
    <dgm:pt modelId="{2F8D36B6-AAF7-014A-8BA6-F8005CF502F8}" type="pres">
      <dgm:prSet presAssocID="{1DFBEC7E-D707-6F4F-B276-2DAAB8BB20D4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793F1CDF-1CC0-1345-9BBC-040FA4EA6E52}" type="pres">
      <dgm:prSet presAssocID="{1DFBEC7E-D707-6F4F-B276-2DAAB8BB20D4}" presName="linComp" presStyleCnt="0"/>
      <dgm:spPr/>
    </dgm:pt>
    <dgm:pt modelId="{DDC0072A-0421-4249-A9DD-2D40EE80371E}" type="pres">
      <dgm:prSet presAssocID="{19ECC33E-D6D2-5847-A2A7-23244BBECEB7}" presName="compNode" presStyleCnt="0"/>
      <dgm:spPr/>
    </dgm:pt>
    <dgm:pt modelId="{8626116B-DCAE-AD4E-AE50-6A740A3424F3}" type="pres">
      <dgm:prSet presAssocID="{19ECC33E-D6D2-5847-A2A7-23244BBECE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18755-8B9B-3940-B563-9CAAA279CC29}" type="pres">
      <dgm:prSet presAssocID="{19ECC33E-D6D2-5847-A2A7-23244BBECEB7}" presName="invisiNode" presStyleLbl="node1" presStyleIdx="0" presStyleCnt="2"/>
      <dgm:spPr/>
    </dgm:pt>
    <dgm:pt modelId="{77FEAF9F-C76C-9649-A378-0C0B1DEC7069}" type="pres">
      <dgm:prSet presAssocID="{19ECC33E-D6D2-5847-A2A7-23244BBECEB7}" presName="imagNode" presStyleLbl="fgImgPlace1" presStyleIdx="0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9426" b="9426"/>
          </a:stretch>
        </a:blipFill>
      </dgm:spPr>
      <dgm:t>
        <a:bodyPr/>
        <a:lstStyle/>
        <a:p>
          <a:endParaRPr lang="en-US"/>
        </a:p>
      </dgm:t>
    </dgm:pt>
    <dgm:pt modelId="{8CE9A614-0806-C345-BF58-92C90186FB90}" type="pres">
      <dgm:prSet presAssocID="{AAD2B368-DB5A-C045-B52C-A13E52B263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02D450-A9CB-574B-BBE6-BA86B7B81F2A}" type="pres">
      <dgm:prSet presAssocID="{40187E10-86C3-2A45-BD61-84E1550386D3}" presName="compNode" presStyleCnt="0"/>
      <dgm:spPr/>
    </dgm:pt>
    <dgm:pt modelId="{13E9A448-DAEA-6848-8D68-0578F4EAAAA1}" type="pres">
      <dgm:prSet presAssocID="{40187E10-86C3-2A45-BD61-84E1550386D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C5924-C1DD-404C-9A41-DA2049FD2D99}" type="pres">
      <dgm:prSet presAssocID="{40187E10-86C3-2A45-BD61-84E1550386D3}" presName="invisiNode" presStyleLbl="node1" presStyleIdx="1" presStyleCnt="2"/>
      <dgm:spPr/>
    </dgm:pt>
    <dgm:pt modelId="{52896616-A486-304C-97CE-EFDF39AEFC2D}" type="pres">
      <dgm:prSet presAssocID="{40187E10-86C3-2A45-BD61-84E1550386D3}" presName="imagNode" presStyleLbl="fgImgPlace1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538" r="14538"/>
          </a:stretch>
        </a:blipFill>
      </dgm:spPr>
      <dgm:t>
        <a:bodyPr/>
        <a:lstStyle/>
        <a:p>
          <a:endParaRPr lang="en-US"/>
        </a:p>
      </dgm:t>
    </dgm:pt>
  </dgm:ptLst>
  <dgm:cxnLst>
    <dgm:cxn modelId="{2ABA1599-5D15-F34D-907F-E82DF15DFA7F}" srcId="{1DFBEC7E-D707-6F4F-B276-2DAAB8BB20D4}" destId="{40187E10-86C3-2A45-BD61-84E1550386D3}" srcOrd="1" destOrd="0" parTransId="{C405A9BA-91A5-B74B-986E-613EFE1D1EF0}" sibTransId="{F0C3841A-976C-DF4A-A701-5413DD9FA3D8}"/>
    <dgm:cxn modelId="{FDD32460-C78A-FB4B-987B-0DE332AA2FF7}" type="presOf" srcId="{AAD2B368-DB5A-C045-B52C-A13E52B2633E}" destId="{8CE9A614-0806-C345-BF58-92C90186FB90}" srcOrd="0" destOrd="0" presId="urn:microsoft.com/office/officeart/2005/8/layout/pList2"/>
    <dgm:cxn modelId="{06A09D76-AD46-2E4C-A532-E5F8D015CA97}" type="presOf" srcId="{1DFBEC7E-D707-6F4F-B276-2DAAB8BB20D4}" destId="{EE6D64F2-18DB-3F4B-B505-F9DAA1903E4F}" srcOrd="0" destOrd="0" presId="urn:microsoft.com/office/officeart/2005/8/layout/pList2"/>
    <dgm:cxn modelId="{F544943B-E555-4C4B-B464-463B30AB7AC0}" srcId="{1DFBEC7E-D707-6F4F-B276-2DAAB8BB20D4}" destId="{19ECC33E-D6D2-5847-A2A7-23244BBECEB7}" srcOrd="0" destOrd="0" parTransId="{BBF599D7-A923-9A4B-846E-2B1515E69C06}" sibTransId="{AAD2B368-DB5A-C045-B52C-A13E52B2633E}"/>
    <dgm:cxn modelId="{CB621CA2-0CFB-2148-AB5A-34649FC46BB6}" type="presOf" srcId="{19ECC33E-D6D2-5847-A2A7-23244BBECEB7}" destId="{8626116B-DCAE-AD4E-AE50-6A740A3424F3}" srcOrd="0" destOrd="0" presId="urn:microsoft.com/office/officeart/2005/8/layout/pList2"/>
    <dgm:cxn modelId="{A7D07E68-7F5F-A24C-B82E-BBCE11F24134}" type="presOf" srcId="{40187E10-86C3-2A45-BD61-84E1550386D3}" destId="{13E9A448-DAEA-6848-8D68-0578F4EAAAA1}" srcOrd="0" destOrd="0" presId="urn:microsoft.com/office/officeart/2005/8/layout/pList2"/>
    <dgm:cxn modelId="{925C86C8-52C7-BC49-973C-EEE7B8B5807E}" type="presParOf" srcId="{EE6D64F2-18DB-3F4B-B505-F9DAA1903E4F}" destId="{2F8D36B6-AAF7-014A-8BA6-F8005CF502F8}" srcOrd="0" destOrd="0" presId="urn:microsoft.com/office/officeart/2005/8/layout/pList2"/>
    <dgm:cxn modelId="{47016B20-02F4-3B41-AB45-9A4CB73F018F}" type="presParOf" srcId="{EE6D64F2-18DB-3F4B-B505-F9DAA1903E4F}" destId="{793F1CDF-1CC0-1345-9BBC-040FA4EA6E52}" srcOrd="1" destOrd="0" presId="urn:microsoft.com/office/officeart/2005/8/layout/pList2"/>
    <dgm:cxn modelId="{1B82F404-B137-3A42-BA93-36759998EB53}" type="presParOf" srcId="{793F1CDF-1CC0-1345-9BBC-040FA4EA6E52}" destId="{DDC0072A-0421-4249-A9DD-2D40EE80371E}" srcOrd="0" destOrd="0" presId="urn:microsoft.com/office/officeart/2005/8/layout/pList2"/>
    <dgm:cxn modelId="{B62CD9B9-29C0-2044-BE1C-EC983980929F}" type="presParOf" srcId="{DDC0072A-0421-4249-A9DD-2D40EE80371E}" destId="{8626116B-DCAE-AD4E-AE50-6A740A3424F3}" srcOrd="0" destOrd="0" presId="urn:microsoft.com/office/officeart/2005/8/layout/pList2"/>
    <dgm:cxn modelId="{5888815F-AB00-B641-BDB9-C000ADBDD9D1}" type="presParOf" srcId="{DDC0072A-0421-4249-A9DD-2D40EE80371E}" destId="{C1818755-8B9B-3940-B563-9CAAA279CC29}" srcOrd="1" destOrd="0" presId="urn:microsoft.com/office/officeart/2005/8/layout/pList2"/>
    <dgm:cxn modelId="{ECEFB926-187B-BF49-AC34-490A68E95FF2}" type="presParOf" srcId="{DDC0072A-0421-4249-A9DD-2D40EE80371E}" destId="{77FEAF9F-C76C-9649-A378-0C0B1DEC7069}" srcOrd="2" destOrd="0" presId="urn:microsoft.com/office/officeart/2005/8/layout/pList2"/>
    <dgm:cxn modelId="{F5DF3566-AD3F-0745-AF3F-45B22473E70B}" type="presParOf" srcId="{793F1CDF-1CC0-1345-9BBC-040FA4EA6E52}" destId="{8CE9A614-0806-C345-BF58-92C90186FB90}" srcOrd="1" destOrd="0" presId="urn:microsoft.com/office/officeart/2005/8/layout/pList2"/>
    <dgm:cxn modelId="{EBA47669-EB3D-E04E-B4BE-97DBB7083169}" type="presParOf" srcId="{793F1CDF-1CC0-1345-9BBC-040FA4EA6E52}" destId="{8802D450-A9CB-574B-BBE6-BA86B7B81F2A}" srcOrd="2" destOrd="0" presId="urn:microsoft.com/office/officeart/2005/8/layout/pList2"/>
    <dgm:cxn modelId="{3990C24B-1184-B848-84A0-35A050148B5A}" type="presParOf" srcId="{8802D450-A9CB-574B-BBE6-BA86B7B81F2A}" destId="{13E9A448-DAEA-6848-8D68-0578F4EAAAA1}" srcOrd="0" destOrd="0" presId="urn:microsoft.com/office/officeart/2005/8/layout/pList2"/>
    <dgm:cxn modelId="{DB8DF6A9-25AE-F745-A9DF-AD4F6E6813E1}" type="presParOf" srcId="{8802D450-A9CB-574B-BBE6-BA86B7B81F2A}" destId="{E83C5924-C1DD-404C-9A41-DA2049FD2D99}" srcOrd="1" destOrd="0" presId="urn:microsoft.com/office/officeart/2005/8/layout/pList2"/>
    <dgm:cxn modelId="{FA927105-8F8E-A34D-9D9B-DB585AA15FB1}" type="presParOf" srcId="{8802D450-A9CB-574B-BBE6-BA86B7B81F2A}" destId="{52896616-A486-304C-97CE-EFDF39AEFC2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D2AEE-3412-6F45-95E3-1E8D580CADB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</dgm:pt>
    <dgm:pt modelId="{D2C6E0ED-75CB-0B4C-A81E-DE07A86EB604}">
      <dgm:prSet phldrT="[Text]" custT="1"/>
      <dgm:spPr/>
      <dgm:t>
        <a:bodyPr/>
        <a:lstStyle/>
        <a:p>
          <a:r>
            <a:rPr lang="en-US" sz="2800" b="0" dirty="0" smtClean="0"/>
            <a:t>Formal Quality Matters Course Reviews</a:t>
          </a:r>
        </a:p>
      </dgm:t>
    </dgm:pt>
    <dgm:pt modelId="{5240A29C-F260-0F46-987C-F368D298BBFB}" type="parTrans" cxnId="{2B6F538F-277C-4249-AB3A-0FC28183D29A}">
      <dgm:prSet/>
      <dgm:spPr/>
      <dgm:t>
        <a:bodyPr/>
        <a:lstStyle/>
        <a:p>
          <a:endParaRPr lang="en-US"/>
        </a:p>
      </dgm:t>
    </dgm:pt>
    <dgm:pt modelId="{41EF2A81-B812-FB4F-B992-426E34786B2D}" type="sibTrans" cxnId="{2B6F538F-277C-4249-AB3A-0FC28183D29A}">
      <dgm:prSet/>
      <dgm:spPr/>
      <dgm:t>
        <a:bodyPr/>
        <a:lstStyle/>
        <a:p>
          <a:endParaRPr lang="en-US"/>
        </a:p>
      </dgm:t>
    </dgm:pt>
    <dgm:pt modelId="{55FCBF07-1BF7-474A-B210-29286FF42BF1}">
      <dgm:prSet phldrT="[Text]" custT="1"/>
      <dgm:spPr/>
      <dgm:t>
        <a:bodyPr/>
        <a:lstStyle/>
        <a:p>
          <a:r>
            <a:rPr lang="en-US" sz="2800" b="0" dirty="0" smtClean="0"/>
            <a:t>Informal Quality Matters Course Reviews</a:t>
          </a:r>
        </a:p>
      </dgm:t>
    </dgm:pt>
    <dgm:pt modelId="{F6E71701-5453-324B-A467-DD22E7E40D48}" type="sibTrans" cxnId="{7FA0F3F6-66DF-974F-8E17-F07CAF831B14}">
      <dgm:prSet/>
      <dgm:spPr/>
      <dgm:t>
        <a:bodyPr/>
        <a:lstStyle/>
        <a:p>
          <a:endParaRPr lang="en-US"/>
        </a:p>
      </dgm:t>
    </dgm:pt>
    <dgm:pt modelId="{1AFD9FAE-BE06-3D4A-B7A1-5B1A926AB98E}" type="parTrans" cxnId="{7FA0F3F6-66DF-974F-8E17-F07CAF831B14}">
      <dgm:prSet/>
      <dgm:spPr/>
      <dgm:t>
        <a:bodyPr/>
        <a:lstStyle/>
        <a:p>
          <a:endParaRPr lang="en-US"/>
        </a:p>
      </dgm:t>
    </dgm:pt>
    <dgm:pt modelId="{BFBE1B8E-CB54-1349-A36F-83DE3EEEEDCB}">
      <dgm:prSet/>
      <dgm:spPr/>
      <dgm:t>
        <a:bodyPr/>
        <a:lstStyle/>
        <a:p>
          <a:r>
            <a:rPr lang="en-US" b="0" dirty="0" smtClean="0"/>
            <a:t>Self Review </a:t>
          </a:r>
          <a:endParaRPr lang="en-US" dirty="0"/>
        </a:p>
      </dgm:t>
    </dgm:pt>
    <dgm:pt modelId="{79BA1A72-6B92-AB41-BA67-2A5C71AEEF8B}" type="parTrans" cxnId="{BD202AE9-57D7-9543-953F-F9DBEDEA071A}">
      <dgm:prSet/>
      <dgm:spPr/>
      <dgm:t>
        <a:bodyPr/>
        <a:lstStyle/>
        <a:p>
          <a:endParaRPr lang="en-US"/>
        </a:p>
      </dgm:t>
    </dgm:pt>
    <dgm:pt modelId="{9F457A2B-1685-2242-B4A4-FD9D328BC97D}" type="sibTrans" cxnId="{BD202AE9-57D7-9543-953F-F9DBEDEA071A}">
      <dgm:prSet/>
      <dgm:spPr/>
      <dgm:t>
        <a:bodyPr/>
        <a:lstStyle/>
        <a:p>
          <a:endParaRPr lang="en-US"/>
        </a:p>
      </dgm:t>
    </dgm:pt>
    <dgm:pt modelId="{9590E0CC-8631-BA49-8CDE-D7B77298EFEC}">
      <dgm:prSet/>
      <dgm:spPr/>
      <dgm:t>
        <a:bodyPr/>
        <a:lstStyle/>
        <a:p>
          <a:r>
            <a:rPr lang="en-US" b="0" dirty="0" smtClean="0"/>
            <a:t>Peer Review </a:t>
          </a:r>
        </a:p>
      </dgm:t>
    </dgm:pt>
    <dgm:pt modelId="{EC0B1B70-4A2C-E64E-894F-74DBDD25A8BE}" type="parTrans" cxnId="{8428D80A-3FAF-5642-A043-D31699DAD36A}">
      <dgm:prSet/>
      <dgm:spPr/>
      <dgm:t>
        <a:bodyPr/>
        <a:lstStyle/>
        <a:p>
          <a:endParaRPr lang="en-US"/>
        </a:p>
      </dgm:t>
    </dgm:pt>
    <dgm:pt modelId="{FDCAA881-3BC2-294F-91AE-ACFA76156E13}" type="sibTrans" cxnId="{8428D80A-3FAF-5642-A043-D31699DAD36A}">
      <dgm:prSet/>
      <dgm:spPr/>
      <dgm:t>
        <a:bodyPr/>
        <a:lstStyle/>
        <a:p>
          <a:endParaRPr lang="en-US"/>
        </a:p>
      </dgm:t>
    </dgm:pt>
    <dgm:pt modelId="{759C0308-ACC4-9049-861A-6C204549D58D}">
      <dgm:prSet/>
      <dgm:spPr/>
      <dgm:t>
        <a:bodyPr/>
        <a:lstStyle/>
        <a:p>
          <a:r>
            <a:rPr lang="en-US" b="0" dirty="0" smtClean="0"/>
            <a:t>Informal Review by a QM Certified DACC Instructor or VLIT Staff. </a:t>
          </a:r>
          <a:endParaRPr lang="en-US" b="1" dirty="0" smtClean="0"/>
        </a:p>
      </dgm:t>
    </dgm:pt>
    <dgm:pt modelId="{1C90DD8D-2068-F441-8595-BF537D7B4445}" type="parTrans" cxnId="{545A1052-161D-1947-AA4F-C394A6637312}">
      <dgm:prSet/>
      <dgm:spPr/>
      <dgm:t>
        <a:bodyPr/>
        <a:lstStyle/>
        <a:p>
          <a:endParaRPr lang="en-US"/>
        </a:p>
      </dgm:t>
    </dgm:pt>
    <dgm:pt modelId="{C8484849-3987-AA4C-8E76-7C3337AB8DE4}" type="sibTrans" cxnId="{545A1052-161D-1947-AA4F-C394A6637312}">
      <dgm:prSet/>
      <dgm:spPr/>
      <dgm:t>
        <a:bodyPr/>
        <a:lstStyle/>
        <a:p>
          <a:endParaRPr lang="en-US"/>
        </a:p>
      </dgm:t>
    </dgm:pt>
    <dgm:pt modelId="{EEA4193C-C1EF-9349-8D61-990CA2CD0B3B}">
      <dgm:prSet/>
      <dgm:spPr/>
      <dgm:t>
        <a:bodyPr/>
        <a:lstStyle/>
        <a:p>
          <a:r>
            <a:rPr lang="en-US" b="0" dirty="0" smtClean="0"/>
            <a:t>QM-Managed Course Reviews</a:t>
          </a:r>
          <a:endParaRPr lang="en-US" dirty="0"/>
        </a:p>
      </dgm:t>
    </dgm:pt>
    <dgm:pt modelId="{140310EC-E663-E144-8B21-9C2D9E061F96}" type="parTrans" cxnId="{820FC6D2-930A-A244-A5CC-7940942EC472}">
      <dgm:prSet/>
      <dgm:spPr/>
      <dgm:t>
        <a:bodyPr/>
        <a:lstStyle/>
        <a:p>
          <a:endParaRPr lang="en-US"/>
        </a:p>
      </dgm:t>
    </dgm:pt>
    <dgm:pt modelId="{D524C1BD-2F04-CC49-85FF-7FF06C1525F1}" type="sibTrans" cxnId="{820FC6D2-930A-A244-A5CC-7940942EC472}">
      <dgm:prSet/>
      <dgm:spPr/>
      <dgm:t>
        <a:bodyPr/>
        <a:lstStyle/>
        <a:p>
          <a:endParaRPr lang="en-US"/>
        </a:p>
      </dgm:t>
    </dgm:pt>
    <dgm:pt modelId="{D4A51792-C9AA-374A-9BE9-7E0ECF4327E0}">
      <dgm:prSet/>
      <dgm:spPr/>
      <dgm:t>
        <a:bodyPr/>
        <a:lstStyle/>
        <a:p>
          <a:r>
            <a:rPr lang="en-US" b="0" dirty="0" smtClean="0"/>
            <a:t>DACC Managed Course Reviews</a:t>
          </a:r>
        </a:p>
      </dgm:t>
    </dgm:pt>
    <dgm:pt modelId="{FD6CF0E2-7CBF-3E4E-BDCF-C53F6858A16B}" type="parTrans" cxnId="{00A47743-500F-C74A-9E97-09587C0F7C6A}">
      <dgm:prSet/>
      <dgm:spPr/>
      <dgm:t>
        <a:bodyPr/>
        <a:lstStyle/>
        <a:p>
          <a:endParaRPr lang="en-US"/>
        </a:p>
      </dgm:t>
    </dgm:pt>
    <dgm:pt modelId="{D8FBF813-B44E-454A-B275-15EA4D288907}" type="sibTrans" cxnId="{00A47743-500F-C74A-9E97-09587C0F7C6A}">
      <dgm:prSet/>
      <dgm:spPr/>
      <dgm:t>
        <a:bodyPr/>
        <a:lstStyle/>
        <a:p>
          <a:endParaRPr lang="en-US"/>
        </a:p>
      </dgm:t>
    </dgm:pt>
    <dgm:pt modelId="{49C4F3E8-CDD3-CB4B-AE6D-04634F43F32D}" type="pres">
      <dgm:prSet presAssocID="{362D2AEE-3412-6F45-95E3-1E8D580CADB5}" presName="Name0" presStyleCnt="0">
        <dgm:presLayoutVars>
          <dgm:dir/>
          <dgm:animLvl val="lvl"/>
          <dgm:resizeHandles val="exact"/>
        </dgm:presLayoutVars>
      </dgm:prSet>
      <dgm:spPr/>
    </dgm:pt>
    <dgm:pt modelId="{4764B938-3ECF-4548-AB5C-E52B56158904}" type="pres">
      <dgm:prSet presAssocID="{55FCBF07-1BF7-474A-B210-29286FF42BF1}" presName="composite" presStyleCnt="0"/>
      <dgm:spPr/>
    </dgm:pt>
    <dgm:pt modelId="{D2640637-E7D0-6A41-A346-6633CCFAD9C5}" type="pres">
      <dgm:prSet presAssocID="{55FCBF07-1BF7-474A-B210-29286FF42B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DE940-CECB-144B-8293-E9C3138E7015}" type="pres">
      <dgm:prSet presAssocID="{55FCBF07-1BF7-474A-B210-29286FF42BF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D90D5-E1CA-624D-821A-27F47311E7A1}" type="pres">
      <dgm:prSet presAssocID="{F6E71701-5453-324B-A467-DD22E7E40D48}" presName="space" presStyleCnt="0"/>
      <dgm:spPr/>
    </dgm:pt>
    <dgm:pt modelId="{B9B04F2A-484F-A64D-9876-9E880A1FBDA7}" type="pres">
      <dgm:prSet presAssocID="{D2C6E0ED-75CB-0B4C-A81E-DE07A86EB604}" presName="composite" presStyleCnt="0"/>
      <dgm:spPr/>
    </dgm:pt>
    <dgm:pt modelId="{DDBD8963-27CF-EE42-8D22-15D067691C7E}" type="pres">
      <dgm:prSet presAssocID="{D2C6E0ED-75CB-0B4C-A81E-DE07A86EB60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1DF5C-B106-5740-8D1F-329C2C25CBA1}" type="pres">
      <dgm:prSet presAssocID="{D2C6E0ED-75CB-0B4C-A81E-DE07A86EB6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DB977-53F9-D343-A2F8-C79092ACDDB8}" type="presOf" srcId="{D4A51792-C9AA-374A-9BE9-7E0ECF4327E0}" destId="{2C61DF5C-B106-5740-8D1F-329C2C25CBA1}" srcOrd="0" destOrd="1" presId="urn:microsoft.com/office/officeart/2005/8/layout/hList1"/>
    <dgm:cxn modelId="{8C0B2A5E-3A0C-F64C-94D4-6F4D086D00B8}" type="presOf" srcId="{362D2AEE-3412-6F45-95E3-1E8D580CADB5}" destId="{49C4F3E8-CDD3-CB4B-AE6D-04634F43F32D}" srcOrd="0" destOrd="0" presId="urn:microsoft.com/office/officeart/2005/8/layout/hList1"/>
    <dgm:cxn modelId="{7FA0F3F6-66DF-974F-8E17-F07CAF831B14}" srcId="{362D2AEE-3412-6F45-95E3-1E8D580CADB5}" destId="{55FCBF07-1BF7-474A-B210-29286FF42BF1}" srcOrd="0" destOrd="0" parTransId="{1AFD9FAE-BE06-3D4A-B7A1-5B1A926AB98E}" sibTransId="{F6E71701-5453-324B-A467-DD22E7E40D48}"/>
    <dgm:cxn modelId="{00A47743-500F-C74A-9E97-09587C0F7C6A}" srcId="{D2C6E0ED-75CB-0B4C-A81E-DE07A86EB604}" destId="{D4A51792-C9AA-374A-9BE9-7E0ECF4327E0}" srcOrd="1" destOrd="0" parTransId="{FD6CF0E2-7CBF-3E4E-BDCF-C53F6858A16B}" sibTransId="{D8FBF813-B44E-454A-B275-15EA4D288907}"/>
    <dgm:cxn modelId="{545A1052-161D-1947-AA4F-C394A6637312}" srcId="{55FCBF07-1BF7-474A-B210-29286FF42BF1}" destId="{759C0308-ACC4-9049-861A-6C204549D58D}" srcOrd="2" destOrd="0" parTransId="{1C90DD8D-2068-F441-8595-BF537D7B4445}" sibTransId="{C8484849-3987-AA4C-8E76-7C3337AB8DE4}"/>
    <dgm:cxn modelId="{8428D80A-3FAF-5642-A043-D31699DAD36A}" srcId="{55FCBF07-1BF7-474A-B210-29286FF42BF1}" destId="{9590E0CC-8631-BA49-8CDE-D7B77298EFEC}" srcOrd="1" destOrd="0" parTransId="{EC0B1B70-4A2C-E64E-894F-74DBDD25A8BE}" sibTransId="{FDCAA881-3BC2-294F-91AE-ACFA76156E13}"/>
    <dgm:cxn modelId="{1373CDC3-1B4B-A346-ADEC-8CABAC385B7E}" type="presOf" srcId="{D2C6E0ED-75CB-0B4C-A81E-DE07A86EB604}" destId="{DDBD8963-27CF-EE42-8D22-15D067691C7E}" srcOrd="0" destOrd="0" presId="urn:microsoft.com/office/officeart/2005/8/layout/hList1"/>
    <dgm:cxn modelId="{F7AD2258-5FFB-BE44-8940-E62B38C31316}" type="presOf" srcId="{BFBE1B8E-CB54-1349-A36F-83DE3EEEEDCB}" destId="{862DE940-CECB-144B-8293-E9C3138E7015}" srcOrd="0" destOrd="0" presId="urn:microsoft.com/office/officeart/2005/8/layout/hList1"/>
    <dgm:cxn modelId="{C3E04F14-7E80-A040-9F6F-750EC6C75701}" type="presOf" srcId="{759C0308-ACC4-9049-861A-6C204549D58D}" destId="{862DE940-CECB-144B-8293-E9C3138E7015}" srcOrd="0" destOrd="2" presId="urn:microsoft.com/office/officeart/2005/8/layout/hList1"/>
    <dgm:cxn modelId="{820FC6D2-930A-A244-A5CC-7940942EC472}" srcId="{D2C6E0ED-75CB-0B4C-A81E-DE07A86EB604}" destId="{EEA4193C-C1EF-9349-8D61-990CA2CD0B3B}" srcOrd="0" destOrd="0" parTransId="{140310EC-E663-E144-8B21-9C2D9E061F96}" sibTransId="{D524C1BD-2F04-CC49-85FF-7FF06C1525F1}"/>
    <dgm:cxn modelId="{BD202AE9-57D7-9543-953F-F9DBEDEA071A}" srcId="{55FCBF07-1BF7-474A-B210-29286FF42BF1}" destId="{BFBE1B8E-CB54-1349-A36F-83DE3EEEEDCB}" srcOrd="0" destOrd="0" parTransId="{79BA1A72-6B92-AB41-BA67-2A5C71AEEF8B}" sibTransId="{9F457A2B-1685-2242-B4A4-FD9D328BC97D}"/>
    <dgm:cxn modelId="{60EF7CCC-6A9E-C54A-9906-314184D7EA11}" type="presOf" srcId="{EEA4193C-C1EF-9349-8D61-990CA2CD0B3B}" destId="{2C61DF5C-B106-5740-8D1F-329C2C25CBA1}" srcOrd="0" destOrd="0" presId="urn:microsoft.com/office/officeart/2005/8/layout/hList1"/>
    <dgm:cxn modelId="{EBBCEBF1-E605-0240-84B7-83663B587E76}" type="presOf" srcId="{9590E0CC-8631-BA49-8CDE-D7B77298EFEC}" destId="{862DE940-CECB-144B-8293-E9C3138E7015}" srcOrd="0" destOrd="1" presId="urn:microsoft.com/office/officeart/2005/8/layout/hList1"/>
    <dgm:cxn modelId="{C2AC303E-DA3C-EA42-92B0-E60044566123}" type="presOf" srcId="{55FCBF07-1BF7-474A-B210-29286FF42BF1}" destId="{D2640637-E7D0-6A41-A346-6633CCFAD9C5}" srcOrd="0" destOrd="0" presId="urn:microsoft.com/office/officeart/2005/8/layout/hList1"/>
    <dgm:cxn modelId="{2B6F538F-277C-4249-AB3A-0FC28183D29A}" srcId="{362D2AEE-3412-6F45-95E3-1E8D580CADB5}" destId="{D2C6E0ED-75CB-0B4C-A81E-DE07A86EB604}" srcOrd="1" destOrd="0" parTransId="{5240A29C-F260-0F46-987C-F368D298BBFB}" sibTransId="{41EF2A81-B812-FB4F-B992-426E34786B2D}"/>
    <dgm:cxn modelId="{3C2C9AB8-9212-C548-88A9-8FA5291AFF78}" type="presParOf" srcId="{49C4F3E8-CDD3-CB4B-AE6D-04634F43F32D}" destId="{4764B938-3ECF-4548-AB5C-E52B56158904}" srcOrd="0" destOrd="0" presId="urn:microsoft.com/office/officeart/2005/8/layout/hList1"/>
    <dgm:cxn modelId="{AC8AC172-4173-E644-83EC-081B574F9004}" type="presParOf" srcId="{4764B938-3ECF-4548-AB5C-E52B56158904}" destId="{D2640637-E7D0-6A41-A346-6633CCFAD9C5}" srcOrd="0" destOrd="0" presId="urn:microsoft.com/office/officeart/2005/8/layout/hList1"/>
    <dgm:cxn modelId="{820FF3C2-D04C-9542-8523-A82FC0E537FC}" type="presParOf" srcId="{4764B938-3ECF-4548-AB5C-E52B56158904}" destId="{862DE940-CECB-144B-8293-E9C3138E7015}" srcOrd="1" destOrd="0" presId="urn:microsoft.com/office/officeart/2005/8/layout/hList1"/>
    <dgm:cxn modelId="{04134869-7000-C645-9EDD-21E997C28237}" type="presParOf" srcId="{49C4F3E8-CDD3-CB4B-AE6D-04634F43F32D}" destId="{C3BD90D5-E1CA-624D-821A-27F47311E7A1}" srcOrd="1" destOrd="0" presId="urn:microsoft.com/office/officeart/2005/8/layout/hList1"/>
    <dgm:cxn modelId="{DF48C423-18BB-F043-B053-B0C1AFA0B244}" type="presParOf" srcId="{49C4F3E8-CDD3-CB4B-AE6D-04634F43F32D}" destId="{B9B04F2A-484F-A64D-9876-9E880A1FBDA7}" srcOrd="2" destOrd="0" presId="urn:microsoft.com/office/officeart/2005/8/layout/hList1"/>
    <dgm:cxn modelId="{7EF79E71-9D60-5E45-96BE-D7038DDC9AA1}" type="presParOf" srcId="{B9B04F2A-484F-A64D-9876-9E880A1FBDA7}" destId="{DDBD8963-27CF-EE42-8D22-15D067691C7E}" srcOrd="0" destOrd="0" presId="urn:microsoft.com/office/officeart/2005/8/layout/hList1"/>
    <dgm:cxn modelId="{50296FF8-535A-9347-984F-4EE2BF75D56E}" type="presParOf" srcId="{B9B04F2A-484F-A64D-9876-9E880A1FBDA7}" destId="{2C61DF5C-B106-5740-8D1F-329C2C25CB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DE750-55E7-E341-BD12-67EB6E618D2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097FF-9339-E14C-8977-DC504DB607B2}">
      <dgm:prSet/>
      <dgm:spPr/>
      <dgm:t>
        <a:bodyPr/>
        <a:lstStyle/>
        <a:p>
          <a:pPr rtl="0"/>
          <a:r>
            <a:rPr lang="en-US" dirty="0" smtClean="0"/>
            <a:t>The QM Peer Reviewer certification process is rigorous and time intensive. QM Certified Peer Reviewers are eligible to serve on both QM-managed and DACC-managed formal course reviews. They are paid $150 for each course they review at DACC and through QM.</a:t>
          </a:r>
          <a:endParaRPr lang="en-US" dirty="0"/>
        </a:p>
      </dgm:t>
    </dgm:pt>
    <dgm:pt modelId="{28597DF5-162E-044A-877B-A2E7FA34E86F}" type="parTrans" cxnId="{C83AAD0E-EAA4-8F4A-A7C1-99EF6F9DC1DF}">
      <dgm:prSet/>
      <dgm:spPr/>
      <dgm:t>
        <a:bodyPr/>
        <a:lstStyle/>
        <a:p>
          <a:endParaRPr lang="en-US"/>
        </a:p>
      </dgm:t>
    </dgm:pt>
    <dgm:pt modelId="{7983D06F-5A6C-9E47-A281-ED2F02E30960}" type="sibTrans" cxnId="{C83AAD0E-EAA4-8F4A-A7C1-99EF6F9DC1DF}">
      <dgm:prSet/>
      <dgm:spPr/>
      <dgm:t>
        <a:bodyPr/>
        <a:lstStyle/>
        <a:p>
          <a:endParaRPr lang="en-US"/>
        </a:p>
      </dgm:t>
    </dgm:pt>
    <dgm:pt modelId="{998DB65B-19DE-E74D-B52C-4301C9898FE8}">
      <dgm:prSet/>
      <dgm:spPr/>
      <dgm:t>
        <a:bodyPr/>
        <a:lstStyle/>
        <a:p>
          <a:pPr rtl="0"/>
          <a:r>
            <a:rPr lang="en-US" dirty="0" smtClean="0"/>
            <a:t>To become a QM Certified Peer Reviewer:</a:t>
          </a:r>
          <a:endParaRPr lang="en-US" dirty="0"/>
        </a:p>
      </dgm:t>
    </dgm:pt>
    <dgm:pt modelId="{1DD03C7D-84BA-A340-9E72-8FCBA9662AE2}" type="parTrans" cxnId="{46BF9ECA-06AC-3E4E-801D-234A01D5FE18}">
      <dgm:prSet/>
      <dgm:spPr/>
      <dgm:t>
        <a:bodyPr/>
        <a:lstStyle/>
        <a:p>
          <a:endParaRPr lang="en-US"/>
        </a:p>
      </dgm:t>
    </dgm:pt>
    <dgm:pt modelId="{D602A07A-EEA1-C74C-81E5-2A3B105B9006}" type="sibTrans" cxnId="{46BF9ECA-06AC-3E4E-801D-234A01D5FE18}">
      <dgm:prSet/>
      <dgm:spPr/>
      <dgm:t>
        <a:bodyPr/>
        <a:lstStyle/>
        <a:p>
          <a:endParaRPr lang="en-US"/>
        </a:p>
      </dgm:t>
    </dgm:pt>
    <dgm:pt modelId="{CE3E9B98-6A81-E547-BAD3-A5039DE3377B}">
      <dgm:prSet/>
      <dgm:spPr/>
      <dgm:t>
        <a:bodyPr/>
        <a:lstStyle/>
        <a:p>
          <a:pPr rtl="0"/>
          <a:r>
            <a:rPr lang="en-US" dirty="0" smtClean="0"/>
            <a:t>Successful completion of the Applying the QM Rubric Workshop and the Peer Reviewer Course (40 hours of training).</a:t>
          </a:r>
          <a:endParaRPr lang="en-US" dirty="0"/>
        </a:p>
      </dgm:t>
    </dgm:pt>
    <dgm:pt modelId="{F5458296-3BA5-CB41-8B60-D001586BD675}" type="parTrans" cxnId="{32492070-CB93-324F-ADD4-0C3DD420B8FC}">
      <dgm:prSet/>
      <dgm:spPr/>
      <dgm:t>
        <a:bodyPr/>
        <a:lstStyle/>
        <a:p>
          <a:endParaRPr lang="en-US"/>
        </a:p>
      </dgm:t>
    </dgm:pt>
    <dgm:pt modelId="{1C9A67D7-AFD9-CE43-A87A-8CF2226D9B29}" type="sibTrans" cxnId="{32492070-CB93-324F-ADD4-0C3DD420B8FC}">
      <dgm:prSet/>
      <dgm:spPr/>
      <dgm:t>
        <a:bodyPr/>
        <a:lstStyle/>
        <a:p>
          <a:endParaRPr lang="en-US"/>
        </a:p>
      </dgm:t>
    </dgm:pt>
    <dgm:pt modelId="{D9DB377F-98FF-B441-82E6-26F82DAE4611}">
      <dgm:prSet/>
      <dgm:spPr/>
      <dgm:t>
        <a:bodyPr/>
        <a:lstStyle/>
        <a:p>
          <a:pPr rtl="0"/>
          <a:r>
            <a:rPr lang="en-US" dirty="0" smtClean="0"/>
            <a:t>Current for-credit online teaching experience (within the last 18 months).</a:t>
          </a:r>
          <a:endParaRPr lang="en-US" dirty="0"/>
        </a:p>
      </dgm:t>
    </dgm:pt>
    <dgm:pt modelId="{2B5F475C-F251-474B-9623-4B866F8B9B23}" type="parTrans" cxnId="{2E6F3042-404F-7648-B83A-007179A9CE7A}">
      <dgm:prSet/>
      <dgm:spPr/>
      <dgm:t>
        <a:bodyPr/>
        <a:lstStyle/>
        <a:p>
          <a:endParaRPr lang="en-US"/>
        </a:p>
      </dgm:t>
    </dgm:pt>
    <dgm:pt modelId="{D6BBCF22-2249-B940-B9E9-41C1A5281072}" type="sibTrans" cxnId="{2E6F3042-404F-7648-B83A-007179A9CE7A}">
      <dgm:prSet/>
      <dgm:spPr/>
      <dgm:t>
        <a:bodyPr/>
        <a:lstStyle/>
        <a:p>
          <a:endParaRPr lang="en-US"/>
        </a:p>
      </dgm:t>
    </dgm:pt>
    <dgm:pt modelId="{15549A33-5960-C249-A9E6-D455805A06B6}">
      <dgm:prSet/>
      <dgm:spPr/>
      <dgm:t>
        <a:bodyPr/>
        <a:lstStyle/>
        <a:p>
          <a:pPr rtl="0"/>
          <a:r>
            <a:rPr lang="en-US" dirty="0" smtClean="0"/>
            <a:t>Completed Application and Memo of Understanding submitted to QM.</a:t>
          </a:r>
          <a:endParaRPr lang="en-US" dirty="0"/>
        </a:p>
      </dgm:t>
    </dgm:pt>
    <dgm:pt modelId="{98C6616B-AB1E-2649-ABDD-E98AEFE7B8EC}" type="parTrans" cxnId="{9A563CD3-AEFA-5847-B9C1-04ED7B37E7C3}">
      <dgm:prSet/>
      <dgm:spPr/>
      <dgm:t>
        <a:bodyPr/>
        <a:lstStyle/>
        <a:p>
          <a:endParaRPr lang="en-US"/>
        </a:p>
      </dgm:t>
    </dgm:pt>
    <dgm:pt modelId="{348A41D4-8395-B847-B160-1EFDDD1B09C2}" type="sibTrans" cxnId="{9A563CD3-AEFA-5847-B9C1-04ED7B37E7C3}">
      <dgm:prSet/>
      <dgm:spPr/>
      <dgm:t>
        <a:bodyPr/>
        <a:lstStyle/>
        <a:p>
          <a:endParaRPr lang="en-US"/>
        </a:p>
      </dgm:t>
    </dgm:pt>
    <dgm:pt modelId="{0AAE8C53-8B72-694B-83C0-AA6ACFE97F65}" type="pres">
      <dgm:prSet presAssocID="{A66DE750-55E7-E341-BD12-67EB6E618D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910900-660E-364D-A7D8-06542D8D3F2D}" type="pres">
      <dgm:prSet presAssocID="{CFF097FF-9339-E14C-8977-DC504DB607B2}" presName="thickLine" presStyleLbl="alignNode1" presStyleIdx="0" presStyleCnt="2"/>
      <dgm:spPr/>
    </dgm:pt>
    <dgm:pt modelId="{93D8E1C2-C80C-234B-934D-B9C0A4070BA7}" type="pres">
      <dgm:prSet presAssocID="{CFF097FF-9339-E14C-8977-DC504DB607B2}" presName="horz1" presStyleCnt="0"/>
      <dgm:spPr/>
    </dgm:pt>
    <dgm:pt modelId="{B7C468F9-EB64-AD4A-AF15-49DB6195C8A0}" type="pres">
      <dgm:prSet presAssocID="{CFF097FF-9339-E14C-8977-DC504DB607B2}" presName="tx1" presStyleLbl="revTx" presStyleIdx="0" presStyleCnt="5" custScaleX="500000"/>
      <dgm:spPr/>
      <dgm:t>
        <a:bodyPr/>
        <a:lstStyle/>
        <a:p>
          <a:endParaRPr lang="en-US"/>
        </a:p>
      </dgm:t>
    </dgm:pt>
    <dgm:pt modelId="{7D873457-56FB-2A48-899F-4E4D15F17F3F}" type="pres">
      <dgm:prSet presAssocID="{CFF097FF-9339-E14C-8977-DC504DB607B2}" presName="vert1" presStyleCnt="0"/>
      <dgm:spPr/>
    </dgm:pt>
    <dgm:pt modelId="{28D7A883-0AA9-214C-9161-E18512B9604D}" type="pres">
      <dgm:prSet presAssocID="{998DB65B-19DE-E74D-B52C-4301C9898FE8}" presName="thickLine" presStyleLbl="alignNode1" presStyleIdx="1" presStyleCnt="2" custLinFactNeighborY="-6667"/>
      <dgm:spPr/>
    </dgm:pt>
    <dgm:pt modelId="{F82BD668-9AAD-1E46-9C5B-E04973CD48D6}" type="pres">
      <dgm:prSet presAssocID="{998DB65B-19DE-E74D-B52C-4301C9898FE8}" presName="horz1" presStyleCnt="0"/>
      <dgm:spPr/>
    </dgm:pt>
    <dgm:pt modelId="{5D6ABBA8-FB4E-4B47-B8C4-654E67AAC4ED}" type="pres">
      <dgm:prSet presAssocID="{998DB65B-19DE-E74D-B52C-4301C9898FE8}" presName="tx1" presStyleLbl="revTx" presStyleIdx="1" presStyleCnt="5"/>
      <dgm:spPr/>
      <dgm:t>
        <a:bodyPr/>
        <a:lstStyle/>
        <a:p>
          <a:endParaRPr lang="en-US"/>
        </a:p>
      </dgm:t>
    </dgm:pt>
    <dgm:pt modelId="{8908BA89-0BB6-3645-9F9C-2521D64C9649}" type="pres">
      <dgm:prSet presAssocID="{998DB65B-19DE-E74D-B52C-4301C9898FE8}" presName="vert1" presStyleCnt="0"/>
      <dgm:spPr/>
    </dgm:pt>
    <dgm:pt modelId="{D4262614-550C-9D42-894C-112FBC799146}" type="pres">
      <dgm:prSet presAssocID="{CE3E9B98-6A81-E547-BAD3-A5039DE3377B}" presName="vertSpace2a" presStyleCnt="0"/>
      <dgm:spPr/>
    </dgm:pt>
    <dgm:pt modelId="{DF092EA6-A990-5443-B472-1742B3C65061}" type="pres">
      <dgm:prSet presAssocID="{CE3E9B98-6A81-E547-BAD3-A5039DE3377B}" presName="horz2" presStyleCnt="0"/>
      <dgm:spPr/>
    </dgm:pt>
    <dgm:pt modelId="{A986DD4C-D780-6D4C-8FF7-EE346F368F04}" type="pres">
      <dgm:prSet presAssocID="{CE3E9B98-6A81-E547-BAD3-A5039DE3377B}" presName="horzSpace2" presStyleCnt="0"/>
      <dgm:spPr/>
    </dgm:pt>
    <dgm:pt modelId="{2CF43CED-0205-604A-9574-96854A6A92C9}" type="pres">
      <dgm:prSet presAssocID="{CE3E9B98-6A81-E547-BAD3-A5039DE3377B}" presName="tx2" presStyleLbl="revTx" presStyleIdx="2" presStyleCnt="5"/>
      <dgm:spPr/>
      <dgm:t>
        <a:bodyPr/>
        <a:lstStyle/>
        <a:p>
          <a:endParaRPr lang="en-US"/>
        </a:p>
      </dgm:t>
    </dgm:pt>
    <dgm:pt modelId="{3EC1E841-1E5D-B44C-B455-59CDFE9B1D61}" type="pres">
      <dgm:prSet presAssocID="{CE3E9B98-6A81-E547-BAD3-A5039DE3377B}" presName="vert2" presStyleCnt="0"/>
      <dgm:spPr/>
    </dgm:pt>
    <dgm:pt modelId="{4ECA6621-F530-3E45-8F13-390D4FB246EC}" type="pres">
      <dgm:prSet presAssocID="{CE3E9B98-6A81-E547-BAD3-A5039DE3377B}" presName="thinLine2b" presStyleLbl="callout" presStyleIdx="0" presStyleCnt="3"/>
      <dgm:spPr/>
    </dgm:pt>
    <dgm:pt modelId="{7197411D-5209-7644-BB7C-0603F88E098A}" type="pres">
      <dgm:prSet presAssocID="{CE3E9B98-6A81-E547-BAD3-A5039DE3377B}" presName="vertSpace2b" presStyleCnt="0"/>
      <dgm:spPr/>
    </dgm:pt>
    <dgm:pt modelId="{27E23A26-19CB-FA4E-802F-50648997C9E9}" type="pres">
      <dgm:prSet presAssocID="{D9DB377F-98FF-B441-82E6-26F82DAE4611}" presName="horz2" presStyleCnt="0"/>
      <dgm:spPr/>
    </dgm:pt>
    <dgm:pt modelId="{B3DC2669-72A3-F041-A428-80966A26B593}" type="pres">
      <dgm:prSet presAssocID="{D9DB377F-98FF-B441-82E6-26F82DAE4611}" presName="horzSpace2" presStyleCnt="0"/>
      <dgm:spPr/>
    </dgm:pt>
    <dgm:pt modelId="{5E43C104-3367-974B-B9B9-9278E829EFFD}" type="pres">
      <dgm:prSet presAssocID="{D9DB377F-98FF-B441-82E6-26F82DAE4611}" presName="tx2" presStyleLbl="revTx" presStyleIdx="3" presStyleCnt="5"/>
      <dgm:spPr/>
      <dgm:t>
        <a:bodyPr/>
        <a:lstStyle/>
        <a:p>
          <a:endParaRPr lang="en-US"/>
        </a:p>
      </dgm:t>
    </dgm:pt>
    <dgm:pt modelId="{FC7AF0F0-BC8A-A046-BF8B-303F61AF95E3}" type="pres">
      <dgm:prSet presAssocID="{D9DB377F-98FF-B441-82E6-26F82DAE4611}" presName="vert2" presStyleCnt="0"/>
      <dgm:spPr/>
    </dgm:pt>
    <dgm:pt modelId="{2EDDAD80-2F77-9841-A488-27C86FD08442}" type="pres">
      <dgm:prSet presAssocID="{D9DB377F-98FF-B441-82E6-26F82DAE4611}" presName="thinLine2b" presStyleLbl="callout" presStyleIdx="1" presStyleCnt="3"/>
      <dgm:spPr/>
    </dgm:pt>
    <dgm:pt modelId="{379FDB17-7A16-FF4E-AC67-009095FDAD45}" type="pres">
      <dgm:prSet presAssocID="{D9DB377F-98FF-B441-82E6-26F82DAE4611}" presName="vertSpace2b" presStyleCnt="0"/>
      <dgm:spPr/>
    </dgm:pt>
    <dgm:pt modelId="{60C170CA-1577-1B40-BDDB-16566D3DDFB6}" type="pres">
      <dgm:prSet presAssocID="{15549A33-5960-C249-A9E6-D455805A06B6}" presName="horz2" presStyleCnt="0"/>
      <dgm:spPr/>
    </dgm:pt>
    <dgm:pt modelId="{F72AF3F9-D01E-DD4D-BEA0-63378FB8AB8D}" type="pres">
      <dgm:prSet presAssocID="{15549A33-5960-C249-A9E6-D455805A06B6}" presName="horzSpace2" presStyleCnt="0"/>
      <dgm:spPr/>
    </dgm:pt>
    <dgm:pt modelId="{7D8DC16F-38C4-E144-88F1-ED32D5041C52}" type="pres">
      <dgm:prSet presAssocID="{15549A33-5960-C249-A9E6-D455805A06B6}" presName="tx2" presStyleLbl="revTx" presStyleIdx="4" presStyleCnt="5"/>
      <dgm:spPr/>
      <dgm:t>
        <a:bodyPr/>
        <a:lstStyle/>
        <a:p>
          <a:endParaRPr lang="en-US"/>
        </a:p>
      </dgm:t>
    </dgm:pt>
    <dgm:pt modelId="{F745AC78-78CA-C94F-9B0E-7C7BA19D1BAF}" type="pres">
      <dgm:prSet presAssocID="{15549A33-5960-C249-A9E6-D455805A06B6}" presName="vert2" presStyleCnt="0"/>
      <dgm:spPr/>
    </dgm:pt>
    <dgm:pt modelId="{1C531E6C-3BED-364C-90CF-EF202AF6538F}" type="pres">
      <dgm:prSet presAssocID="{15549A33-5960-C249-A9E6-D455805A06B6}" presName="thinLine2b" presStyleLbl="callout" presStyleIdx="2" presStyleCnt="3"/>
      <dgm:spPr/>
    </dgm:pt>
    <dgm:pt modelId="{5A6CF4E1-D45D-204F-B588-422569CE4FD3}" type="pres">
      <dgm:prSet presAssocID="{15549A33-5960-C249-A9E6-D455805A06B6}" presName="vertSpace2b" presStyleCnt="0"/>
      <dgm:spPr/>
    </dgm:pt>
  </dgm:ptLst>
  <dgm:cxnLst>
    <dgm:cxn modelId="{490C664D-8610-8546-BAE4-9391C78336C0}" type="presOf" srcId="{D9DB377F-98FF-B441-82E6-26F82DAE4611}" destId="{5E43C104-3367-974B-B9B9-9278E829EFFD}" srcOrd="0" destOrd="0" presId="urn:microsoft.com/office/officeart/2008/layout/LinedList"/>
    <dgm:cxn modelId="{0D624568-E7CF-E74A-9497-3014B0D147E9}" type="presOf" srcId="{A66DE750-55E7-E341-BD12-67EB6E618D2E}" destId="{0AAE8C53-8B72-694B-83C0-AA6ACFE97F65}" srcOrd="0" destOrd="0" presId="urn:microsoft.com/office/officeart/2008/layout/LinedList"/>
    <dgm:cxn modelId="{3E7A779D-0A89-4A49-B142-DA77E49FE720}" type="presOf" srcId="{CE3E9B98-6A81-E547-BAD3-A5039DE3377B}" destId="{2CF43CED-0205-604A-9574-96854A6A92C9}" srcOrd="0" destOrd="0" presId="urn:microsoft.com/office/officeart/2008/layout/LinedList"/>
    <dgm:cxn modelId="{2E6F3042-404F-7648-B83A-007179A9CE7A}" srcId="{998DB65B-19DE-E74D-B52C-4301C9898FE8}" destId="{D9DB377F-98FF-B441-82E6-26F82DAE4611}" srcOrd="1" destOrd="0" parTransId="{2B5F475C-F251-474B-9623-4B866F8B9B23}" sibTransId="{D6BBCF22-2249-B940-B9E9-41C1A5281072}"/>
    <dgm:cxn modelId="{8C503CE5-ECED-E74B-B9DC-9FC5B738B142}" type="presOf" srcId="{CFF097FF-9339-E14C-8977-DC504DB607B2}" destId="{B7C468F9-EB64-AD4A-AF15-49DB6195C8A0}" srcOrd="0" destOrd="0" presId="urn:microsoft.com/office/officeart/2008/layout/LinedList"/>
    <dgm:cxn modelId="{F364C136-6451-F843-85BB-B2D59AEDDF37}" type="presOf" srcId="{998DB65B-19DE-E74D-B52C-4301C9898FE8}" destId="{5D6ABBA8-FB4E-4B47-B8C4-654E67AAC4ED}" srcOrd="0" destOrd="0" presId="urn:microsoft.com/office/officeart/2008/layout/LinedList"/>
    <dgm:cxn modelId="{9A563CD3-AEFA-5847-B9C1-04ED7B37E7C3}" srcId="{998DB65B-19DE-E74D-B52C-4301C9898FE8}" destId="{15549A33-5960-C249-A9E6-D455805A06B6}" srcOrd="2" destOrd="0" parTransId="{98C6616B-AB1E-2649-ABDD-E98AEFE7B8EC}" sibTransId="{348A41D4-8395-B847-B160-1EFDDD1B09C2}"/>
    <dgm:cxn modelId="{46BF9ECA-06AC-3E4E-801D-234A01D5FE18}" srcId="{A66DE750-55E7-E341-BD12-67EB6E618D2E}" destId="{998DB65B-19DE-E74D-B52C-4301C9898FE8}" srcOrd="1" destOrd="0" parTransId="{1DD03C7D-84BA-A340-9E72-8FCBA9662AE2}" sibTransId="{D602A07A-EEA1-C74C-81E5-2A3B105B9006}"/>
    <dgm:cxn modelId="{C83AAD0E-EAA4-8F4A-A7C1-99EF6F9DC1DF}" srcId="{A66DE750-55E7-E341-BD12-67EB6E618D2E}" destId="{CFF097FF-9339-E14C-8977-DC504DB607B2}" srcOrd="0" destOrd="0" parTransId="{28597DF5-162E-044A-877B-A2E7FA34E86F}" sibTransId="{7983D06F-5A6C-9E47-A281-ED2F02E30960}"/>
    <dgm:cxn modelId="{32492070-CB93-324F-ADD4-0C3DD420B8FC}" srcId="{998DB65B-19DE-E74D-B52C-4301C9898FE8}" destId="{CE3E9B98-6A81-E547-BAD3-A5039DE3377B}" srcOrd="0" destOrd="0" parTransId="{F5458296-3BA5-CB41-8B60-D001586BD675}" sibTransId="{1C9A67D7-AFD9-CE43-A87A-8CF2226D9B29}"/>
    <dgm:cxn modelId="{5BAE0D61-485D-244B-9AF0-D093F3A0CC11}" type="presOf" srcId="{15549A33-5960-C249-A9E6-D455805A06B6}" destId="{7D8DC16F-38C4-E144-88F1-ED32D5041C52}" srcOrd="0" destOrd="0" presId="urn:microsoft.com/office/officeart/2008/layout/LinedList"/>
    <dgm:cxn modelId="{4BF2077B-7067-2849-BD41-C95114056B9B}" type="presParOf" srcId="{0AAE8C53-8B72-694B-83C0-AA6ACFE97F65}" destId="{AA910900-660E-364D-A7D8-06542D8D3F2D}" srcOrd="0" destOrd="0" presId="urn:microsoft.com/office/officeart/2008/layout/LinedList"/>
    <dgm:cxn modelId="{A75A0928-DD6C-8341-BDDA-F5028FB56B50}" type="presParOf" srcId="{0AAE8C53-8B72-694B-83C0-AA6ACFE97F65}" destId="{93D8E1C2-C80C-234B-934D-B9C0A4070BA7}" srcOrd="1" destOrd="0" presId="urn:microsoft.com/office/officeart/2008/layout/LinedList"/>
    <dgm:cxn modelId="{55EBF80F-D218-1B41-A330-E699B614EE85}" type="presParOf" srcId="{93D8E1C2-C80C-234B-934D-B9C0A4070BA7}" destId="{B7C468F9-EB64-AD4A-AF15-49DB6195C8A0}" srcOrd="0" destOrd="0" presId="urn:microsoft.com/office/officeart/2008/layout/LinedList"/>
    <dgm:cxn modelId="{016977B4-4C9E-504D-AB18-023BED242B7B}" type="presParOf" srcId="{93D8E1C2-C80C-234B-934D-B9C0A4070BA7}" destId="{7D873457-56FB-2A48-899F-4E4D15F17F3F}" srcOrd="1" destOrd="0" presId="urn:microsoft.com/office/officeart/2008/layout/LinedList"/>
    <dgm:cxn modelId="{C9E6F20E-1E93-1B49-8A69-12101C0EA82C}" type="presParOf" srcId="{0AAE8C53-8B72-694B-83C0-AA6ACFE97F65}" destId="{28D7A883-0AA9-214C-9161-E18512B9604D}" srcOrd="2" destOrd="0" presId="urn:microsoft.com/office/officeart/2008/layout/LinedList"/>
    <dgm:cxn modelId="{79DF52BE-C1BA-1346-8039-0F42E68B0E4F}" type="presParOf" srcId="{0AAE8C53-8B72-694B-83C0-AA6ACFE97F65}" destId="{F82BD668-9AAD-1E46-9C5B-E04973CD48D6}" srcOrd="3" destOrd="0" presId="urn:microsoft.com/office/officeart/2008/layout/LinedList"/>
    <dgm:cxn modelId="{A1F6D0CF-7129-5246-94C5-054AFF5FFDB4}" type="presParOf" srcId="{F82BD668-9AAD-1E46-9C5B-E04973CD48D6}" destId="{5D6ABBA8-FB4E-4B47-B8C4-654E67AAC4ED}" srcOrd="0" destOrd="0" presId="urn:microsoft.com/office/officeart/2008/layout/LinedList"/>
    <dgm:cxn modelId="{0FEE92EC-5FDA-444D-A27F-8E560CF92311}" type="presParOf" srcId="{F82BD668-9AAD-1E46-9C5B-E04973CD48D6}" destId="{8908BA89-0BB6-3645-9F9C-2521D64C9649}" srcOrd="1" destOrd="0" presId="urn:microsoft.com/office/officeart/2008/layout/LinedList"/>
    <dgm:cxn modelId="{FB60FA6C-92F9-A54D-B193-584D8EE2BC3A}" type="presParOf" srcId="{8908BA89-0BB6-3645-9F9C-2521D64C9649}" destId="{D4262614-550C-9D42-894C-112FBC799146}" srcOrd="0" destOrd="0" presId="urn:microsoft.com/office/officeart/2008/layout/LinedList"/>
    <dgm:cxn modelId="{4FF7F9D7-FF4C-BB49-84E5-861EE39C8707}" type="presParOf" srcId="{8908BA89-0BB6-3645-9F9C-2521D64C9649}" destId="{DF092EA6-A990-5443-B472-1742B3C65061}" srcOrd="1" destOrd="0" presId="urn:microsoft.com/office/officeart/2008/layout/LinedList"/>
    <dgm:cxn modelId="{5DDBCD61-8BF3-E84D-A8A9-F80251972D84}" type="presParOf" srcId="{DF092EA6-A990-5443-B472-1742B3C65061}" destId="{A986DD4C-D780-6D4C-8FF7-EE346F368F04}" srcOrd="0" destOrd="0" presId="urn:microsoft.com/office/officeart/2008/layout/LinedList"/>
    <dgm:cxn modelId="{555FD697-37C4-C844-99CD-0AFECD90720F}" type="presParOf" srcId="{DF092EA6-A990-5443-B472-1742B3C65061}" destId="{2CF43CED-0205-604A-9574-96854A6A92C9}" srcOrd="1" destOrd="0" presId="urn:microsoft.com/office/officeart/2008/layout/LinedList"/>
    <dgm:cxn modelId="{FD612E9D-C970-CC4D-A7EF-25035232814A}" type="presParOf" srcId="{DF092EA6-A990-5443-B472-1742B3C65061}" destId="{3EC1E841-1E5D-B44C-B455-59CDFE9B1D61}" srcOrd="2" destOrd="0" presId="urn:microsoft.com/office/officeart/2008/layout/LinedList"/>
    <dgm:cxn modelId="{1BBB5966-6618-284A-9523-0DCCAEEE3DC8}" type="presParOf" srcId="{8908BA89-0BB6-3645-9F9C-2521D64C9649}" destId="{4ECA6621-F530-3E45-8F13-390D4FB246EC}" srcOrd="2" destOrd="0" presId="urn:microsoft.com/office/officeart/2008/layout/LinedList"/>
    <dgm:cxn modelId="{A26ED90B-02C6-B44C-A588-274ED206DF5A}" type="presParOf" srcId="{8908BA89-0BB6-3645-9F9C-2521D64C9649}" destId="{7197411D-5209-7644-BB7C-0603F88E098A}" srcOrd="3" destOrd="0" presId="urn:microsoft.com/office/officeart/2008/layout/LinedList"/>
    <dgm:cxn modelId="{CA6D6B09-8DFE-C44F-A7F7-074EA14BA9E4}" type="presParOf" srcId="{8908BA89-0BB6-3645-9F9C-2521D64C9649}" destId="{27E23A26-19CB-FA4E-802F-50648997C9E9}" srcOrd="4" destOrd="0" presId="urn:microsoft.com/office/officeart/2008/layout/LinedList"/>
    <dgm:cxn modelId="{C5144ACE-020F-F14A-8146-60BC846EFBA2}" type="presParOf" srcId="{27E23A26-19CB-FA4E-802F-50648997C9E9}" destId="{B3DC2669-72A3-F041-A428-80966A26B593}" srcOrd="0" destOrd="0" presId="urn:microsoft.com/office/officeart/2008/layout/LinedList"/>
    <dgm:cxn modelId="{96192450-02C0-AB42-B054-E2F214473038}" type="presParOf" srcId="{27E23A26-19CB-FA4E-802F-50648997C9E9}" destId="{5E43C104-3367-974B-B9B9-9278E829EFFD}" srcOrd="1" destOrd="0" presId="urn:microsoft.com/office/officeart/2008/layout/LinedList"/>
    <dgm:cxn modelId="{788F5611-4D02-F145-A439-1491CCA022C7}" type="presParOf" srcId="{27E23A26-19CB-FA4E-802F-50648997C9E9}" destId="{FC7AF0F0-BC8A-A046-BF8B-303F61AF95E3}" srcOrd="2" destOrd="0" presId="urn:microsoft.com/office/officeart/2008/layout/LinedList"/>
    <dgm:cxn modelId="{75791FF3-095A-634D-8AFF-540849AA9089}" type="presParOf" srcId="{8908BA89-0BB6-3645-9F9C-2521D64C9649}" destId="{2EDDAD80-2F77-9841-A488-27C86FD08442}" srcOrd="5" destOrd="0" presId="urn:microsoft.com/office/officeart/2008/layout/LinedList"/>
    <dgm:cxn modelId="{E2DC7DBF-40B0-F24B-8671-344EDBA89284}" type="presParOf" srcId="{8908BA89-0BB6-3645-9F9C-2521D64C9649}" destId="{379FDB17-7A16-FF4E-AC67-009095FDAD45}" srcOrd="6" destOrd="0" presId="urn:microsoft.com/office/officeart/2008/layout/LinedList"/>
    <dgm:cxn modelId="{D2A58ADF-F258-524A-9A55-3B9853791FF4}" type="presParOf" srcId="{8908BA89-0BB6-3645-9F9C-2521D64C9649}" destId="{60C170CA-1577-1B40-BDDB-16566D3DDFB6}" srcOrd="7" destOrd="0" presId="urn:microsoft.com/office/officeart/2008/layout/LinedList"/>
    <dgm:cxn modelId="{C37EDC5B-2A68-3D4A-9B57-29737243D84F}" type="presParOf" srcId="{60C170CA-1577-1B40-BDDB-16566D3DDFB6}" destId="{F72AF3F9-D01E-DD4D-BEA0-63378FB8AB8D}" srcOrd="0" destOrd="0" presId="urn:microsoft.com/office/officeart/2008/layout/LinedList"/>
    <dgm:cxn modelId="{C5DD2A80-E2C2-F74A-85D9-120A0958310C}" type="presParOf" srcId="{60C170CA-1577-1B40-BDDB-16566D3DDFB6}" destId="{7D8DC16F-38C4-E144-88F1-ED32D5041C52}" srcOrd="1" destOrd="0" presId="urn:microsoft.com/office/officeart/2008/layout/LinedList"/>
    <dgm:cxn modelId="{DC8BFFDA-D93E-8448-AB28-DCFAC4A2C9A6}" type="presParOf" srcId="{60C170CA-1577-1B40-BDDB-16566D3DDFB6}" destId="{F745AC78-78CA-C94F-9B0E-7C7BA19D1BAF}" srcOrd="2" destOrd="0" presId="urn:microsoft.com/office/officeart/2008/layout/LinedList"/>
    <dgm:cxn modelId="{AFDAE6F1-8120-0C4F-8750-90BFF2B443B5}" type="presParOf" srcId="{8908BA89-0BB6-3645-9F9C-2521D64C9649}" destId="{1C531E6C-3BED-364C-90CF-EF202AF6538F}" srcOrd="8" destOrd="0" presId="urn:microsoft.com/office/officeart/2008/layout/LinedList"/>
    <dgm:cxn modelId="{CD231F6B-AE12-B441-9DAB-CAC3EE4FB974}" type="presParOf" srcId="{8908BA89-0BB6-3645-9F9C-2521D64C9649}" destId="{5A6CF4E1-D45D-204F-B588-422569CE4FD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C0D66-7FA1-E746-AC2B-104ADFC04852}">
      <dsp:nvSpPr>
        <dsp:cNvPr id="0" name=""/>
        <dsp:cNvSpPr/>
      </dsp:nvSpPr>
      <dsp:spPr>
        <a:xfrm rot="2407309">
          <a:off x="2361056" y="3670768"/>
          <a:ext cx="643332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643332" y="295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2E4EC-F4F6-604F-AA04-1E7F7BB0FDAE}">
      <dsp:nvSpPr>
        <dsp:cNvPr id="0" name=""/>
        <dsp:cNvSpPr/>
      </dsp:nvSpPr>
      <dsp:spPr>
        <a:xfrm>
          <a:off x="2436752" y="2686804"/>
          <a:ext cx="1663507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663507" y="295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5FAA7-8311-1843-9C42-9591FFB6317D}">
      <dsp:nvSpPr>
        <dsp:cNvPr id="0" name=""/>
        <dsp:cNvSpPr/>
      </dsp:nvSpPr>
      <dsp:spPr>
        <a:xfrm rot="19189199">
          <a:off x="2363364" y="1707875"/>
          <a:ext cx="621987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621987" y="295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715D4-0CA1-5B44-8E2C-1475B02B0B2B}">
      <dsp:nvSpPr>
        <dsp:cNvPr id="0" name=""/>
        <dsp:cNvSpPr/>
      </dsp:nvSpPr>
      <dsp:spPr>
        <a:xfrm>
          <a:off x="44158" y="1444367"/>
          <a:ext cx="2941945" cy="254393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451" t="16869" r="12575" b="18270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B7D1DD-A7A7-7540-858D-622CDF7C6159}">
      <dsp:nvSpPr>
        <dsp:cNvPr id="0" name=""/>
        <dsp:cNvSpPr/>
      </dsp:nvSpPr>
      <dsp:spPr>
        <a:xfrm>
          <a:off x="2578139" y="-364629"/>
          <a:ext cx="2492247" cy="2261957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QM Professional Development</a:t>
          </a:r>
          <a:endParaRPr lang="en-US" sz="2700" kern="1200" dirty="0"/>
        </a:p>
      </dsp:txBody>
      <dsp:txXfrm>
        <a:off x="2943120" y="-33373"/>
        <a:ext cx="1762285" cy="1599445"/>
      </dsp:txXfrm>
    </dsp:sp>
    <dsp:sp modelId="{990594C3-80A7-C440-95FF-819A57A131D4}">
      <dsp:nvSpPr>
        <dsp:cNvPr id="0" name=""/>
        <dsp:cNvSpPr/>
      </dsp:nvSpPr>
      <dsp:spPr>
        <a:xfrm>
          <a:off x="4100259" y="1645726"/>
          <a:ext cx="2398857" cy="2141220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QM Course Reviews</a:t>
          </a:r>
          <a:endParaRPr lang="en-US" sz="2700" kern="1200" dirty="0"/>
        </a:p>
      </dsp:txBody>
      <dsp:txXfrm>
        <a:off x="4451563" y="1959300"/>
        <a:ext cx="1696249" cy="1514072"/>
      </dsp:txXfrm>
    </dsp:sp>
    <dsp:sp modelId="{7313EFC1-94BE-A241-A957-B9CA2A6CE5EF}">
      <dsp:nvSpPr>
        <dsp:cNvPr id="0" name=""/>
        <dsp:cNvSpPr/>
      </dsp:nvSpPr>
      <dsp:spPr>
        <a:xfrm>
          <a:off x="2654347" y="3485047"/>
          <a:ext cx="2349359" cy="2362551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QM Course Reviewers</a:t>
          </a:r>
          <a:endParaRPr lang="en-US" sz="2700" kern="1200" dirty="0"/>
        </a:p>
      </dsp:txBody>
      <dsp:txXfrm>
        <a:off x="2998403" y="3831035"/>
        <a:ext cx="1661247" cy="167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D36B6-AAF7-014A-8BA6-F8005CF502F8}">
      <dsp:nvSpPr>
        <dsp:cNvPr id="0" name=""/>
        <dsp:cNvSpPr/>
      </dsp:nvSpPr>
      <dsp:spPr>
        <a:xfrm>
          <a:off x="0" y="0"/>
          <a:ext cx="7772400" cy="205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EAF9F-C76C-9649-A378-0C0B1DEC7069}">
      <dsp:nvSpPr>
        <dsp:cNvPr id="0" name=""/>
        <dsp:cNvSpPr/>
      </dsp:nvSpPr>
      <dsp:spPr>
        <a:xfrm>
          <a:off x="234063" y="274320"/>
          <a:ext cx="3478224" cy="150876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9426" b="9426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26116B-DCAE-AD4E-AE50-6A740A3424F3}">
      <dsp:nvSpPr>
        <dsp:cNvPr id="0" name=""/>
        <dsp:cNvSpPr/>
      </dsp:nvSpPr>
      <dsp:spPr>
        <a:xfrm rot="10800000">
          <a:off x="234063" y="2057399"/>
          <a:ext cx="3478224" cy="2514600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 Matters Workshops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VLIT First Thursdays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VLIT Book Club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VLIT Canvas Trainings</a:t>
          </a:r>
          <a:endParaRPr lang="en-US" sz="2000" kern="1200" dirty="0"/>
        </a:p>
      </dsp:txBody>
      <dsp:txXfrm rot="10800000">
        <a:off x="311396" y="2057399"/>
        <a:ext cx="3323558" cy="2437267"/>
      </dsp:txXfrm>
    </dsp:sp>
    <dsp:sp modelId="{52896616-A486-304C-97CE-EFDF39AEFC2D}">
      <dsp:nvSpPr>
        <dsp:cNvPr id="0" name=""/>
        <dsp:cNvSpPr/>
      </dsp:nvSpPr>
      <dsp:spPr>
        <a:xfrm>
          <a:off x="4060111" y="274320"/>
          <a:ext cx="3478224" cy="150876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538" r="14538"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9A448-DAEA-6848-8D68-0578F4EAAAA1}">
      <dsp:nvSpPr>
        <dsp:cNvPr id="0" name=""/>
        <dsp:cNvSpPr/>
      </dsp:nvSpPr>
      <dsp:spPr>
        <a:xfrm rot="10800000">
          <a:off x="4060111" y="2057399"/>
          <a:ext cx="3478224" cy="2514600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Applying the QM Rubric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Peer Reviewer Training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Designing Your Online Course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Designing Your Blended Course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rId4"/>
            </a:rPr>
            <a:t>www.qualitymatters.org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4137444" y="2057399"/>
        <a:ext cx="3323558" cy="2437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0637-E7D0-6A41-A346-6633CCFAD9C5}">
      <dsp:nvSpPr>
        <dsp:cNvPr id="0" name=""/>
        <dsp:cNvSpPr/>
      </dsp:nvSpPr>
      <dsp:spPr>
        <a:xfrm>
          <a:off x="41" y="52649"/>
          <a:ext cx="3975153" cy="1008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Informal Quality Matters Course Reviews</a:t>
          </a:r>
        </a:p>
      </dsp:txBody>
      <dsp:txXfrm>
        <a:off x="41" y="52649"/>
        <a:ext cx="3975153" cy="1008000"/>
      </dsp:txXfrm>
    </dsp:sp>
    <dsp:sp modelId="{862DE940-CECB-144B-8293-E9C3138E7015}">
      <dsp:nvSpPr>
        <dsp:cNvPr id="0" name=""/>
        <dsp:cNvSpPr/>
      </dsp:nvSpPr>
      <dsp:spPr>
        <a:xfrm>
          <a:off x="41" y="1060650"/>
          <a:ext cx="3975153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/>
            <a:t>Self Review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/>
            <a:t>Peer Review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/>
            <a:t>Informal Review by a QM Certified DACC Instructor or VLIT Staff. </a:t>
          </a:r>
          <a:endParaRPr lang="en-US" sz="3500" b="1" kern="1200" dirty="0" smtClean="0"/>
        </a:p>
      </dsp:txBody>
      <dsp:txXfrm>
        <a:off x="41" y="1060650"/>
        <a:ext cx="3975153" cy="3458700"/>
      </dsp:txXfrm>
    </dsp:sp>
    <dsp:sp modelId="{DDBD8963-27CF-EE42-8D22-15D067691C7E}">
      <dsp:nvSpPr>
        <dsp:cNvPr id="0" name=""/>
        <dsp:cNvSpPr/>
      </dsp:nvSpPr>
      <dsp:spPr>
        <a:xfrm>
          <a:off x="4531716" y="52649"/>
          <a:ext cx="3975153" cy="1008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Formal Quality Matters Course Reviews</a:t>
          </a:r>
        </a:p>
      </dsp:txBody>
      <dsp:txXfrm>
        <a:off x="4531716" y="52649"/>
        <a:ext cx="3975153" cy="1008000"/>
      </dsp:txXfrm>
    </dsp:sp>
    <dsp:sp modelId="{2C61DF5C-B106-5740-8D1F-329C2C25CBA1}">
      <dsp:nvSpPr>
        <dsp:cNvPr id="0" name=""/>
        <dsp:cNvSpPr/>
      </dsp:nvSpPr>
      <dsp:spPr>
        <a:xfrm>
          <a:off x="4531716" y="1060650"/>
          <a:ext cx="3975153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/>
            <a:t>QM-Managed Course Reviews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kern="1200" dirty="0" smtClean="0"/>
            <a:t>DACC Managed Course Reviews</a:t>
          </a:r>
        </a:p>
      </dsp:txBody>
      <dsp:txXfrm>
        <a:off x="4531716" y="1060650"/>
        <a:ext cx="3975153" cy="3458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10900-660E-364D-A7D8-06542D8D3F2D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C468F9-EB64-AD4A-AF15-49DB6195C8A0}">
      <dsp:nvSpPr>
        <dsp:cNvPr id="0" name=""/>
        <dsp:cNvSpPr/>
      </dsp:nvSpPr>
      <dsp:spPr>
        <a:xfrm>
          <a:off x="0" y="0"/>
          <a:ext cx="777240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QM Peer Reviewer certification process is rigorous and time intensive. QM Certified Peer Reviewers are eligible to serve on both QM-managed and DACC-managed formal course reviews. They are paid $150 for each course they review at DACC and through QM.</a:t>
          </a:r>
          <a:endParaRPr lang="en-US" sz="2600" kern="1200" dirty="0"/>
        </a:p>
      </dsp:txBody>
      <dsp:txXfrm>
        <a:off x="0" y="0"/>
        <a:ext cx="7772400" cy="2286000"/>
      </dsp:txXfrm>
    </dsp:sp>
    <dsp:sp modelId="{28D7A883-0AA9-214C-9161-E18512B9604D}">
      <dsp:nvSpPr>
        <dsp:cNvPr id="0" name=""/>
        <dsp:cNvSpPr/>
      </dsp:nvSpPr>
      <dsp:spPr>
        <a:xfrm>
          <a:off x="0" y="2133592"/>
          <a:ext cx="7772400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ABBA8-FB4E-4B47-B8C4-654E67AAC4ED}">
      <dsp:nvSpPr>
        <dsp:cNvPr id="0" name=""/>
        <dsp:cNvSpPr/>
      </dsp:nvSpPr>
      <dsp:spPr>
        <a:xfrm>
          <a:off x="0" y="2286000"/>
          <a:ext cx="155448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 become a QM Certified Peer Reviewer:</a:t>
          </a:r>
          <a:endParaRPr lang="en-US" sz="2600" kern="1200" dirty="0"/>
        </a:p>
      </dsp:txBody>
      <dsp:txXfrm>
        <a:off x="0" y="2286000"/>
        <a:ext cx="1554480" cy="2286000"/>
      </dsp:txXfrm>
    </dsp:sp>
    <dsp:sp modelId="{2CF43CED-0205-604A-9574-96854A6A92C9}">
      <dsp:nvSpPr>
        <dsp:cNvPr id="0" name=""/>
        <dsp:cNvSpPr/>
      </dsp:nvSpPr>
      <dsp:spPr>
        <a:xfrm>
          <a:off x="1671066" y="2321718"/>
          <a:ext cx="6101334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Successful completion of the Applying the QM Rubric Workshop and the Peer Reviewer Course (40 hours of training).</a:t>
          </a:r>
          <a:endParaRPr lang="en-US" sz="2000" kern="1200" dirty="0"/>
        </a:p>
      </dsp:txBody>
      <dsp:txXfrm>
        <a:off x="1671066" y="2321718"/>
        <a:ext cx="6101334" cy="714374"/>
      </dsp:txXfrm>
    </dsp:sp>
    <dsp:sp modelId="{4ECA6621-F530-3E45-8F13-390D4FB246EC}">
      <dsp:nvSpPr>
        <dsp:cNvPr id="0" name=""/>
        <dsp:cNvSpPr/>
      </dsp:nvSpPr>
      <dsp:spPr>
        <a:xfrm>
          <a:off x="1554480" y="3036093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43C104-3367-974B-B9B9-9278E829EFFD}">
      <dsp:nvSpPr>
        <dsp:cNvPr id="0" name=""/>
        <dsp:cNvSpPr/>
      </dsp:nvSpPr>
      <dsp:spPr>
        <a:xfrm>
          <a:off x="1671066" y="3071812"/>
          <a:ext cx="6101334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for-credit online teaching experience (within the last 18 months).</a:t>
          </a:r>
          <a:endParaRPr lang="en-US" sz="2000" kern="1200" dirty="0"/>
        </a:p>
      </dsp:txBody>
      <dsp:txXfrm>
        <a:off x="1671066" y="3071812"/>
        <a:ext cx="6101334" cy="714374"/>
      </dsp:txXfrm>
    </dsp:sp>
    <dsp:sp modelId="{2EDDAD80-2F77-9841-A488-27C86FD08442}">
      <dsp:nvSpPr>
        <dsp:cNvPr id="0" name=""/>
        <dsp:cNvSpPr/>
      </dsp:nvSpPr>
      <dsp:spPr>
        <a:xfrm>
          <a:off x="1554480" y="3786187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8DC16F-38C4-E144-88F1-ED32D5041C52}">
      <dsp:nvSpPr>
        <dsp:cNvPr id="0" name=""/>
        <dsp:cNvSpPr/>
      </dsp:nvSpPr>
      <dsp:spPr>
        <a:xfrm>
          <a:off x="1671066" y="3821906"/>
          <a:ext cx="6101334" cy="71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Completed Application and Memo of Understanding submitted to QM.</a:t>
          </a:r>
          <a:endParaRPr lang="en-US" sz="2000" kern="1200" dirty="0"/>
        </a:p>
      </dsp:txBody>
      <dsp:txXfrm>
        <a:off x="1671066" y="3821906"/>
        <a:ext cx="6101334" cy="714374"/>
      </dsp:txXfrm>
    </dsp:sp>
    <dsp:sp modelId="{1C531E6C-3BED-364C-90CF-EF202AF6538F}">
      <dsp:nvSpPr>
        <dsp:cNvPr id="0" name=""/>
        <dsp:cNvSpPr/>
      </dsp:nvSpPr>
      <dsp:spPr>
        <a:xfrm>
          <a:off x="1554480" y="4536281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D0D8A2-4859-4CE8-9906-D8C65035B0AA}" type="datetimeFigureOut">
              <a:rPr lang="en-US" smtClean="0"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D2B8D2-FC1B-4EC8-8750-52CF92D2C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abcc.nmsu.libguides.com/vlit-student-resourc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tpowers@dacc.nmsu.edu" TargetMode="External"/><Relationship Id="rId2" Type="http://schemas.openxmlformats.org/officeDocument/2006/relationships/hyperlink" Target="mailto:kkozel@nmsu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3124200"/>
          </a:xfrm>
        </p:spPr>
        <p:txBody>
          <a:bodyPr>
            <a:normAutofit/>
          </a:bodyPr>
          <a:lstStyle/>
          <a:p>
            <a:pPr algn="r"/>
            <a:endParaRPr lang="en-US" sz="1050" dirty="0">
              <a:latin typeface="Century Schoolbook" panose="02040604050505020304" pitchFamily="18" charset="0"/>
            </a:endParaRPr>
          </a:p>
          <a:p>
            <a:pPr algn="l"/>
            <a:r>
              <a:rPr lang="en-US" sz="2000" dirty="0" smtClean="0">
                <a:latin typeface="Century Schoolbook" panose="02040604050505020304" pitchFamily="18" charset="0"/>
              </a:rPr>
              <a:t>Tammy Powers, Director of </a:t>
            </a:r>
            <a:r>
              <a:rPr lang="en-US" sz="2000" dirty="0" smtClean="0">
                <a:latin typeface="Century Schoolbook" panose="02040604050505020304" pitchFamily="18" charset="0"/>
              </a:rPr>
              <a:t>Library &amp; Learning Technology </a:t>
            </a:r>
            <a:endParaRPr lang="en-US" sz="2000" dirty="0" smtClean="0">
              <a:latin typeface="Century Schoolbook" panose="02040604050505020304" pitchFamily="18" charset="0"/>
            </a:endParaRPr>
          </a:p>
          <a:p>
            <a:pPr algn="l"/>
            <a:r>
              <a:rPr lang="en-US" sz="2000" dirty="0" smtClean="0">
                <a:latin typeface="Century Schoolbook" panose="02040604050505020304" pitchFamily="18" charset="0"/>
              </a:rPr>
              <a:t>Krista MacDonald, Online Education Coordinator</a:t>
            </a:r>
          </a:p>
          <a:p>
            <a:pPr algn="l"/>
            <a:r>
              <a:rPr lang="en-US" sz="2000" dirty="0" smtClean="0">
                <a:latin typeface="Century Schoolbook"/>
                <a:cs typeface="Century Schoolbook"/>
              </a:rPr>
              <a:t>Do</a:t>
            </a:r>
            <a:r>
              <a:rPr lang="en-US" sz="2000" dirty="0" smtClean="0">
                <a:latin typeface="Century Schoolbook"/>
                <a:ea typeface="Lucida Grande"/>
                <a:cs typeface="Century Schoolbook"/>
              </a:rPr>
              <a:t>ñ</a:t>
            </a:r>
            <a:r>
              <a:rPr lang="en-US" sz="2000" dirty="0" smtClean="0">
                <a:latin typeface="Century Schoolbook"/>
                <a:cs typeface="Century Schoolbook"/>
              </a:rPr>
              <a:t>a Ana Community College</a:t>
            </a:r>
          </a:p>
          <a:p>
            <a:pPr algn="l"/>
            <a:r>
              <a:rPr lang="en-US" sz="2000" dirty="0" smtClean="0">
                <a:latin typeface="Century Schoolbook" panose="02040604050505020304" pitchFamily="18" charset="0"/>
              </a:rPr>
              <a:t>QM Southwest Regional Conference </a:t>
            </a:r>
          </a:p>
          <a:p>
            <a:pPr algn="l"/>
            <a:r>
              <a:rPr lang="en-US" sz="2000" dirty="0" smtClean="0">
                <a:latin typeface="Century Schoolbook" panose="02040604050505020304" pitchFamily="18" charset="0"/>
              </a:rPr>
              <a:t>Friday April 25th,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839200" cy="19853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/>
            </a:r>
            <a:br>
              <a:rPr lang="en-US" dirty="0" smtClean="0">
                <a:latin typeface="Century Schoolbook" panose="02040604050505020304" pitchFamily="18" charset="0"/>
              </a:rPr>
            </a:br>
            <a:r>
              <a:rPr lang="en-US" dirty="0" smtClean="0">
                <a:latin typeface="Century Schoolbook" panose="02040604050505020304" pitchFamily="18" charset="0"/>
              </a:rPr>
              <a:t/>
            </a:r>
            <a:br>
              <a:rPr lang="en-US" dirty="0" smtClean="0">
                <a:latin typeface="Century Schoolbook" panose="02040604050505020304" pitchFamily="18" charset="0"/>
              </a:rPr>
            </a:br>
            <a:r>
              <a:rPr lang="en-US" sz="3100" b="1" dirty="0"/>
              <a:t>Adding QM to Your Community College Landscape: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From </a:t>
            </a:r>
            <a:r>
              <a:rPr lang="en-US" sz="3100" b="1" dirty="0"/>
              <a:t>Strategic Planning to Introducing QM to Your Faculty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1359535" cy="829310"/>
          </a:xfrm>
          <a:prstGeom prst="rect">
            <a:avLst/>
          </a:prstGeom>
          <a:noFill/>
        </p:spPr>
      </p:pic>
      <p:pic>
        <p:nvPicPr>
          <p:cNvPr id="5" name="Picture 4" descr="DACC Logo small (RGB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5867400"/>
            <a:ext cx="1676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rmAutofit/>
          </a:bodyPr>
          <a:lstStyle/>
          <a:p>
            <a:r>
              <a:rPr lang="en-US" sz="2700" b="1" dirty="0"/>
              <a:t>Results VLIT Online Education Student Survey Spring 2013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i="1" dirty="0"/>
              <a:t>Interaction</a:t>
            </a:r>
            <a:endParaRPr lang="en-US" dirty="0"/>
          </a:p>
          <a:p>
            <a:pPr marL="320040" lvl="1" indent="0">
              <a:buNone/>
            </a:pPr>
            <a:r>
              <a:rPr lang="en-US" sz="2600" dirty="0"/>
              <a:t>A majority of student respondents strongly agreed or agreed regarding:</a:t>
            </a:r>
          </a:p>
          <a:p>
            <a:pPr lvl="1"/>
            <a:r>
              <a:rPr lang="en-US" dirty="0"/>
              <a:t>I frequently interacted with the instructor in this online course (55%, 117 students</a:t>
            </a:r>
            <a:r>
              <a:rPr lang="en-US" dirty="0" smtClean="0"/>
              <a:t>)</a:t>
            </a: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Instructor </a:t>
            </a:r>
            <a:r>
              <a:rPr lang="en-US" i="1" dirty="0"/>
              <a:t>knowledge and facilitation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 A </a:t>
            </a:r>
            <a:r>
              <a:rPr lang="en-US" dirty="0"/>
              <a:t>majority of student respondents marked either strongly agree or agree regarding:</a:t>
            </a:r>
          </a:p>
          <a:p>
            <a:pPr lvl="1"/>
            <a:r>
              <a:rPr lang="en-US" dirty="0"/>
              <a:t>the instructor was very knowledgeable about the course (79%, 170 students),</a:t>
            </a:r>
          </a:p>
          <a:p>
            <a:pPr lvl="1"/>
            <a:r>
              <a:rPr lang="en-US" dirty="0"/>
              <a:t>the instructor was actively involved in facilitating the course (71%, 152 students), </a:t>
            </a:r>
          </a:p>
          <a:p>
            <a:pPr lvl="1"/>
            <a:r>
              <a:rPr lang="en-US" dirty="0"/>
              <a:t>the instructor stimulated students to intellectual effort beyond that required by face-to-face courses (64%, 136 students).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User </a:t>
            </a:r>
            <a:r>
              <a:rPr lang="en-US" i="1" dirty="0"/>
              <a:t>Satisfaction</a:t>
            </a:r>
            <a:endParaRPr lang="en-US" dirty="0"/>
          </a:p>
          <a:p>
            <a:pPr marL="274320" lvl="1" indent="0">
              <a:buNone/>
            </a:pPr>
            <a:r>
              <a:rPr lang="en-US" sz="2600" dirty="0"/>
              <a:t>A majority of student respondents strongly agreed or agreed regarding:</a:t>
            </a:r>
          </a:p>
          <a:p>
            <a:pPr lvl="1"/>
            <a:r>
              <a:rPr lang="en-US" dirty="0"/>
              <a:t>the academic quality was on par with face-to-face courses they have taken (62%, 133 students), </a:t>
            </a:r>
          </a:p>
          <a:p>
            <a:pPr lvl="1"/>
            <a:r>
              <a:rPr lang="en-US" dirty="0"/>
              <a:t>they would recommend this course to other students (70%, 149 students), </a:t>
            </a:r>
          </a:p>
          <a:p>
            <a:pPr lvl="1"/>
            <a:r>
              <a:rPr lang="en-US" dirty="0"/>
              <a:t>they would take another online course at DACC (76%, 163 students).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Learning </a:t>
            </a:r>
            <a:r>
              <a:rPr lang="en-US" i="1" dirty="0"/>
              <a:t>Outcomes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A </a:t>
            </a:r>
            <a:r>
              <a:rPr lang="en-US" dirty="0"/>
              <a:t>majority of students strongly agreed or agreed regarding:</a:t>
            </a:r>
          </a:p>
          <a:p>
            <a:pPr lvl="1"/>
            <a:r>
              <a:rPr lang="en-US" dirty="0"/>
              <a:t>they learn as much from this course as they would have in a face-to-face version of the course (61%, 130 students)</a:t>
            </a:r>
          </a:p>
          <a:p>
            <a:pPr lvl="1"/>
            <a:r>
              <a:rPr lang="en-US" dirty="0"/>
              <a:t>the quality of the learning experience in online courses is equal to or better to than in face-to-face courses (55%, 118 students).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90600"/>
          </a:xfrm>
        </p:spPr>
        <p:txBody>
          <a:bodyPr>
            <a:normAutofit/>
          </a:bodyPr>
          <a:lstStyle/>
          <a:p>
            <a:r>
              <a:rPr lang="en-US" sz="2800" b="1" dirty="0"/>
              <a:t>VLIT Online Education </a:t>
            </a:r>
            <a:r>
              <a:rPr lang="en-US" sz="2800" b="1" dirty="0" smtClean="0"/>
              <a:t>Faculty </a:t>
            </a:r>
            <a:r>
              <a:rPr lang="en-US" sz="2800" b="1" dirty="0"/>
              <a:t>Survey Spring </a:t>
            </a:r>
            <a:r>
              <a:rPr lang="en-US" sz="2800" b="1" dirty="0" smtClean="0"/>
              <a:t>2013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Assessed faculty </a:t>
            </a:r>
            <a:r>
              <a:rPr lang="en-US" dirty="0"/>
              <a:t>perceived barriers to online education with the Doña Ana Community College Online Education program.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survey is based on an instrument developed by the North Georgia College and State University.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36-item questionnaire was constructed, distributed, and collected using </a:t>
            </a:r>
            <a:r>
              <a:rPr lang="en-US" dirty="0" smtClean="0"/>
              <a:t>Survey </a:t>
            </a:r>
            <a:r>
              <a:rPr lang="en-US" dirty="0"/>
              <a:t>Monkey. </a:t>
            </a:r>
            <a:endParaRPr lang="en-US" dirty="0" smtClean="0"/>
          </a:p>
          <a:p>
            <a:r>
              <a:rPr lang="en-US" dirty="0"/>
              <a:t>Forty-five faculty participated in the survey, representing a 35% response rate.  The participants were predominantly at the academic rank of instructor (41%), part-time (56%) faculty, having taught online courses for ten or more semesters (60%), and having designed online courses (98%)</a:t>
            </a:r>
            <a:r>
              <a:rPr lang="en-US" dirty="0" smtClean="0"/>
              <a:t>.</a:t>
            </a:r>
          </a:p>
          <a:p>
            <a:r>
              <a:rPr lang="en-US" dirty="0"/>
              <a:t>All faculty ranks were represented and all divisions were represented. 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received permission to use the survey for our assessment. Steven A. Lloyd, Michelle M. Byrne, and Tami S. McCoy published their survey March 2012 in the </a:t>
            </a:r>
            <a:r>
              <a:rPr lang="en-US" sz="1200" i="1" dirty="0"/>
              <a:t>Merlot Journal of Online Learning and Teaching </a:t>
            </a:r>
            <a:r>
              <a:rPr lang="en-US" sz="1200" dirty="0"/>
              <a:t>Volume 8 Number 1, article</a:t>
            </a:r>
            <a:r>
              <a:rPr lang="en-US" sz="1200" i="1" dirty="0"/>
              <a:t> </a:t>
            </a:r>
            <a:r>
              <a:rPr lang="en-US" sz="1200" dirty="0"/>
              <a:t>“Faculty Perceived Barriers of Online Education</a:t>
            </a:r>
            <a:r>
              <a:rPr lang="en-US" sz="1200" i="1" dirty="0"/>
              <a:t>.”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1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VLIT Online Education Faculty Survey Spring 2013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aculty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b="3171"/>
          <a:stretch>
            <a:fillRect/>
          </a:stretch>
        </p:blipFill>
        <p:spPr>
          <a:xfrm>
            <a:off x="533400" y="1905000"/>
            <a:ext cx="7543800" cy="4437529"/>
          </a:xfrm>
        </p:spPr>
      </p:pic>
      <p:sp>
        <p:nvSpPr>
          <p:cNvPr id="11" name="Rectangle 10"/>
          <p:cNvSpPr/>
          <p:nvPr/>
        </p:nvSpPr>
        <p:spPr>
          <a:xfrm>
            <a:off x="4038600" y="6019800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Not a Barrier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6019800"/>
            <a:ext cx="81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Somewhat </a:t>
            </a:r>
            <a:endParaRPr lang="en-US" sz="1200" dirty="0" smtClean="0"/>
          </a:p>
          <a:p>
            <a:r>
              <a:rPr lang="en-US" sz="1200" dirty="0" smtClean="0"/>
              <a:t>of </a:t>
            </a:r>
            <a:r>
              <a:rPr lang="en-US" sz="1200" dirty="0"/>
              <a:t>a Barrier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5600" y="6019800"/>
            <a:ext cx="710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 Barrier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4800" y="6019800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Significant </a:t>
            </a:r>
            <a:endParaRPr lang="en-US" sz="1200" dirty="0" smtClean="0"/>
          </a:p>
          <a:p>
            <a:r>
              <a:rPr lang="en-US" sz="1200" dirty="0" smtClean="0"/>
              <a:t>Barrier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6858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faculty on average in this study indicated that they did not perceive any interpersonal, institution, training and technology, or cost/benefit analysis barriers.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8229600" cy="660212"/>
          </a:xfrm>
        </p:spPr>
        <p:txBody>
          <a:bodyPr>
            <a:noAutofit/>
          </a:bodyPr>
          <a:lstStyle/>
          <a:p>
            <a:r>
              <a:rPr lang="en-US" sz="3600" dirty="0" smtClean="0"/>
              <a:t>Factors Affecting Online Course Quality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081640"/>
              </p:ext>
            </p:extLst>
          </p:nvPr>
        </p:nvGraphicFramePr>
        <p:xfrm>
          <a:off x="530553" y="1848626"/>
          <a:ext cx="7749289" cy="459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9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Management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DACC LMS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DACC uses </a:t>
            </a:r>
            <a:r>
              <a:rPr lang="en-US" dirty="0" smtClean="0"/>
              <a:t>Instructure Canvas.</a:t>
            </a:r>
          </a:p>
          <a:p>
            <a:r>
              <a:rPr lang="en-US" dirty="0" smtClean="0"/>
              <a:t>We have experienced WebCT, Blackboard and Canvas was implemented two years ago.</a:t>
            </a:r>
          </a:p>
          <a:p>
            <a:r>
              <a:rPr lang="en-US" dirty="0" smtClean="0"/>
              <a:t>The multiplicity of tools in Canvas seems to assist our faculty in thinking about course improvement overall.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Grande"/>
                <a:ea typeface="Lucida Grande"/>
                <a:cs typeface="Lucida Grande"/>
              </a:rPr>
              <a:t>Institutional Infrastructure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NMSU System Campuses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NMSU</a:t>
            </a:r>
          </a:p>
          <a:p>
            <a:r>
              <a:rPr lang="en-US" dirty="0" smtClean="0"/>
              <a:t>New Mexico State University – Doña Ana Community College</a:t>
            </a:r>
          </a:p>
          <a:p>
            <a:r>
              <a:rPr lang="en-US" dirty="0" smtClean="0"/>
              <a:t>New Mexico State University – Alamogordo</a:t>
            </a:r>
          </a:p>
          <a:p>
            <a:r>
              <a:rPr lang="en-US" dirty="0" smtClean="0"/>
              <a:t>New Mexico State University – Carlsbad</a:t>
            </a:r>
          </a:p>
          <a:p>
            <a:r>
              <a:rPr lang="en-US" dirty="0" smtClean="0"/>
              <a:t>New Mexico State University – Grants </a:t>
            </a:r>
          </a:p>
          <a:p>
            <a:r>
              <a:rPr lang="en-US" dirty="0" smtClean="0"/>
              <a:t>The relationship between campuses is evolving.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Delivery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DACC Course Delivery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Online courses are delivered using </a:t>
            </a:r>
            <a:r>
              <a:rPr lang="en-US" dirty="0" smtClean="0"/>
              <a:t>Instructure Canvas.</a:t>
            </a:r>
            <a:endParaRPr lang="en-US" dirty="0" smtClean="0"/>
          </a:p>
          <a:p>
            <a:r>
              <a:rPr lang="en-US" dirty="0" smtClean="0"/>
              <a:t>Faculty publish their courses the first day of the semester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Types of courses</a:t>
            </a:r>
          </a:p>
          <a:p>
            <a:pPr lvl="1"/>
            <a:r>
              <a:rPr lang="en-US" dirty="0" smtClean="0"/>
              <a:t>Face to Face</a:t>
            </a:r>
          </a:p>
          <a:p>
            <a:pPr lvl="1"/>
            <a:r>
              <a:rPr lang="en-US" dirty="0" smtClean="0"/>
              <a:t>Fully online</a:t>
            </a:r>
          </a:p>
          <a:p>
            <a:pPr lvl="1"/>
            <a:r>
              <a:rPr lang="en-US" dirty="0" smtClean="0"/>
              <a:t>Blended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Faculty are currently evaluated on their course delivery.</a:t>
            </a:r>
          </a:p>
          <a:p>
            <a:pPr lvl="1"/>
            <a:r>
              <a:rPr lang="en-US" dirty="0" smtClean="0"/>
              <a:t>A tool has been piloted this semester.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15200" cy="762000"/>
          </a:xfrm>
        </p:spPr>
        <p:txBody>
          <a:bodyPr/>
          <a:lstStyle/>
          <a:p>
            <a:r>
              <a:rPr lang="en-US" sz="8000" dirty="0" smtClean="0"/>
              <a:t>Welcome!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953001"/>
            <a:ext cx="7315200" cy="38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Post_Office_and_Government_building,_Santa_Fe,_New_Mexic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6" r="-11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0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Readiness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Canvas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May 2012 -Sept 2013, VLIT has trained 802 students to use Canvas. 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Fall 2014, DACC will pilot a pre-enrollment, Canvas training for students as part of the “First Year Experience” student orientation by DACC Student Services.  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Readiness Survey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Before </a:t>
            </a:r>
            <a:r>
              <a:rPr lang="en-US" dirty="0"/>
              <a:t>students begin their online courses, they are encouraged to complete the online Student Readiness Survey located on VLIT’s webpage titled “Student Resources.”  The survey is eleven questions long. A student can view the results of the survey immediately after submitting it.  The Student Readiness Survey is a tool used by advisors, faculty, and students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dabcc.nmsu.libguides.com/vlit-student-resources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Preparation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addition to including a “When are Online Classes a Good Choice?” page within the spring schedule, VLIT has also created and published a checklist for students to help prepare them for their online courses. The checklist reminds students </a:t>
            </a:r>
            <a:r>
              <a:rPr lang="en-US" dirty="0" smtClean="0"/>
              <a:t>to: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Order their textbook and supplies early so they have what they need at the beginning of the course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Be sure to meet any </a:t>
            </a:r>
            <a:r>
              <a:rPr lang="en-US" u="sng" dirty="0"/>
              <a:t>technology skills</a:t>
            </a:r>
            <a:r>
              <a:rPr lang="en-US" dirty="0"/>
              <a:t> prerequisites.  This is a good time to brush up on the applications you will be using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Have all required hardware and software.  Check your equipment and software and make sure everything is functioning properly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Have your Internet service active with the fastest connection that is affordable for you. The faster your internet connection, the more enjoyable and productive your online education will be.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Readiness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Canvas, Tools, and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en-US" dirty="0" smtClean="0"/>
              <a:t>Currently</a:t>
            </a:r>
            <a:r>
              <a:rPr lang="en-US" dirty="0"/>
              <a:t>, </a:t>
            </a:r>
            <a:r>
              <a:rPr lang="en-US" dirty="0" smtClean="0"/>
              <a:t>it is mandatory for DACC </a:t>
            </a:r>
            <a:r>
              <a:rPr lang="en-US" dirty="0"/>
              <a:t>online faculty </a:t>
            </a:r>
            <a:r>
              <a:rPr lang="en-US" dirty="0" smtClean="0"/>
              <a:t>to complete a Canvas </a:t>
            </a:r>
            <a:r>
              <a:rPr lang="en-US" dirty="0"/>
              <a:t>Certification Course. DACC currently has over 260 faculty members, both full and part time, certified to use Canvas.</a:t>
            </a:r>
          </a:p>
          <a:p>
            <a:pPr lvl="0" fontAlgn="base"/>
            <a:r>
              <a:rPr lang="en-US" dirty="0"/>
              <a:t>Faculty can attend workshops at DACC through VLIT or the NMSU Teaching Academy to learn about current online teaching tools and technologies. VLIT began offering QM training in Fall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21866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Professional Development in Online </a:t>
            </a:r>
            <a:r>
              <a:rPr lang="en-US" b="1" dirty="0"/>
              <a:t>Teaching and Learning Pedagogy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US" dirty="0" smtClean="0"/>
              <a:t>VLIT </a:t>
            </a:r>
            <a:r>
              <a:rPr lang="en-US" dirty="0"/>
              <a:t>Book Club: Semester discussions of current books and best practices in online pedagogy (Fall 2012-current)</a:t>
            </a:r>
          </a:p>
          <a:p>
            <a:r>
              <a:rPr lang="en-US" dirty="0" smtClean="0"/>
              <a:t>VLIT </a:t>
            </a:r>
            <a:r>
              <a:rPr lang="en-US" dirty="0"/>
              <a:t>First Thursdays: Monthly faculty led trainings on best practices in online education (Fall 2012- current)</a:t>
            </a:r>
          </a:p>
          <a:p>
            <a:pPr lvl="0" fontAlgn="base"/>
            <a:r>
              <a:rPr lang="en-US" dirty="0" smtClean="0"/>
              <a:t>DACC QM </a:t>
            </a:r>
            <a:r>
              <a:rPr lang="en-US" dirty="0"/>
              <a:t>Standards Workshops (Fall 2013-current)</a:t>
            </a:r>
          </a:p>
          <a:p>
            <a:pPr lvl="0" fontAlgn="base"/>
            <a:r>
              <a:rPr lang="en-US" dirty="0"/>
              <a:t>A majority of faculty have participated in NMSU Teaching Academy sessions for online teaching and learning and/or online training for online education and course design. </a:t>
            </a:r>
            <a:endParaRPr lang="en-US" dirty="0" smtClean="0"/>
          </a:p>
          <a:p>
            <a:pPr lvl="0" fontAlgn="base"/>
            <a:r>
              <a:rPr lang="en-US" dirty="0" smtClean="0"/>
              <a:t>DACC faculty </a:t>
            </a:r>
            <a:r>
              <a:rPr lang="en-US" dirty="0"/>
              <a:t>members have attended a regional or national conference for online teaching and learning.</a:t>
            </a:r>
          </a:p>
          <a:p>
            <a:pPr lvl="0" fontAlgn="base"/>
            <a:r>
              <a:rPr lang="en-US" dirty="0" smtClean="0"/>
              <a:t>DACC </a:t>
            </a:r>
            <a:r>
              <a:rPr lang="en-US" dirty="0"/>
              <a:t>faculty members have earned an NMSU Masters Certificate in Online Teaching and Learning (OTL).  </a:t>
            </a:r>
          </a:p>
          <a:p>
            <a:pPr lvl="0" fontAlgn="base"/>
            <a:r>
              <a:rPr lang="en-US" dirty="0"/>
              <a:t>DACC faculty are working with faculty from across the state to form the New Mexico Distance Learning Association (NMDLA), a state chapter of the United States Distance Learning Association (USDLA).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DACC Online Course 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Online course curriculum is determined by individual faculty and their departments.</a:t>
            </a:r>
          </a:p>
          <a:p>
            <a:r>
              <a:rPr lang="en-US" dirty="0" smtClean="0"/>
              <a:t>All online DACC courses include:</a:t>
            </a:r>
          </a:p>
          <a:p>
            <a:pPr lvl="1"/>
            <a:r>
              <a:rPr lang="en-US" dirty="0" smtClean="0"/>
              <a:t>DACC Home Page Branding</a:t>
            </a:r>
          </a:p>
          <a:p>
            <a:pPr lvl="1"/>
            <a:r>
              <a:rPr lang="en-US" dirty="0" smtClean="0"/>
              <a:t>Course syllabus and schedule</a:t>
            </a:r>
          </a:p>
          <a:p>
            <a:pPr lvl="1"/>
            <a:r>
              <a:rPr lang="en-US" dirty="0" smtClean="0"/>
              <a:t>DACC Student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session we will 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DACC demographics</a:t>
            </a:r>
          </a:p>
          <a:p>
            <a:r>
              <a:rPr lang="en-US" dirty="0" smtClean="0"/>
              <a:t>DACC assessment of online learning and teaching</a:t>
            </a:r>
          </a:p>
          <a:p>
            <a:r>
              <a:rPr lang="en-US" dirty="0" smtClean="0"/>
              <a:t>DACC online learning and teaching</a:t>
            </a:r>
          </a:p>
          <a:p>
            <a:pPr lvl="1"/>
            <a:r>
              <a:rPr lang="en-US" dirty="0" smtClean="0"/>
              <a:t>Learning Management System</a:t>
            </a:r>
          </a:p>
          <a:p>
            <a:pPr lvl="1"/>
            <a:r>
              <a:rPr lang="en-US" dirty="0" smtClean="0"/>
              <a:t>Institutional Structure</a:t>
            </a:r>
          </a:p>
          <a:p>
            <a:pPr lvl="1"/>
            <a:r>
              <a:rPr lang="en-US" dirty="0" smtClean="0"/>
              <a:t>Course Delivery</a:t>
            </a:r>
          </a:p>
          <a:p>
            <a:pPr lvl="1"/>
            <a:r>
              <a:rPr lang="en-US" dirty="0" smtClean="0"/>
              <a:t>Student Readiness</a:t>
            </a:r>
          </a:p>
          <a:p>
            <a:pPr lvl="1"/>
            <a:r>
              <a:rPr lang="en-US" dirty="0" smtClean="0"/>
              <a:t>Faculty Readiness</a:t>
            </a:r>
          </a:p>
          <a:p>
            <a:pPr lvl="1"/>
            <a:r>
              <a:rPr lang="en-US" dirty="0" smtClean="0"/>
              <a:t>Course Design</a:t>
            </a:r>
          </a:p>
          <a:p>
            <a:pPr lvl="1"/>
            <a:r>
              <a:rPr lang="en-US" dirty="0" smtClean="0"/>
              <a:t>Course Content</a:t>
            </a:r>
          </a:p>
          <a:p>
            <a:r>
              <a:rPr lang="en-US" dirty="0" smtClean="0"/>
              <a:t>DACC goals for continued growth and improvement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DACC Selected Quality Matters because: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514600"/>
            <a:ext cx="7772400" cy="4038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QM addresses the key areas for improvement found in our assessment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QM is a faculty driven, peer </a:t>
            </a:r>
            <a:r>
              <a:rPr lang="en-US" sz="2800" dirty="0"/>
              <a:t>review process </a:t>
            </a:r>
            <a:r>
              <a:rPr lang="en-US" sz="2800" dirty="0" smtClean="0"/>
              <a:t>for improving </a:t>
            </a:r>
            <a:r>
              <a:rPr lang="en-US" sz="2800" dirty="0"/>
              <a:t>online and hybrid courses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The QM rubric is a well-researched </a:t>
            </a:r>
            <a:r>
              <a:rPr lang="en-US" sz="2800" dirty="0"/>
              <a:t>faculty support </a:t>
            </a:r>
            <a:r>
              <a:rPr lang="en-US" sz="2800" dirty="0" smtClean="0"/>
              <a:t>tool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QM provides valuable </a:t>
            </a:r>
            <a:r>
              <a:rPr lang="en-US" sz="2800" dirty="0" smtClean="0"/>
              <a:t>professional </a:t>
            </a:r>
            <a:r>
              <a:rPr lang="en-US" sz="2800" dirty="0"/>
              <a:t>development </a:t>
            </a:r>
            <a:r>
              <a:rPr lang="en-US" sz="2800" dirty="0" smtClean="0"/>
              <a:t>opportunities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Other </a:t>
            </a:r>
            <a:r>
              <a:rPr lang="en-US" sz="2800" dirty="0"/>
              <a:t>s</a:t>
            </a:r>
            <a:r>
              <a:rPr lang="en-US" sz="2800" dirty="0" smtClean="0"/>
              <a:t>tate and NMSU system campuses have become subscribers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QM is award </a:t>
            </a:r>
            <a:r>
              <a:rPr lang="en-US" sz="2800" dirty="0"/>
              <a:t>w</a:t>
            </a:r>
            <a:r>
              <a:rPr lang="en-US" sz="2800" dirty="0" smtClean="0"/>
              <a:t>inning: Sloan</a:t>
            </a:r>
            <a:r>
              <a:rPr lang="en-US" sz="2800" dirty="0"/>
              <a:t>-</a:t>
            </a:r>
            <a:r>
              <a:rPr lang="en-US" sz="2800" dirty="0" smtClean="0"/>
              <a:t>C, </a:t>
            </a:r>
            <a:r>
              <a:rPr lang="en-US" sz="2800" dirty="0"/>
              <a:t>USDLA, WCET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ogo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2209800" cy="16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0238247"/>
              </p:ext>
            </p:extLst>
          </p:nvPr>
        </p:nvGraphicFramePr>
        <p:xfrm>
          <a:off x="738002" y="689230"/>
          <a:ext cx="8024998" cy="548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entury Schoolbook" panose="02040604050505020304" pitchFamily="18" charset="0"/>
              </a:rPr>
              <a:t>QM Professional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3970663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5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Matters Course Reviews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8349896"/>
              </p:ext>
            </p:extLst>
          </p:nvPr>
        </p:nvGraphicFramePr>
        <p:xfrm>
          <a:off x="332288" y="1641853"/>
          <a:ext cx="850691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7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DACC Quality Matters Course Reviewers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72854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5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At Now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twelch\AppData\Local\Microsoft\Windows\Temporary Internet Files\Content.IE5\VL167N69\MC9003914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29" y="2565349"/>
            <a:ext cx="1825142" cy="17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at DACC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Achievements</a:t>
            </a:r>
          </a:p>
          <a:p>
            <a:pPr lvl="1"/>
            <a:r>
              <a:rPr lang="en-US" dirty="0" smtClean="0"/>
              <a:t>Over 42% of our online faculty have participated in a form of Quality Matters professional development.</a:t>
            </a:r>
          </a:p>
          <a:p>
            <a:pPr lvl="1"/>
            <a:r>
              <a:rPr lang="en-US" dirty="0" smtClean="0"/>
              <a:t>We have had eight courses officially QM certified, with one underway.</a:t>
            </a:r>
          </a:p>
          <a:p>
            <a:pPr lvl="1"/>
            <a:r>
              <a:rPr lang="en-US" dirty="0" smtClean="0"/>
              <a:t>Provision of online APPQMR training for DACC instructors.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We will start subscriber-led course reviews in the fall semester.</a:t>
            </a:r>
          </a:p>
          <a:p>
            <a:pPr lvl="1"/>
            <a:r>
              <a:rPr lang="en-US" dirty="0" smtClean="0"/>
              <a:t>Continued QM training for all online instructors, particularly our adjunct faculty.</a:t>
            </a:r>
          </a:p>
          <a:p>
            <a:pPr lvl="1"/>
            <a:r>
              <a:rPr lang="en-US" dirty="0" smtClean="0"/>
              <a:t>We have had a great beginning and look forward to our next steps.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15200" cy="762000"/>
          </a:xfrm>
        </p:spPr>
        <p:txBody>
          <a:bodyPr/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953001"/>
            <a:ext cx="7315200" cy="38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Post_Office_and_Government_building,_Santa_Fe,_New_Mexic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6" r="-11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43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more information please contact us at:</a:t>
            </a:r>
          </a:p>
          <a:p>
            <a:r>
              <a:rPr lang="en-US" dirty="0" smtClean="0"/>
              <a:t>Krista MacDonald, </a:t>
            </a:r>
            <a:r>
              <a:rPr lang="en-US" dirty="0" smtClean="0">
                <a:hlinkClick r:id="rId2"/>
              </a:rPr>
              <a:t>kkozel@nmsu.edu</a:t>
            </a:r>
            <a:endParaRPr lang="en-US" dirty="0" smtClean="0"/>
          </a:p>
          <a:p>
            <a:r>
              <a:rPr lang="en-US" dirty="0" smtClean="0"/>
              <a:t>Tammy Powers, </a:t>
            </a:r>
            <a:r>
              <a:rPr lang="en-US" dirty="0" smtClean="0">
                <a:hlinkClick r:id="rId3"/>
              </a:rPr>
              <a:t>tpowers@dacc.nmsu.edu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DACC Service 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data from the Do</a:t>
            </a:r>
            <a:r>
              <a:rPr lang="en-US" dirty="0" smtClean="0">
                <a:ea typeface="Lucida Grande"/>
                <a:cs typeface="Lucida Grande"/>
              </a:rPr>
              <a:t>ñ</a:t>
            </a:r>
            <a:r>
              <a:rPr lang="en-US" dirty="0" smtClean="0"/>
              <a:t>a </a:t>
            </a:r>
            <a:r>
              <a:rPr lang="en-US" dirty="0"/>
              <a:t>Ana County US </a:t>
            </a:r>
            <a:r>
              <a:rPr lang="en-US" dirty="0" smtClean="0"/>
              <a:t>Census</a:t>
            </a:r>
            <a:endParaRPr lang="en-US" dirty="0"/>
          </a:p>
          <a:p>
            <a:pPr lvl="1"/>
            <a:r>
              <a:rPr lang="en-US" dirty="0" smtClean="0"/>
              <a:t>Do</a:t>
            </a:r>
            <a:r>
              <a:rPr lang="en-US" dirty="0" smtClean="0">
                <a:ea typeface="Lucida Grande"/>
                <a:cs typeface="Lucida Grande"/>
              </a:rPr>
              <a:t>ñ</a:t>
            </a:r>
            <a:r>
              <a:rPr lang="en-US" dirty="0" smtClean="0"/>
              <a:t>a </a:t>
            </a:r>
            <a:r>
              <a:rPr lang="en-US" dirty="0"/>
              <a:t>Ana County </a:t>
            </a:r>
            <a:r>
              <a:rPr lang="en-US" dirty="0" smtClean="0"/>
              <a:t>Population 2012 Estimate: 213,952</a:t>
            </a:r>
          </a:p>
          <a:p>
            <a:pPr lvl="1"/>
            <a:r>
              <a:rPr lang="en-US" dirty="0" smtClean="0"/>
              <a:t>Las Cruces Population 2012 Estimate: 101,047</a:t>
            </a:r>
          </a:p>
          <a:p>
            <a:pPr marL="320040" lvl="1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35071"/>
              </p:ext>
            </p:extLst>
          </p:nvPr>
        </p:nvGraphicFramePr>
        <p:xfrm>
          <a:off x="609600" y="3124200"/>
          <a:ext cx="7924800" cy="314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9530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dirty="0" smtClean="0">
                          <a:ea typeface="Lucida Grande"/>
                          <a:cs typeface="Lucida Grande"/>
                        </a:rPr>
                        <a:t>ñ</a:t>
                      </a:r>
                      <a:r>
                        <a:rPr lang="en-US" dirty="0" smtClean="0"/>
                        <a:t>a Ana County</a:t>
                      </a:r>
                      <a:endParaRPr lang="en-US" dirty="0"/>
                    </a:p>
                  </a:txBody>
                  <a:tcPr/>
                </a:tc>
              </a:tr>
              <a:tr h="552170">
                <a:tc>
                  <a:txBody>
                    <a:bodyPr/>
                    <a:lstStyle/>
                    <a:p>
                      <a:r>
                        <a:rPr lang="en-US" dirty="0" smtClean="0"/>
                        <a:t>Per Capita Money Income 2008-2012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$23,749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$19,517</a:t>
                      </a:r>
                      <a:endParaRPr lang="en-US" dirty="0"/>
                    </a:p>
                  </a:txBody>
                  <a:tcPr/>
                </a:tc>
              </a:tr>
              <a:tr h="55217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Household Income 2008-2012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$44,886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$38,462</a:t>
                      </a:r>
                      <a:endParaRPr lang="en-US" dirty="0"/>
                    </a:p>
                  </a:txBody>
                  <a:tcPr/>
                </a:tc>
              </a:tr>
              <a:tr h="55217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Person’s Below Poverty</a:t>
                      </a:r>
                      <a:r>
                        <a:rPr lang="en-US" baseline="0" dirty="0" smtClean="0"/>
                        <a:t> Level % 2008-2012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5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2011 DACC Student Profile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541906"/>
              </p:ext>
            </p:extLst>
          </p:nvPr>
        </p:nvGraphicFramePr>
        <p:xfrm>
          <a:off x="685800" y="1524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08"/>
                <a:gridCol w="1899138"/>
                <a:gridCol w="40151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Time Enrollment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8, 136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4, 881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5,547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8,825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5,193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27080482"/>
              </p:ext>
            </p:extLst>
          </p:nvPr>
        </p:nvGraphicFramePr>
        <p:xfrm>
          <a:off x="914401" y="3253154"/>
          <a:ext cx="7403122" cy="304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15387181"/>
              </p:ext>
            </p:extLst>
          </p:nvPr>
        </p:nvGraphicFramePr>
        <p:xfrm>
          <a:off x="0" y="3352800"/>
          <a:ext cx="8305800" cy="304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Student Placement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067766"/>
              </p:ext>
            </p:extLst>
          </p:nvPr>
        </p:nvGraphicFramePr>
        <p:xfrm>
          <a:off x="-228600" y="1600200"/>
          <a:ext cx="9265344" cy="4684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3" imgW="7734390" imgH="3914814" progId="Excel.Sheet.8">
                  <p:embed/>
                </p:oleObj>
              </mc:Choice>
              <mc:Fallback>
                <p:oleObj name="Worksheet" r:id="rId3" imgW="7734390" imgH="39148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1600200"/>
                        <a:ext cx="9265344" cy="46842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940862" y="0"/>
            <a:ext cx="8203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DACC Assessment of Online and Blended Courses</a:t>
            </a:r>
            <a:endParaRPr lang="en-US" sz="3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7244329"/>
              </p:ext>
            </p:extLst>
          </p:nvPr>
        </p:nvGraphicFramePr>
        <p:xfrm>
          <a:off x="381000" y="4267200"/>
          <a:ext cx="8382003" cy="231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275638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17768" marR="1776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Face-to-Face </a:t>
                      </a:r>
                      <a:endParaRPr lang="en-US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Online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Blended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Classroom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Semester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Pass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Count of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Student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BannerID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Pass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Count of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Student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BannerID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Pass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Count of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Student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Times New Roman"/>
                        </a:rPr>
                        <a:t>BannerID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  <a:tr h="125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Fall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2010</a:t>
                      </a: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69.70%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8613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62.47%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3797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76.19%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126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  <a:tr h="186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Spring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2011</a:t>
                      </a: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68.86%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7958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62.13%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3367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73.68%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  <a:tr h="158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Fall 2011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68.91%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9156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61.64%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3999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74.81%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Summer 2011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86.36%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990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70.11%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mbria"/>
                      </a:endParaRPr>
                    </a:p>
                  </a:txBody>
                  <a:tcPr marL="17768" marR="17768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Spring 2012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72.58%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8096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61.73%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3528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75.86%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Summer 2012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43.68%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847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42.97%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512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93.33%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  <a:tr h="158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Fall 2012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70.37%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8880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64.31%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3830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</a:rPr>
                        <a:t>83.33%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68" marR="17768" marT="0" marB="0" anchor="b"/>
                </a:tc>
              </a:tr>
            </a:tbl>
          </a:graphicData>
        </a:graphic>
      </p:graphicFrame>
      <p:pic>
        <p:nvPicPr>
          <p:cNvPr id="12" name="Content Placeholder 11" descr="chartfall2010_12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05" b="-55705"/>
          <a:stretch>
            <a:fillRect/>
          </a:stretch>
        </p:blipFill>
        <p:spPr>
          <a:xfrm>
            <a:off x="1905000" y="-914400"/>
            <a:ext cx="5606796" cy="6837555"/>
          </a:xfrm>
        </p:spPr>
      </p:pic>
    </p:spTree>
    <p:extLst>
      <p:ext uri="{BB962C8B-B14F-4D97-AF65-F5344CB8AC3E}">
        <p14:creationId xmlns:p14="http://schemas.microsoft.com/office/powerpoint/2010/main" val="10698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VLIT Online Education Student Survey Spring </a:t>
            </a:r>
            <a:r>
              <a:rPr lang="en-US" sz="2800" b="1" dirty="0" smtClean="0"/>
              <a:t>2013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Assessed student </a:t>
            </a:r>
            <a:r>
              <a:rPr lang="en-US" dirty="0"/>
              <a:t>perceived learning outcomes and satisfaction with the Doña Ana Community College Online Education program.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survey is based on the commonly administered IDEA (Individual Development &amp; Educational Assessment) student rating system created by Kansas State </a:t>
            </a:r>
            <a:r>
              <a:rPr lang="en-US" dirty="0" smtClean="0"/>
              <a:t>University. </a:t>
            </a:r>
          </a:p>
          <a:p>
            <a:r>
              <a:rPr lang="en-US" dirty="0" smtClean="0"/>
              <a:t>The </a:t>
            </a:r>
            <a:r>
              <a:rPr lang="en-US" dirty="0"/>
              <a:t>24 survey questions were hosted by Survey Monkey. The survey URL and instructions were sent to all 2903 student email addresses. We collected 214 valid responses from the </a:t>
            </a:r>
            <a:r>
              <a:rPr lang="en-US" dirty="0" smtClean="0"/>
              <a:t>survey</a:t>
            </a:r>
            <a:r>
              <a:rPr lang="en-US" dirty="0"/>
              <a:t> </a:t>
            </a:r>
            <a:r>
              <a:rPr lang="en-US" dirty="0" smtClean="0"/>
              <a:t>(10</a:t>
            </a:r>
            <a:r>
              <a:rPr lang="en-US" dirty="0"/>
              <a:t>% response </a:t>
            </a:r>
            <a:r>
              <a:rPr lang="en-US" dirty="0" smtClean="0"/>
              <a:t>rate).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943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We received permission to use the survey for our assessment. It was published in “The Determinants of Students’ Perceived Learning Outcomes and Satisfaction in University Online Education: An Empirical Investigation” July 2006 Volume 4 Number 2 by Sean B. Eom, H. Joseph Wen, and Nicholas Ashill in the </a:t>
            </a:r>
            <a:r>
              <a:rPr lang="en-US" sz="1200" i="1" dirty="0"/>
              <a:t>Decision Sciences Journal of Innovative Education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3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Results VLIT </a:t>
            </a:r>
            <a:r>
              <a:rPr lang="en-US" sz="2700" b="1" dirty="0"/>
              <a:t>Online Education Student Survey Spring </a:t>
            </a:r>
            <a:r>
              <a:rPr lang="en-US" sz="2700" b="1" dirty="0" smtClean="0"/>
              <a:t>2013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638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i="1" dirty="0"/>
              <a:t>Course Structure</a:t>
            </a:r>
            <a:endParaRPr lang="en-US" sz="2900" dirty="0"/>
          </a:p>
          <a:p>
            <a:pPr marL="320040" lvl="1" indent="0">
              <a:buNone/>
            </a:pPr>
            <a:r>
              <a:rPr lang="en-US" sz="2900" dirty="0"/>
              <a:t>A majority of students either strongly agreed or agreed regarding:</a:t>
            </a:r>
          </a:p>
          <a:p>
            <a:pPr lvl="1"/>
            <a:r>
              <a:rPr lang="en-US" sz="2700" dirty="0"/>
              <a:t>the overall usability of the course web site was good (76%, 163 students), </a:t>
            </a:r>
          </a:p>
          <a:p>
            <a:pPr lvl="1"/>
            <a:r>
              <a:rPr lang="en-US" sz="2700" dirty="0"/>
              <a:t>the course objectives and procedures were clearly communicated (74%, 159 students) </a:t>
            </a:r>
          </a:p>
          <a:p>
            <a:pPr lvl="1"/>
            <a:r>
              <a:rPr lang="en-US" sz="2700" dirty="0"/>
              <a:t>the course material was organized into logical and understandable components (66%, 142 students).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900" i="1" dirty="0" smtClean="0"/>
              <a:t>Student </a:t>
            </a:r>
            <a:r>
              <a:rPr lang="en-US" sz="2900" i="1" dirty="0"/>
              <a:t>Feedback</a:t>
            </a:r>
            <a:endParaRPr lang="en-US" sz="29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900" dirty="0" smtClean="0"/>
              <a:t>A </a:t>
            </a:r>
            <a:r>
              <a:rPr lang="en-US" sz="2900" dirty="0"/>
              <a:t>majority of student respondents strongly agreed or agreed regarding:</a:t>
            </a:r>
          </a:p>
          <a:p>
            <a:pPr lvl="1"/>
            <a:r>
              <a:rPr lang="en-US" sz="2700" dirty="0"/>
              <a:t>their instructor was responsive to student concerns (66%, 142 students), </a:t>
            </a:r>
          </a:p>
          <a:p>
            <a:pPr lvl="1"/>
            <a:r>
              <a:rPr lang="en-US" sz="2700" dirty="0"/>
              <a:t>their instructor provided timely feedback on assignments, exams, or projects (65%, 140 students), </a:t>
            </a:r>
          </a:p>
          <a:p>
            <a:pPr lvl="1"/>
            <a:r>
              <a:rPr lang="en-US" sz="2700" dirty="0"/>
              <a:t>their instructor provided helpful feedback on assignments, exams, or projects (70%, 150 students),</a:t>
            </a:r>
          </a:p>
          <a:p>
            <a:pPr lvl="1"/>
            <a:r>
              <a:rPr lang="en-US" sz="2700" dirty="0"/>
              <a:t>they felt as if the instructor cared about their individual learning in the course (64%, 137 students).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900" i="1" dirty="0" smtClean="0"/>
              <a:t>Self</a:t>
            </a:r>
            <a:r>
              <a:rPr lang="en-US" sz="2900" i="1" dirty="0"/>
              <a:t>-motivation</a:t>
            </a:r>
            <a:endParaRPr lang="en-US" sz="2900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2900" dirty="0" smtClean="0"/>
              <a:t>A </a:t>
            </a:r>
            <a:r>
              <a:rPr lang="en-US" sz="2900" dirty="0"/>
              <a:t>majority of student respondents strongly agreed or agreed regarding:</a:t>
            </a:r>
          </a:p>
          <a:p>
            <a:pPr lvl="1"/>
            <a:r>
              <a:rPr lang="en-US" sz="2700" dirty="0"/>
              <a:t>I am goal directed, if I set my sights on a result, I usually can achieve it (87%, 186 students).</a:t>
            </a:r>
          </a:p>
          <a:p>
            <a:pPr lvl="1"/>
            <a:r>
              <a:rPr lang="en-US" sz="2700" dirty="0"/>
              <a:t>I put forth the same effort in online courses as I do in a face-to-face course (84%, 179 students).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900" i="1" dirty="0" smtClean="0"/>
              <a:t>Learning </a:t>
            </a:r>
            <a:r>
              <a:rPr lang="en-US" sz="2900" i="1" dirty="0"/>
              <a:t>Style</a:t>
            </a:r>
            <a:endParaRPr lang="en-US" sz="2900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2900" dirty="0" smtClean="0"/>
              <a:t>The </a:t>
            </a:r>
            <a:r>
              <a:rPr lang="en-US" sz="2900" dirty="0"/>
              <a:t>proportion of student respondents that strongly agreed or agreed regarding:</a:t>
            </a:r>
          </a:p>
          <a:p>
            <a:pPr lvl="1"/>
            <a:r>
              <a:rPr lang="en-US" sz="2700" dirty="0"/>
              <a:t>I prefer to express my ideas and thoughts in writing, as opposed to verbally (49%, 105 students),</a:t>
            </a:r>
          </a:p>
          <a:p>
            <a:pPr lvl="1"/>
            <a:r>
              <a:rPr lang="en-US" sz="2700" dirty="0"/>
              <a:t>I understand the directions better when I see a map than when I receive verbal directions (57%, 123 students)</a:t>
            </a:r>
            <a:r>
              <a:rPr lang="en-US" sz="2700" dirty="0" smtClean="0"/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139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6573</TotalTime>
  <Words>1886</Words>
  <Application>Microsoft Office PowerPoint</Application>
  <PresentationFormat>On-screen Show (4:3)</PresentationFormat>
  <Paragraphs>306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Equity</vt:lpstr>
      <vt:lpstr>Worksheet</vt:lpstr>
      <vt:lpstr>  Adding QM to Your Community College Landscape:  From Strategic Planning to Introducing QM to Your Faculty  </vt:lpstr>
      <vt:lpstr>Welcome!</vt:lpstr>
      <vt:lpstr>In our session we will discuss:</vt:lpstr>
      <vt:lpstr>DACC Service Area</vt:lpstr>
      <vt:lpstr>FALL 2011 DACC Student Profile</vt:lpstr>
      <vt:lpstr>Student Placement</vt:lpstr>
      <vt:lpstr>DACC Assessment of Online and Blended Courses</vt:lpstr>
      <vt:lpstr>VLIT Online Education Student Survey Spring 2013 </vt:lpstr>
      <vt:lpstr>Results VLIT Online Education Student Survey Spring 2013</vt:lpstr>
      <vt:lpstr>Results VLIT Online Education Student Survey Spring 2013</vt:lpstr>
      <vt:lpstr>VLIT Online Education Faculty Survey Spring 2013 </vt:lpstr>
      <vt:lpstr>VLIT Online Education Faculty Survey Spring 2013 </vt:lpstr>
      <vt:lpstr>Factors Affecting Online Course Quality</vt:lpstr>
      <vt:lpstr>Learning Management System</vt:lpstr>
      <vt:lpstr>DACC LMS</vt:lpstr>
      <vt:lpstr>Institutional Infrastructure</vt:lpstr>
      <vt:lpstr>NMSU System Campuses</vt:lpstr>
      <vt:lpstr>Course Delivery</vt:lpstr>
      <vt:lpstr>DACC Course Delivery</vt:lpstr>
      <vt:lpstr>Student Readiness</vt:lpstr>
      <vt:lpstr>Student Canvas Training</vt:lpstr>
      <vt:lpstr>Student Readiness Survey  </vt:lpstr>
      <vt:lpstr>Student Preparation  </vt:lpstr>
      <vt:lpstr>Faculty Readiness</vt:lpstr>
      <vt:lpstr>Canvas, Tools, and Technology</vt:lpstr>
      <vt:lpstr>Professional Development in Online Teaching and Learning Pedagogy </vt:lpstr>
      <vt:lpstr>Course Content</vt:lpstr>
      <vt:lpstr>DACC Online Course Content</vt:lpstr>
      <vt:lpstr>Course Design</vt:lpstr>
      <vt:lpstr> DACC Selected Quality Matters because:</vt:lpstr>
      <vt:lpstr>PowerPoint Presentation</vt:lpstr>
      <vt:lpstr>QM Professional Development</vt:lpstr>
      <vt:lpstr>Quality Matters Course Reviews</vt:lpstr>
      <vt:lpstr>DACC Quality Matters Course Reviewers</vt:lpstr>
      <vt:lpstr>Where We Are At Now</vt:lpstr>
      <vt:lpstr>Currently at DACC</vt:lpstr>
      <vt:lpstr>Questions?</vt:lpstr>
      <vt:lpstr>Thank you!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 Reyes</dc:creator>
  <cp:lastModifiedBy>Tammy Welch</cp:lastModifiedBy>
  <cp:revision>71</cp:revision>
  <dcterms:created xsi:type="dcterms:W3CDTF">2014-01-15T16:41:58Z</dcterms:created>
  <dcterms:modified xsi:type="dcterms:W3CDTF">2014-04-16T02:18:02Z</dcterms:modified>
</cp:coreProperties>
</file>