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webextensions/webextension1.xml" ContentType="application/vnd.ms-office.webextension+xml"/>
  <Override PartName="/ppt/notesSlides/notesSlide7.xml" ContentType="application/vnd.openxmlformats-officedocument.presentationml.notesSlide+xml"/>
  <Override PartName="/ppt/webextensions/webextension2.xml" ContentType="application/vnd.ms-office.webextensio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8" r:id="rId2"/>
    <p:sldId id="269" r:id="rId3"/>
    <p:sldId id="270" r:id="rId4"/>
    <p:sldId id="263" r:id="rId5"/>
    <p:sldId id="259" r:id="rId6"/>
    <p:sldId id="261" r:id="rId7"/>
    <p:sldId id="268" r:id="rId8"/>
    <p:sldId id="271" r:id="rId9"/>
    <p:sldId id="272" r:id="rId10"/>
    <p:sldId id="264" r:id="rId11"/>
    <p:sldId id="265" r:id="rId12"/>
    <p:sldId id="276" r:id="rId13"/>
    <p:sldId id="327" r:id="rId14"/>
    <p:sldId id="277" r:id="rId15"/>
    <p:sldId id="278" r:id="rId16"/>
    <p:sldId id="279" r:id="rId17"/>
    <p:sldId id="280" r:id="rId18"/>
    <p:sldId id="304" r:id="rId19"/>
    <p:sldId id="305" r:id="rId20"/>
    <p:sldId id="281" r:id="rId21"/>
    <p:sldId id="306" r:id="rId22"/>
    <p:sldId id="307" r:id="rId23"/>
    <p:sldId id="322" r:id="rId24"/>
    <p:sldId id="323" r:id="rId25"/>
    <p:sldId id="308" r:id="rId26"/>
    <p:sldId id="309" r:id="rId27"/>
    <p:sldId id="310" r:id="rId28"/>
    <p:sldId id="311" r:id="rId29"/>
    <p:sldId id="312" r:id="rId30"/>
    <p:sldId id="313" r:id="rId31"/>
    <p:sldId id="314" r:id="rId32"/>
    <p:sldId id="315" r:id="rId33"/>
    <p:sldId id="318" r:id="rId34"/>
    <p:sldId id="319" r:id="rId35"/>
    <p:sldId id="320" r:id="rId36"/>
    <p:sldId id="321" r:id="rId37"/>
    <p:sldId id="284" r:id="rId38"/>
    <p:sldId id="324" r:id="rId39"/>
    <p:sldId id="267" r:id="rId40"/>
    <p:sldId id="326" r:id="rId4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1FD"/>
    <a:srgbClr val="FFFFFF"/>
    <a:srgbClr val="C7C9F0"/>
    <a:srgbClr val="D8AF98"/>
    <a:srgbClr val="BEBDFB"/>
    <a:srgbClr val="02062C"/>
    <a:srgbClr val="A3A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4713" autoAdjust="0"/>
  </p:normalViewPr>
  <p:slideViewPr>
    <p:cSldViewPr snapToGrid="0">
      <p:cViewPr varScale="1">
        <p:scale>
          <a:sx n="70" d="100"/>
          <a:sy n="70" d="100"/>
        </p:scale>
        <p:origin x="1620" y="72"/>
      </p:cViewPr>
      <p:guideLst>
        <p:guide orient="horz" pos="2160"/>
        <p:guide pos="2880"/>
      </p:guideLst>
    </p:cSldViewPr>
  </p:slideViewPr>
  <p:notesTextViewPr>
    <p:cViewPr>
      <p:scale>
        <a:sx n="100" d="100"/>
        <a:sy n="100" d="100"/>
      </p:scale>
      <p:origin x="0" y="0"/>
    </p:cViewPr>
  </p:notesTextViewPr>
  <p:notesViewPr>
    <p:cSldViewPr snapToGrid="0">
      <p:cViewPr varScale="1">
        <p:scale>
          <a:sx n="53" d="100"/>
          <a:sy n="53" d="100"/>
        </p:scale>
        <p:origin x="-2868"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E9B5C-9222-4F74-8BD5-22E0A27B4B31}" type="doc">
      <dgm:prSet loTypeId="urn:microsoft.com/office/officeart/2005/8/layout/cycle2" loCatId="cycle" qsTypeId="urn:microsoft.com/office/officeart/2005/8/quickstyle/3d3" qsCatId="3D" csTypeId="urn:microsoft.com/office/officeart/2005/8/colors/accent1_2" csCatId="accent1" phldr="1"/>
      <dgm:spPr/>
      <dgm:t>
        <a:bodyPr/>
        <a:lstStyle/>
        <a:p>
          <a:endParaRPr lang="en-US"/>
        </a:p>
      </dgm:t>
    </dgm:pt>
    <dgm:pt modelId="{65EEF478-A9D2-4E60-A91D-A1F0AB49F4F1}">
      <dgm:prSet phldrT="[Text]" custT="1"/>
      <dgm:spPr>
        <a:solidFill>
          <a:schemeClr val="accent2">
            <a:lumMod val="25000"/>
            <a:lumOff val="75000"/>
          </a:schemeClr>
        </a:solidFill>
      </dgm:spPr>
      <dgm:t>
        <a:bodyPr/>
        <a:lstStyle/>
        <a:p>
          <a:r>
            <a:rPr lang="en-US" sz="2000" b="1" dirty="0" smtClean="0">
              <a:latin typeface="Britannic Bold" panose="020B0903060703020204" pitchFamily="34" charset="0"/>
            </a:rPr>
            <a:t>GOALS </a:t>
          </a:r>
        </a:p>
        <a:p>
          <a:r>
            <a:rPr lang="en-US" sz="2000" b="1" dirty="0" smtClean="0">
              <a:latin typeface="Britannic Bold" panose="020B0903060703020204" pitchFamily="34" charset="0"/>
            </a:rPr>
            <a:t>&amp;</a:t>
          </a:r>
        </a:p>
        <a:p>
          <a:r>
            <a:rPr lang="en-US" sz="2000" b="1" dirty="0" smtClean="0">
              <a:latin typeface="Britannic Bold" panose="020B0903060703020204" pitchFamily="34" charset="0"/>
            </a:rPr>
            <a:t>OBJECTIVES</a:t>
          </a:r>
          <a:endParaRPr lang="en-US" sz="2000" b="1" dirty="0">
            <a:latin typeface="Britannic Bold" panose="020B0903060703020204" pitchFamily="34" charset="0"/>
          </a:endParaRPr>
        </a:p>
      </dgm:t>
    </dgm:pt>
    <dgm:pt modelId="{83BE4DFA-97FE-4001-ABBB-1A139FF6F518}" type="parTrans" cxnId="{EAD27A94-1704-4F2E-864C-A2FA35ADBA9A}">
      <dgm:prSet/>
      <dgm:spPr/>
      <dgm:t>
        <a:bodyPr/>
        <a:lstStyle/>
        <a:p>
          <a:endParaRPr lang="en-US"/>
        </a:p>
      </dgm:t>
    </dgm:pt>
    <dgm:pt modelId="{885D1459-D28E-4FE6-8BBF-068C664BC0AB}" type="sibTrans" cxnId="{EAD27A94-1704-4F2E-864C-A2FA35ADBA9A}">
      <dgm:prSet/>
      <dgm:spPr>
        <a:solidFill>
          <a:srgbClr val="FFFF00"/>
        </a:solidFill>
      </dgm:spPr>
      <dgm:t>
        <a:bodyPr/>
        <a:lstStyle/>
        <a:p>
          <a:endParaRPr lang="en-US"/>
        </a:p>
      </dgm:t>
    </dgm:pt>
    <dgm:pt modelId="{39F96D79-B55E-4A22-A3B1-1D7B5F3FE141}">
      <dgm:prSet phldrT="[Text]" custT="1"/>
      <dgm:spPr>
        <a:solidFill>
          <a:srgbClr val="C7C9F0"/>
        </a:solidFill>
      </dgm:spPr>
      <dgm:t>
        <a:bodyPr/>
        <a:lstStyle/>
        <a:p>
          <a:r>
            <a:rPr lang="en-US" sz="1600" b="1" dirty="0" smtClean="0">
              <a:latin typeface="Britannic Bold" panose="020B0903060703020204" pitchFamily="34" charset="0"/>
            </a:rPr>
            <a:t>INSTRUCTIONAL </a:t>
          </a:r>
        </a:p>
        <a:p>
          <a:r>
            <a:rPr lang="en-US" sz="1600" b="1" dirty="0" smtClean="0">
              <a:latin typeface="Britannic Bold" panose="020B0903060703020204" pitchFamily="34" charset="0"/>
            </a:rPr>
            <a:t>STRATEGIES</a:t>
          </a:r>
          <a:endParaRPr lang="en-US" sz="1600" b="1" dirty="0">
            <a:latin typeface="Britannic Bold" panose="020B0903060703020204" pitchFamily="34" charset="0"/>
          </a:endParaRPr>
        </a:p>
      </dgm:t>
    </dgm:pt>
    <dgm:pt modelId="{444A72C8-3C91-4694-841F-26A5AC588E14}" type="parTrans" cxnId="{0D97ECE0-1B8D-410A-B6F9-9B7A4FCE5C61}">
      <dgm:prSet/>
      <dgm:spPr/>
      <dgm:t>
        <a:bodyPr/>
        <a:lstStyle/>
        <a:p>
          <a:endParaRPr lang="en-US"/>
        </a:p>
      </dgm:t>
    </dgm:pt>
    <dgm:pt modelId="{39101D79-6244-4BE8-BA10-996147D7F90F}" type="sibTrans" cxnId="{0D97ECE0-1B8D-410A-B6F9-9B7A4FCE5C61}">
      <dgm:prSet/>
      <dgm:spPr>
        <a:solidFill>
          <a:srgbClr val="92D050"/>
        </a:solidFill>
      </dgm:spPr>
      <dgm:t>
        <a:bodyPr/>
        <a:lstStyle/>
        <a:p>
          <a:endParaRPr lang="en-US"/>
        </a:p>
      </dgm:t>
    </dgm:pt>
    <dgm:pt modelId="{88C398B6-65B9-4C56-BACD-03C88AD9C9AD}">
      <dgm:prSet phldrT="[Text]"/>
      <dgm:spPr/>
      <dgm:t>
        <a:bodyPr/>
        <a:lstStyle/>
        <a:p>
          <a:r>
            <a:rPr lang="en-US" b="1" dirty="0" smtClean="0">
              <a:latin typeface="Britannic Bold" panose="020B0903060703020204" pitchFamily="34" charset="0"/>
            </a:rPr>
            <a:t>ASSESSMENT</a:t>
          </a:r>
          <a:endParaRPr lang="en-US" b="1" dirty="0">
            <a:latin typeface="Britannic Bold" panose="020B0903060703020204" pitchFamily="34" charset="0"/>
          </a:endParaRPr>
        </a:p>
      </dgm:t>
    </dgm:pt>
    <dgm:pt modelId="{524E455D-F8DC-480E-85E2-33009C2BAFAB}" type="parTrans" cxnId="{65CE0250-473B-413D-942C-7B06396983E1}">
      <dgm:prSet/>
      <dgm:spPr/>
      <dgm:t>
        <a:bodyPr/>
        <a:lstStyle/>
        <a:p>
          <a:endParaRPr lang="en-US"/>
        </a:p>
      </dgm:t>
    </dgm:pt>
    <dgm:pt modelId="{467A89EE-3B8F-4D18-A246-6A9137936C6A}" type="sibTrans" cxnId="{65CE0250-473B-413D-942C-7B06396983E1}">
      <dgm:prSet/>
      <dgm:spPr>
        <a:solidFill>
          <a:srgbClr val="00B0F0"/>
        </a:solidFill>
      </dgm:spPr>
      <dgm:t>
        <a:bodyPr/>
        <a:lstStyle/>
        <a:p>
          <a:endParaRPr lang="en-US"/>
        </a:p>
      </dgm:t>
    </dgm:pt>
    <dgm:pt modelId="{D5B80F00-51B3-4751-BF89-3E3F32B9D87A}" type="pres">
      <dgm:prSet presAssocID="{511E9B5C-9222-4F74-8BD5-22E0A27B4B31}" presName="cycle" presStyleCnt="0">
        <dgm:presLayoutVars>
          <dgm:dir/>
          <dgm:resizeHandles val="exact"/>
        </dgm:presLayoutVars>
      </dgm:prSet>
      <dgm:spPr/>
      <dgm:t>
        <a:bodyPr/>
        <a:lstStyle/>
        <a:p>
          <a:endParaRPr lang="en-US"/>
        </a:p>
      </dgm:t>
    </dgm:pt>
    <dgm:pt modelId="{3E330C58-C74C-40CC-9AB0-EA79780C51F4}" type="pres">
      <dgm:prSet presAssocID="{65EEF478-A9D2-4E60-A91D-A1F0AB49F4F1}" presName="node" presStyleLbl="node1" presStyleIdx="0" presStyleCnt="3" custRadScaleRad="97003" custRadScaleInc="-11717">
        <dgm:presLayoutVars>
          <dgm:bulletEnabled val="1"/>
        </dgm:presLayoutVars>
      </dgm:prSet>
      <dgm:spPr/>
      <dgm:t>
        <a:bodyPr/>
        <a:lstStyle/>
        <a:p>
          <a:endParaRPr lang="en-US"/>
        </a:p>
      </dgm:t>
    </dgm:pt>
    <dgm:pt modelId="{6638EF4C-1CBC-4574-AF7A-878C96D87DA9}" type="pres">
      <dgm:prSet presAssocID="{885D1459-D28E-4FE6-8BBF-068C664BC0AB}" presName="sibTrans" presStyleLbl="sibTrans2D1" presStyleIdx="0" presStyleCnt="3"/>
      <dgm:spPr/>
      <dgm:t>
        <a:bodyPr/>
        <a:lstStyle/>
        <a:p>
          <a:endParaRPr lang="en-US"/>
        </a:p>
      </dgm:t>
    </dgm:pt>
    <dgm:pt modelId="{00F61BCA-35F9-412B-BC6E-6A712093DA02}" type="pres">
      <dgm:prSet presAssocID="{885D1459-D28E-4FE6-8BBF-068C664BC0AB}" presName="connectorText" presStyleLbl="sibTrans2D1" presStyleIdx="0" presStyleCnt="3"/>
      <dgm:spPr/>
      <dgm:t>
        <a:bodyPr/>
        <a:lstStyle/>
        <a:p>
          <a:endParaRPr lang="en-US"/>
        </a:p>
      </dgm:t>
    </dgm:pt>
    <dgm:pt modelId="{B0179C6F-C18B-46D4-93B4-433D1D5E8E0D}" type="pres">
      <dgm:prSet presAssocID="{39F96D79-B55E-4A22-A3B1-1D7B5F3FE141}" presName="node" presStyleLbl="node1" presStyleIdx="1" presStyleCnt="3" custRadScaleRad="104581" custRadScaleInc="-11613">
        <dgm:presLayoutVars>
          <dgm:bulletEnabled val="1"/>
        </dgm:presLayoutVars>
      </dgm:prSet>
      <dgm:spPr/>
      <dgm:t>
        <a:bodyPr/>
        <a:lstStyle/>
        <a:p>
          <a:endParaRPr lang="en-US"/>
        </a:p>
      </dgm:t>
    </dgm:pt>
    <dgm:pt modelId="{D18A8313-ED22-41C4-854E-FCDD63DD7A5D}" type="pres">
      <dgm:prSet presAssocID="{39101D79-6244-4BE8-BA10-996147D7F90F}" presName="sibTrans" presStyleLbl="sibTrans2D1" presStyleIdx="1" presStyleCnt="3"/>
      <dgm:spPr/>
      <dgm:t>
        <a:bodyPr/>
        <a:lstStyle/>
        <a:p>
          <a:endParaRPr lang="en-US"/>
        </a:p>
      </dgm:t>
    </dgm:pt>
    <dgm:pt modelId="{3F66BFB5-5EBE-447C-B285-668B5927D9CF}" type="pres">
      <dgm:prSet presAssocID="{39101D79-6244-4BE8-BA10-996147D7F90F}" presName="connectorText" presStyleLbl="sibTrans2D1" presStyleIdx="1" presStyleCnt="3"/>
      <dgm:spPr/>
      <dgm:t>
        <a:bodyPr/>
        <a:lstStyle/>
        <a:p>
          <a:endParaRPr lang="en-US"/>
        </a:p>
      </dgm:t>
    </dgm:pt>
    <dgm:pt modelId="{2AB888A2-DC73-4F69-AB15-B2142EDFD983}" type="pres">
      <dgm:prSet presAssocID="{88C398B6-65B9-4C56-BACD-03C88AD9C9AD}" presName="node" presStyleLbl="node1" presStyleIdx="2" presStyleCnt="3" custRadScaleRad="118540" custRadScaleInc="22278">
        <dgm:presLayoutVars>
          <dgm:bulletEnabled val="1"/>
        </dgm:presLayoutVars>
      </dgm:prSet>
      <dgm:spPr/>
      <dgm:t>
        <a:bodyPr/>
        <a:lstStyle/>
        <a:p>
          <a:endParaRPr lang="en-US"/>
        </a:p>
      </dgm:t>
    </dgm:pt>
    <dgm:pt modelId="{55E02846-94DF-4CFC-964D-2389C6354D3B}" type="pres">
      <dgm:prSet presAssocID="{467A89EE-3B8F-4D18-A246-6A9137936C6A}" presName="sibTrans" presStyleLbl="sibTrans2D1" presStyleIdx="2" presStyleCnt="3"/>
      <dgm:spPr/>
      <dgm:t>
        <a:bodyPr/>
        <a:lstStyle/>
        <a:p>
          <a:endParaRPr lang="en-US"/>
        </a:p>
      </dgm:t>
    </dgm:pt>
    <dgm:pt modelId="{4397A152-21E3-4FC0-84D3-BB82D40269EB}" type="pres">
      <dgm:prSet presAssocID="{467A89EE-3B8F-4D18-A246-6A9137936C6A}" presName="connectorText" presStyleLbl="sibTrans2D1" presStyleIdx="2" presStyleCnt="3"/>
      <dgm:spPr/>
      <dgm:t>
        <a:bodyPr/>
        <a:lstStyle/>
        <a:p>
          <a:endParaRPr lang="en-US"/>
        </a:p>
      </dgm:t>
    </dgm:pt>
  </dgm:ptLst>
  <dgm:cxnLst>
    <dgm:cxn modelId="{6D571C18-326F-45FC-BCBE-009428F2C2F3}" type="presOf" srcId="{511E9B5C-9222-4F74-8BD5-22E0A27B4B31}" destId="{D5B80F00-51B3-4751-BF89-3E3F32B9D87A}" srcOrd="0" destOrd="0" presId="urn:microsoft.com/office/officeart/2005/8/layout/cycle2"/>
    <dgm:cxn modelId="{3E9ABAAA-A475-427E-ABFA-86E0B074B342}" type="presOf" srcId="{467A89EE-3B8F-4D18-A246-6A9137936C6A}" destId="{55E02846-94DF-4CFC-964D-2389C6354D3B}" srcOrd="0" destOrd="0" presId="urn:microsoft.com/office/officeart/2005/8/layout/cycle2"/>
    <dgm:cxn modelId="{7E890125-12D4-405B-A5DD-9107AEDEDB6B}" type="presOf" srcId="{467A89EE-3B8F-4D18-A246-6A9137936C6A}" destId="{4397A152-21E3-4FC0-84D3-BB82D40269EB}" srcOrd="1" destOrd="0" presId="urn:microsoft.com/office/officeart/2005/8/layout/cycle2"/>
    <dgm:cxn modelId="{65CE0250-473B-413D-942C-7B06396983E1}" srcId="{511E9B5C-9222-4F74-8BD5-22E0A27B4B31}" destId="{88C398B6-65B9-4C56-BACD-03C88AD9C9AD}" srcOrd="2" destOrd="0" parTransId="{524E455D-F8DC-480E-85E2-33009C2BAFAB}" sibTransId="{467A89EE-3B8F-4D18-A246-6A9137936C6A}"/>
    <dgm:cxn modelId="{36AF9A86-FA11-4194-B3C4-47A3CF9BB4CF}" type="presOf" srcId="{39F96D79-B55E-4A22-A3B1-1D7B5F3FE141}" destId="{B0179C6F-C18B-46D4-93B4-433D1D5E8E0D}" srcOrd="0" destOrd="0" presId="urn:microsoft.com/office/officeart/2005/8/layout/cycle2"/>
    <dgm:cxn modelId="{4A7E6B8E-6ADB-431A-969D-F7971DC07B90}" type="presOf" srcId="{885D1459-D28E-4FE6-8BBF-068C664BC0AB}" destId="{00F61BCA-35F9-412B-BC6E-6A712093DA02}" srcOrd="1" destOrd="0" presId="urn:microsoft.com/office/officeart/2005/8/layout/cycle2"/>
    <dgm:cxn modelId="{D1C5D753-BF70-49FE-8284-35759AAD99A6}" type="presOf" srcId="{65EEF478-A9D2-4E60-A91D-A1F0AB49F4F1}" destId="{3E330C58-C74C-40CC-9AB0-EA79780C51F4}" srcOrd="0" destOrd="0" presId="urn:microsoft.com/office/officeart/2005/8/layout/cycle2"/>
    <dgm:cxn modelId="{648E422C-150C-4C79-8D6B-949EAF4C8A57}" type="presOf" srcId="{39101D79-6244-4BE8-BA10-996147D7F90F}" destId="{D18A8313-ED22-41C4-854E-FCDD63DD7A5D}" srcOrd="0" destOrd="0" presId="urn:microsoft.com/office/officeart/2005/8/layout/cycle2"/>
    <dgm:cxn modelId="{1253209F-C2DB-4C9F-A788-308DE9EDC860}" type="presOf" srcId="{88C398B6-65B9-4C56-BACD-03C88AD9C9AD}" destId="{2AB888A2-DC73-4F69-AB15-B2142EDFD983}" srcOrd="0" destOrd="0" presId="urn:microsoft.com/office/officeart/2005/8/layout/cycle2"/>
    <dgm:cxn modelId="{DE03FC94-0E5F-4E6A-B75E-4F3D15F9A317}" type="presOf" srcId="{885D1459-D28E-4FE6-8BBF-068C664BC0AB}" destId="{6638EF4C-1CBC-4574-AF7A-878C96D87DA9}" srcOrd="0" destOrd="0" presId="urn:microsoft.com/office/officeart/2005/8/layout/cycle2"/>
    <dgm:cxn modelId="{EAD27A94-1704-4F2E-864C-A2FA35ADBA9A}" srcId="{511E9B5C-9222-4F74-8BD5-22E0A27B4B31}" destId="{65EEF478-A9D2-4E60-A91D-A1F0AB49F4F1}" srcOrd="0" destOrd="0" parTransId="{83BE4DFA-97FE-4001-ABBB-1A139FF6F518}" sibTransId="{885D1459-D28E-4FE6-8BBF-068C664BC0AB}"/>
    <dgm:cxn modelId="{0D97ECE0-1B8D-410A-B6F9-9B7A4FCE5C61}" srcId="{511E9B5C-9222-4F74-8BD5-22E0A27B4B31}" destId="{39F96D79-B55E-4A22-A3B1-1D7B5F3FE141}" srcOrd="1" destOrd="0" parTransId="{444A72C8-3C91-4694-841F-26A5AC588E14}" sibTransId="{39101D79-6244-4BE8-BA10-996147D7F90F}"/>
    <dgm:cxn modelId="{1F7843C9-4AD1-4A98-B43B-8FECC1DFF69B}" type="presOf" srcId="{39101D79-6244-4BE8-BA10-996147D7F90F}" destId="{3F66BFB5-5EBE-447C-B285-668B5927D9CF}" srcOrd="1" destOrd="0" presId="urn:microsoft.com/office/officeart/2005/8/layout/cycle2"/>
    <dgm:cxn modelId="{81C6D649-053E-4675-8C33-7E50135C4652}" type="presParOf" srcId="{D5B80F00-51B3-4751-BF89-3E3F32B9D87A}" destId="{3E330C58-C74C-40CC-9AB0-EA79780C51F4}" srcOrd="0" destOrd="0" presId="urn:microsoft.com/office/officeart/2005/8/layout/cycle2"/>
    <dgm:cxn modelId="{8F07303E-D295-492D-B269-A805F8B9EA97}" type="presParOf" srcId="{D5B80F00-51B3-4751-BF89-3E3F32B9D87A}" destId="{6638EF4C-1CBC-4574-AF7A-878C96D87DA9}" srcOrd="1" destOrd="0" presId="urn:microsoft.com/office/officeart/2005/8/layout/cycle2"/>
    <dgm:cxn modelId="{696BD63D-DBE6-49BC-AB73-6430037362D0}" type="presParOf" srcId="{6638EF4C-1CBC-4574-AF7A-878C96D87DA9}" destId="{00F61BCA-35F9-412B-BC6E-6A712093DA02}" srcOrd="0" destOrd="0" presId="urn:microsoft.com/office/officeart/2005/8/layout/cycle2"/>
    <dgm:cxn modelId="{6E96D489-A70E-47B4-B127-EEA209CA918D}" type="presParOf" srcId="{D5B80F00-51B3-4751-BF89-3E3F32B9D87A}" destId="{B0179C6F-C18B-46D4-93B4-433D1D5E8E0D}" srcOrd="2" destOrd="0" presId="urn:microsoft.com/office/officeart/2005/8/layout/cycle2"/>
    <dgm:cxn modelId="{4002E13F-CF21-4154-9A45-D16588FA7AF5}" type="presParOf" srcId="{D5B80F00-51B3-4751-BF89-3E3F32B9D87A}" destId="{D18A8313-ED22-41C4-854E-FCDD63DD7A5D}" srcOrd="3" destOrd="0" presId="urn:microsoft.com/office/officeart/2005/8/layout/cycle2"/>
    <dgm:cxn modelId="{B546F177-5677-43AC-80BB-6F86E218D835}" type="presParOf" srcId="{D18A8313-ED22-41C4-854E-FCDD63DD7A5D}" destId="{3F66BFB5-5EBE-447C-B285-668B5927D9CF}" srcOrd="0" destOrd="0" presId="urn:microsoft.com/office/officeart/2005/8/layout/cycle2"/>
    <dgm:cxn modelId="{D57991BD-965A-49BF-8A14-7601B34A3AFE}" type="presParOf" srcId="{D5B80F00-51B3-4751-BF89-3E3F32B9D87A}" destId="{2AB888A2-DC73-4F69-AB15-B2142EDFD983}" srcOrd="4" destOrd="0" presId="urn:microsoft.com/office/officeart/2005/8/layout/cycle2"/>
    <dgm:cxn modelId="{C3DC7ECA-D90A-4C9E-9380-545E2439CBC9}" type="presParOf" srcId="{D5B80F00-51B3-4751-BF89-3E3F32B9D87A}" destId="{55E02846-94DF-4CFC-964D-2389C6354D3B}" srcOrd="5" destOrd="0" presId="urn:microsoft.com/office/officeart/2005/8/layout/cycle2"/>
    <dgm:cxn modelId="{494BEA20-12E2-4315-9A33-2572A5DD4641}" type="presParOf" srcId="{55E02846-94DF-4CFC-964D-2389C6354D3B}" destId="{4397A152-21E3-4FC0-84D3-BB82D40269E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7E836EE6-1564-44DD-B765-A243224A93FC}" type="datetimeFigureOut">
              <a:rPr lang="en-GB"/>
              <a:pPr>
                <a:defRPr/>
              </a:pPr>
              <a:t>02/05/2017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C48C5F0-7D98-4F57-B04F-8E13E9B6D9D1}" type="slidenum">
              <a:rPr lang="en-GB" altLang="en-US"/>
              <a:pPr>
                <a:defRPr/>
              </a:pPr>
              <a:t>‹#›</a:t>
            </a:fld>
            <a:endParaRPr lang="en-GB" altLang="en-US"/>
          </a:p>
        </p:txBody>
      </p:sp>
    </p:spTree>
    <p:extLst>
      <p:ext uri="{BB962C8B-B14F-4D97-AF65-F5344CB8AC3E}">
        <p14:creationId xmlns:p14="http://schemas.microsoft.com/office/powerpoint/2010/main" val="4086724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674D308-F12F-4A9A-B031-D9FD9CC50F7F}" type="slidenum">
              <a:rPr lang="en-GB" altLang="en-US"/>
              <a:pPr>
                <a:defRPr/>
              </a:pPr>
              <a:t>‹#›</a:t>
            </a:fld>
            <a:endParaRPr lang="en-GB" altLang="en-US"/>
          </a:p>
        </p:txBody>
      </p:sp>
    </p:spTree>
    <p:extLst>
      <p:ext uri="{BB962C8B-B14F-4D97-AF65-F5344CB8AC3E}">
        <p14:creationId xmlns:p14="http://schemas.microsoft.com/office/powerpoint/2010/main" val="3196680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00E493-7449-4C13-909E-58D12FD9B459}" type="slidenum">
              <a:rPr lang="en-GB" altLang="en-US"/>
              <a:pPr>
                <a:spcBef>
                  <a:spcPct val="0"/>
                </a:spcBef>
              </a:pPr>
              <a:t>1</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0173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1C382-BAE7-4FDE-9E7F-73F1D9A458FF}" type="slidenum">
              <a:rPr lang="en-GB" altLang="en-US"/>
              <a:pPr>
                <a:spcBef>
                  <a:spcPct val="0"/>
                </a:spcBef>
              </a:pPr>
              <a:t>11</a:t>
            </a:fld>
            <a:endParaRPr lang="en-GB"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r>
              <a:rPr lang="en-US" b="1" dirty="0" smtClean="0"/>
              <a:t>Verbs for which no measuring stick exists . . .</a:t>
            </a:r>
          </a:p>
          <a:p>
            <a:r>
              <a:rPr lang="en-US" dirty="0" smtClean="0"/>
              <a:t>How would you measure the verbs below? With these verbs, how could you make your </a:t>
            </a:r>
            <a:r>
              <a:rPr lang="en-US" b="1" i="1" dirty="0" smtClean="0"/>
              <a:t>method</a:t>
            </a:r>
            <a:r>
              <a:rPr lang="en-US" dirty="0" smtClean="0"/>
              <a:t> of measurement (the behavior you expect) clear to the student? In other words, how can I observe my student "knowing"? How do I measure "appreciation"? You might be able to come up with some interesting responses to those questions. However, if you are heading for a QM review, it is probably best to avoid the following verbs because they are not considered measurable (refer to Standards 2.1 and 2.2):</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0967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LiveSlide
http://community.wvu.edu/~lsmong/Articulate%20Blooms%20Wheel/blooms_wheel.html</a:t>
            </a:r>
            <a:endParaRPr lang="en-US"/>
          </a:p>
        </p:txBody>
      </p:sp>
      <p:sp>
        <p:nvSpPr>
          <p:cNvPr id="4" name="Slide Number Placeholder 3"/>
          <p:cNvSpPr>
            <a:spLocks noGrp="1"/>
          </p:cNvSpPr>
          <p:nvPr>
            <p:ph type="sldNum" sz="quarter" idx="10"/>
          </p:nvPr>
        </p:nvSpPr>
        <p:spPr/>
        <p:txBody>
          <a:bodyPr/>
          <a:lstStyle/>
          <a:p>
            <a:pPr>
              <a:defRPr/>
            </a:pPr>
            <a:fld id="{D674D308-F12F-4A9A-B031-D9FD9CC50F7F}" type="slidenum">
              <a:rPr lang="en-GB" altLang="en-US" smtClean="0"/>
              <a:pPr>
                <a:defRPr/>
              </a:pPr>
              <a:t>12</a:t>
            </a:fld>
            <a:endParaRPr lang="en-GB" altLang="en-US"/>
          </a:p>
        </p:txBody>
      </p:sp>
    </p:spTree>
    <p:extLst>
      <p:ext uri="{BB962C8B-B14F-4D97-AF65-F5344CB8AC3E}">
        <p14:creationId xmlns:p14="http://schemas.microsoft.com/office/powerpoint/2010/main" val="416075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LiveSlide
https://teachonline.asu.edu/objectives-builder/</a:t>
            </a:r>
            <a:endParaRPr lang="en-US"/>
          </a:p>
        </p:txBody>
      </p:sp>
      <p:sp>
        <p:nvSpPr>
          <p:cNvPr id="4" name="Slide Number Placeholder 3"/>
          <p:cNvSpPr>
            <a:spLocks noGrp="1"/>
          </p:cNvSpPr>
          <p:nvPr>
            <p:ph type="sldNum" sz="quarter" idx="10"/>
          </p:nvPr>
        </p:nvSpPr>
        <p:spPr/>
        <p:txBody>
          <a:bodyPr/>
          <a:lstStyle/>
          <a:p>
            <a:pPr>
              <a:defRPr/>
            </a:pPr>
            <a:fld id="{D674D308-F12F-4A9A-B031-D9FD9CC50F7F}" type="slidenum">
              <a:rPr lang="en-GB" altLang="en-US" smtClean="0"/>
              <a:pPr>
                <a:defRPr/>
              </a:pPr>
              <a:t>13</a:t>
            </a:fld>
            <a:endParaRPr lang="en-GB" altLang="en-US"/>
          </a:p>
        </p:txBody>
      </p:sp>
    </p:spTree>
    <p:extLst>
      <p:ext uri="{BB962C8B-B14F-4D97-AF65-F5344CB8AC3E}">
        <p14:creationId xmlns:p14="http://schemas.microsoft.com/office/powerpoint/2010/main" val="306361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74D308-F12F-4A9A-B031-D9FD9CC50F7F}" type="slidenum">
              <a:rPr lang="en-GB" altLang="en-US" smtClean="0"/>
              <a:pPr>
                <a:defRPr/>
              </a:pPr>
              <a:t>14</a:t>
            </a:fld>
            <a:endParaRPr lang="en-GB" altLang="en-US"/>
          </a:p>
        </p:txBody>
      </p:sp>
    </p:spTree>
    <p:extLst>
      <p:ext uri="{BB962C8B-B14F-4D97-AF65-F5344CB8AC3E}">
        <p14:creationId xmlns:p14="http://schemas.microsoft.com/office/powerpoint/2010/main" val="3919076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1C382-BAE7-4FDE-9E7F-73F1D9A458FF}" type="slidenum">
              <a:rPr lang="en-GB" altLang="en-US"/>
              <a:pPr>
                <a:spcBef>
                  <a:spcPct val="0"/>
                </a:spcBef>
              </a:pPr>
              <a:t>15</a:t>
            </a:fld>
            <a:endParaRPr lang="en-GB"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r>
              <a:rPr lang="en-US" b="1" dirty="0" smtClean="0"/>
              <a:t>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9004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Assessments should reveal how well students have learned what we want them to learn while instruction ensures that they learn it. For this to occur, assessments, learning objectives, and instructional strategies need to be closely aligned so that they reinforce one another.</a:t>
            </a:r>
            <a:endParaRPr lang="en-US" dirty="0"/>
          </a:p>
        </p:txBody>
      </p:sp>
      <p:sp>
        <p:nvSpPr>
          <p:cNvPr id="4" name="Slide Number Placeholder 3"/>
          <p:cNvSpPr>
            <a:spLocks noGrp="1"/>
          </p:cNvSpPr>
          <p:nvPr>
            <p:ph type="sldNum" sz="quarter" idx="10"/>
          </p:nvPr>
        </p:nvSpPr>
        <p:spPr/>
        <p:txBody>
          <a:bodyPr/>
          <a:lstStyle/>
          <a:p>
            <a:pPr>
              <a:defRPr/>
            </a:pPr>
            <a:fld id="{D674D308-F12F-4A9A-B031-D9FD9CC50F7F}" type="slidenum">
              <a:rPr lang="en-GB" altLang="en-US" smtClean="0"/>
              <a:pPr>
                <a:defRPr/>
              </a:pPr>
              <a:t>16</a:t>
            </a:fld>
            <a:endParaRPr lang="en-GB" altLang="en-US"/>
          </a:p>
        </p:txBody>
      </p:sp>
    </p:spTree>
    <p:extLst>
      <p:ext uri="{BB962C8B-B14F-4D97-AF65-F5344CB8AC3E}">
        <p14:creationId xmlns:p14="http://schemas.microsoft.com/office/powerpoint/2010/main" val="3354831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74D308-F12F-4A9A-B031-D9FD9CC50F7F}" type="slidenum">
              <a:rPr lang="en-GB" altLang="en-US" smtClean="0"/>
              <a:pPr>
                <a:defRPr/>
              </a:pPr>
              <a:t>18</a:t>
            </a:fld>
            <a:endParaRPr lang="en-GB" altLang="en-US"/>
          </a:p>
        </p:txBody>
      </p:sp>
    </p:spTree>
    <p:extLst>
      <p:ext uri="{BB962C8B-B14F-4D97-AF65-F5344CB8AC3E}">
        <p14:creationId xmlns:p14="http://schemas.microsoft.com/office/powerpoint/2010/main" val="2561728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74D308-F12F-4A9A-B031-D9FD9CC50F7F}" type="slidenum">
              <a:rPr lang="en-GB" altLang="en-US" smtClean="0"/>
              <a:pPr>
                <a:defRPr/>
              </a:pPr>
              <a:t>19</a:t>
            </a:fld>
            <a:endParaRPr lang="en-GB" altLang="en-US"/>
          </a:p>
        </p:txBody>
      </p:sp>
    </p:spTree>
    <p:extLst>
      <p:ext uri="{BB962C8B-B14F-4D97-AF65-F5344CB8AC3E}">
        <p14:creationId xmlns:p14="http://schemas.microsoft.com/office/powerpoint/2010/main" val="3120217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74D308-F12F-4A9A-B031-D9FD9CC50F7F}" type="slidenum">
              <a:rPr lang="en-GB" altLang="en-US" smtClean="0"/>
              <a:pPr>
                <a:defRPr/>
              </a:pPr>
              <a:t>20</a:t>
            </a:fld>
            <a:endParaRPr lang="en-GB" altLang="en-US"/>
          </a:p>
        </p:txBody>
      </p:sp>
    </p:spTree>
    <p:extLst>
      <p:ext uri="{BB962C8B-B14F-4D97-AF65-F5344CB8AC3E}">
        <p14:creationId xmlns:p14="http://schemas.microsoft.com/office/powerpoint/2010/main" val="3881183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74D308-F12F-4A9A-B031-D9FD9CC50F7F}" type="slidenum">
              <a:rPr lang="en-GB" altLang="en-US" smtClean="0"/>
              <a:pPr>
                <a:defRPr/>
              </a:pPr>
              <a:t>21</a:t>
            </a:fld>
            <a:endParaRPr lang="en-GB" altLang="en-US"/>
          </a:p>
        </p:txBody>
      </p:sp>
    </p:spTree>
    <p:extLst>
      <p:ext uri="{BB962C8B-B14F-4D97-AF65-F5344CB8AC3E}">
        <p14:creationId xmlns:p14="http://schemas.microsoft.com/office/powerpoint/2010/main" val="328522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34E7C0-5434-4F64-ADB1-D3A7979164E6}" type="slidenum">
              <a:rPr lang="en-GB" altLang="en-US"/>
              <a:pPr>
                <a:spcBef>
                  <a:spcPct val="0"/>
                </a:spcBef>
              </a:pPr>
              <a:t>2</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89696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74D308-F12F-4A9A-B031-D9FD9CC50F7F}" type="slidenum">
              <a:rPr lang="en-GB" altLang="en-US" smtClean="0"/>
              <a:pPr>
                <a:defRPr/>
              </a:pPr>
              <a:t>22</a:t>
            </a:fld>
            <a:endParaRPr lang="en-GB" altLang="en-US"/>
          </a:p>
        </p:txBody>
      </p:sp>
    </p:spTree>
    <p:extLst>
      <p:ext uri="{BB962C8B-B14F-4D97-AF65-F5344CB8AC3E}">
        <p14:creationId xmlns:p14="http://schemas.microsoft.com/office/powerpoint/2010/main" val="1370781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325D1C-2E91-4DE0-AF9C-4DA059D9C570}" type="slidenum">
              <a:rPr lang="en-GB" altLang="en-US"/>
              <a:pPr>
                <a:spcBef>
                  <a:spcPct val="0"/>
                </a:spcBef>
              </a:pPr>
              <a:t>39</a:t>
            </a:fld>
            <a:endParaRPr lang="en-GB"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82649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LiveSlide
https://teachonline.asu.edu/objectives-builder/</a:t>
            </a:r>
            <a:endParaRPr lang="en-US"/>
          </a:p>
        </p:txBody>
      </p:sp>
      <p:sp>
        <p:nvSpPr>
          <p:cNvPr id="4" name="Slide Number Placeholder 3"/>
          <p:cNvSpPr>
            <a:spLocks noGrp="1"/>
          </p:cNvSpPr>
          <p:nvPr>
            <p:ph type="sldNum" sz="quarter" idx="10"/>
          </p:nvPr>
        </p:nvSpPr>
        <p:spPr/>
        <p:txBody>
          <a:bodyPr/>
          <a:lstStyle/>
          <a:p>
            <a:pPr>
              <a:defRPr/>
            </a:pPr>
            <a:fld id="{D674D308-F12F-4A9A-B031-D9FD9CC50F7F}" type="slidenum">
              <a:rPr lang="en-GB" altLang="en-US" smtClean="0"/>
              <a:pPr>
                <a:defRPr/>
              </a:pPr>
              <a:t>40</a:t>
            </a:fld>
            <a:endParaRPr lang="en-GB" altLang="en-US"/>
          </a:p>
        </p:txBody>
      </p:sp>
    </p:spTree>
    <p:extLst>
      <p:ext uri="{BB962C8B-B14F-4D97-AF65-F5344CB8AC3E}">
        <p14:creationId xmlns:p14="http://schemas.microsoft.com/office/powerpoint/2010/main" val="310795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B71466-57F2-43F7-9385-D69E4FDA767B}" type="slidenum">
              <a:rPr lang="en-GB" altLang="en-US"/>
              <a:pPr>
                <a:spcBef>
                  <a:spcPct val="0"/>
                </a:spcBef>
              </a:pPr>
              <a:t>4</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9541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E18878-1906-4509-A946-62F844E14631}" type="slidenum">
              <a:rPr lang="en-GB" altLang="en-US"/>
              <a:pPr>
                <a:spcBef>
                  <a:spcPct val="0"/>
                </a:spcBef>
              </a:pPr>
              <a:t>5</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3191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469AE9-6622-4BF8-A14E-04BE741CA654}" type="slidenum">
              <a:rPr lang="en-GB" altLang="en-US"/>
              <a:pPr>
                <a:spcBef>
                  <a:spcPct val="0"/>
                </a:spcBef>
              </a:pPr>
              <a:t>6</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dirty="0" smtClean="0"/>
              <a:t>Course goals are the "big ideas" you are going to teach your students AT TH</a:t>
            </a:r>
            <a:r>
              <a:rPr lang="en-US" baseline="0" dirty="0" smtClean="0"/>
              <a:t> END of your</a:t>
            </a:r>
            <a:r>
              <a:rPr lang="en-US" dirty="0" smtClean="0"/>
              <a:t> course. Generally, a course will have 2-5 course goals, but it can have more. A learning objective is an outcome statement (one sentence) that describes specifically the knowledge, skills, or attitudes a learner should exhibit after experiencing instruction.</a:t>
            </a:r>
          </a:p>
          <a:p>
            <a:pPr eaLnBrk="1" hangingPunct="1"/>
            <a:endParaRPr lang="en-US" dirty="0" smtClean="0"/>
          </a:p>
          <a:p>
            <a:pPr eaLnBrk="1" hangingPunct="1"/>
            <a:r>
              <a:rPr lang="en-US" dirty="0" smtClean="0"/>
              <a:t>On the other hand, a learning objective is </a:t>
            </a:r>
            <a:r>
              <a:rPr lang="en-US" b="1" i="1" dirty="0" smtClean="0"/>
              <a:t>not</a:t>
            </a:r>
            <a:r>
              <a:rPr lang="en-US" dirty="0" smtClean="0"/>
              <a:t> a statement of what the instructor or the course will do ("I will teach them about structure fires"), and it is </a:t>
            </a:r>
            <a:r>
              <a:rPr lang="en-US" b="1" i="1" dirty="0" smtClean="0"/>
              <a:t>not</a:t>
            </a:r>
            <a:r>
              <a:rPr lang="en-US" dirty="0" smtClean="0"/>
              <a:t> a statement of what the student will do in the learning activity itself ("The student will watch a video"). It is a statement of the behavior the student will exhibit after he or she experiences the instruction, and that behavior should be reflected in the assessment ("The student will list the five stages of a structure fire after viewing the structure fire video").</a:t>
            </a:r>
          </a:p>
          <a:p>
            <a:pPr eaLnBrk="1" hangingPunct="1"/>
            <a:endParaRPr lang="en-US" altLang="en-US" dirty="0" smtClean="0">
              <a:latin typeface="Arial" panose="020B0604020202020204" pitchFamily="34" charset="0"/>
            </a:endParaRPr>
          </a:p>
          <a:p>
            <a:pPr eaLnBrk="1" hangingPunct="1"/>
            <a:r>
              <a:rPr lang="en-US" altLang="en-US" b="1" dirty="0" smtClean="0">
                <a:latin typeface="Arial" panose="020B0604020202020204" pitchFamily="34" charset="0"/>
              </a:rPr>
              <a:t>COURSE</a:t>
            </a:r>
            <a:r>
              <a:rPr lang="en-US" altLang="en-US" b="1" baseline="0" dirty="0" smtClean="0">
                <a:latin typeface="Arial" panose="020B0604020202020204" pitchFamily="34" charset="0"/>
              </a:rPr>
              <a:t> OBJECTIVES ARE DERIVED FROM COURSE GOALS</a:t>
            </a:r>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393370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3A7B71-B2A7-42B8-9330-388ACF4970E8}" type="slidenum">
              <a:rPr lang="en-GB" altLang="en-US"/>
              <a:pPr>
                <a:spcBef>
                  <a:spcPct val="0"/>
                </a:spcBef>
              </a:pPr>
              <a:t>7</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goal</a:t>
            </a:r>
          </a:p>
        </p:txBody>
      </p:sp>
    </p:spTree>
    <p:extLst>
      <p:ext uri="{BB962C8B-B14F-4D97-AF65-F5344CB8AC3E}">
        <p14:creationId xmlns:p14="http://schemas.microsoft.com/office/powerpoint/2010/main" val="124102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3A7B71-B2A7-42B8-9330-388ACF4970E8}" type="slidenum">
              <a:rPr lang="en-GB" altLang="en-US"/>
              <a:pPr>
                <a:spcBef>
                  <a:spcPct val="0"/>
                </a:spcBef>
              </a:pPr>
              <a:t>8</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objective</a:t>
            </a:r>
          </a:p>
        </p:txBody>
      </p:sp>
    </p:spTree>
    <p:extLst>
      <p:ext uri="{BB962C8B-B14F-4D97-AF65-F5344CB8AC3E}">
        <p14:creationId xmlns:p14="http://schemas.microsoft.com/office/powerpoint/2010/main" val="240604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course/learning objectives should be </a:t>
            </a:r>
            <a:r>
              <a:rPr lang="en-US" b="1" dirty="0" smtClean="0"/>
              <a:t>measurable</a:t>
            </a:r>
            <a:r>
              <a:rPr lang="en-US" dirty="0" smtClean="0"/>
              <a:t> (</a:t>
            </a:r>
            <a:r>
              <a:rPr lang="en-US" dirty="0" err="1" smtClean="0"/>
              <a:t>Mager</a:t>
            </a:r>
            <a:r>
              <a:rPr lang="en-US" dirty="0" smtClean="0"/>
              <a:t>, 1984), which means that it is easy to observe when/if students succeed or fail to learn a specific task. When all course objectives are met, their corresponding goal is said to be achieved. </a:t>
            </a:r>
            <a:r>
              <a:rPr lang="en-US" sz="1200" kern="1200" dirty="0" smtClean="0">
                <a:solidFill>
                  <a:schemeClr val="tx1"/>
                </a:solidFill>
                <a:effectLst/>
                <a:latin typeface="Arial" charset="0"/>
                <a:ea typeface="+mn-ea"/>
                <a:cs typeface="+mn-cs"/>
              </a:rPr>
              <a:t/>
            </a:r>
            <a:br>
              <a:rPr lang="en-US" sz="1200" kern="1200" dirty="0" smtClean="0">
                <a:solidFill>
                  <a:schemeClr val="tx1"/>
                </a:solidFill>
                <a:effectLst/>
                <a:latin typeface="Arial" charset="0"/>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D674D308-F12F-4A9A-B031-D9FD9CC50F7F}" type="slidenum">
              <a:rPr lang="en-GB" altLang="en-US" smtClean="0"/>
              <a:pPr>
                <a:defRPr/>
              </a:pPr>
              <a:t>9</a:t>
            </a:fld>
            <a:endParaRPr lang="en-GB" altLang="en-US"/>
          </a:p>
        </p:txBody>
      </p:sp>
    </p:spTree>
    <p:extLst>
      <p:ext uri="{BB962C8B-B14F-4D97-AF65-F5344CB8AC3E}">
        <p14:creationId xmlns:p14="http://schemas.microsoft.com/office/powerpoint/2010/main" val="171395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71C97C-092E-4060-8A13-9EB9780FCB4D}" type="slidenum">
              <a:rPr lang="en-GB" altLang="en-US"/>
              <a:pPr>
                <a:spcBef>
                  <a:spcPct val="0"/>
                </a:spcBef>
              </a:pPr>
              <a:t>10</a:t>
            </a:fld>
            <a:endParaRPr lang="en-GB"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lang="en-US" dirty="0" smtClean="0"/>
              <a:t>Be specific about the audience, the action verb, and the conditions and criteria under which the action will be performed.</a:t>
            </a:r>
          </a:p>
          <a:p>
            <a:r>
              <a:rPr lang="en-US" dirty="0" smtClean="0"/>
              <a:t>Objectives must align with at least one of your course goals.</a:t>
            </a:r>
          </a:p>
          <a:p>
            <a:r>
              <a:rPr lang="en-US" dirty="0" smtClean="0"/>
              <a:t>Write learning objectives from the student's point of view ("the student/learner will . . . ") and use language that ensures they can understand the objective before they experience the instruction.</a:t>
            </a:r>
          </a:p>
          <a:p>
            <a:r>
              <a:rPr lang="en-US" dirty="0" smtClean="0"/>
              <a:t>Be sure the objectives are appropriate for the level of the course. This does not </a:t>
            </a:r>
            <a:r>
              <a:rPr lang="en-US" i="1" dirty="0" smtClean="0"/>
              <a:t>necessarily</a:t>
            </a:r>
            <a:r>
              <a:rPr lang="en-US" dirty="0" smtClean="0"/>
              <a:t> mean that you cannot cover all six levels of Bloom's taxonomy in your learning objectives. It simply means that you need to make sure the learning objectives are written for the expected level of content mastery for the audience in the discipline--for example, 100-level students, upper classman in the discipline, or graduate students in the discipline.</a:t>
            </a:r>
          </a:p>
          <a:p>
            <a:r>
              <a:rPr lang="en-US" dirty="0" smtClean="0"/>
              <a:t>Make absolutely sure your objectives are measurable, i.e., can you observe the behavior in the objective? Again, use an action verb in an appropriate level of Bloom's taxonomy for the level at which the learner should be performing.</a:t>
            </a:r>
          </a:p>
          <a:p>
            <a:r>
              <a:rPr lang="en-US" dirty="0" smtClean="0"/>
              <a:t>Generally, it's best to try to use just one verb per objective, i.e., don't put yourself in a position where you have to observe and measure two separate behaviors from one objective. That may cause problems later.</a:t>
            </a:r>
          </a:p>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18319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dt" sz="half" idx="10"/>
          </p:nvPr>
        </p:nvSpPr>
        <p:spPr/>
        <p:txBody>
          <a:bodyPr/>
          <a:lstStyle>
            <a:lvl1pPr>
              <a:defRPr/>
            </a:lvl1pPr>
          </a:lstStyle>
          <a:p>
            <a:pPr>
              <a:defRPr/>
            </a:pPr>
            <a:endParaRPr lang="en-GB"/>
          </a:p>
        </p:txBody>
      </p:sp>
      <p:sp>
        <p:nvSpPr>
          <p:cNvPr id="4" name="Rectangle 3"/>
          <p:cNvSpPr>
            <a:spLocks noGrp="1" noChangeArrowheads="1"/>
          </p:cNvSpPr>
          <p:nvPr>
            <p:ph type="ftr" sz="quarter" idx="11"/>
          </p:nvPr>
        </p:nvSpPr>
        <p:spPr/>
        <p:txBody>
          <a:bodyPr/>
          <a:lstStyle>
            <a:lvl1pPr>
              <a:defRPr>
                <a:solidFill>
                  <a:schemeClr val="tx1"/>
                </a:solidFill>
              </a:defRPr>
            </a:lvl1pPr>
          </a:lstStyle>
          <a:p>
            <a:pPr>
              <a:defRPr/>
            </a:pPr>
            <a:endParaRPr lang="en-GB"/>
          </a:p>
        </p:txBody>
      </p:sp>
      <p:sp>
        <p:nvSpPr>
          <p:cNvPr id="5" name="Rectangle 4"/>
          <p:cNvSpPr>
            <a:spLocks noGrp="1" noChangeArrowheads="1"/>
          </p:cNvSpPr>
          <p:nvPr>
            <p:ph type="sldNum" sz="quarter" idx="12"/>
          </p:nvPr>
        </p:nvSpPr>
        <p:spPr/>
        <p:txBody>
          <a:bodyPr/>
          <a:lstStyle>
            <a:lvl1pPr>
              <a:defRPr smtClean="0"/>
            </a:lvl1pPr>
          </a:lstStyle>
          <a:p>
            <a:pPr>
              <a:defRPr/>
            </a:pPr>
            <a:fld id="{A3A9A59D-3258-406A-B9FE-B4FA405C2B28}" type="slidenum">
              <a:rPr lang="en-GB" altLang="en-US"/>
              <a:pPr>
                <a:defRPr/>
              </a:pPr>
              <a:t>‹#›</a:t>
            </a:fld>
            <a:endParaRPr lang="en-GB" altLang="en-US"/>
          </a:p>
        </p:txBody>
      </p:sp>
    </p:spTree>
    <p:extLst>
      <p:ext uri="{BB962C8B-B14F-4D97-AF65-F5344CB8AC3E}">
        <p14:creationId xmlns:p14="http://schemas.microsoft.com/office/powerpoint/2010/main" val="2439530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Align Cent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A9F3EE2-5DAF-4D26-85AA-00BD313188F9}" type="slidenum">
              <a:rPr lang="en-GB" altLang="en-US"/>
              <a:pPr>
                <a:defRPr/>
              </a:pPr>
              <a:t>‹#›</a:t>
            </a:fld>
            <a:endParaRPr lang="en-GB" altLang="en-US"/>
          </a:p>
        </p:txBody>
      </p:sp>
    </p:spTree>
    <p:extLst>
      <p:ext uri="{BB962C8B-B14F-4D97-AF65-F5344CB8AC3E}">
        <p14:creationId xmlns:p14="http://schemas.microsoft.com/office/powerpoint/2010/main" val="3132716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lide 2 Align Righ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0" y="271610"/>
            <a:ext cx="3985816" cy="1143000"/>
          </a:xfrm>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AF9D399F-3E24-4FCB-96E0-944661CE439B}" type="slidenum">
              <a:rPr lang="en-GB" altLang="en-US"/>
              <a:pPr>
                <a:defRPr/>
              </a:pPr>
              <a:t>‹#›</a:t>
            </a:fld>
            <a:endParaRPr lang="en-GB" altLang="en-US"/>
          </a:p>
        </p:txBody>
      </p:sp>
    </p:spTree>
    <p:extLst>
      <p:ext uri="{BB962C8B-B14F-4D97-AF65-F5344CB8AC3E}">
        <p14:creationId xmlns:p14="http://schemas.microsoft.com/office/powerpoint/2010/main" val="755448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Slide 2 Align Righ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9244" y="249307"/>
            <a:ext cx="3985816" cy="1143000"/>
          </a:xfrm>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C079DBA4-4A9E-444C-979F-96974AAB42D0}" type="slidenum">
              <a:rPr lang="en-GB" altLang="en-US"/>
              <a:pPr>
                <a:defRPr/>
              </a:pPr>
              <a:t>‹#›</a:t>
            </a:fld>
            <a:endParaRPr lang="en-GB" altLang="en-US"/>
          </a:p>
        </p:txBody>
      </p:sp>
    </p:spTree>
    <p:extLst>
      <p:ext uri="{BB962C8B-B14F-4D97-AF65-F5344CB8AC3E}">
        <p14:creationId xmlns:p14="http://schemas.microsoft.com/office/powerpoint/2010/main" val="3513531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2 Align Righ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lvl1pPr>
            <a:lvl2pPr algn="r">
              <a:defRPr/>
            </a:lvl2pPr>
            <a:lvl3pPr algn="r">
              <a:defRPr/>
            </a:lvl3pPr>
            <a:lvl4pPr algn="r">
              <a:defRPr/>
            </a:lvl4pPr>
            <a:lvl5pPr algn="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9C16CEF-910F-4864-AC20-5136B0B14B71}" type="slidenum">
              <a:rPr lang="en-GB" altLang="en-US"/>
              <a:pPr>
                <a:defRPr/>
              </a:pPr>
              <a:t>‹#›</a:t>
            </a:fld>
            <a:endParaRPr lang="en-GB" altLang="en-US"/>
          </a:p>
        </p:txBody>
      </p:sp>
    </p:spTree>
    <p:extLst>
      <p:ext uri="{BB962C8B-B14F-4D97-AF65-F5344CB8AC3E}">
        <p14:creationId xmlns:p14="http://schemas.microsoft.com/office/powerpoint/2010/main" val="1671970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2 Align Right 2">
    <p:spTree>
      <p:nvGrpSpPr>
        <p:cNvPr id="1" name=""/>
        <p:cNvGrpSpPr/>
        <p:nvPr/>
      </p:nvGrpSpPr>
      <p:grpSpPr>
        <a:xfrm>
          <a:off x="0" y="0"/>
          <a:ext cx="0" cy="0"/>
          <a:chOff x="0" y="0"/>
          <a:chExt cx="0" cy="0"/>
        </a:xfrm>
      </p:grpSpPr>
      <p:sp>
        <p:nvSpPr>
          <p:cNvPr id="2" name="Title 1"/>
          <p:cNvSpPr>
            <a:spLocks noGrp="1"/>
          </p:cNvSpPr>
          <p:nvPr>
            <p:ph type="title"/>
          </p:nvPr>
        </p:nvSpPr>
        <p:spPr>
          <a:xfrm>
            <a:off x="457200" y="1378587"/>
            <a:ext cx="8229600" cy="1143000"/>
          </a:xfrm>
        </p:spPr>
        <p:txBody>
          <a:bodyPr/>
          <a:lstStyle>
            <a:lvl1pPr algn="ctr">
              <a:defRPr/>
            </a:lvl1p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5404CEB-E5ED-4CC4-8318-BD6CDE67B3B7}" type="slidenum">
              <a:rPr lang="en-GB" altLang="en-US"/>
              <a:pPr>
                <a:defRPr/>
              </a:pPr>
              <a:t>‹#›</a:t>
            </a:fld>
            <a:endParaRPr lang="en-GB" altLang="en-US"/>
          </a:p>
        </p:txBody>
      </p:sp>
    </p:spTree>
    <p:extLst>
      <p:ext uri="{BB962C8B-B14F-4D97-AF65-F5344CB8AC3E}">
        <p14:creationId xmlns:p14="http://schemas.microsoft.com/office/powerpoint/2010/main" val="1459923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Align Cent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376039-830E-46CC-A45C-A3965C0A149B}" type="slidenum">
              <a:rPr lang="en-GB" altLang="en-US"/>
              <a:pPr>
                <a:defRPr/>
              </a:pPr>
              <a:t>‹#›</a:t>
            </a:fld>
            <a:endParaRPr lang="en-GB" altLang="en-US"/>
          </a:p>
        </p:txBody>
      </p:sp>
    </p:spTree>
    <p:extLst>
      <p:ext uri="{BB962C8B-B14F-4D97-AF65-F5344CB8AC3E}">
        <p14:creationId xmlns:p14="http://schemas.microsoft.com/office/powerpoint/2010/main" val="1906528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F6C7A8-ED30-4ED8-A95E-71CF43466458}" type="slidenum">
              <a:rPr lang="en-GB" altLang="en-US"/>
              <a:pPr>
                <a:defRPr/>
              </a:pPr>
              <a:t>‹#›</a:t>
            </a:fld>
            <a:endParaRPr lang="en-GB" altLang="en-US"/>
          </a:p>
        </p:txBody>
      </p:sp>
    </p:spTree>
    <p:extLst>
      <p:ext uri="{BB962C8B-B14F-4D97-AF65-F5344CB8AC3E}">
        <p14:creationId xmlns:p14="http://schemas.microsoft.com/office/powerpoint/2010/main" val="3419788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8C79743-1157-4B4E-80A5-ED44E855081C}" type="slidenum">
              <a:rPr lang="en-GB" altLang="en-US"/>
              <a:pPr>
                <a:defRPr/>
              </a:pPr>
              <a:t>‹#›</a:t>
            </a:fld>
            <a:endParaRPr lang="en-GB" altLang="en-US"/>
          </a:p>
        </p:txBody>
      </p:sp>
    </p:spTree>
    <p:extLst>
      <p:ext uri="{BB962C8B-B14F-4D97-AF65-F5344CB8AC3E}">
        <p14:creationId xmlns:p14="http://schemas.microsoft.com/office/powerpoint/2010/main" val="1391931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2389699-E68D-43C2-A982-9BE5CAA31AEA}" type="slidenum">
              <a:rPr lang="en-GB" altLang="en-US"/>
              <a:pPr>
                <a:defRPr/>
              </a:pPr>
              <a:t>‹#›</a:t>
            </a:fld>
            <a:endParaRPr lang="en-GB" altLang="en-US"/>
          </a:p>
        </p:txBody>
      </p:sp>
    </p:spTree>
    <p:extLst>
      <p:ext uri="{BB962C8B-B14F-4D97-AF65-F5344CB8AC3E}">
        <p14:creationId xmlns:p14="http://schemas.microsoft.com/office/powerpoint/2010/main" val="1975797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2C56A3A-73F1-4F8F-8469-1DEC99E75D96}" type="slidenum">
              <a:rPr lang="en-GB" altLang="en-US"/>
              <a:pPr>
                <a:defRPr/>
              </a:pPr>
              <a:t>‹#›</a:t>
            </a:fld>
            <a:endParaRPr lang="en-GB" altLang="en-US"/>
          </a:p>
        </p:txBody>
      </p:sp>
    </p:spTree>
    <p:extLst>
      <p:ext uri="{BB962C8B-B14F-4D97-AF65-F5344CB8AC3E}">
        <p14:creationId xmlns:p14="http://schemas.microsoft.com/office/powerpoint/2010/main" val="735597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ight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4FC09E0B-9121-4ED3-9400-DF26D33766A3}" type="slidenum">
              <a:rPr lang="en-GB" altLang="en-US"/>
              <a:pPr>
                <a:defRPr/>
              </a:pPr>
              <a:t>‹#›</a:t>
            </a:fld>
            <a:endParaRPr lang="en-GB" altLang="en-US"/>
          </a:p>
        </p:txBody>
      </p:sp>
    </p:spTree>
    <p:extLst>
      <p:ext uri="{BB962C8B-B14F-4D97-AF65-F5344CB8AC3E}">
        <p14:creationId xmlns:p14="http://schemas.microsoft.com/office/powerpoint/2010/main" val="63502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8CB76A3-D357-46C5-B473-9D0E64419647}" type="slidenum">
              <a:rPr lang="en-GB" altLang="en-US"/>
              <a:pPr>
                <a:defRPr/>
              </a:pPr>
              <a:t>‹#›</a:t>
            </a:fld>
            <a:endParaRPr lang="en-GB" altLang="en-US"/>
          </a:p>
        </p:txBody>
      </p:sp>
    </p:spTree>
    <p:extLst>
      <p:ext uri="{BB962C8B-B14F-4D97-AF65-F5344CB8AC3E}">
        <p14:creationId xmlns:p14="http://schemas.microsoft.com/office/powerpoint/2010/main" val="863720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A3F6104-B805-4C94-A7ED-FE02FFE47D14}" type="slidenum">
              <a:rPr lang="en-GB" altLang="en-US"/>
              <a:pPr>
                <a:defRPr/>
              </a:pPr>
              <a:t>‹#›</a:t>
            </a:fld>
            <a:endParaRPr lang="en-GB" altLang="en-US"/>
          </a:p>
        </p:txBody>
      </p:sp>
    </p:spTree>
    <p:extLst>
      <p:ext uri="{BB962C8B-B14F-4D97-AF65-F5344CB8AC3E}">
        <p14:creationId xmlns:p14="http://schemas.microsoft.com/office/powerpoint/2010/main" val="3261141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66554E5-5EF0-4978-AE66-97166C9988C8}" type="slidenum">
              <a:rPr lang="en-GB" altLang="en-US"/>
              <a:pPr>
                <a:defRPr/>
              </a:pPr>
              <a:t>‹#›</a:t>
            </a:fld>
            <a:endParaRPr lang="en-GB" altLang="en-US"/>
          </a:p>
        </p:txBody>
      </p:sp>
    </p:spTree>
    <p:extLst>
      <p:ext uri="{BB962C8B-B14F-4D97-AF65-F5344CB8AC3E}">
        <p14:creationId xmlns:p14="http://schemas.microsoft.com/office/powerpoint/2010/main" val="3852197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44B69F-BF4D-4997-944C-911A5618B669}" type="slidenum">
              <a:rPr lang="en-GB" altLang="en-US"/>
              <a:pPr>
                <a:defRPr/>
              </a:pPr>
              <a:t>‹#›</a:t>
            </a:fld>
            <a:endParaRPr lang="en-GB" altLang="en-US"/>
          </a:p>
        </p:txBody>
      </p:sp>
    </p:spTree>
    <p:extLst>
      <p:ext uri="{BB962C8B-B14F-4D97-AF65-F5344CB8AC3E}">
        <p14:creationId xmlns:p14="http://schemas.microsoft.com/office/powerpoint/2010/main" val="2120837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BDD83C-BE78-4DBB-8C3A-0347C9A9CD21}" type="slidenum">
              <a:rPr lang="en-GB" altLang="en-US"/>
              <a:pPr>
                <a:defRPr/>
              </a:pPr>
              <a:t>‹#›</a:t>
            </a:fld>
            <a:endParaRPr lang="en-GB" altLang="en-US"/>
          </a:p>
        </p:txBody>
      </p:sp>
    </p:spTree>
    <p:extLst>
      <p:ext uri="{BB962C8B-B14F-4D97-AF65-F5344CB8AC3E}">
        <p14:creationId xmlns:p14="http://schemas.microsoft.com/office/powerpoint/2010/main" val="3172215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389D2B-E8D0-4371-BB9A-DA83D2DD56AC}" type="slidenum">
              <a:rPr lang="en-GB" altLang="en-US"/>
              <a:pPr>
                <a:defRPr/>
              </a:pPr>
              <a:t>‹#›</a:t>
            </a:fld>
            <a:endParaRPr lang="en-GB" altLang="en-US"/>
          </a:p>
        </p:txBody>
      </p:sp>
    </p:spTree>
    <p:extLst>
      <p:ext uri="{BB962C8B-B14F-4D97-AF65-F5344CB8AC3E}">
        <p14:creationId xmlns:p14="http://schemas.microsoft.com/office/powerpoint/2010/main" val="1116754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8DB4300-7E27-46F5-963E-4CDC3B86A7A7}" type="slidenum">
              <a:rPr lang="en-GB" altLang="en-US"/>
              <a:pPr>
                <a:defRPr/>
              </a:pPr>
              <a:t>‹#›</a:t>
            </a:fld>
            <a:endParaRPr lang="en-GB" altLang="en-US"/>
          </a:p>
        </p:txBody>
      </p:sp>
    </p:spTree>
    <p:extLst>
      <p:ext uri="{BB962C8B-B14F-4D97-AF65-F5344CB8AC3E}">
        <p14:creationId xmlns:p14="http://schemas.microsoft.com/office/powerpoint/2010/main" val="454419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ight Sl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4" name="Rectangle 3"/>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ftr" sz="quarter" idx="11"/>
          </p:nvPr>
        </p:nvSpPr>
        <p:spPr/>
        <p:txBody>
          <a:bodyPr/>
          <a:lstStyle>
            <a:lvl1pPr>
              <a:defRPr/>
            </a:lvl1pPr>
          </a:lstStyle>
          <a:p>
            <a:pPr>
              <a:defRPr/>
            </a:pPr>
            <a:endParaRPr lang="en-GB"/>
          </a:p>
        </p:txBody>
      </p:sp>
      <p:sp>
        <p:nvSpPr>
          <p:cNvPr id="6" name="Rectangle 5"/>
          <p:cNvSpPr>
            <a:spLocks noGrp="1" noChangeArrowheads="1"/>
          </p:cNvSpPr>
          <p:nvPr>
            <p:ph type="sldNum" sz="quarter" idx="12"/>
          </p:nvPr>
        </p:nvSpPr>
        <p:spPr/>
        <p:txBody>
          <a:bodyPr/>
          <a:lstStyle>
            <a:lvl1pPr>
              <a:defRPr smtClean="0"/>
            </a:lvl1pPr>
          </a:lstStyle>
          <a:p>
            <a:pPr>
              <a:defRPr/>
            </a:pPr>
            <a:fld id="{79B1B64E-1D4B-489A-9C4C-8CCED3026B1E}" type="slidenum">
              <a:rPr lang="en-GB" altLang="en-US"/>
              <a:pPr>
                <a:defRPr/>
              </a:pPr>
              <a:t>‹#›</a:t>
            </a:fld>
            <a:endParaRPr lang="en-GB" altLang="en-US"/>
          </a:p>
        </p:txBody>
      </p:sp>
    </p:spTree>
    <p:extLst>
      <p:ext uri="{BB962C8B-B14F-4D97-AF65-F5344CB8AC3E}">
        <p14:creationId xmlns:p14="http://schemas.microsoft.com/office/powerpoint/2010/main" val="2411142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eft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259BFC68-4525-4755-BA47-2BCC3D6454C8}" type="slidenum">
              <a:rPr lang="en-GB" altLang="en-US"/>
              <a:pPr>
                <a:defRPr/>
              </a:pPr>
              <a:t>‹#›</a:t>
            </a:fld>
            <a:endParaRPr lang="en-GB" altLang="en-US"/>
          </a:p>
        </p:txBody>
      </p:sp>
    </p:spTree>
    <p:extLst>
      <p:ext uri="{BB962C8B-B14F-4D97-AF65-F5344CB8AC3E}">
        <p14:creationId xmlns:p14="http://schemas.microsoft.com/office/powerpoint/2010/main" val="168560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ide 1 Align Lef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86866"/>
            <a:ext cx="8229600" cy="1143000"/>
          </a:xfrm>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0" y="2408663"/>
            <a:ext cx="4114800" cy="371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B379613B-F172-4022-9375-1CE2675B98EF}" type="slidenum">
              <a:rPr lang="en-GB" altLang="en-US"/>
              <a:pPr>
                <a:defRPr/>
              </a:pPr>
              <a:t>‹#›</a:t>
            </a:fld>
            <a:endParaRPr lang="en-GB" altLang="en-US"/>
          </a:p>
        </p:txBody>
      </p:sp>
    </p:spTree>
    <p:extLst>
      <p:ext uri="{BB962C8B-B14F-4D97-AF65-F5344CB8AC3E}">
        <p14:creationId xmlns:p14="http://schemas.microsoft.com/office/powerpoint/2010/main" val="3049663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Slide 1 Alig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0C9AF8-D384-43BB-B370-20640FED6B01}" type="slidenum">
              <a:rPr lang="en-GB" altLang="en-US"/>
              <a:pPr>
                <a:defRPr/>
              </a:pPr>
              <a:t>‹#›</a:t>
            </a:fld>
            <a:endParaRPr lang="en-GB" altLang="en-US"/>
          </a:p>
        </p:txBody>
      </p:sp>
    </p:spTree>
    <p:extLst>
      <p:ext uri="{BB962C8B-B14F-4D97-AF65-F5344CB8AC3E}">
        <p14:creationId xmlns:p14="http://schemas.microsoft.com/office/powerpoint/2010/main" val="3808019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lide 3 Align Cent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6D2078-3A8B-41A7-BF3A-B7C23C2350E3}" type="slidenum">
              <a:rPr lang="en-GB" altLang="en-US"/>
              <a:pPr>
                <a:defRPr/>
              </a:pPr>
              <a:t>‹#›</a:t>
            </a:fld>
            <a:endParaRPr lang="en-GB" altLang="en-US"/>
          </a:p>
        </p:txBody>
      </p:sp>
    </p:spTree>
    <p:extLst>
      <p:ext uri="{BB962C8B-B14F-4D97-AF65-F5344CB8AC3E}">
        <p14:creationId xmlns:p14="http://schemas.microsoft.com/office/powerpoint/2010/main" val="2931840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0E6F7F0D-87CD-4FC0-B3F8-D9B53A6A467F}" type="slidenum">
              <a:rPr lang="en-GB" altLang="en-US"/>
              <a:pPr>
                <a:defRPr/>
              </a:pPr>
              <a:t>‹#›</a:t>
            </a:fld>
            <a:endParaRPr lang="en-GB" altLang="en-US"/>
          </a:p>
        </p:txBody>
      </p:sp>
    </p:spTree>
    <p:extLst>
      <p:ext uri="{BB962C8B-B14F-4D97-AF65-F5344CB8AC3E}">
        <p14:creationId xmlns:p14="http://schemas.microsoft.com/office/powerpoint/2010/main" val="287797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aph">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4" name="Rectangle 3"/>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ftr" sz="quarter" idx="11"/>
          </p:nvPr>
        </p:nvSpPr>
        <p:spPr/>
        <p:txBody>
          <a:bodyPr/>
          <a:lstStyle>
            <a:lvl1pPr>
              <a:defRPr/>
            </a:lvl1pPr>
          </a:lstStyle>
          <a:p>
            <a:pPr>
              <a:defRPr/>
            </a:pPr>
            <a:endParaRPr lang="en-GB"/>
          </a:p>
        </p:txBody>
      </p:sp>
      <p:sp>
        <p:nvSpPr>
          <p:cNvPr id="6" name="Rectangle 5"/>
          <p:cNvSpPr>
            <a:spLocks noGrp="1" noChangeArrowheads="1"/>
          </p:cNvSpPr>
          <p:nvPr>
            <p:ph type="sldNum" sz="quarter" idx="12"/>
          </p:nvPr>
        </p:nvSpPr>
        <p:spPr/>
        <p:txBody>
          <a:bodyPr/>
          <a:lstStyle>
            <a:lvl1pPr>
              <a:defRPr smtClean="0"/>
            </a:lvl1pPr>
          </a:lstStyle>
          <a:p>
            <a:pPr>
              <a:defRPr/>
            </a:pPr>
            <a:fld id="{52E389D2-0F7E-4818-B3C3-BE6AC0EBA73E}" type="slidenum">
              <a:rPr lang="en-GB" altLang="en-US"/>
              <a:pPr>
                <a:defRPr/>
              </a:pPr>
              <a:t>‹#›</a:t>
            </a:fld>
            <a:endParaRPr lang="en-GB" altLang="en-US"/>
          </a:p>
        </p:txBody>
      </p:sp>
    </p:spTree>
    <p:extLst>
      <p:ext uri="{BB962C8B-B14F-4D97-AF65-F5344CB8AC3E}">
        <p14:creationId xmlns:p14="http://schemas.microsoft.com/office/powerpoint/2010/main" val="3919683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798D871-0F96-41CD-9523-2C86E060E87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093" r:id="rId6"/>
    <p:sldLayoutId id="2147484094" r:id="rId7"/>
    <p:sldLayoutId id="2147484115" r:id="rId8"/>
    <p:sldLayoutId id="2147484116" r:id="rId9"/>
    <p:sldLayoutId id="2147484095" r:id="rId10"/>
    <p:sldLayoutId id="2147484117" r:id="rId11"/>
    <p:sldLayoutId id="2147484118"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rgbClr val="21140C"/>
          </a:solidFill>
          <a:latin typeface="+mn-lt"/>
          <a:ea typeface="+mn-ea"/>
          <a:cs typeface="+mn-cs"/>
        </a:defRPr>
      </a:lvl1pPr>
      <a:lvl2pPr marL="742950" indent="-285750" algn="l" rtl="0" eaLnBrk="0" fontAlgn="base" hangingPunct="0">
        <a:spcBef>
          <a:spcPct val="20000"/>
        </a:spcBef>
        <a:spcAft>
          <a:spcPct val="0"/>
        </a:spcAft>
        <a:buChar char="–"/>
        <a:defRPr sz="2000">
          <a:solidFill>
            <a:srgbClr val="21140C"/>
          </a:solidFill>
          <a:latin typeface="+mn-lt"/>
        </a:defRPr>
      </a:lvl2pPr>
      <a:lvl3pPr marL="1143000" indent="-228600" algn="l" rtl="0" eaLnBrk="0" fontAlgn="base" hangingPunct="0">
        <a:spcBef>
          <a:spcPct val="20000"/>
        </a:spcBef>
        <a:spcAft>
          <a:spcPct val="0"/>
        </a:spcAft>
        <a:buChar char="•"/>
        <a:defRPr>
          <a:solidFill>
            <a:srgbClr val="21140C"/>
          </a:solidFill>
          <a:latin typeface="+mn-lt"/>
        </a:defRPr>
      </a:lvl3pPr>
      <a:lvl4pPr marL="1600200" indent="-228600" algn="l" rtl="0" eaLnBrk="0" fontAlgn="base" hangingPunct="0">
        <a:spcBef>
          <a:spcPct val="20000"/>
        </a:spcBef>
        <a:spcAft>
          <a:spcPct val="0"/>
        </a:spcAft>
        <a:buChar char="–"/>
        <a:defRPr sz="1600">
          <a:solidFill>
            <a:srgbClr val="21140C"/>
          </a:solidFill>
          <a:latin typeface="+mn-lt"/>
        </a:defRPr>
      </a:lvl4pPr>
      <a:lvl5pPr marL="2057400" indent="-228600" algn="l" rtl="0" eaLnBrk="0" fontAlgn="base" hangingPunct="0">
        <a:spcBef>
          <a:spcPct val="20000"/>
        </a:spcBef>
        <a:spcAft>
          <a:spcPct val="0"/>
        </a:spcAft>
        <a:buChar char="»"/>
        <a:defRPr sz="1600">
          <a:solidFill>
            <a:srgbClr val="21140C"/>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https://my.berkeleycollege.edu/webapps/blackboard/content/listcontent.jsp?course_id=_138611_1&amp;content_id=_8233139_1&amp;mode=reset"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hyperlink" Target="https://my.berkeleycollege.edu/webapps/blackboard/content/listcontenteditable.jsp?content_id=_8246118_1&amp;course_id=_138667_1"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hyperlink" Target="https://my.berkeleycollege.edu/webapps/blackboard/content/listcontent.jsp?course_id=_138611_1&amp;content_id=_8233140_1"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hyperlink" Target="https://my.berkeleycollege.edu/webapps/blackboard/content/listcontenteditable.jsp?content_id=_8246118_1&amp;course_id=_138667_1"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hyperlink" Target="https://my.berkeleycollege.edu/webapps/blackboard/content/listcontent.jsp?course_id=_138611_1&amp;content_id=_8233141_1"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hyperlink" Target="https://my.berkeleycollege.edu/webapps/blackboard/content/listcontenteditable.jsp?content_id=_8246118_1&amp;course_id=_138667_1"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hyperlink" Target="https://my.berkeleycollege.edu/webapps/blackboard/content/listcontent.jsp?course_id=_138611_1&amp;content_id=_8233142_1"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hyperlink" Target="https://my.berkeleycollege.edu/webapps/blackboard/content/listcontenteditable.jsp?content_id=_8246118_1&amp;course_id=_138667_1"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https://my.berkeleycollege.edu/webapps/blackboard/content/listcontent.jsp?course_id=_138611_1&amp;content_id=_8233139_1&amp;mode=reset"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hyperlink" Target="https://my.berkeleycollege.edu/webapps/blackboard/content/listcontenteditable.jsp?content_id=_8246118_1&amp;course_id=_138667_1"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hyperlink" Target="https://my.berkeleycollege.edu/webapps/blackboard/content/listcontent.jsp?course_id=_138611_1&amp;content_id=_8233144_1"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hyperlink" Target="https://my.berkeleycollege.edu/webapps/blackboard/content/listcontent.jsp?course_id=_138667_1&amp;content_id=_8246118_1&amp;mode=reset"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Title 1"/>
          <p:cNvSpPr txBox="1">
            <a:spLocks/>
          </p:cNvSpPr>
          <p:nvPr/>
        </p:nvSpPr>
        <p:spPr bwMode="auto">
          <a:xfrm>
            <a:off x="987425" y="5267325"/>
            <a:ext cx="7172325" cy="990600"/>
          </a:xfrm>
          <a:prstGeom prst="rect">
            <a:avLst/>
          </a:prstGeom>
          <a:solidFill>
            <a:srgbClr val="BEBDFB">
              <a:alpha val="80000"/>
            </a:srgbClr>
          </a:solidFill>
          <a:ln>
            <a:noFill/>
          </a:ln>
          <a:effectLst/>
          <a:extLst/>
        </p:spPr>
        <p:txBody>
          <a:bodyPr anchor="ct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algn="ctr">
              <a:spcBef>
                <a:spcPct val="0"/>
              </a:spcBef>
              <a:buFontTx/>
              <a:buNone/>
            </a:pPr>
            <a:r>
              <a:rPr lang="en-US" altLang="en-US" sz="4800" b="1" dirty="0" smtClean="0">
                <a:solidFill>
                  <a:schemeClr val="accent6">
                    <a:lumMod val="85000"/>
                    <a:lumOff val="15000"/>
                  </a:schemeClr>
                </a:solidFill>
              </a:rPr>
              <a:t>ALIGN AND REDESIGN</a:t>
            </a:r>
            <a:endParaRPr lang="en-GB" altLang="en-US" sz="4800" b="1" dirty="0">
              <a:solidFill>
                <a:schemeClr val="accent6">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barn(inVertical)">
                                      <p:cBhvr>
                                        <p:cTn id="7" dur="500"/>
                                        <p:tgtEl>
                                          <p:spTgt spid="13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Group 3"/>
          <p:cNvGraphicFramePr>
            <a:graphicFrameLocks noGrp="1"/>
          </p:cNvGraphicFramePr>
          <p:nvPr>
            <p:ph idx="1"/>
            <p:extLst>
              <p:ext uri="{D42A27DB-BD31-4B8C-83A1-F6EECF244321}">
                <p14:modId xmlns:p14="http://schemas.microsoft.com/office/powerpoint/2010/main" val="2465040353"/>
              </p:ext>
            </p:extLst>
          </p:nvPr>
        </p:nvGraphicFramePr>
        <p:xfrm>
          <a:off x="895259" y="788099"/>
          <a:ext cx="7423150" cy="3755769"/>
        </p:xfrm>
        <a:graphic>
          <a:graphicData uri="http://schemas.openxmlformats.org/drawingml/2006/table">
            <a:tbl>
              <a:tblPr>
                <a:effectLst>
                  <a:outerShdw blurRad="50800" dist="38100" dir="5400000" algn="t" rotWithShape="0">
                    <a:prstClr val="black">
                      <a:alpha val="40000"/>
                    </a:prstClr>
                  </a:outerShdw>
                </a:effectLst>
                <a:tableStyleId>{3C2FFA5D-87B4-456A-9821-1D502468CF0F}</a:tableStyleId>
              </a:tblPr>
              <a:tblGrid>
                <a:gridCol w="3712371">
                  <a:extLst>
                    <a:ext uri="{9D8B030D-6E8A-4147-A177-3AD203B41FA5}">
                      <a16:colId xmlns:a16="http://schemas.microsoft.com/office/drawing/2014/main" xmlns="" val="20000"/>
                    </a:ext>
                  </a:extLst>
                </a:gridCol>
                <a:gridCol w="3710779">
                  <a:extLst>
                    <a:ext uri="{9D8B030D-6E8A-4147-A177-3AD203B41FA5}">
                      <a16:colId xmlns:a16="http://schemas.microsoft.com/office/drawing/2014/main" xmlns="" val="20001"/>
                    </a:ext>
                  </a:extLst>
                </a:gridCol>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u="none" strike="noStrike" cap="none" normalizeH="0" baseline="0" dirty="0" smtClean="0">
                          <a:ln>
                            <a:noFill/>
                          </a:ln>
                          <a:solidFill>
                            <a:srgbClr val="FFC000"/>
                          </a:solidFill>
                          <a:effectLst/>
                        </a:rPr>
                        <a:t>WRITING GOALS/OBJECTIVES</a:t>
                      </a:r>
                      <a:endParaRPr kumimoji="0" lang="en-US" sz="2400" b="1" i="0" u="none" strike="noStrike" cap="none" normalizeH="0" baseline="0" dirty="0" smtClean="0">
                        <a:ln>
                          <a:noFill/>
                        </a:ln>
                        <a:solidFill>
                          <a:srgbClr val="FFC000"/>
                        </a:solidFill>
                        <a:effectLst/>
                        <a:latin typeface="Arial" charset="0"/>
                      </a:endParaRPr>
                    </a:p>
                  </a:txBody>
                  <a:tcPr marL="100052" marR="100052" marT="46800" marB="46800" anchor="ctr" anchorCtr="1" horzOverflow="overflow">
                    <a:solidFill>
                      <a:schemeClr val="accent3">
                        <a:lumMod val="75000"/>
                        <a:lumOff val="25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tc>
                <a:extLst>
                  <a:ext uri="{0D108BD9-81ED-4DB2-BD59-A6C34878D82A}">
                    <a16:rowId xmlns:a16="http://schemas.microsoft.com/office/drawing/2014/main" xmlns="" val="10000"/>
                  </a:ext>
                </a:extLst>
              </a:tr>
              <a:tr h="1436283">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lang="en-US" sz="2000" b="0" cap="none" spc="0" dirty="0" smtClean="0">
                          <a:ln w="0"/>
                          <a:solidFill>
                            <a:schemeClr val="tx1"/>
                          </a:solidFill>
                          <a:effectLst>
                            <a:outerShdw blurRad="38100" dist="19050" dir="2700000" algn="tl" rotWithShape="0">
                              <a:schemeClr val="dk1">
                                <a:alpha val="40000"/>
                              </a:schemeClr>
                            </a:outerShdw>
                          </a:effectLst>
                        </a:rPr>
                        <a:t>Be specific about the audience, the action verb, and the conditions and criteria</a:t>
                      </a:r>
                      <a:r>
                        <a:rPr kumimoji="0" lang="en-GB" sz="2000" b="0" u="none" strike="noStrike" cap="none" spc="0" normalizeH="0" baseline="0" dirty="0" smtClean="0">
                          <a:ln w="0"/>
                          <a:solidFill>
                            <a:schemeClr val="tx1"/>
                          </a:solidFill>
                          <a:effectLst>
                            <a:outerShdw blurRad="38100" dist="19050" dir="2700000" algn="tl" rotWithShape="0">
                              <a:schemeClr val="dk1">
                                <a:alpha val="40000"/>
                              </a:schemeClr>
                            </a:outerShdw>
                          </a:effectLst>
                        </a:rPr>
                        <a:t> </a:t>
                      </a:r>
                      <a:endParaRPr kumimoji="0" lang="en-US" sz="2000" b="0" i="0" u="none" strike="noStrike" cap="none" spc="0" normalizeH="0" baseline="0" dirty="0" smtClean="0">
                        <a:ln w="0"/>
                        <a:solidFill>
                          <a:schemeClr val="tx1"/>
                        </a:solidFill>
                        <a:effectLst>
                          <a:outerShdw blurRad="38100" dist="19050" dir="2700000" algn="tl" rotWithShape="0">
                            <a:schemeClr val="dk1">
                              <a:alpha val="40000"/>
                            </a:schemeClr>
                          </a:outerShdw>
                        </a:effectLst>
                        <a:latin typeface="Arial" charset="0"/>
                      </a:endParaRPr>
                    </a:p>
                  </a:txBody>
                  <a:tcPr marL="100052" marR="100052" marT="46800" marB="46800" anchor="ctr" anchorCtr="1" horzOverflow="overflow"/>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lang="en-US" sz="2000" b="0" cap="none" spc="0" dirty="0" smtClean="0">
                          <a:ln w="0"/>
                          <a:solidFill>
                            <a:schemeClr val="tx1"/>
                          </a:solidFill>
                          <a:effectLst>
                            <a:outerShdw blurRad="38100" dist="19050" dir="2700000" algn="tl" rotWithShape="0">
                              <a:schemeClr val="dk1">
                                <a:alpha val="40000"/>
                              </a:schemeClr>
                            </a:outerShdw>
                          </a:effectLst>
                        </a:rPr>
                        <a:t>Write learning objectives from the student's point of view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2000" b="0" u="none" strike="noStrike" cap="none" spc="0" normalizeH="0" baseline="0" dirty="0" smtClean="0">
                          <a:ln w="0"/>
                          <a:solidFill>
                            <a:schemeClr val="tx1"/>
                          </a:solidFill>
                          <a:effectLst>
                            <a:outerShdw blurRad="38100" dist="19050" dir="2700000" algn="tl" rotWithShape="0">
                              <a:schemeClr val="dk1">
                                <a:alpha val="40000"/>
                              </a:schemeClr>
                            </a:outerShdw>
                          </a:effectLst>
                        </a:rPr>
                        <a:t> </a:t>
                      </a:r>
                      <a:endParaRPr kumimoji="0" lang="en-US" sz="2000" b="0" i="0" u="none" strike="noStrike" cap="none" spc="0" normalizeH="0" baseline="0" dirty="0" smtClean="0">
                        <a:ln w="0"/>
                        <a:solidFill>
                          <a:schemeClr val="tx1"/>
                        </a:solidFill>
                        <a:effectLst>
                          <a:outerShdw blurRad="38100" dist="19050" dir="2700000" algn="tl" rotWithShape="0">
                            <a:schemeClr val="dk1">
                              <a:alpha val="40000"/>
                            </a:schemeClr>
                          </a:outerShdw>
                        </a:effectLst>
                        <a:latin typeface="Arial" charset="0"/>
                      </a:endParaRPr>
                    </a:p>
                  </a:txBody>
                  <a:tcPr marL="100052" marR="100052" marT="46800" marB="46800" anchor="ctr" anchorCtr="1" horzOverflow="overflow"/>
                </a:tc>
                <a:extLst>
                  <a:ext uri="{0D108BD9-81ED-4DB2-BD59-A6C34878D82A}">
                    <a16:rowId xmlns:a16="http://schemas.microsoft.com/office/drawing/2014/main" xmlns="" val="10001"/>
                  </a:ext>
                </a:extLst>
              </a:tr>
              <a:tr h="1098803">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lang="en-US" sz="2000" b="0" cap="none" spc="0" dirty="0" smtClean="0">
                          <a:ln w="0"/>
                          <a:solidFill>
                            <a:schemeClr val="tx1"/>
                          </a:solidFill>
                          <a:effectLst>
                            <a:outerShdw blurRad="38100" dist="19050" dir="2700000" algn="tl" rotWithShape="0">
                              <a:schemeClr val="dk1">
                                <a:alpha val="40000"/>
                              </a:schemeClr>
                            </a:outerShdw>
                          </a:effectLst>
                        </a:rPr>
                        <a:t>Objectives must align with at least one of your course goals</a:t>
                      </a:r>
                    </a:p>
                  </a:txBody>
                  <a:tcPr marL="100052" marR="100052" marT="46800" marB="46800" anchor="ctr" anchorCtr="1" horzOverflow="overflow"/>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lang="en-US" sz="2000" b="0" cap="none" spc="0" dirty="0" smtClean="0">
                          <a:ln w="0"/>
                          <a:solidFill>
                            <a:schemeClr val="tx1"/>
                          </a:solidFill>
                          <a:effectLst>
                            <a:outerShdw blurRad="38100" dist="19050" dir="2700000" algn="tl" rotWithShape="0">
                              <a:schemeClr val="dk1">
                                <a:alpha val="40000"/>
                              </a:schemeClr>
                            </a:outerShdw>
                          </a:effectLst>
                        </a:rPr>
                        <a:t>Be sure the objectives are appropriate for the level of the course</a:t>
                      </a:r>
                      <a:endParaRPr kumimoji="0" lang="en-US" sz="2000" b="0" i="0" u="none" strike="noStrike" cap="none" spc="0" normalizeH="0" baseline="0" dirty="0" smtClean="0">
                        <a:ln w="0"/>
                        <a:solidFill>
                          <a:schemeClr val="tx1"/>
                        </a:solidFill>
                        <a:effectLst>
                          <a:outerShdw blurRad="38100" dist="19050" dir="2700000" algn="tl" rotWithShape="0">
                            <a:schemeClr val="dk1">
                              <a:alpha val="40000"/>
                            </a:schemeClr>
                          </a:outerShdw>
                        </a:effectLst>
                        <a:latin typeface="Arial" charset="0"/>
                      </a:endParaRPr>
                    </a:p>
                  </a:txBody>
                  <a:tcPr marL="100052" marR="100052" marT="46800" marB="46800" anchor="ctr" anchorCtr="1" horzOverflow="overflow"/>
                </a:tc>
                <a:extLst>
                  <a:ext uri="{0D108BD9-81ED-4DB2-BD59-A6C34878D82A}">
                    <a16:rowId xmlns:a16="http://schemas.microsoft.com/office/drawing/2014/main" xmlns="" val="10002"/>
                  </a:ext>
                </a:extLst>
              </a:tr>
              <a:tr h="761323">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US" sz="2000" b="0" u="none" strike="noStrike" cap="none" spc="0" normalizeH="0" baseline="0" dirty="0" smtClean="0">
                          <a:ln w="0"/>
                          <a:solidFill>
                            <a:schemeClr val="tx1"/>
                          </a:solidFill>
                          <a:effectLst>
                            <a:outerShdw blurRad="38100" dist="19050" dir="2700000" algn="tl" rotWithShape="0">
                              <a:schemeClr val="dk1">
                                <a:alpha val="40000"/>
                              </a:schemeClr>
                            </a:outerShdw>
                          </a:effectLst>
                        </a:rPr>
                        <a:t>Objectives must be measurable </a:t>
                      </a:r>
                      <a:endParaRPr kumimoji="0" lang="en-US" sz="2000" b="0" i="0" u="none" strike="noStrike" cap="none" spc="0" normalizeH="0" baseline="0" dirty="0" smtClean="0">
                        <a:ln w="0"/>
                        <a:solidFill>
                          <a:schemeClr val="tx1"/>
                        </a:solidFill>
                        <a:effectLst>
                          <a:outerShdw blurRad="38100" dist="19050" dir="2700000" algn="tl" rotWithShape="0">
                            <a:schemeClr val="dk1">
                              <a:alpha val="40000"/>
                            </a:schemeClr>
                          </a:outerShdw>
                        </a:effectLst>
                        <a:latin typeface="Arial" charset="0"/>
                      </a:endParaRPr>
                    </a:p>
                  </a:txBody>
                  <a:tcPr marL="100052" marR="100052" marT="46800" marB="46800" anchor="ctr" anchorCtr="1" horzOverflow="overflow"/>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0" u="none" strike="noStrike" cap="none" spc="0" normalizeH="0" baseline="0" dirty="0" smtClean="0">
                          <a:ln w="0"/>
                          <a:solidFill>
                            <a:schemeClr val="tx1"/>
                          </a:solidFill>
                          <a:effectLst>
                            <a:outerShdw blurRad="38100" dist="19050" dir="2700000" algn="tl" rotWithShape="0">
                              <a:schemeClr val="dk1">
                                <a:alpha val="40000"/>
                              </a:schemeClr>
                            </a:outerShdw>
                          </a:effectLst>
                        </a:rPr>
                        <a:t>Use one verb per objective</a:t>
                      </a:r>
                      <a:endParaRPr kumimoji="0" lang="en-US" sz="2000" b="0" i="0" u="none" strike="noStrike" cap="none" spc="0" normalizeH="0" baseline="0" dirty="0" smtClean="0">
                        <a:ln w="0"/>
                        <a:solidFill>
                          <a:schemeClr val="tx1"/>
                        </a:solidFill>
                        <a:effectLst>
                          <a:outerShdw blurRad="38100" dist="19050" dir="2700000" algn="tl" rotWithShape="0">
                            <a:schemeClr val="dk1">
                              <a:alpha val="40000"/>
                            </a:schemeClr>
                          </a:outerShdw>
                        </a:effectLst>
                        <a:latin typeface="Arial" charset="0"/>
                      </a:endParaRPr>
                    </a:p>
                  </a:txBody>
                  <a:tcPr marL="100052" marR="100052" marT="46800" marB="46800" anchor="ctr" anchorCtr="1" horzOverflow="overflow"/>
                </a:tc>
                <a:extLst>
                  <a:ext uri="{0D108BD9-81ED-4DB2-BD59-A6C34878D82A}">
                    <a16:rowId xmlns:a16="http://schemas.microsoft.com/office/drawing/2014/main" xmlns="" val="221529739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27025"/>
            <a:ext cx="8229600" cy="1143000"/>
          </a:xfrm>
        </p:spPr>
        <p:txBody>
          <a:bodyPr/>
          <a:lstStyle/>
          <a:p>
            <a:pPr algn="ctr" eaLnBrk="1" hangingPunct="1"/>
            <a:r>
              <a:rPr lang="en-GB" altLang="en-US" sz="4400" dirty="0" smtClean="0">
                <a:solidFill>
                  <a:srgbClr val="FF0000"/>
                </a:solidFill>
                <a:latin typeface="Jokerman" panose="04090605060D06020702" pitchFamily="82" charset="0"/>
              </a:rPr>
              <a:t>BEWARE</a:t>
            </a:r>
            <a:endParaRPr lang="en-US" altLang="en-US" sz="4400" dirty="0" smtClean="0">
              <a:solidFill>
                <a:srgbClr val="FF0000"/>
              </a:solidFill>
              <a:latin typeface="Jokerman" panose="04090605060D06020702" pitchFamily="82" charset="0"/>
            </a:endParaRPr>
          </a:p>
        </p:txBody>
      </p:sp>
      <p:sp>
        <p:nvSpPr>
          <p:cNvPr id="2" name="TextBox 1"/>
          <p:cNvSpPr txBox="1"/>
          <p:nvPr/>
        </p:nvSpPr>
        <p:spPr>
          <a:xfrm>
            <a:off x="5434149" y="2063931"/>
            <a:ext cx="3492137" cy="3447098"/>
          </a:xfrm>
          <a:prstGeom prst="rect">
            <a:avLst/>
          </a:prstGeom>
          <a:solidFill>
            <a:schemeClr val="accent3">
              <a:lumMod val="25000"/>
              <a:lumOff val="75000"/>
            </a:schemeClr>
          </a:solidFill>
          <a:effectLst>
            <a:glow rad="990600">
              <a:schemeClr val="accent1">
                <a:alpha val="40000"/>
              </a:schemeClr>
            </a:glow>
          </a:effectLst>
          <a:scene3d>
            <a:camera prst="orthographicFront"/>
            <a:lightRig rig="threePt" dir="t"/>
          </a:scene3d>
          <a:sp3d>
            <a:bevelT prst="angle"/>
          </a:sp3d>
        </p:spPr>
        <p:txBody>
          <a:bodyPr wrap="square" rtlCol="0">
            <a:spAutoFit/>
          </a:bodyPr>
          <a:lstStyle/>
          <a:p>
            <a:pPr marL="342900" indent="-342900">
              <a:buFont typeface="Arial" panose="020B0604020202020204" pitchFamily="34" charset="0"/>
              <a:buChar char="•"/>
            </a:pPr>
            <a:endParaRPr lang="en-US" sz="2000" dirty="0" smtClean="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know</a:t>
            </a:r>
            <a:endParaRPr lang="en-US" sz="2000" dirty="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understand</a:t>
            </a:r>
            <a:endParaRPr lang="en-US" sz="2000" dirty="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be </a:t>
            </a:r>
            <a:r>
              <a:rPr lang="en-US" sz="2000" dirty="0">
                <a:latin typeface="Eras Bold ITC" panose="020B0907030504020204" pitchFamily="34" charset="0"/>
              </a:rPr>
              <a:t>aware of</a:t>
            </a:r>
          </a:p>
          <a:p>
            <a:pPr marL="342900" indent="-342900">
              <a:buFont typeface="Arial" panose="020B0604020202020204" pitchFamily="34" charset="0"/>
              <a:buChar char="•"/>
            </a:pPr>
            <a:r>
              <a:rPr lang="en-US" sz="2000" dirty="0" smtClean="0">
                <a:latin typeface="Eras Bold ITC" panose="020B0907030504020204" pitchFamily="34" charset="0"/>
              </a:rPr>
              <a:t>To appreciate</a:t>
            </a:r>
            <a:endParaRPr lang="en-US" sz="2000" dirty="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realize</a:t>
            </a:r>
            <a:endParaRPr lang="en-US" sz="2000" dirty="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learn</a:t>
            </a:r>
            <a:endParaRPr lang="en-US" sz="2000" dirty="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comprehend</a:t>
            </a:r>
            <a:endParaRPr lang="en-US" sz="2000" dirty="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gain </a:t>
            </a:r>
            <a:r>
              <a:rPr lang="en-US" sz="2000" dirty="0">
                <a:latin typeface="Eras Bold ITC" panose="020B0907030504020204" pitchFamily="34" charset="0"/>
              </a:rPr>
              <a:t>knowledge of</a:t>
            </a:r>
          </a:p>
          <a:p>
            <a:pPr marL="342900" indent="-342900">
              <a:buFont typeface="Arial" panose="020B0604020202020204" pitchFamily="34" charset="0"/>
              <a:buChar char="•"/>
            </a:pPr>
            <a:r>
              <a:rPr lang="en-US" sz="2000" dirty="0" smtClean="0">
                <a:latin typeface="Eras Bold ITC" panose="020B0907030504020204" pitchFamily="34" charset="0"/>
              </a:rPr>
              <a:t>To be </a:t>
            </a:r>
            <a:r>
              <a:rPr lang="en-US" sz="2000" dirty="0">
                <a:latin typeface="Eras Bold ITC" panose="020B0907030504020204" pitchFamily="34" charset="0"/>
              </a:rPr>
              <a:t>familiar with</a:t>
            </a:r>
          </a:p>
          <a:p>
            <a:pPr marL="285750" indent="-285750">
              <a:buFont typeface="Arial" panose="020B0604020202020204" pitchFamily="34" charset="0"/>
              <a:buChar char="•"/>
            </a:pPr>
            <a:endParaRPr lang="en-US" dirty="0"/>
          </a:p>
        </p:txBody>
      </p:sp>
      <p:sp>
        <p:nvSpPr>
          <p:cNvPr id="3" name="Flowchart: Punched Tape 2"/>
          <p:cNvSpPr/>
          <p:nvPr/>
        </p:nvSpPr>
        <p:spPr>
          <a:xfrm rot="10800000" flipV="1">
            <a:off x="5503817" y="1380534"/>
            <a:ext cx="3352800" cy="511629"/>
          </a:xfrm>
          <a:prstGeom prst="flowChartPunchedTape">
            <a:avLst/>
          </a:prstGeom>
          <a:solidFill>
            <a:schemeClr val="tx2">
              <a:lumMod val="10000"/>
              <a:lumOff val="90000"/>
            </a:schemeClr>
          </a:solidFill>
          <a:effectLst>
            <a:glow>
              <a:schemeClr val="accent1">
                <a:lumMod val="60000"/>
                <a:lumOff val="40000"/>
                <a:alpha val="40000"/>
              </a:schemeClr>
            </a:glow>
            <a:outerShdw blurRad="40000" dist="20000" dir="5400000" rotWithShape="0">
              <a:srgbClr val="000000">
                <a:alpha val="38000"/>
              </a:srgbClr>
            </a:outerShdw>
          </a:effectLst>
          <a:scene3d>
            <a:camera prst="orthographicFront"/>
            <a:lightRig rig="morning" dir="t"/>
          </a:scene3d>
          <a:sp3d contourW="12700">
            <a:bevelB prst="angle"/>
            <a:contourClr>
              <a:schemeClr val="accent1">
                <a:lumMod val="75000"/>
              </a:schemeClr>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Measuring the Unmeasurable</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418642"/>
            <a:ext cx="9144000" cy="6208004"/>
          </a:xfrm>
          <a:prstGeom prst="rect">
            <a:avLst/>
          </a:prstGeom>
        </p:spPr>
      </p:pic>
    </p:spTree>
    <p:extLst>
      <p:ext uri="{BB962C8B-B14F-4D97-AF65-F5344CB8AC3E}">
        <p14:creationId xmlns:p14="http://schemas.microsoft.com/office/powerpoint/2010/main" val="12750642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963650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87" y="990255"/>
            <a:ext cx="8229600" cy="1143000"/>
          </a:xfrm>
        </p:spPr>
        <p:txBody>
          <a:bodyPr/>
          <a:lstStyle/>
          <a:p>
            <a:r>
              <a:rPr lang="en-US" sz="5400" dirty="0" smtClean="0">
                <a:solidFill>
                  <a:srgbClr val="FFC000"/>
                </a:solidFill>
              </a:rPr>
              <a:t>INSTRUCTIONAL STRATEGIES</a:t>
            </a:r>
            <a:endParaRPr lang="en-US" sz="5400" dirty="0">
              <a:solidFill>
                <a:srgbClr val="FFC000"/>
              </a:solidFill>
            </a:endParaRPr>
          </a:p>
        </p:txBody>
      </p:sp>
      <p:sp>
        <p:nvSpPr>
          <p:cNvPr id="3" name="TextBox 2"/>
          <p:cNvSpPr txBox="1"/>
          <p:nvPr/>
        </p:nvSpPr>
        <p:spPr>
          <a:xfrm>
            <a:off x="1480930" y="2554357"/>
            <a:ext cx="5953540" cy="2554545"/>
          </a:xfrm>
          <a:prstGeom prst="rect">
            <a:avLst/>
          </a:prstGeom>
          <a:solidFill>
            <a:schemeClr val="bg1"/>
          </a:solidFill>
          <a:effectLst>
            <a:glow rad="368300">
              <a:schemeClr val="accent1">
                <a:alpha val="40000"/>
              </a:schemeClr>
            </a:glow>
          </a:effectLst>
        </p:spPr>
        <p:txBody>
          <a:bodyPr wrap="square" rtlCol="0">
            <a:spAutoFit/>
          </a:bodyPr>
          <a:lstStyle/>
          <a:p>
            <a:r>
              <a:rPr lang="en-US" sz="3200" dirty="0" smtClean="0">
                <a:solidFill>
                  <a:srgbClr val="D8AF98"/>
                </a:solidFill>
              </a:rPr>
              <a:t>Development of the activities </a:t>
            </a:r>
            <a:r>
              <a:rPr lang="en-US" sz="3200" dirty="0">
                <a:solidFill>
                  <a:srgbClr val="D8AF98"/>
                </a:solidFill>
              </a:rPr>
              <a:t>in and out of </a:t>
            </a:r>
            <a:r>
              <a:rPr lang="en-US" sz="3200" dirty="0" smtClean="0">
                <a:solidFill>
                  <a:srgbClr val="D8AF98"/>
                </a:solidFill>
              </a:rPr>
              <a:t>class that </a:t>
            </a:r>
            <a:r>
              <a:rPr lang="en-US" sz="3200" dirty="0">
                <a:solidFill>
                  <a:srgbClr val="D8AF98"/>
                </a:solidFill>
              </a:rPr>
              <a:t>will </a:t>
            </a:r>
            <a:r>
              <a:rPr lang="en-US" sz="3200" b="1" dirty="0">
                <a:solidFill>
                  <a:srgbClr val="FF0000"/>
                </a:solidFill>
              </a:rPr>
              <a:t>reinforce </a:t>
            </a:r>
            <a:r>
              <a:rPr lang="en-US" sz="3200" b="1" dirty="0" smtClean="0">
                <a:solidFill>
                  <a:srgbClr val="FF0000"/>
                </a:solidFill>
              </a:rPr>
              <a:t>the </a:t>
            </a:r>
            <a:r>
              <a:rPr lang="en-US" sz="3200" b="1" dirty="0">
                <a:solidFill>
                  <a:srgbClr val="FF0000"/>
                </a:solidFill>
              </a:rPr>
              <a:t>learning objectives </a:t>
            </a:r>
            <a:r>
              <a:rPr lang="en-US" sz="3200" dirty="0">
                <a:solidFill>
                  <a:srgbClr val="D8AF98"/>
                </a:solidFill>
              </a:rPr>
              <a:t>and prepare students for </a:t>
            </a:r>
            <a:r>
              <a:rPr lang="en-US" sz="3200" dirty="0" smtClean="0">
                <a:solidFill>
                  <a:srgbClr val="D8AF98"/>
                </a:solidFill>
              </a:rPr>
              <a:t>assessments.</a:t>
            </a:r>
            <a:endParaRPr lang="en-US" sz="3200" dirty="0">
              <a:solidFill>
                <a:srgbClr val="D8AF98"/>
              </a:solidFill>
              <a:latin typeface="Arial Narrow" panose="020B0606020202030204" pitchFamily="34" charset="0"/>
            </a:endParaRPr>
          </a:p>
        </p:txBody>
      </p:sp>
    </p:spTree>
    <p:extLst>
      <p:ext uri="{BB962C8B-B14F-4D97-AF65-F5344CB8AC3E}">
        <p14:creationId xmlns:p14="http://schemas.microsoft.com/office/powerpoint/2010/main" val="14863653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27025"/>
            <a:ext cx="8229600" cy="1143000"/>
          </a:xfrm>
          <a:solidFill>
            <a:schemeClr val="accent3">
              <a:lumMod val="75000"/>
              <a:lumOff val="25000"/>
            </a:schemeClr>
          </a:solidFill>
          <a:scene3d>
            <a:camera prst="orthographicFront"/>
            <a:lightRig rig="threePt" dir="t"/>
          </a:scene3d>
          <a:sp3d>
            <a:bevelT prst="angle"/>
          </a:sp3d>
        </p:spPr>
        <p:txBody>
          <a:bodyPr/>
          <a:lstStyle/>
          <a:p>
            <a:pPr algn="ctr" eaLnBrk="1" hangingPunct="1"/>
            <a:r>
              <a:rPr lang="en-GB" altLang="en-US" sz="4000" dirty="0" smtClean="0">
                <a:solidFill>
                  <a:srgbClr val="FFC000"/>
                </a:solidFill>
              </a:rPr>
              <a:t>TYPES OF INSTRUCTIONAL STRATEGIES</a:t>
            </a:r>
            <a:endParaRPr lang="en-US" altLang="en-US" sz="4800" dirty="0" smtClean="0">
              <a:solidFill>
                <a:srgbClr val="FFC000"/>
              </a:solidFill>
            </a:endParaRPr>
          </a:p>
        </p:txBody>
      </p:sp>
      <p:sp>
        <p:nvSpPr>
          <p:cNvPr id="2" name="TextBox 1"/>
          <p:cNvSpPr txBox="1"/>
          <p:nvPr/>
        </p:nvSpPr>
        <p:spPr>
          <a:xfrm>
            <a:off x="5434149" y="2063931"/>
            <a:ext cx="3492137" cy="3170099"/>
          </a:xfrm>
          <a:prstGeom prst="rect">
            <a:avLst/>
          </a:prstGeom>
          <a:solidFill>
            <a:schemeClr val="accent3">
              <a:lumMod val="25000"/>
              <a:lumOff val="75000"/>
            </a:schemeClr>
          </a:solidFill>
          <a:effectLst>
            <a:glow rad="990600">
              <a:schemeClr val="accent1">
                <a:alpha val="40000"/>
              </a:schemeClr>
            </a:glow>
          </a:effectLst>
          <a:scene3d>
            <a:camera prst="orthographicFront"/>
            <a:lightRig rig="threePt" dir="t"/>
          </a:scene3d>
          <a:sp3d>
            <a:bevelT prst="angle"/>
          </a:sp3d>
        </p:spPr>
        <p:txBody>
          <a:bodyPr wrap="square" rtlCol="0">
            <a:spAutoFit/>
          </a:bodyPr>
          <a:lstStyle/>
          <a:p>
            <a:pPr marL="342900" indent="-342900">
              <a:buFont typeface="Arial" panose="020B0604020202020204" pitchFamily="34" charset="0"/>
              <a:buChar char="•"/>
            </a:pPr>
            <a:endParaRPr lang="en-US" sz="2000" dirty="0" smtClean="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Lectures</a:t>
            </a:r>
            <a:endParaRPr lang="en-US" dirty="0"/>
          </a:p>
          <a:p>
            <a:pPr marL="342900" indent="-342900">
              <a:buFont typeface="Arial" panose="020B0604020202020204" pitchFamily="34" charset="0"/>
              <a:buChar char="•"/>
            </a:pPr>
            <a:r>
              <a:rPr lang="en-US" sz="2000" dirty="0" smtClean="0">
                <a:latin typeface="Eras Bold ITC" panose="020B0907030504020204" pitchFamily="34" charset="0"/>
              </a:rPr>
              <a:t>Annotated Readings</a:t>
            </a:r>
          </a:p>
          <a:p>
            <a:pPr marL="342900" indent="-342900">
              <a:buFont typeface="Arial" panose="020B0604020202020204" pitchFamily="34" charset="0"/>
              <a:buChar char="•"/>
            </a:pPr>
            <a:r>
              <a:rPr lang="en-US" sz="2000" dirty="0" smtClean="0">
                <a:latin typeface="Eras Bold ITC" panose="020B0907030504020204" pitchFamily="34" charset="0"/>
              </a:rPr>
              <a:t>Presentations</a:t>
            </a:r>
          </a:p>
          <a:p>
            <a:pPr marL="342900" indent="-342900">
              <a:buFont typeface="Arial" panose="020B0604020202020204" pitchFamily="34" charset="0"/>
              <a:buChar char="•"/>
            </a:pPr>
            <a:r>
              <a:rPr lang="en-US" sz="2000" dirty="0" smtClean="0">
                <a:latin typeface="Eras Bold ITC" panose="020B0907030504020204" pitchFamily="34" charset="0"/>
              </a:rPr>
              <a:t>Simulations</a:t>
            </a:r>
          </a:p>
          <a:p>
            <a:pPr marL="342900" indent="-342900">
              <a:buFont typeface="Arial" panose="020B0604020202020204" pitchFamily="34" charset="0"/>
              <a:buChar char="•"/>
            </a:pPr>
            <a:r>
              <a:rPr lang="en-US" sz="2000" dirty="0" smtClean="0">
                <a:latin typeface="Eras Bold ITC" panose="020B0907030504020204" pitchFamily="34" charset="0"/>
              </a:rPr>
              <a:t>Role Play</a:t>
            </a:r>
          </a:p>
          <a:p>
            <a:pPr marL="342900" indent="-342900">
              <a:buFont typeface="Arial" panose="020B0604020202020204" pitchFamily="34" charset="0"/>
              <a:buChar char="•"/>
            </a:pPr>
            <a:r>
              <a:rPr lang="en-US" sz="2000" dirty="0" smtClean="0">
                <a:latin typeface="Eras Bold ITC" panose="020B0907030504020204" pitchFamily="34" charset="0"/>
              </a:rPr>
              <a:t>Case Studies</a:t>
            </a:r>
          </a:p>
          <a:p>
            <a:pPr marL="342900" indent="-342900">
              <a:buFont typeface="Arial" panose="020B0604020202020204" pitchFamily="34" charset="0"/>
              <a:buChar char="•"/>
            </a:pPr>
            <a:r>
              <a:rPr lang="en-US" sz="2000" dirty="0" smtClean="0">
                <a:latin typeface="Eras Bold ITC" panose="020B0907030504020204" pitchFamily="34" charset="0"/>
              </a:rPr>
              <a:t>Laboratory </a:t>
            </a:r>
          </a:p>
          <a:p>
            <a:pPr marL="342900" indent="-342900">
              <a:buFont typeface="Arial" panose="020B0604020202020204" pitchFamily="34" charset="0"/>
              <a:buChar char="•"/>
            </a:pPr>
            <a:r>
              <a:rPr lang="en-US" sz="2000" dirty="0" smtClean="0">
                <a:latin typeface="Eras Bold ITC" panose="020B0907030504020204" pitchFamily="34" charset="0"/>
              </a:rPr>
              <a:t>Fieldwork</a:t>
            </a:r>
          </a:p>
          <a:p>
            <a:pPr marL="342900" indent="-342900">
              <a:buFont typeface="Arial" panose="020B0604020202020204" pitchFamily="34" charset="0"/>
              <a:buChar char="•"/>
            </a:pPr>
            <a:endParaRPr lang="en-US" sz="2000" dirty="0" smtClean="0">
              <a:latin typeface="Eras Bold ITC" panose="020B0907030504020204" pitchFamily="34" charset="0"/>
            </a:endParaRPr>
          </a:p>
        </p:txBody>
      </p:sp>
    </p:spTree>
    <p:extLst>
      <p:ext uri="{BB962C8B-B14F-4D97-AF65-F5344CB8AC3E}">
        <p14:creationId xmlns:p14="http://schemas.microsoft.com/office/powerpoint/2010/main" val="3173598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903" y="1133474"/>
            <a:ext cx="8229600" cy="1143000"/>
          </a:xfrm>
        </p:spPr>
        <p:txBody>
          <a:bodyPr/>
          <a:lstStyle/>
          <a:p>
            <a:r>
              <a:rPr lang="en-US" sz="5400" dirty="0" smtClean="0">
                <a:solidFill>
                  <a:srgbClr val="FFC000"/>
                </a:solidFill>
              </a:rPr>
              <a:t>ASSESSMENTS</a:t>
            </a:r>
            <a:endParaRPr lang="en-US" sz="5400" dirty="0">
              <a:solidFill>
                <a:srgbClr val="FFC000"/>
              </a:solidFill>
            </a:endParaRPr>
          </a:p>
        </p:txBody>
      </p:sp>
      <p:sp>
        <p:nvSpPr>
          <p:cNvPr id="3" name="TextBox 2"/>
          <p:cNvSpPr txBox="1"/>
          <p:nvPr/>
        </p:nvSpPr>
        <p:spPr>
          <a:xfrm>
            <a:off x="1480930" y="2554357"/>
            <a:ext cx="5953540" cy="3046988"/>
          </a:xfrm>
          <a:prstGeom prst="rect">
            <a:avLst/>
          </a:prstGeom>
          <a:solidFill>
            <a:schemeClr val="bg1"/>
          </a:solidFill>
          <a:effectLst>
            <a:glow rad="368300">
              <a:schemeClr val="accent1">
                <a:alpha val="40000"/>
              </a:schemeClr>
            </a:glow>
          </a:effectLst>
        </p:spPr>
        <p:txBody>
          <a:bodyPr wrap="square" rtlCol="0">
            <a:spAutoFit/>
          </a:bodyPr>
          <a:lstStyle/>
          <a:p>
            <a:r>
              <a:rPr lang="en-US" sz="3200" dirty="0" smtClean="0">
                <a:solidFill>
                  <a:srgbClr val="D8AF98"/>
                </a:solidFill>
              </a:rPr>
              <a:t>Measurement of how well students have learned the course material. These must </a:t>
            </a:r>
            <a:r>
              <a:rPr lang="en-US" sz="3200" b="1" dirty="0" smtClean="0">
                <a:solidFill>
                  <a:srgbClr val="FF0000"/>
                </a:solidFill>
              </a:rPr>
              <a:t>reinforce the learning objectives and instructional strategies</a:t>
            </a:r>
            <a:r>
              <a:rPr lang="en-US" sz="3200" dirty="0" smtClean="0">
                <a:solidFill>
                  <a:srgbClr val="D8AF98"/>
                </a:solidFill>
              </a:rPr>
              <a:t>. </a:t>
            </a:r>
            <a:endParaRPr lang="en-US" sz="3200" dirty="0">
              <a:solidFill>
                <a:srgbClr val="D8AF98"/>
              </a:solidFill>
              <a:latin typeface="Arial Narrow" panose="020B0606020202030204" pitchFamily="34" charset="0"/>
            </a:endParaRPr>
          </a:p>
        </p:txBody>
      </p:sp>
    </p:spTree>
    <p:extLst>
      <p:ext uri="{BB962C8B-B14F-4D97-AF65-F5344CB8AC3E}">
        <p14:creationId xmlns:p14="http://schemas.microsoft.com/office/powerpoint/2010/main" val="17702540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893" y="257636"/>
            <a:ext cx="5848651" cy="6198247"/>
          </a:xfrm>
          <a:prstGeom prst="rect">
            <a:avLst/>
          </a:prstGeom>
        </p:spPr>
      </p:pic>
    </p:spTree>
    <p:extLst>
      <p:ext uri="{BB962C8B-B14F-4D97-AF65-F5344CB8AC3E}">
        <p14:creationId xmlns:p14="http://schemas.microsoft.com/office/powerpoint/2010/main" val="40879629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7" y="76201"/>
            <a:ext cx="8109857" cy="1153886"/>
          </a:xfrm>
          <a:solidFill>
            <a:srgbClr val="FFC000"/>
          </a:solidFill>
          <a:effectLst>
            <a:glow rad="127000">
              <a:schemeClr val="tx2"/>
            </a:glow>
          </a:effectLst>
          <a:scene3d>
            <a:camera prst="orthographicFront"/>
            <a:lightRig rig="threePt" dir="t"/>
          </a:scene3d>
          <a:sp3d>
            <a:bevelT prst="angle"/>
            <a:bevelB prst="angle"/>
          </a:sp3d>
        </p:spPr>
        <p:txBody>
          <a:bodyPr/>
          <a:lstStyle/>
          <a:p>
            <a:r>
              <a:rPr lang="en-US" sz="2800" dirty="0">
                <a:solidFill>
                  <a:srgbClr val="FF0000"/>
                </a:solidFill>
                <a:latin typeface="Times New Roman" panose="02020603050405020304" pitchFamily="18" charset="0"/>
              </a:rPr>
              <a:t>ORIGINAL </a:t>
            </a:r>
            <a:r>
              <a:rPr lang="en-US" sz="2800" dirty="0">
                <a:latin typeface="Times New Roman" panose="02020603050405020304" pitchFamily="18" charset="0"/>
              </a:rPr>
              <a:t>COURSE LEARNING </a:t>
            </a:r>
            <a:r>
              <a:rPr lang="en-US" sz="2800" dirty="0" smtClean="0">
                <a:latin typeface="Times New Roman" panose="02020603050405020304" pitchFamily="18" charset="0"/>
              </a:rPr>
              <a:t/>
            </a:r>
            <a:br>
              <a:rPr lang="en-US" sz="2800" dirty="0" smtClean="0">
                <a:latin typeface="Times New Roman" panose="02020603050405020304" pitchFamily="18" charset="0"/>
              </a:rPr>
            </a:br>
            <a:r>
              <a:rPr lang="en-US" sz="2800" dirty="0" smtClean="0">
                <a:latin typeface="Times New Roman" panose="02020603050405020304" pitchFamily="18" charset="0"/>
              </a:rPr>
              <a:t>OBJECTIVES </a:t>
            </a:r>
            <a:endParaRPr lang="en-US" dirty="0"/>
          </a:p>
        </p:txBody>
      </p:sp>
      <p:pic>
        <p:nvPicPr>
          <p:cNvPr id="14" name="Content Placeholder 1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87827" y="1230087"/>
            <a:ext cx="5691054" cy="5519056"/>
          </a:xfrm>
        </p:spPr>
      </p:pic>
      <p:sp>
        <p:nvSpPr>
          <p:cNvPr id="15" name="TextBox 14"/>
          <p:cNvSpPr txBox="1"/>
          <p:nvPr/>
        </p:nvSpPr>
        <p:spPr>
          <a:xfrm>
            <a:off x="6410961" y="1423851"/>
            <a:ext cx="2647405" cy="4072709"/>
          </a:xfrm>
          <a:prstGeom prst="rect">
            <a:avLst/>
          </a:prstGeom>
          <a:solidFill>
            <a:schemeClr val="accent3">
              <a:lumMod val="25000"/>
              <a:lumOff val="75000"/>
            </a:schemeClr>
          </a:solidFill>
          <a:effectLst>
            <a:glow rad="990600">
              <a:schemeClr val="accent1">
                <a:alpha val="40000"/>
              </a:schemeClr>
            </a:glow>
          </a:effectLst>
          <a:scene3d>
            <a:camera prst="orthographicFront"/>
            <a:lightRig rig="threePt" dir="t"/>
          </a:scene3d>
          <a:sp3d>
            <a:bevelT prst="angle"/>
          </a:sp3d>
        </p:spPr>
        <p:txBody>
          <a:bodyPr wrap="square" rtlCol="0">
            <a:spAutoFit/>
          </a:bodyPr>
          <a:lstStyle/>
          <a:p>
            <a:pPr marL="342900" indent="-342900">
              <a:buFont typeface="Arial" panose="020B0604020202020204" pitchFamily="34" charset="0"/>
              <a:buChar char="•"/>
            </a:pPr>
            <a:endParaRPr lang="en-US" sz="2000" dirty="0" smtClean="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know</a:t>
            </a:r>
            <a:endParaRPr lang="en-US" sz="2000" dirty="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understand</a:t>
            </a:r>
            <a:endParaRPr lang="en-US" sz="2000" dirty="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be </a:t>
            </a:r>
            <a:r>
              <a:rPr lang="en-US" sz="2000" dirty="0">
                <a:latin typeface="Eras Bold ITC" panose="020B0907030504020204" pitchFamily="34" charset="0"/>
              </a:rPr>
              <a:t>aware of</a:t>
            </a:r>
          </a:p>
          <a:p>
            <a:pPr marL="342900" indent="-342900">
              <a:buFont typeface="Arial" panose="020B0604020202020204" pitchFamily="34" charset="0"/>
              <a:buChar char="•"/>
            </a:pPr>
            <a:r>
              <a:rPr lang="en-US" sz="2000" dirty="0" smtClean="0">
                <a:latin typeface="Eras Bold ITC" panose="020B0907030504020204" pitchFamily="34" charset="0"/>
              </a:rPr>
              <a:t>To appreciate</a:t>
            </a:r>
            <a:endParaRPr lang="en-US" sz="2000" dirty="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realize</a:t>
            </a:r>
            <a:endParaRPr lang="en-US" sz="2000" dirty="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learn</a:t>
            </a:r>
            <a:endParaRPr lang="en-US" sz="2000" dirty="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comprehend</a:t>
            </a:r>
            <a:endParaRPr lang="en-US" sz="2000" dirty="0">
              <a:latin typeface="Eras Bold ITC" panose="020B0907030504020204" pitchFamily="34" charset="0"/>
            </a:endParaRPr>
          </a:p>
          <a:p>
            <a:pPr marL="342900" indent="-342900">
              <a:buFont typeface="Arial" panose="020B0604020202020204" pitchFamily="34" charset="0"/>
              <a:buChar char="•"/>
            </a:pPr>
            <a:r>
              <a:rPr lang="en-US" sz="2000" dirty="0" smtClean="0">
                <a:latin typeface="Eras Bold ITC" panose="020B0907030504020204" pitchFamily="34" charset="0"/>
              </a:rPr>
              <a:t>To gain </a:t>
            </a:r>
            <a:r>
              <a:rPr lang="en-US" sz="2000" dirty="0">
                <a:latin typeface="Eras Bold ITC" panose="020B0907030504020204" pitchFamily="34" charset="0"/>
              </a:rPr>
              <a:t>knowledge of</a:t>
            </a:r>
          </a:p>
          <a:p>
            <a:pPr marL="342900" indent="-342900">
              <a:buFont typeface="Arial" panose="020B0604020202020204" pitchFamily="34" charset="0"/>
              <a:buChar char="•"/>
            </a:pPr>
            <a:r>
              <a:rPr lang="en-US" sz="2000" dirty="0" smtClean="0">
                <a:latin typeface="Eras Bold ITC" panose="020B0907030504020204" pitchFamily="34" charset="0"/>
              </a:rPr>
              <a:t>To be </a:t>
            </a:r>
            <a:r>
              <a:rPr lang="en-US" sz="2000" dirty="0">
                <a:latin typeface="Eras Bold ITC" panose="020B0907030504020204" pitchFamily="34" charset="0"/>
              </a:rPr>
              <a:t>familiar with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523251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7" y="76201"/>
            <a:ext cx="8109857" cy="1153886"/>
          </a:xfrm>
          <a:solidFill>
            <a:srgbClr val="FFC000"/>
          </a:solidFill>
          <a:effectLst>
            <a:glow rad="127000">
              <a:schemeClr val="tx2"/>
            </a:glow>
          </a:effectLst>
          <a:scene3d>
            <a:camera prst="orthographicFront"/>
            <a:lightRig rig="threePt" dir="t"/>
          </a:scene3d>
          <a:sp3d>
            <a:bevelT prst="angle"/>
            <a:bevelB prst="angle"/>
          </a:sp3d>
        </p:spPr>
        <p:txBody>
          <a:bodyPr/>
          <a:lstStyle/>
          <a:p>
            <a:r>
              <a:rPr lang="en-US" sz="2800" dirty="0" smtClean="0">
                <a:solidFill>
                  <a:srgbClr val="FF0000"/>
                </a:solidFill>
                <a:latin typeface="Times New Roman" panose="02020603050405020304" pitchFamily="18" charset="0"/>
              </a:rPr>
              <a:t>REVISED </a:t>
            </a:r>
            <a:r>
              <a:rPr lang="en-US" sz="2800" dirty="0">
                <a:latin typeface="Times New Roman" panose="02020603050405020304" pitchFamily="18" charset="0"/>
              </a:rPr>
              <a:t>COURSE LEARNING </a:t>
            </a:r>
            <a:r>
              <a:rPr lang="en-US" sz="2800" dirty="0" smtClean="0">
                <a:latin typeface="Times New Roman" panose="02020603050405020304" pitchFamily="18" charset="0"/>
              </a:rPr>
              <a:t/>
            </a:r>
            <a:br>
              <a:rPr lang="en-US" sz="2800" dirty="0" smtClean="0">
                <a:latin typeface="Times New Roman" panose="02020603050405020304" pitchFamily="18" charset="0"/>
              </a:rPr>
            </a:br>
            <a:r>
              <a:rPr lang="en-US" sz="2800" dirty="0" smtClean="0">
                <a:latin typeface="Times New Roman" panose="02020603050405020304" pitchFamily="18" charset="0"/>
              </a:rPr>
              <a:t>OBJECTIVES </a:t>
            </a:r>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87826" y="1402080"/>
            <a:ext cx="8109857" cy="5212080"/>
          </a:xfrm>
        </p:spPr>
      </p:pic>
    </p:spTree>
    <p:extLst>
      <p:ext uri="{BB962C8B-B14F-4D97-AF65-F5344CB8AC3E}">
        <p14:creationId xmlns:p14="http://schemas.microsoft.com/office/powerpoint/2010/main" val="42412891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707920" y="3215148"/>
            <a:ext cx="7620001" cy="1976284"/>
          </a:xfrm>
          <a:solidFill>
            <a:schemeClr val="accent3">
              <a:lumMod val="25000"/>
              <a:lumOff val="75000"/>
            </a:schemeClr>
          </a:solidFill>
          <a:effectLst>
            <a:glow rad="355600">
              <a:schemeClr val="tx2">
                <a:lumMod val="10000"/>
                <a:lumOff val="90000"/>
              </a:schemeClr>
            </a:glow>
          </a:effectLst>
          <a:scene3d>
            <a:camera prst="orthographicFront"/>
            <a:lightRig rig="threePt" dir="t"/>
          </a:scene3d>
          <a:sp3d>
            <a:bevelT prst="angle"/>
            <a:bevelB prst="angle"/>
          </a:sp3d>
        </p:spPr>
        <p:txBody>
          <a:bodyPr/>
          <a:lstStyle/>
          <a:p>
            <a:pPr eaLnBrk="1" hangingPunct="1"/>
            <a:r>
              <a:rPr lang="en-US" altLang="en-US" sz="2800" b="1" dirty="0" smtClean="0">
                <a:solidFill>
                  <a:schemeClr val="accent3">
                    <a:lumMod val="75000"/>
                    <a:lumOff val="25000"/>
                  </a:schemeClr>
                </a:solidFill>
                <a:latin typeface="Baskerville Old Face" panose="02020602080505020303" pitchFamily="18" charset="0"/>
              </a:rPr>
              <a:t>Dr. Roseann Torsiello, Chair, School of Liberal Arts, Online</a:t>
            </a:r>
          </a:p>
          <a:p>
            <a:pPr eaLnBrk="1" hangingPunct="1"/>
            <a:r>
              <a:rPr lang="en-US" altLang="en-US" sz="2800" b="1" dirty="0" smtClean="0">
                <a:solidFill>
                  <a:schemeClr val="accent3">
                    <a:lumMod val="75000"/>
                    <a:lumOff val="25000"/>
                  </a:schemeClr>
                </a:solidFill>
                <a:latin typeface="Baskerville Old Face" panose="02020602080505020303" pitchFamily="18" charset="0"/>
              </a:rPr>
              <a:t>Professor Barbara Monaghan, Associate Chair, English and Humanities, Online.</a:t>
            </a:r>
            <a:endParaRPr lang="en-US" altLang="en-US" sz="2400" b="1" dirty="0" smtClean="0">
              <a:solidFill>
                <a:schemeClr val="accent3">
                  <a:lumMod val="75000"/>
                  <a:lumOff val="25000"/>
                </a:schemeClr>
              </a:solidFill>
              <a:latin typeface="Baskerville Old Face" panose="02020602080505020303" pitchFamily="18" charset="0"/>
            </a:endParaRPr>
          </a:p>
        </p:txBody>
      </p:sp>
      <p:pic>
        <p:nvPicPr>
          <p:cNvPr id="24578" name="Picture 2" descr="Berkeley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34" y="1809135"/>
            <a:ext cx="7737987" cy="1192725"/>
          </a:xfrm>
          <a:prstGeom prst="rect">
            <a:avLst/>
          </a:prstGeom>
          <a:solidFill>
            <a:srgbClr val="0070C0"/>
          </a:solidFill>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 y="450908"/>
            <a:ext cx="8229600" cy="1143000"/>
          </a:xfrm>
        </p:spPr>
        <p:txBody>
          <a:bodyPr/>
          <a:lstStyle/>
          <a:p>
            <a:r>
              <a:rPr lang="en-US" sz="4400" dirty="0" smtClean="0">
                <a:solidFill>
                  <a:srgbClr val="FFC000"/>
                </a:solidFill>
              </a:rPr>
              <a:t>ALIGNMENT PROCESS</a:t>
            </a:r>
            <a:endParaRPr lang="en-US" sz="4400" dirty="0">
              <a:solidFill>
                <a:srgbClr val="FFC000"/>
              </a:solidFill>
            </a:endParaRPr>
          </a:p>
        </p:txBody>
      </p:sp>
      <p:graphicFrame>
        <p:nvGraphicFramePr>
          <p:cNvPr id="4" name="Diagram 3"/>
          <p:cNvGraphicFramePr/>
          <p:nvPr>
            <p:extLst>
              <p:ext uri="{D42A27DB-BD31-4B8C-83A1-F6EECF244321}">
                <p14:modId xmlns:p14="http://schemas.microsoft.com/office/powerpoint/2010/main" val="595613759"/>
              </p:ext>
            </p:extLst>
          </p:nvPr>
        </p:nvGraphicFramePr>
        <p:xfrm>
          <a:off x="1270611" y="1397000"/>
          <a:ext cx="7069157"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9731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7347" y="96521"/>
            <a:ext cx="8109857" cy="807719"/>
          </a:xfrm>
          <a:prstGeom prst="rect">
            <a:avLst/>
          </a:prstGeom>
          <a:solidFill>
            <a:srgbClr val="FFC000"/>
          </a:solidFill>
          <a:effectLst>
            <a:glow rad="127000">
              <a:schemeClr val="tx2"/>
            </a:glow>
          </a:effectLst>
          <a:scene3d>
            <a:camera prst="orthographicFront"/>
            <a:lightRig rig="threePt" dir="t"/>
          </a:scene3d>
          <a:sp3d>
            <a:bevelT prst="angle"/>
            <a:bevelB prst="angle"/>
          </a:sp3d>
        </p:spPr>
        <p:txBody>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smtClean="0">
                <a:solidFill>
                  <a:schemeClr val="bg1"/>
                </a:solidFill>
                <a:latin typeface="Times New Roman" panose="02020603050405020304" pitchFamily="18" charset="0"/>
              </a:rPr>
              <a:t>THE MATRIX</a:t>
            </a:r>
            <a:endParaRPr lang="en-US" kern="0"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99176769"/>
              </p:ext>
            </p:extLst>
          </p:nvPr>
        </p:nvGraphicFramePr>
        <p:xfrm>
          <a:off x="-1" y="1633802"/>
          <a:ext cx="9144001" cy="6675120"/>
        </p:xfrm>
        <a:graphic>
          <a:graphicData uri="http://schemas.openxmlformats.org/presentationml/2006/ole">
            <mc:AlternateContent xmlns:mc="http://schemas.openxmlformats.org/markup-compatibility/2006">
              <mc:Choice xmlns:v="urn:schemas-microsoft-com:vml" Requires="v">
                <p:oleObj spid="_x0000_s1036" name="Worksheet" r:id="rId4" imgW="10617027" imgH="4356285" progId="Excel.Sheet.12">
                  <p:embed/>
                </p:oleObj>
              </mc:Choice>
              <mc:Fallback>
                <p:oleObj name="Worksheet" r:id="rId4" imgW="10617027" imgH="4356285" progId="Excel.Sheet.12">
                  <p:embed/>
                  <p:pic>
                    <p:nvPicPr>
                      <p:cNvPr id="0" name=""/>
                      <p:cNvPicPr/>
                      <p:nvPr/>
                    </p:nvPicPr>
                    <p:blipFill>
                      <a:blip r:embed="rId5"/>
                      <a:stretch>
                        <a:fillRect/>
                      </a:stretch>
                    </p:blipFill>
                    <p:spPr>
                      <a:xfrm>
                        <a:off x="-1" y="1633802"/>
                        <a:ext cx="9144001" cy="6675120"/>
                      </a:xfrm>
                      <a:prstGeom prst="rect">
                        <a:avLst/>
                      </a:prstGeom>
                    </p:spPr>
                  </p:pic>
                </p:oleObj>
              </mc:Fallback>
            </mc:AlternateContent>
          </a:graphicData>
        </a:graphic>
      </p:graphicFrame>
    </p:spTree>
    <p:extLst>
      <p:ext uri="{BB962C8B-B14F-4D97-AF65-F5344CB8AC3E}">
        <p14:creationId xmlns:p14="http://schemas.microsoft.com/office/powerpoint/2010/main" val="422191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536460290"/>
              </p:ext>
            </p:extLst>
          </p:nvPr>
        </p:nvGraphicFramePr>
        <p:xfrm>
          <a:off x="1" y="0"/>
          <a:ext cx="9144000" cy="8456103"/>
        </p:xfrm>
        <a:graphic>
          <a:graphicData uri="http://schemas.openxmlformats.org/presentationml/2006/ole">
            <mc:AlternateContent xmlns:mc="http://schemas.openxmlformats.org/markup-compatibility/2006">
              <mc:Choice xmlns:v="urn:schemas-microsoft-com:vml" Requires="v">
                <p:oleObj spid="_x0000_s2061" name="Worksheet" r:id="rId4" imgW="10585402" imgH="12776246" progId="Excel.Sheet.12">
                  <p:embed/>
                </p:oleObj>
              </mc:Choice>
              <mc:Fallback>
                <p:oleObj name="Worksheet" r:id="rId4" imgW="10585402" imgH="12776246" progId="Excel.Sheet.12">
                  <p:embed/>
                  <p:pic>
                    <p:nvPicPr>
                      <p:cNvPr id="0" name=""/>
                      <p:cNvPicPr/>
                      <p:nvPr/>
                    </p:nvPicPr>
                    <p:blipFill>
                      <a:blip r:embed="rId5"/>
                      <a:stretch>
                        <a:fillRect/>
                      </a:stretch>
                    </p:blipFill>
                    <p:spPr>
                      <a:xfrm>
                        <a:off x="1" y="0"/>
                        <a:ext cx="9144000" cy="8456103"/>
                      </a:xfrm>
                      <a:prstGeom prst="rect">
                        <a:avLst/>
                      </a:prstGeom>
                      <a:solidFill>
                        <a:schemeClr val="accent1">
                          <a:lumMod val="40000"/>
                          <a:lumOff val="60000"/>
                        </a:schemeClr>
                      </a:solidFill>
                    </p:spPr>
                  </p:pic>
                </p:oleObj>
              </mc:Fallback>
            </mc:AlternateContent>
          </a:graphicData>
        </a:graphic>
      </p:graphicFrame>
    </p:spTree>
    <p:extLst>
      <p:ext uri="{BB962C8B-B14F-4D97-AF65-F5344CB8AC3E}">
        <p14:creationId xmlns:p14="http://schemas.microsoft.com/office/powerpoint/2010/main" val="867738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43" y="1071592"/>
            <a:ext cx="8229600" cy="906113"/>
          </a:xfrm>
        </p:spPr>
        <p:txBody>
          <a:bodyPr/>
          <a:lstStyle/>
          <a:p>
            <a:r>
              <a:rPr lang="en-US" dirty="0" smtClean="0">
                <a:solidFill>
                  <a:srgbClr val="FFC000"/>
                </a:solidFill>
              </a:rPr>
              <a:t>Backward Course Design</a:t>
            </a:r>
            <a:endParaRPr lang="en-US" dirty="0">
              <a:solidFill>
                <a:srgbClr val="FFC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525" y="1858162"/>
            <a:ext cx="6076950" cy="4305300"/>
          </a:xfrm>
        </p:spPr>
      </p:pic>
    </p:spTree>
    <p:extLst>
      <p:ext uri="{BB962C8B-B14F-4D97-AF65-F5344CB8AC3E}">
        <p14:creationId xmlns:p14="http://schemas.microsoft.com/office/powerpoint/2010/main" val="2853428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accent3">
                    <a:lumMod val="75000"/>
                    <a:lumOff val="25000"/>
                  </a:schemeClr>
                </a:solidFill>
              </a:rPr>
              <a:t>PLANNING</a:t>
            </a:r>
            <a:endParaRPr lang="en-US" sz="4400" dirty="0">
              <a:solidFill>
                <a:schemeClr val="accent3">
                  <a:lumMod val="75000"/>
                  <a:lumOff val="25000"/>
                </a:schemeClr>
              </a:solidFill>
            </a:endParaRPr>
          </a:p>
        </p:txBody>
      </p:sp>
      <p:sp>
        <p:nvSpPr>
          <p:cNvPr id="4" name="TextBox 3"/>
          <p:cNvSpPr txBox="1"/>
          <p:nvPr/>
        </p:nvSpPr>
        <p:spPr>
          <a:xfrm>
            <a:off x="4941116" y="1518407"/>
            <a:ext cx="4202884" cy="4247317"/>
          </a:xfrm>
          <a:prstGeom prst="rect">
            <a:avLst/>
          </a:prstGeom>
          <a:gradFill>
            <a:gsLst>
              <a:gs pos="1000">
                <a:schemeClr val="accent1">
                  <a:lumMod val="40000"/>
                  <a:lumOff val="60000"/>
                </a:schemeClr>
              </a:gs>
              <a:gs pos="19000">
                <a:schemeClr val="accent1">
                  <a:lumMod val="95000"/>
                  <a:lumOff val="5000"/>
                </a:schemeClr>
              </a:gs>
              <a:gs pos="28000">
                <a:srgbClr val="8283A7"/>
              </a:gs>
              <a:gs pos="37000">
                <a:schemeClr val="accent1">
                  <a:lumMod val="60000"/>
                </a:schemeClr>
              </a:gs>
            </a:gsLst>
            <a:path path="circle">
              <a:fillToRect l="50000" t="130000" r="50000" b="-30000"/>
            </a:path>
          </a:gradFill>
        </p:spPr>
        <p:txBody>
          <a:bodyPr wrap="square" rtlCol="0">
            <a:spAutoFit/>
          </a:bodyPr>
          <a:lstStyle/>
          <a:p>
            <a:r>
              <a:rPr lang="en-US" b="1" dirty="0" smtClean="0">
                <a:solidFill>
                  <a:schemeClr val="bg2">
                    <a:lumMod val="40000"/>
                    <a:lumOff val="60000"/>
                  </a:schemeClr>
                </a:solidFill>
              </a:rPr>
              <a:t>How does the design help:</a:t>
            </a:r>
          </a:p>
          <a:p>
            <a:pPr marL="285750" indent="-285750">
              <a:buFont typeface="Arial" panose="020B0604020202020204" pitchFamily="34" charset="0"/>
              <a:buChar char="•"/>
            </a:pPr>
            <a:r>
              <a:rPr lang="en-US" dirty="0" smtClean="0">
                <a:solidFill>
                  <a:srgbClr val="FFC000"/>
                </a:solidFill>
              </a:rPr>
              <a:t>Students to </a:t>
            </a:r>
            <a:r>
              <a:rPr lang="en-US" dirty="0">
                <a:solidFill>
                  <a:srgbClr val="FFC000"/>
                </a:solidFill>
              </a:rPr>
              <a:t>know what is expected and where the unit is going?</a:t>
            </a:r>
          </a:p>
          <a:p>
            <a:pPr marL="285750" indent="-285750">
              <a:buFont typeface="Arial" panose="020B0604020202020204" pitchFamily="34" charset="0"/>
              <a:buChar char="•"/>
            </a:pPr>
            <a:r>
              <a:rPr lang="en-US" dirty="0">
                <a:solidFill>
                  <a:srgbClr val="FFC000"/>
                </a:solidFill>
              </a:rPr>
              <a:t>Hook all students and hold their interest?</a:t>
            </a:r>
          </a:p>
          <a:p>
            <a:pPr marL="285750" indent="-285750">
              <a:buFont typeface="Arial" panose="020B0604020202020204" pitchFamily="34" charset="0"/>
              <a:buChar char="•"/>
            </a:pPr>
            <a:r>
              <a:rPr lang="en-US" dirty="0">
                <a:solidFill>
                  <a:srgbClr val="FFC000"/>
                </a:solidFill>
              </a:rPr>
              <a:t>Prepare them to experience key ideas and explore issues?</a:t>
            </a:r>
          </a:p>
          <a:p>
            <a:pPr marL="285750" indent="-285750">
              <a:buFont typeface="Arial" panose="020B0604020202020204" pitchFamily="34" charset="0"/>
              <a:buChar char="•"/>
            </a:pPr>
            <a:r>
              <a:rPr lang="en-US" dirty="0">
                <a:solidFill>
                  <a:srgbClr val="FFC000"/>
                </a:solidFill>
              </a:rPr>
              <a:t>Provide opportunities to rethink and revise their understandings?</a:t>
            </a:r>
          </a:p>
          <a:p>
            <a:pPr marL="285750" indent="-285750">
              <a:buFont typeface="Arial" panose="020B0604020202020204" pitchFamily="34" charset="0"/>
              <a:buChar char="•"/>
            </a:pPr>
            <a:r>
              <a:rPr lang="en-US" dirty="0">
                <a:solidFill>
                  <a:srgbClr val="FFC000"/>
                </a:solidFill>
              </a:rPr>
              <a:t>Allow them to evaluate their work and its implications?</a:t>
            </a:r>
          </a:p>
          <a:p>
            <a:pPr marL="285750" indent="-285750">
              <a:buFont typeface="Arial" panose="020B0604020202020204" pitchFamily="34" charset="0"/>
              <a:buChar char="•"/>
            </a:pPr>
            <a:r>
              <a:rPr lang="en-US" dirty="0">
                <a:solidFill>
                  <a:srgbClr val="FFC000"/>
                </a:solidFill>
              </a:rPr>
              <a:t>Meet the needs, interests and abilities of learners?</a:t>
            </a:r>
          </a:p>
          <a:p>
            <a:pPr marL="285750" indent="-285750">
              <a:buFont typeface="Arial" panose="020B0604020202020204" pitchFamily="34" charset="0"/>
              <a:buChar char="•"/>
            </a:pPr>
            <a:r>
              <a:rPr lang="en-US" dirty="0" smtClean="0">
                <a:solidFill>
                  <a:srgbClr val="FFC000"/>
                </a:solidFill>
              </a:rPr>
              <a:t>Students </a:t>
            </a:r>
            <a:r>
              <a:rPr lang="en-US" dirty="0">
                <a:solidFill>
                  <a:srgbClr val="FFC000"/>
                </a:solidFill>
              </a:rPr>
              <a:t>o</a:t>
            </a:r>
            <a:r>
              <a:rPr lang="en-US" dirty="0" smtClean="0">
                <a:solidFill>
                  <a:srgbClr val="FFC000"/>
                </a:solidFill>
              </a:rPr>
              <a:t>rganize </a:t>
            </a:r>
            <a:r>
              <a:rPr lang="en-US" dirty="0">
                <a:solidFill>
                  <a:srgbClr val="FFC000"/>
                </a:solidFill>
              </a:rPr>
              <a:t>to </a:t>
            </a:r>
            <a:r>
              <a:rPr lang="en-US" dirty="0" smtClean="0">
                <a:solidFill>
                  <a:srgbClr val="FFC000"/>
                </a:solidFill>
              </a:rPr>
              <a:t>sustain </a:t>
            </a:r>
            <a:r>
              <a:rPr lang="en-US" dirty="0">
                <a:solidFill>
                  <a:srgbClr val="FFC000"/>
                </a:solidFill>
              </a:rPr>
              <a:t>engagement and effective </a:t>
            </a:r>
            <a:r>
              <a:rPr lang="en-US" dirty="0" smtClean="0">
                <a:solidFill>
                  <a:srgbClr val="FFC000"/>
                </a:solidFill>
              </a:rPr>
              <a:t>learning?</a:t>
            </a:r>
            <a:endParaRPr lang="en-US" dirty="0">
              <a:solidFill>
                <a:srgbClr val="FFC000"/>
              </a:solidFill>
              <a:effectLst/>
            </a:endParaRPr>
          </a:p>
        </p:txBody>
      </p:sp>
    </p:spTree>
    <p:extLst>
      <p:ext uri="{BB962C8B-B14F-4D97-AF65-F5344CB8AC3E}">
        <p14:creationId xmlns:p14="http://schemas.microsoft.com/office/powerpoint/2010/main" val="1551015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ek 2 – copy_1163_BERKC_ENG_315_SECOL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846"/>
            <a:ext cx="9144000" cy="5882154"/>
          </a:xfrm>
          <a:prstGeom prst="rect">
            <a:avLst/>
          </a:prstGeom>
        </p:spPr>
      </p:pic>
      <p:sp>
        <p:nvSpPr>
          <p:cNvPr id="4" name="Title 1"/>
          <p:cNvSpPr>
            <a:spLocks noGrp="1"/>
          </p:cNvSpPr>
          <p:nvPr>
            <p:ph type="title"/>
          </p:nvPr>
        </p:nvSpPr>
        <p:spPr>
          <a:xfrm>
            <a:off x="58723" y="61446"/>
            <a:ext cx="9085277" cy="914400"/>
          </a:xfrm>
          <a:solidFill>
            <a:srgbClr val="00B0F0"/>
          </a:solidFill>
          <a:effectLst>
            <a:glow rad="127000">
              <a:schemeClr val="tx2"/>
            </a:glow>
          </a:effectLst>
          <a:scene3d>
            <a:camera prst="orthographicFront"/>
            <a:lightRig rig="threePt" dir="t"/>
          </a:scene3d>
          <a:sp3d>
            <a:bevelT prst="angle"/>
            <a:bevelB prst="angle"/>
          </a:sp3d>
        </p:spPr>
        <p:txBody>
          <a:bodyPr/>
          <a:lstStyle/>
          <a:p>
            <a:r>
              <a:rPr lang="en-US" sz="2800" dirty="0" smtClean="0">
                <a:latin typeface="Times New Roman" panose="02020603050405020304" pitchFamily="18" charset="0"/>
              </a:rPr>
              <a:t>ORIGINAL COURSE</a:t>
            </a:r>
            <a:endParaRPr lang="en-US" dirty="0"/>
          </a:p>
        </p:txBody>
      </p:sp>
    </p:spTree>
    <p:extLst>
      <p:ext uri="{BB962C8B-B14F-4D97-AF65-F5344CB8AC3E}">
        <p14:creationId xmlns:p14="http://schemas.microsoft.com/office/powerpoint/2010/main" val="1921810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723" y="61446"/>
            <a:ext cx="9085277" cy="914400"/>
          </a:xfrm>
          <a:solidFill>
            <a:srgbClr val="00B0F0"/>
          </a:solidFill>
          <a:effectLst>
            <a:glow rad="127000">
              <a:schemeClr val="tx2"/>
            </a:glow>
          </a:effectLst>
          <a:scene3d>
            <a:camera prst="orthographicFront"/>
            <a:lightRig rig="threePt" dir="t"/>
          </a:scene3d>
          <a:sp3d>
            <a:bevelT prst="angle"/>
            <a:bevelB prst="angle"/>
          </a:sp3d>
        </p:spPr>
        <p:txBody>
          <a:bodyPr/>
          <a:lstStyle/>
          <a:p>
            <a:r>
              <a:rPr lang="en-US" sz="2800" dirty="0" smtClean="0">
                <a:latin typeface="Times New Roman" panose="02020603050405020304" pitchFamily="18" charset="0"/>
              </a:rPr>
              <a:t>QM COURSE</a:t>
            </a:r>
            <a:endParaRPr lang="en-US" dirty="0"/>
          </a:p>
        </p:txBody>
      </p:sp>
      <p:pic>
        <p:nvPicPr>
          <p:cNvPr id="6" name="Picture 5" descr="Week 2: Personal Essay Preparation (Apr. 30th - May 6th) &amp;...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846"/>
            <a:ext cx="9144000" cy="5882154"/>
          </a:xfrm>
          <a:prstGeom prst="rect">
            <a:avLst/>
          </a:prstGeom>
        </p:spPr>
      </p:pic>
    </p:spTree>
    <p:extLst>
      <p:ext uri="{BB962C8B-B14F-4D97-AF65-F5344CB8AC3E}">
        <p14:creationId xmlns:p14="http://schemas.microsoft.com/office/powerpoint/2010/main" val="3401186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723" y="61446"/>
            <a:ext cx="9085277" cy="914400"/>
          </a:xfrm>
          <a:solidFill>
            <a:srgbClr val="00B0F0"/>
          </a:solidFill>
          <a:effectLst>
            <a:glow rad="127000">
              <a:schemeClr val="tx2"/>
            </a:glow>
          </a:effectLst>
          <a:scene3d>
            <a:camera prst="orthographicFront"/>
            <a:lightRig rig="threePt" dir="t"/>
          </a:scene3d>
          <a:sp3d>
            <a:bevelT prst="angle"/>
            <a:bevelB prst="angle"/>
          </a:sp3d>
        </p:spPr>
        <p:txBody>
          <a:bodyPr/>
          <a:lstStyle/>
          <a:p>
            <a:r>
              <a:rPr lang="en-US" sz="2800" dirty="0" smtClean="0">
                <a:latin typeface="Times New Roman" panose="02020603050405020304" pitchFamily="18" charset="0"/>
              </a:rPr>
              <a:t>ORIGINAL COURSE</a:t>
            </a:r>
            <a:endParaRPr lang="en-US" dirty="0"/>
          </a:p>
        </p:txBody>
      </p:sp>
      <p:pic>
        <p:nvPicPr>
          <p:cNvPr id="5" name="Picture 4" descr="Weekly Introduction – copy_1163_BERKC_ENG_315_SECOL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846"/>
            <a:ext cx="9144000" cy="5882154"/>
          </a:xfrm>
          <a:prstGeom prst="rect">
            <a:avLst/>
          </a:prstGeom>
        </p:spPr>
      </p:pic>
    </p:spTree>
    <p:extLst>
      <p:ext uri="{BB962C8B-B14F-4D97-AF65-F5344CB8AC3E}">
        <p14:creationId xmlns:p14="http://schemas.microsoft.com/office/powerpoint/2010/main" val="1549492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723" y="61446"/>
            <a:ext cx="9085277" cy="914400"/>
          </a:xfrm>
          <a:solidFill>
            <a:srgbClr val="00B0F0"/>
          </a:solidFill>
          <a:effectLst>
            <a:glow rad="127000">
              <a:schemeClr val="tx2"/>
            </a:glow>
          </a:effectLst>
          <a:scene3d>
            <a:camera prst="orthographicFront"/>
            <a:lightRig rig="threePt" dir="t"/>
          </a:scene3d>
          <a:sp3d>
            <a:bevelT prst="angle"/>
            <a:bevelB prst="angle"/>
          </a:sp3d>
        </p:spPr>
        <p:txBody>
          <a:bodyPr/>
          <a:lstStyle/>
          <a:p>
            <a:r>
              <a:rPr lang="en-US" sz="2800" dirty="0" smtClean="0">
                <a:latin typeface="Times New Roman" panose="02020603050405020304" pitchFamily="18" charset="0"/>
              </a:rPr>
              <a:t>QM COURSE</a:t>
            </a:r>
            <a:endParaRPr lang="en-US" dirty="0"/>
          </a:p>
        </p:txBody>
      </p:sp>
      <p:pic>
        <p:nvPicPr>
          <p:cNvPr id="2" name="Picture 1" descr="Week 2: Personal Essay Preparation (Apr. 30th - May 6th) &amp;...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846"/>
            <a:ext cx="9144000" cy="5882154"/>
          </a:xfrm>
          <a:prstGeom prst="rect">
            <a:avLst/>
          </a:prstGeom>
        </p:spPr>
      </p:pic>
    </p:spTree>
    <p:extLst>
      <p:ext uri="{BB962C8B-B14F-4D97-AF65-F5344CB8AC3E}">
        <p14:creationId xmlns:p14="http://schemas.microsoft.com/office/powerpoint/2010/main" val="251662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723" y="61446"/>
            <a:ext cx="9085277" cy="914400"/>
          </a:xfrm>
          <a:solidFill>
            <a:srgbClr val="00B0F0"/>
          </a:solidFill>
          <a:effectLst>
            <a:glow rad="127000">
              <a:schemeClr val="tx2"/>
            </a:glow>
          </a:effectLst>
          <a:scene3d>
            <a:camera prst="orthographicFront"/>
            <a:lightRig rig="threePt" dir="t"/>
          </a:scene3d>
          <a:sp3d>
            <a:bevelT prst="angle"/>
            <a:bevelB prst="angle"/>
          </a:sp3d>
        </p:spPr>
        <p:txBody>
          <a:bodyPr/>
          <a:lstStyle/>
          <a:p>
            <a:r>
              <a:rPr lang="en-US" sz="2800" dirty="0" smtClean="0">
                <a:latin typeface="Times New Roman" panose="02020603050405020304" pitchFamily="18" charset="0"/>
              </a:rPr>
              <a:t>ORIGINAL COURSE</a:t>
            </a:r>
            <a:endParaRPr lang="en-US" dirty="0"/>
          </a:p>
        </p:txBody>
      </p:sp>
      <p:pic>
        <p:nvPicPr>
          <p:cNvPr id="2" name="Picture 1" descr="Lectures – copy_1163_BERKC_ENG_315_SECOL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846"/>
            <a:ext cx="9144000" cy="5970237"/>
          </a:xfrm>
          <a:prstGeom prst="rect">
            <a:avLst/>
          </a:prstGeom>
        </p:spPr>
      </p:pic>
    </p:spTree>
    <p:extLst>
      <p:ext uri="{BB962C8B-B14F-4D97-AF65-F5344CB8AC3E}">
        <p14:creationId xmlns:p14="http://schemas.microsoft.com/office/powerpoint/2010/main" val="3145333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87" y="990255"/>
            <a:ext cx="8229600" cy="1143000"/>
          </a:xfrm>
        </p:spPr>
        <p:txBody>
          <a:bodyPr/>
          <a:lstStyle/>
          <a:p>
            <a:r>
              <a:rPr lang="en-US" sz="5400" dirty="0" smtClean="0">
                <a:solidFill>
                  <a:srgbClr val="FFC000"/>
                </a:solidFill>
              </a:rPr>
              <a:t>ALIGNMENT</a:t>
            </a:r>
            <a:endParaRPr lang="en-US" sz="5400" dirty="0">
              <a:solidFill>
                <a:srgbClr val="FFC000"/>
              </a:solidFill>
            </a:endParaRPr>
          </a:p>
        </p:txBody>
      </p:sp>
      <p:sp>
        <p:nvSpPr>
          <p:cNvPr id="3" name="TextBox 2"/>
          <p:cNvSpPr txBox="1"/>
          <p:nvPr/>
        </p:nvSpPr>
        <p:spPr>
          <a:xfrm>
            <a:off x="1480930" y="2554357"/>
            <a:ext cx="5953540" cy="1569660"/>
          </a:xfrm>
          <a:prstGeom prst="rect">
            <a:avLst/>
          </a:prstGeom>
          <a:solidFill>
            <a:schemeClr val="bg1"/>
          </a:solidFill>
          <a:effectLst>
            <a:glow rad="368300">
              <a:schemeClr val="accent1">
                <a:alpha val="40000"/>
              </a:schemeClr>
            </a:glow>
          </a:effectLst>
        </p:spPr>
        <p:txBody>
          <a:bodyPr wrap="square" rtlCol="0">
            <a:spAutoFit/>
          </a:bodyPr>
          <a:lstStyle/>
          <a:p>
            <a:pPr algn="ctr"/>
            <a:r>
              <a:rPr lang="en-US" sz="3200" b="1" dirty="0">
                <a:solidFill>
                  <a:schemeClr val="accent3">
                    <a:lumMod val="25000"/>
                    <a:lumOff val="75000"/>
                  </a:schemeClr>
                </a:solidFill>
                <a:latin typeface="Arial Narrow" panose="020B0606020202030204" pitchFamily="34" charset="0"/>
              </a:rPr>
              <a:t>Alignment</a:t>
            </a:r>
            <a:r>
              <a:rPr lang="en-US" sz="3200" dirty="0">
                <a:solidFill>
                  <a:schemeClr val="accent3">
                    <a:lumMod val="25000"/>
                    <a:lumOff val="75000"/>
                  </a:schemeClr>
                </a:solidFill>
                <a:latin typeface="Arial Narrow" panose="020B0606020202030204" pitchFamily="34" charset="0"/>
              </a:rPr>
              <a:t> </a:t>
            </a:r>
            <a:r>
              <a:rPr lang="en-US" sz="3200" b="1" dirty="0">
                <a:solidFill>
                  <a:schemeClr val="accent3">
                    <a:lumMod val="25000"/>
                    <a:lumOff val="75000"/>
                  </a:schemeClr>
                </a:solidFill>
                <a:latin typeface="Arial Narrow" panose="020B0606020202030204" pitchFamily="34" charset="0"/>
              </a:rPr>
              <a:t>is </a:t>
            </a:r>
            <a:r>
              <a:rPr lang="en-US" sz="3200" dirty="0">
                <a:solidFill>
                  <a:schemeClr val="accent3">
                    <a:lumMod val="25000"/>
                    <a:lumOff val="75000"/>
                  </a:schemeClr>
                </a:solidFill>
                <a:latin typeface="Arial Narrow" panose="020B0606020202030204" pitchFamily="34" charset="0"/>
              </a:rPr>
              <a:t>the connection between </a:t>
            </a:r>
            <a:r>
              <a:rPr lang="en-US" sz="3200" b="1" dirty="0">
                <a:solidFill>
                  <a:srgbClr val="FF0000"/>
                </a:solidFill>
                <a:latin typeface="Arial Narrow" panose="020B0606020202030204" pitchFamily="34" charset="0"/>
              </a:rPr>
              <a:t>learning objectives, learning activities and </a:t>
            </a:r>
            <a:r>
              <a:rPr lang="en-US" sz="3200" b="1" dirty="0" smtClean="0">
                <a:solidFill>
                  <a:srgbClr val="FF0000"/>
                </a:solidFill>
                <a:latin typeface="Arial Narrow" panose="020B0606020202030204" pitchFamily="34" charset="0"/>
              </a:rPr>
              <a:t>assessment.</a:t>
            </a:r>
            <a:endParaRPr lang="en-US" sz="32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5094442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723" y="61446"/>
            <a:ext cx="9085277" cy="914400"/>
          </a:xfrm>
          <a:solidFill>
            <a:srgbClr val="00B0F0"/>
          </a:solidFill>
          <a:effectLst>
            <a:glow rad="127000">
              <a:schemeClr val="tx2"/>
            </a:glow>
          </a:effectLst>
          <a:scene3d>
            <a:camera prst="orthographicFront"/>
            <a:lightRig rig="threePt" dir="t"/>
          </a:scene3d>
          <a:sp3d>
            <a:bevelT prst="angle"/>
            <a:bevelB prst="angle"/>
          </a:sp3d>
        </p:spPr>
        <p:txBody>
          <a:bodyPr/>
          <a:lstStyle/>
          <a:p>
            <a:r>
              <a:rPr lang="en-US" sz="2800" dirty="0" smtClean="0">
                <a:latin typeface="Times New Roman" panose="02020603050405020304" pitchFamily="18" charset="0"/>
              </a:rPr>
              <a:t>QM COURSE</a:t>
            </a:r>
            <a:endParaRPr lang="en-US" dirty="0"/>
          </a:p>
        </p:txBody>
      </p:sp>
      <p:pic>
        <p:nvPicPr>
          <p:cNvPr id="3" name="Picture 2" descr="Week 2: Personal Essay Preparation (Apr. 30th - May 6th) &amp;...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846"/>
            <a:ext cx="9144000" cy="5882154"/>
          </a:xfrm>
          <a:prstGeom prst="rect">
            <a:avLst/>
          </a:prstGeom>
        </p:spPr>
      </p:pic>
    </p:spTree>
    <p:extLst>
      <p:ext uri="{BB962C8B-B14F-4D97-AF65-F5344CB8AC3E}">
        <p14:creationId xmlns:p14="http://schemas.microsoft.com/office/powerpoint/2010/main" val="4054202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723" y="61446"/>
            <a:ext cx="9085277" cy="914400"/>
          </a:xfrm>
          <a:solidFill>
            <a:srgbClr val="00B0F0"/>
          </a:solidFill>
          <a:effectLst>
            <a:glow rad="127000">
              <a:schemeClr val="tx2"/>
            </a:glow>
          </a:effectLst>
          <a:scene3d>
            <a:camera prst="orthographicFront"/>
            <a:lightRig rig="threePt" dir="t"/>
          </a:scene3d>
          <a:sp3d>
            <a:bevelT prst="angle"/>
            <a:bevelB prst="angle"/>
          </a:sp3d>
        </p:spPr>
        <p:txBody>
          <a:bodyPr/>
          <a:lstStyle/>
          <a:p>
            <a:r>
              <a:rPr lang="en-US" sz="2800" dirty="0" smtClean="0">
                <a:latin typeface="Times New Roman" panose="02020603050405020304" pitchFamily="18" charset="0"/>
              </a:rPr>
              <a:t>ORIGINAL COURSE</a:t>
            </a:r>
            <a:endParaRPr lang="en-US" dirty="0"/>
          </a:p>
        </p:txBody>
      </p:sp>
      <p:pic>
        <p:nvPicPr>
          <p:cNvPr id="3" name="Picture 2" descr="Required Resources – copy_1163_BERKC_ENG_315_SECOL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846"/>
            <a:ext cx="9144000" cy="5726958"/>
          </a:xfrm>
          <a:prstGeom prst="rect">
            <a:avLst/>
          </a:prstGeom>
        </p:spPr>
      </p:pic>
    </p:spTree>
    <p:extLst>
      <p:ext uri="{BB962C8B-B14F-4D97-AF65-F5344CB8AC3E}">
        <p14:creationId xmlns:p14="http://schemas.microsoft.com/office/powerpoint/2010/main" val="2010544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723" y="61446"/>
            <a:ext cx="9085277" cy="914400"/>
          </a:xfrm>
          <a:solidFill>
            <a:srgbClr val="00B0F0"/>
          </a:solidFill>
          <a:effectLst>
            <a:glow rad="127000">
              <a:schemeClr val="tx2"/>
            </a:glow>
          </a:effectLst>
          <a:scene3d>
            <a:camera prst="orthographicFront"/>
            <a:lightRig rig="threePt" dir="t"/>
          </a:scene3d>
          <a:sp3d>
            <a:bevelT prst="angle"/>
            <a:bevelB prst="angle"/>
          </a:sp3d>
        </p:spPr>
        <p:txBody>
          <a:bodyPr/>
          <a:lstStyle/>
          <a:p>
            <a:r>
              <a:rPr lang="en-US" sz="2800" dirty="0" smtClean="0">
                <a:latin typeface="Times New Roman" panose="02020603050405020304" pitchFamily="18" charset="0"/>
              </a:rPr>
              <a:t>QM COURSE</a:t>
            </a:r>
            <a:endParaRPr lang="en-US" dirty="0"/>
          </a:p>
        </p:txBody>
      </p:sp>
      <p:pic>
        <p:nvPicPr>
          <p:cNvPr id="2" name="Picture 1" descr="Week 2: Personal Essay Preparation (Apr. 30th - May 6th) &amp;...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845"/>
            <a:ext cx="9144000" cy="6649747"/>
          </a:xfrm>
          <a:prstGeom prst="rect">
            <a:avLst/>
          </a:prstGeom>
        </p:spPr>
      </p:pic>
    </p:spTree>
    <p:extLst>
      <p:ext uri="{BB962C8B-B14F-4D97-AF65-F5344CB8AC3E}">
        <p14:creationId xmlns:p14="http://schemas.microsoft.com/office/powerpoint/2010/main" val="373824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ek 2 – copy_1163_BERKC_ENG_315_SECOL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846"/>
            <a:ext cx="9144000" cy="5882154"/>
          </a:xfrm>
          <a:prstGeom prst="rect">
            <a:avLst/>
          </a:prstGeom>
        </p:spPr>
      </p:pic>
      <p:sp>
        <p:nvSpPr>
          <p:cNvPr id="4" name="Title 1"/>
          <p:cNvSpPr>
            <a:spLocks noGrp="1"/>
          </p:cNvSpPr>
          <p:nvPr>
            <p:ph type="title"/>
          </p:nvPr>
        </p:nvSpPr>
        <p:spPr>
          <a:xfrm>
            <a:off x="58723" y="61446"/>
            <a:ext cx="9085277" cy="914400"/>
          </a:xfrm>
          <a:solidFill>
            <a:srgbClr val="00B0F0"/>
          </a:solidFill>
          <a:effectLst>
            <a:glow rad="127000">
              <a:schemeClr val="tx2"/>
            </a:glow>
          </a:effectLst>
          <a:scene3d>
            <a:camera prst="orthographicFront"/>
            <a:lightRig rig="threePt" dir="t"/>
          </a:scene3d>
          <a:sp3d>
            <a:bevelT prst="angle"/>
            <a:bevelB prst="angle"/>
          </a:sp3d>
        </p:spPr>
        <p:txBody>
          <a:bodyPr/>
          <a:lstStyle/>
          <a:p>
            <a:r>
              <a:rPr lang="en-US" sz="2800" dirty="0" smtClean="0">
                <a:latin typeface="Times New Roman" panose="02020603050405020304" pitchFamily="18" charset="0"/>
              </a:rPr>
              <a:t>ORIGINAL COURSE</a:t>
            </a:r>
            <a:endParaRPr lang="en-US" dirty="0"/>
          </a:p>
        </p:txBody>
      </p:sp>
    </p:spTree>
    <p:extLst>
      <p:ext uri="{BB962C8B-B14F-4D97-AF65-F5344CB8AC3E}">
        <p14:creationId xmlns:p14="http://schemas.microsoft.com/office/powerpoint/2010/main" val="908684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723" y="61446"/>
            <a:ext cx="9085277" cy="914400"/>
          </a:xfrm>
          <a:solidFill>
            <a:srgbClr val="00B0F0"/>
          </a:solidFill>
          <a:effectLst>
            <a:glow rad="127000">
              <a:schemeClr val="tx2"/>
            </a:glow>
          </a:effectLst>
          <a:scene3d>
            <a:camera prst="orthographicFront"/>
            <a:lightRig rig="threePt" dir="t"/>
          </a:scene3d>
          <a:sp3d>
            <a:bevelT prst="angle"/>
            <a:bevelB prst="angle"/>
          </a:sp3d>
        </p:spPr>
        <p:txBody>
          <a:bodyPr/>
          <a:lstStyle/>
          <a:p>
            <a:r>
              <a:rPr lang="en-US" sz="2800" dirty="0" smtClean="0">
                <a:latin typeface="Times New Roman" panose="02020603050405020304" pitchFamily="18" charset="0"/>
              </a:rPr>
              <a:t>QM COURSE</a:t>
            </a:r>
            <a:endParaRPr lang="en-US" dirty="0"/>
          </a:p>
        </p:txBody>
      </p:sp>
      <p:pic>
        <p:nvPicPr>
          <p:cNvPr id="3" name="Picture 2" descr="Week 2: Personal Essay Preparation (Apr. 30th - May 6th) &amp;...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846"/>
            <a:ext cx="9144000" cy="5882154"/>
          </a:xfrm>
          <a:prstGeom prst="rect">
            <a:avLst/>
          </a:prstGeom>
        </p:spPr>
      </p:pic>
    </p:spTree>
    <p:extLst>
      <p:ext uri="{BB962C8B-B14F-4D97-AF65-F5344CB8AC3E}">
        <p14:creationId xmlns:p14="http://schemas.microsoft.com/office/powerpoint/2010/main" val="2571905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723" y="61446"/>
            <a:ext cx="9085277" cy="914400"/>
          </a:xfrm>
          <a:solidFill>
            <a:srgbClr val="00B0F0"/>
          </a:solidFill>
          <a:effectLst>
            <a:glow rad="127000">
              <a:schemeClr val="tx2"/>
            </a:glow>
          </a:effectLst>
          <a:scene3d>
            <a:camera prst="orthographicFront"/>
            <a:lightRig rig="threePt" dir="t"/>
          </a:scene3d>
          <a:sp3d>
            <a:bevelT prst="angle"/>
            <a:bevelB prst="angle"/>
          </a:sp3d>
        </p:spPr>
        <p:txBody>
          <a:bodyPr/>
          <a:lstStyle/>
          <a:p>
            <a:r>
              <a:rPr lang="en-US" sz="2800" dirty="0" smtClean="0">
                <a:latin typeface="Times New Roman" panose="02020603050405020304" pitchFamily="18" charset="0"/>
              </a:rPr>
              <a:t>ORIGINAL COURSE</a:t>
            </a:r>
            <a:endParaRPr lang="en-US" dirty="0"/>
          </a:p>
        </p:txBody>
      </p:sp>
      <p:pic>
        <p:nvPicPr>
          <p:cNvPr id="2" name="Picture 1" descr="Assignments – copy_1163_BERKC_ENG_315_SECOL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846"/>
            <a:ext cx="9144000" cy="5882154"/>
          </a:xfrm>
          <a:prstGeom prst="rect">
            <a:avLst/>
          </a:prstGeom>
        </p:spPr>
      </p:pic>
    </p:spTree>
    <p:extLst>
      <p:ext uri="{BB962C8B-B14F-4D97-AF65-F5344CB8AC3E}">
        <p14:creationId xmlns:p14="http://schemas.microsoft.com/office/powerpoint/2010/main" val="3764741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723" y="61446"/>
            <a:ext cx="9085277" cy="914400"/>
          </a:xfrm>
          <a:solidFill>
            <a:srgbClr val="00B0F0"/>
          </a:solidFill>
          <a:effectLst>
            <a:glow rad="127000">
              <a:schemeClr val="tx2"/>
            </a:glow>
          </a:effectLst>
          <a:scene3d>
            <a:camera prst="orthographicFront"/>
            <a:lightRig rig="threePt" dir="t"/>
          </a:scene3d>
          <a:sp3d>
            <a:bevelT prst="angle"/>
            <a:bevelB prst="angle"/>
          </a:sp3d>
        </p:spPr>
        <p:txBody>
          <a:bodyPr/>
          <a:lstStyle/>
          <a:p>
            <a:r>
              <a:rPr lang="en-US" sz="2800" dirty="0" smtClean="0">
                <a:latin typeface="Times New Roman" panose="02020603050405020304" pitchFamily="18" charset="0"/>
              </a:rPr>
              <a:t>QM COURSE</a:t>
            </a:r>
            <a:endParaRPr lang="en-US" dirty="0"/>
          </a:p>
        </p:txBody>
      </p:sp>
      <p:pic>
        <p:nvPicPr>
          <p:cNvPr id="2" name="Picture 1" descr="Week 2: Personal Essay Preparation (Apr. 30th - May 6th) &amp;...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75846"/>
            <a:ext cx="9420837" cy="5882154"/>
          </a:xfrm>
          <a:prstGeom prst="rect">
            <a:avLst/>
          </a:prstGeom>
        </p:spPr>
      </p:pic>
    </p:spTree>
    <p:extLst>
      <p:ext uri="{BB962C8B-B14F-4D97-AF65-F5344CB8AC3E}">
        <p14:creationId xmlns:p14="http://schemas.microsoft.com/office/powerpoint/2010/main" val="610028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08310" y="1697279"/>
            <a:ext cx="6187895" cy="3999506"/>
          </a:xfrm>
        </p:spPr>
      </p:pic>
      <p:sp>
        <p:nvSpPr>
          <p:cNvPr id="4" name="Text Placeholder 3"/>
          <p:cNvSpPr>
            <a:spLocks noGrp="1"/>
          </p:cNvSpPr>
          <p:nvPr>
            <p:ph type="body" sz="half" idx="2"/>
          </p:nvPr>
        </p:nvSpPr>
        <p:spPr>
          <a:xfrm>
            <a:off x="-3" y="1271988"/>
            <a:ext cx="3008313" cy="4691063"/>
          </a:xfrm>
          <a:solidFill>
            <a:schemeClr val="accent3">
              <a:lumMod val="75000"/>
              <a:lumOff val="25000"/>
            </a:schemeClr>
          </a:solidFill>
        </p:spPr>
        <p:txBody>
          <a:bodyPr/>
          <a:lstStyle/>
          <a:p>
            <a:pPr marL="742950" lvl="1" indent="-285750">
              <a:buFont typeface="Arial" panose="020B0604020202020204" pitchFamily="34" charset="0"/>
              <a:buChar char="•"/>
            </a:pPr>
            <a:r>
              <a:rPr lang="en-US" sz="1600" dirty="0" smtClean="0">
                <a:solidFill>
                  <a:schemeClr val="accent3">
                    <a:lumMod val="10000"/>
                    <a:lumOff val="90000"/>
                  </a:schemeClr>
                </a:solidFill>
              </a:rPr>
              <a:t>Planning is key.</a:t>
            </a:r>
          </a:p>
          <a:p>
            <a:pPr marL="742950" lvl="1" indent="-285750">
              <a:buFont typeface="Arial" panose="020B0604020202020204" pitchFamily="34" charset="0"/>
              <a:buChar char="•"/>
            </a:pPr>
            <a:r>
              <a:rPr lang="en-US" sz="1600" dirty="0" smtClean="0">
                <a:solidFill>
                  <a:schemeClr val="accent3">
                    <a:lumMod val="10000"/>
                    <a:lumOff val="90000"/>
                  </a:schemeClr>
                </a:solidFill>
              </a:rPr>
              <a:t>Templates are required.</a:t>
            </a:r>
          </a:p>
          <a:p>
            <a:pPr marL="742950" lvl="1" indent="-285750">
              <a:buFont typeface="Arial" panose="020B0604020202020204" pitchFamily="34" charset="0"/>
              <a:buChar char="•"/>
            </a:pPr>
            <a:r>
              <a:rPr lang="en-US" sz="1600" dirty="0" smtClean="0">
                <a:solidFill>
                  <a:schemeClr val="accent3">
                    <a:lumMod val="10000"/>
                    <a:lumOff val="90000"/>
                  </a:schemeClr>
                </a:solidFill>
              </a:rPr>
              <a:t>Keep instructions general.</a:t>
            </a:r>
          </a:p>
          <a:p>
            <a:pPr marL="742950" lvl="1" indent="-285750">
              <a:buFont typeface="Arial" panose="020B0604020202020204" pitchFamily="34" charset="0"/>
              <a:buChar char="•"/>
            </a:pPr>
            <a:r>
              <a:rPr lang="en-US" sz="1600" dirty="0" smtClean="0">
                <a:solidFill>
                  <a:schemeClr val="accent3">
                    <a:lumMod val="10000"/>
                    <a:lumOff val="90000"/>
                  </a:schemeClr>
                </a:solidFill>
              </a:rPr>
              <a:t>Instructional strategies come before the technology.</a:t>
            </a:r>
          </a:p>
          <a:p>
            <a:pPr marL="742950" lvl="1" indent="-285750">
              <a:buFont typeface="Arial" panose="020B0604020202020204" pitchFamily="34" charset="0"/>
              <a:buChar char="•"/>
            </a:pPr>
            <a:r>
              <a:rPr lang="en-US" sz="1600" dirty="0" smtClean="0">
                <a:solidFill>
                  <a:schemeClr val="accent3">
                    <a:lumMod val="10000"/>
                    <a:lumOff val="90000"/>
                  </a:schemeClr>
                </a:solidFill>
              </a:rPr>
              <a:t>Revision is continuous and ongoing.</a:t>
            </a:r>
          </a:p>
          <a:p>
            <a:pPr marL="742950" lvl="1" indent="-285750">
              <a:buFont typeface="Arial" panose="020B0604020202020204" pitchFamily="34" charset="0"/>
              <a:buChar char="•"/>
            </a:pPr>
            <a:r>
              <a:rPr lang="en-US" sz="1600" dirty="0" smtClean="0">
                <a:solidFill>
                  <a:schemeClr val="accent3">
                    <a:lumMod val="10000"/>
                    <a:lumOff val="90000"/>
                  </a:schemeClr>
                </a:solidFill>
              </a:rPr>
              <a:t>Accumulate student samples</a:t>
            </a:r>
          </a:p>
          <a:p>
            <a:pPr marL="742950" lvl="1" indent="-285750">
              <a:buFont typeface="Arial" panose="020B0604020202020204" pitchFamily="34" charset="0"/>
              <a:buChar char="•"/>
            </a:pPr>
            <a:r>
              <a:rPr lang="en-US" sz="1600" dirty="0" smtClean="0">
                <a:solidFill>
                  <a:schemeClr val="accent3">
                    <a:lumMod val="10000"/>
                    <a:lumOff val="90000"/>
                  </a:schemeClr>
                </a:solidFill>
              </a:rPr>
              <a:t>Peer review is recommended.</a:t>
            </a:r>
          </a:p>
          <a:p>
            <a:pPr marL="742950" lvl="1" indent="-285750">
              <a:buFont typeface="Arial" panose="020B0604020202020204" pitchFamily="34" charset="0"/>
              <a:buChar char="•"/>
            </a:pPr>
            <a:r>
              <a:rPr lang="en-US" sz="1600" dirty="0" smtClean="0">
                <a:solidFill>
                  <a:schemeClr val="accent3">
                    <a:lumMod val="10000"/>
                    <a:lumOff val="90000"/>
                  </a:schemeClr>
                </a:solidFill>
              </a:rPr>
              <a:t>Repetition is good.</a:t>
            </a:r>
          </a:p>
          <a:p>
            <a:pPr marL="742950" lvl="1" indent="-285750">
              <a:buFont typeface="Arial" panose="020B0604020202020204" pitchFamily="34" charset="0"/>
              <a:buChar char="•"/>
            </a:pPr>
            <a:r>
              <a:rPr lang="en-US" sz="1600" dirty="0" smtClean="0">
                <a:solidFill>
                  <a:srgbClr val="FFC000"/>
                </a:solidFill>
              </a:rPr>
              <a:t>STUDENTS FIRST!</a:t>
            </a:r>
          </a:p>
          <a:p>
            <a:pPr marL="285750" indent="-285750">
              <a:buFont typeface="Arial" panose="020B0604020202020204" pitchFamily="34" charset="0"/>
              <a:buChar char="•"/>
            </a:pPr>
            <a:endParaRPr lang="en-US" sz="1600" dirty="0"/>
          </a:p>
        </p:txBody>
      </p:sp>
      <p:sp>
        <p:nvSpPr>
          <p:cNvPr id="5" name="Title 1"/>
          <p:cNvSpPr>
            <a:spLocks noGrp="1"/>
          </p:cNvSpPr>
          <p:nvPr>
            <p:ph type="title"/>
          </p:nvPr>
        </p:nvSpPr>
        <p:spPr>
          <a:xfrm>
            <a:off x="-2" y="0"/>
            <a:ext cx="3008313" cy="1162050"/>
          </a:xfrm>
          <a:solidFill>
            <a:schemeClr val="accent3">
              <a:lumMod val="75000"/>
              <a:lumOff val="25000"/>
            </a:schemeClr>
          </a:solidFill>
        </p:spPr>
        <p:txBody>
          <a:bodyPr/>
          <a:lstStyle/>
          <a:p>
            <a:pPr algn="ctr"/>
            <a:r>
              <a:rPr lang="en-US" sz="2800" dirty="0" smtClean="0">
                <a:solidFill>
                  <a:srgbClr val="FFC000"/>
                </a:solidFill>
              </a:rPr>
              <a:t>LESSONS</a:t>
            </a:r>
            <a:br>
              <a:rPr lang="en-US" sz="2800" dirty="0" smtClean="0">
                <a:solidFill>
                  <a:srgbClr val="FFC000"/>
                </a:solidFill>
              </a:rPr>
            </a:br>
            <a:r>
              <a:rPr lang="en-US" sz="2800" dirty="0" smtClean="0">
                <a:solidFill>
                  <a:srgbClr val="FFC000"/>
                </a:solidFill>
              </a:rPr>
              <a:t>LEARNED</a:t>
            </a:r>
            <a:endParaRPr lang="en-US" sz="2800" dirty="0">
              <a:solidFill>
                <a:srgbClr val="FFC000"/>
              </a:solidFill>
            </a:endParaRPr>
          </a:p>
        </p:txBody>
      </p:sp>
    </p:spTree>
    <p:extLst>
      <p:ext uri="{BB962C8B-B14F-4D97-AF65-F5344CB8AC3E}">
        <p14:creationId xmlns:p14="http://schemas.microsoft.com/office/powerpoint/2010/main" val="22853527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824369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6733" y="334977"/>
            <a:ext cx="3212328" cy="1143000"/>
          </a:xfrm>
          <a:solidFill>
            <a:srgbClr val="0070C0"/>
          </a:solidFill>
          <a:effectLst>
            <a:glow rad="127000">
              <a:schemeClr val="accent4">
                <a:lumMod val="20000"/>
                <a:lumOff val="80000"/>
              </a:schemeClr>
            </a:glow>
          </a:effectLst>
          <a:scene3d>
            <a:camera prst="orthographicFront"/>
            <a:lightRig rig="threePt" dir="t"/>
          </a:scene3d>
          <a:sp3d>
            <a:bevelT prst="angle"/>
          </a:sp3d>
        </p:spPr>
        <p:txBody>
          <a:bodyPr/>
          <a:lstStyle/>
          <a:p>
            <a:pPr algn="l" eaLnBrk="1" hangingPunct="1"/>
            <a:r>
              <a:rPr lang="en-GB" altLang="en-US" sz="4000" dirty="0" smtClean="0">
                <a:solidFill>
                  <a:srgbClr val="FFFFFF"/>
                </a:solidFill>
              </a:rPr>
              <a:t>CONTACTS</a:t>
            </a:r>
            <a:endParaRPr lang="en-US" altLang="en-US" sz="4000" dirty="0" smtClean="0">
              <a:solidFill>
                <a:srgbClr val="FFFFFF"/>
              </a:solidFill>
            </a:endParaRPr>
          </a:p>
        </p:txBody>
      </p:sp>
      <p:sp>
        <p:nvSpPr>
          <p:cNvPr id="25603" name="Rectangle 3"/>
          <p:cNvSpPr>
            <a:spLocks noGrp="1" noChangeArrowheads="1"/>
          </p:cNvSpPr>
          <p:nvPr>
            <p:ph idx="4294967295"/>
          </p:nvPr>
        </p:nvSpPr>
        <p:spPr>
          <a:xfrm>
            <a:off x="5231958" y="4126728"/>
            <a:ext cx="3816626" cy="1823478"/>
          </a:xfrm>
          <a:solidFill>
            <a:srgbClr val="0070C0"/>
          </a:solidFill>
          <a:effectLst>
            <a:glow rad="127000">
              <a:schemeClr val="accent3">
                <a:lumMod val="10000"/>
                <a:lumOff val="90000"/>
              </a:schemeClr>
            </a:glow>
          </a:effectLst>
          <a:scene3d>
            <a:camera prst="orthographicFront"/>
            <a:lightRig rig="threePt" dir="t"/>
          </a:scene3d>
          <a:sp3d extrusionH="76200">
            <a:bevelT prst="angle"/>
            <a:extrusionClr>
              <a:srgbClr val="FFFF00"/>
            </a:extrusionClr>
          </a:sp3d>
        </p:spPr>
        <p:txBody>
          <a:bodyPr/>
          <a:lstStyle/>
          <a:p>
            <a:pPr eaLnBrk="1" hangingPunct="1"/>
            <a:r>
              <a:rPr lang="en-US" altLang="en-US" sz="2000" dirty="0" smtClean="0">
                <a:solidFill>
                  <a:srgbClr val="FFFFFF"/>
                </a:solidFill>
                <a:latin typeface="Britannic Bold" panose="020B0903060703020204" pitchFamily="34" charset="0"/>
              </a:rPr>
              <a:t>Roseann Torsiello: </a:t>
            </a:r>
            <a:r>
              <a:rPr lang="en-US" altLang="en-US" sz="2000" smtClean="0">
                <a:solidFill>
                  <a:srgbClr val="FFFFFF"/>
                </a:solidFill>
                <a:latin typeface="Britannic Bold" panose="020B0903060703020204" pitchFamily="34" charset="0"/>
              </a:rPr>
              <a:t>rtt@berkeley</a:t>
            </a:r>
            <a:r>
              <a:rPr lang="en-US" altLang="en-US" sz="2000" dirty="0" smtClean="0">
                <a:solidFill>
                  <a:srgbClr val="FFFFFF"/>
                </a:solidFill>
                <a:latin typeface="Britannic Bold" panose="020B0903060703020204" pitchFamily="34" charset="0"/>
              </a:rPr>
              <a:t> college.edu</a:t>
            </a:r>
          </a:p>
          <a:p>
            <a:pPr marL="0" indent="0" eaLnBrk="1" hangingPunct="1">
              <a:buNone/>
            </a:pPr>
            <a:endParaRPr lang="en-US" altLang="en-US" sz="2000" dirty="0" smtClean="0">
              <a:solidFill>
                <a:srgbClr val="FFFFFF"/>
              </a:solidFill>
              <a:latin typeface="Britannic Bold" panose="020B0903060703020204" pitchFamily="34" charset="0"/>
            </a:endParaRPr>
          </a:p>
          <a:p>
            <a:pPr eaLnBrk="1" hangingPunct="1"/>
            <a:r>
              <a:rPr lang="en-US" altLang="en-US" sz="2000" dirty="0" smtClean="0">
                <a:solidFill>
                  <a:srgbClr val="FFFFFF"/>
                </a:solidFill>
                <a:latin typeface="Britannic Bold" panose="020B0903060703020204" pitchFamily="34" charset="0"/>
              </a:rPr>
              <a:t>Barbara Monaghan: bam@berkeleycollege.edu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374" y="89327"/>
            <a:ext cx="3816626" cy="3129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27025"/>
            <a:ext cx="8229600" cy="1143000"/>
          </a:xfrm>
        </p:spPr>
        <p:txBody>
          <a:bodyPr/>
          <a:lstStyle/>
          <a:p>
            <a:pPr eaLnBrk="1" hangingPunct="1"/>
            <a:r>
              <a:rPr lang="en-GB" altLang="en-US" sz="4000" dirty="0" smtClean="0">
                <a:solidFill>
                  <a:schemeClr val="accent3">
                    <a:lumMod val="75000"/>
                    <a:lumOff val="25000"/>
                  </a:schemeClr>
                </a:solidFill>
              </a:rPr>
              <a:t>PRELIMINARY ACTIONS</a:t>
            </a:r>
          </a:p>
        </p:txBody>
      </p:sp>
      <p:sp>
        <p:nvSpPr>
          <p:cNvPr id="27651" name="Rectangle 3"/>
          <p:cNvSpPr>
            <a:spLocks noChangeArrowheads="1"/>
          </p:cNvSpPr>
          <p:nvPr/>
        </p:nvSpPr>
        <p:spPr bwMode="auto">
          <a:xfrm>
            <a:off x="695325" y="2925763"/>
            <a:ext cx="1376363"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marL="0" indent="0" eaLnBrk="1" hangingPunct="1">
              <a:spcBef>
                <a:spcPct val="0"/>
              </a:spcBef>
              <a:buNone/>
            </a:pPr>
            <a:endParaRPr lang="en-GB" altLang="en-US" sz="1800" dirty="0">
              <a:solidFill>
                <a:schemeClr val="tx1"/>
              </a:solidFill>
              <a:cs typeface="Arial" panose="020B0604020202020204" pitchFamily="34" charset="0"/>
            </a:endParaRPr>
          </a:p>
          <a:p>
            <a:pPr eaLnBrk="1" hangingPunct="1">
              <a:spcBef>
                <a:spcPct val="0"/>
              </a:spcBef>
            </a:pPr>
            <a:endParaRPr lang="en-GB" altLang="en-US" sz="1800" dirty="0">
              <a:solidFill>
                <a:schemeClr val="tx1"/>
              </a:solidFill>
              <a:cs typeface="Arial" panose="020B0604020202020204" pitchFamily="34" charset="0"/>
            </a:endParaRPr>
          </a:p>
        </p:txBody>
      </p:sp>
      <p:grpSp>
        <p:nvGrpSpPr>
          <p:cNvPr id="3" name="Group 2"/>
          <p:cNvGrpSpPr/>
          <p:nvPr/>
        </p:nvGrpSpPr>
        <p:grpSpPr>
          <a:xfrm>
            <a:off x="2249488" y="1504950"/>
            <a:ext cx="1854200" cy="1270000"/>
            <a:chOff x="2249488" y="1504950"/>
            <a:chExt cx="1854200" cy="1270000"/>
          </a:xfrm>
        </p:grpSpPr>
        <p:sp>
          <p:nvSpPr>
            <p:cNvPr id="27656" name="Freeform 8"/>
            <p:cNvSpPr>
              <a:spLocks/>
            </p:cNvSpPr>
            <p:nvPr/>
          </p:nvSpPr>
          <p:spPr bwMode="auto">
            <a:xfrm>
              <a:off x="2249488" y="1504950"/>
              <a:ext cx="1854200" cy="1270000"/>
            </a:xfrm>
            <a:custGeom>
              <a:avLst/>
              <a:gdLst>
                <a:gd name="T0" fmla="*/ 2147483646 w 1168"/>
                <a:gd name="T1" fmla="*/ 2147483646 h 800"/>
                <a:gd name="T2" fmla="*/ 2147483646 w 1168"/>
                <a:gd name="T3" fmla="*/ 0 h 800"/>
                <a:gd name="T4" fmla="*/ 0 w 1168"/>
                <a:gd name="T5" fmla="*/ 0 h 800"/>
                <a:gd name="T6" fmla="*/ 2147483646 w 1168"/>
                <a:gd name="T7" fmla="*/ 2147483646 h 800"/>
                <a:gd name="T8" fmla="*/ 2147483646 w 1168"/>
                <a:gd name="T9" fmla="*/ 2147483646 h 800"/>
                <a:gd name="T10" fmla="*/ 2147483646 w 1168"/>
                <a:gd name="T11" fmla="*/ 2147483646 h 800"/>
                <a:gd name="T12" fmla="*/ 0 w 1168"/>
                <a:gd name="T13" fmla="*/ 2147483646 h 800"/>
                <a:gd name="T14" fmla="*/ 2147483646 w 1168"/>
                <a:gd name="T15" fmla="*/ 2147483646 h 800"/>
                <a:gd name="T16" fmla="*/ 2147483646 w 1168"/>
                <a:gd name="T17" fmla="*/ 2147483646 h 800"/>
                <a:gd name="T18" fmla="*/ 2147483646 w 1168"/>
                <a:gd name="T19" fmla="*/ 2147483646 h 800"/>
                <a:gd name="T20" fmla="*/ 2147483646 w 1168"/>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solidFill>
              <a:srgbClr val="FFC000"/>
            </a:solidFill>
            <a:ln w="12700" cap="flat" cmpd="sng">
              <a:solidFill>
                <a:schemeClr val="tx1"/>
              </a:solidFill>
              <a:prstDash val="solid"/>
              <a:round/>
              <a:headEnd type="none" w="med" len="med"/>
              <a:tailEnd type="none" w="med" len="med"/>
            </a:ln>
            <a:extLst/>
          </p:spPr>
          <p:txBody>
            <a:bodyPr/>
            <a:lstStyle/>
            <a:p>
              <a:endParaRPr lang="en-GB"/>
            </a:p>
          </p:txBody>
        </p:sp>
        <p:sp>
          <p:nvSpPr>
            <p:cNvPr id="27661" name="Text Box 13"/>
            <p:cNvSpPr txBox="1">
              <a:spLocks noChangeArrowheads="1"/>
            </p:cNvSpPr>
            <p:nvPr/>
          </p:nvSpPr>
          <p:spPr bwMode="auto">
            <a:xfrm>
              <a:off x="2785118" y="1955284"/>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eaLnBrk="1" hangingPunct="1">
                <a:spcBef>
                  <a:spcPct val="0"/>
                </a:spcBef>
                <a:buFontTx/>
                <a:buNone/>
              </a:pPr>
              <a:r>
                <a:rPr lang="en-GB" altLang="en-US" sz="1800" b="1" dirty="0" smtClean="0">
                  <a:solidFill>
                    <a:schemeClr val="tx1"/>
                  </a:solidFill>
                  <a:cs typeface="Arial" panose="020B0604020202020204" pitchFamily="34" charset="0"/>
                </a:rPr>
                <a:t>Assess</a:t>
              </a:r>
              <a:endParaRPr lang="en-GB" altLang="en-US" sz="1800" b="1" dirty="0">
                <a:solidFill>
                  <a:schemeClr val="tx1"/>
                </a:solidFill>
                <a:cs typeface="Arial" panose="020B0604020202020204" pitchFamily="34" charset="0"/>
              </a:endParaRPr>
            </a:p>
          </p:txBody>
        </p:sp>
      </p:grpSp>
      <p:grpSp>
        <p:nvGrpSpPr>
          <p:cNvPr id="2" name="Group 1"/>
          <p:cNvGrpSpPr/>
          <p:nvPr/>
        </p:nvGrpSpPr>
        <p:grpSpPr>
          <a:xfrm>
            <a:off x="695325" y="1531527"/>
            <a:ext cx="1898650" cy="1270000"/>
            <a:chOff x="695325" y="1514475"/>
            <a:chExt cx="1898650" cy="1270000"/>
          </a:xfrm>
        </p:grpSpPr>
        <p:sp>
          <p:nvSpPr>
            <p:cNvPr id="27657" name="Freeform 9"/>
            <p:cNvSpPr>
              <a:spLocks/>
            </p:cNvSpPr>
            <p:nvPr/>
          </p:nvSpPr>
          <p:spPr bwMode="auto">
            <a:xfrm>
              <a:off x="695325" y="1514475"/>
              <a:ext cx="1898650" cy="1270000"/>
            </a:xfrm>
            <a:custGeom>
              <a:avLst/>
              <a:gdLst>
                <a:gd name="T0" fmla="*/ 2147483646 w 1196"/>
                <a:gd name="T1" fmla="*/ 2147483646 h 800"/>
                <a:gd name="T2" fmla="*/ 2147483646 w 1196"/>
                <a:gd name="T3" fmla="*/ 0 h 800"/>
                <a:gd name="T4" fmla="*/ 0 w 1196"/>
                <a:gd name="T5" fmla="*/ 0 h 800"/>
                <a:gd name="T6" fmla="*/ 0 w 1196"/>
                <a:gd name="T7" fmla="*/ 2147483646 h 800"/>
                <a:gd name="T8" fmla="*/ 2147483646 w 1196"/>
                <a:gd name="T9" fmla="*/ 2147483646 h 800"/>
                <a:gd name="T10" fmla="*/ 2147483646 w 1196"/>
                <a:gd name="T11" fmla="*/ 2147483646 h 800"/>
                <a:gd name="T12" fmla="*/ 2147483646 w 1196"/>
                <a:gd name="T13" fmla="*/ 2147483646 h 800"/>
                <a:gd name="T14" fmla="*/ 2147483646 w 1196"/>
                <a:gd name="T15" fmla="*/ 2147483646 h 8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6" h="800">
                  <a:moveTo>
                    <a:pt x="1046" y="204"/>
                  </a:moveTo>
                  <a:lnTo>
                    <a:pt x="892" y="0"/>
                  </a:lnTo>
                  <a:lnTo>
                    <a:pt x="0" y="0"/>
                  </a:lnTo>
                  <a:lnTo>
                    <a:pt x="0" y="800"/>
                  </a:lnTo>
                  <a:lnTo>
                    <a:pt x="892" y="800"/>
                  </a:lnTo>
                  <a:lnTo>
                    <a:pt x="1046" y="596"/>
                  </a:lnTo>
                  <a:lnTo>
                    <a:pt x="1196" y="400"/>
                  </a:lnTo>
                  <a:lnTo>
                    <a:pt x="1046" y="204"/>
                  </a:lnTo>
                  <a:close/>
                </a:path>
              </a:pathLst>
            </a:custGeom>
            <a:solidFill>
              <a:srgbClr val="FF0000"/>
            </a:solidFill>
            <a:ln w="12700" cap="flat" cmpd="sng">
              <a:solidFill>
                <a:schemeClr val="tx1"/>
              </a:solidFill>
              <a:prstDash val="solid"/>
              <a:round/>
              <a:headEnd type="none" w="med" len="med"/>
              <a:tailEnd type="none" w="med" len="med"/>
            </a:ln>
            <a:extLst/>
          </p:spPr>
          <p:txBody>
            <a:bodyPr/>
            <a:lstStyle/>
            <a:p>
              <a:endParaRPr lang="en-GB"/>
            </a:p>
          </p:txBody>
        </p:sp>
        <p:sp>
          <p:nvSpPr>
            <p:cNvPr id="27662" name="Text Box 14"/>
            <p:cNvSpPr txBox="1">
              <a:spLocks noChangeArrowheads="1"/>
            </p:cNvSpPr>
            <p:nvPr/>
          </p:nvSpPr>
          <p:spPr bwMode="auto">
            <a:xfrm>
              <a:off x="995363" y="1955800"/>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eaLnBrk="1" hangingPunct="1">
                <a:spcBef>
                  <a:spcPct val="0"/>
                </a:spcBef>
                <a:buFontTx/>
                <a:buNone/>
              </a:pPr>
              <a:r>
                <a:rPr lang="en-GB" altLang="en-US" sz="1800" b="1" dirty="0" smtClean="0">
                  <a:solidFill>
                    <a:schemeClr val="tx1"/>
                  </a:solidFill>
                  <a:cs typeface="Arial" panose="020B0604020202020204" pitchFamily="34" charset="0"/>
                </a:rPr>
                <a:t>Measure</a:t>
              </a:r>
              <a:endParaRPr lang="en-GB" altLang="en-US" sz="1800" b="1" dirty="0">
                <a:solidFill>
                  <a:schemeClr val="tx1"/>
                </a:solidFill>
                <a:cs typeface="Arial" panose="020B0604020202020204" pitchFamily="34" charset="0"/>
              </a:endParaRPr>
            </a:p>
          </p:txBody>
        </p:sp>
      </p:grpSp>
      <p:grpSp>
        <p:nvGrpSpPr>
          <p:cNvPr id="4" name="Group 3"/>
          <p:cNvGrpSpPr/>
          <p:nvPr/>
        </p:nvGrpSpPr>
        <p:grpSpPr>
          <a:xfrm>
            <a:off x="3740150" y="1504950"/>
            <a:ext cx="1854200" cy="1270000"/>
            <a:chOff x="3740150" y="1504950"/>
            <a:chExt cx="1854200" cy="1270000"/>
          </a:xfrm>
        </p:grpSpPr>
        <p:sp>
          <p:nvSpPr>
            <p:cNvPr id="27658" name="Freeform 10"/>
            <p:cNvSpPr>
              <a:spLocks/>
            </p:cNvSpPr>
            <p:nvPr/>
          </p:nvSpPr>
          <p:spPr bwMode="auto">
            <a:xfrm>
              <a:off x="3740150" y="1504950"/>
              <a:ext cx="1854200" cy="1270000"/>
            </a:xfrm>
            <a:custGeom>
              <a:avLst/>
              <a:gdLst>
                <a:gd name="T0" fmla="*/ 2147483646 w 1168"/>
                <a:gd name="T1" fmla="*/ 2147483646 h 800"/>
                <a:gd name="T2" fmla="*/ 2147483646 w 1168"/>
                <a:gd name="T3" fmla="*/ 0 h 800"/>
                <a:gd name="T4" fmla="*/ 0 w 1168"/>
                <a:gd name="T5" fmla="*/ 0 h 800"/>
                <a:gd name="T6" fmla="*/ 2147483646 w 1168"/>
                <a:gd name="T7" fmla="*/ 2147483646 h 800"/>
                <a:gd name="T8" fmla="*/ 2147483646 w 1168"/>
                <a:gd name="T9" fmla="*/ 2147483646 h 800"/>
                <a:gd name="T10" fmla="*/ 2147483646 w 1168"/>
                <a:gd name="T11" fmla="*/ 2147483646 h 800"/>
                <a:gd name="T12" fmla="*/ 0 w 1168"/>
                <a:gd name="T13" fmla="*/ 2147483646 h 800"/>
                <a:gd name="T14" fmla="*/ 2147483646 w 1168"/>
                <a:gd name="T15" fmla="*/ 2147483646 h 800"/>
                <a:gd name="T16" fmla="*/ 2147483646 w 1168"/>
                <a:gd name="T17" fmla="*/ 2147483646 h 800"/>
                <a:gd name="T18" fmla="*/ 2147483646 w 1168"/>
                <a:gd name="T19" fmla="*/ 2147483646 h 800"/>
                <a:gd name="T20" fmla="*/ 2147483646 w 1168"/>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solidFill>
              <a:srgbClr val="92D050"/>
            </a:solidFill>
            <a:ln w="12700" cap="flat" cmpd="sng">
              <a:solidFill>
                <a:schemeClr val="tx1"/>
              </a:solidFill>
              <a:prstDash val="solid"/>
              <a:round/>
              <a:headEnd type="none" w="med" len="med"/>
              <a:tailEnd type="none" w="med" len="med"/>
            </a:ln>
            <a:extLst/>
          </p:spPr>
          <p:txBody>
            <a:bodyPr/>
            <a:lstStyle/>
            <a:p>
              <a:endParaRPr lang="en-GB"/>
            </a:p>
          </p:txBody>
        </p:sp>
        <p:sp>
          <p:nvSpPr>
            <p:cNvPr id="27663" name="Text Box 15"/>
            <p:cNvSpPr txBox="1">
              <a:spLocks noChangeArrowheads="1"/>
            </p:cNvSpPr>
            <p:nvPr/>
          </p:nvSpPr>
          <p:spPr bwMode="auto">
            <a:xfrm>
              <a:off x="4214170" y="1955800"/>
              <a:ext cx="131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eaLnBrk="1" hangingPunct="1">
                <a:spcBef>
                  <a:spcPct val="0"/>
                </a:spcBef>
                <a:buFontTx/>
                <a:buNone/>
              </a:pPr>
              <a:r>
                <a:rPr lang="en-GB" altLang="en-US" sz="1800" b="1" dirty="0" smtClean="0">
                  <a:solidFill>
                    <a:schemeClr val="tx1"/>
                  </a:solidFill>
                  <a:cs typeface="Arial" panose="020B0604020202020204" pitchFamily="34" charset="0"/>
                </a:rPr>
                <a:t>Determine</a:t>
              </a:r>
              <a:endParaRPr lang="en-GB" altLang="en-US" sz="1800" b="1" dirty="0">
                <a:solidFill>
                  <a:schemeClr val="tx1"/>
                </a:solidFill>
                <a:cs typeface="Arial" panose="020B0604020202020204" pitchFamily="34" charset="0"/>
              </a:endParaRPr>
            </a:p>
          </p:txBody>
        </p:sp>
      </p:grpSp>
      <p:grpSp>
        <p:nvGrpSpPr>
          <p:cNvPr id="5" name="Group 4"/>
          <p:cNvGrpSpPr/>
          <p:nvPr/>
        </p:nvGrpSpPr>
        <p:grpSpPr>
          <a:xfrm>
            <a:off x="5248275" y="1504950"/>
            <a:ext cx="1857375" cy="1270000"/>
            <a:chOff x="5248275" y="1504950"/>
            <a:chExt cx="1857375" cy="1270000"/>
          </a:xfrm>
        </p:grpSpPr>
        <p:sp>
          <p:nvSpPr>
            <p:cNvPr id="27659" name="Freeform 11"/>
            <p:cNvSpPr>
              <a:spLocks/>
            </p:cNvSpPr>
            <p:nvPr/>
          </p:nvSpPr>
          <p:spPr bwMode="auto">
            <a:xfrm>
              <a:off x="5248275" y="1504950"/>
              <a:ext cx="1857375" cy="1270000"/>
            </a:xfrm>
            <a:custGeom>
              <a:avLst/>
              <a:gdLst>
                <a:gd name="T0" fmla="*/ 2147483646 w 1170"/>
                <a:gd name="T1" fmla="*/ 2147483646 h 800"/>
                <a:gd name="T2" fmla="*/ 2147483646 w 1170"/>
                <a:gd name="T3" fmla="*/ 0 h 800"/>
                <a:gd name="T4" fmla="*/ 0 w 1170"/>
                <a:gd name="T5" fmla="*/ 0 h 800"/>
                <a:gd name="T6" fmla="*/ 2147483646 w 1170"/>
                <a:gd name="T7" fmla="*/ 2147483646 h 800"/>
                <a:gd name="T8" fmla="*/ 2147483646 w 1170"/>
                <a:gd name="T9" fmla="*/ 2147483646 h 800"/>
                <a:gd name="T10" fmla="*/ 2147483646 w 1170"/>
                <a:gd name="T11" fmla="*/ 2147483646 h 800"/>
                <a:gd name="T12" fmla="*/ 0 w 1170"/>
                <a:gd name="T13" fmla="*/ 2147483646 h 800"/>
                <a:gd name="T14" fmla="*/ 2147483646 w 1170"/>
                <a:gd name="T15" fmla="*/ 2147483646 h 800"/>
                <a:gd name="T16" fmla="*/ 2147483646 w 1170"/>
                <a:gd name="T17" fmla="*/ 2147483646 h 800"/>
                <a:gd name="T18" fmla="*/ 2147483646 w 1170"/>
                <a:gd name="T19" fmla="*/ 2147483646 h 800"/>
                <a:gd name="T20" fmla="*/ 2147483646 w 1170"/>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0" h="800">
                  <a:moveTo>
                    <a:pt x="1020" y="204"/>
                  </a:moveTo>
                  <a:lnTo>
                    <a:pt x="864" y="0"/>
                  </a:lnTo>
                  <a:lnTo>
                    <a:pt x="0" y="0"/>
                  </a:lnTo>
                  <a:lnTo>
                    <a:pt x="156" y="204"/>
                  </a:lnTo>
                  <a:lnTo>
                    <a:pt x="306" y="400"/>
                  </a:lnTo>
                  <a:lnTo>
                    <a:pt x="156" y="596"/>
                  </a:lnTo>
                  <a:lnTo>
                    <a:pt x="0" y="800"/>
                  </a:lnTo>
                  <a:lnTo>
                    <a:pt x="864" y="800"/>
                  </a:lnTo>
                  <a:lnTo>
                    <a:pt x="1020" y="596"/>
                  </a:lnTo>
                  <a:lnTo>
                    <a:pt x="1170" y="400"/>
                  </a:lnTo>
                  <a:lnTo>
                    <a:pt x="1020" y="204"/>
                  </a:lnTo>
                  <a:close/>
                </a:path>
              </a:pathLst>
            </a:custGeom>
            <a:solidFill>
              <a:srgbClr val="00B0F0"/>
            </a:solidFill>
            <a:ln w="12700" cmpd="sng">
              <a:solidFill>
                <a:schemeClr val="tx1"/>
              </a:solidFill>
              <a:prstDash val="solid"/>
              <a:round/>
              <a:headEnd/>
              <a:tailEnd/>
            </a:ln>
            <a:extLst/>
          </p:spPr>
          <p:txBody>
            <a:bodyPr/>
            <a:lstStyle/>
            <a:p>
              <a:endParaRPr lang="en-GB"/>
            </a:p>
          </p:txBody>
        </p:sp>
        <p:sp>
          <p:nvSpPr>
            <p:cNvPr id="27664" name="Text Box 16"/>
            <p:cNvSpPr txBox="1">
              <a:spLocks noChangeArrowheads="1"/>
            </p:cNvSpPr>
            <p:nvPr/>
          </p:nvSpPr>
          <p:spPr bwMode="auto">
            <a:xfrm>
              <a:off x="5723882" y="1955284"/>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eaLnBrk="1" hangingPunct="1">
                <a:spcBef>
                  <a:spcPct val="0"/>
                </a:spcBef>
                <a:buFontTx/>
                <a:buNone/>
              </a:pPr>
              <a:r>
                <a:rPr lang="en-GB" altLang="en-US" sz="1800" b="1" dirty="0" smtClean="0">
                  <a:solidFill>
                    <a:schemeClr val="tx1"/>
                  </a:solidFill>
                  <a:cs typeface="Arial" panose="020B0604020202020204" pitchFamily="34" charset="0"/>
                </a:rPr>
                <a:t>Consider</a:t>
              </a:r>
              <a:endParaRPr lang="en-GB" altLang="en-US" sz="1800" b="1" dirty="0">
                <a:solidFill>
                  <a:schemeClr val="tx1"/>
                </a:solidFill>
                <a:cs typeface="Arial" panose="020B0604020202020204" pitchFamily="34" charset="0"/>
              </a:endParaRPr>
            </a:p>
          </p:txBody>
        </p:sp>
      </p:grpSp>
      <p:grpSp>
        <p:nvGrpSpPr>
          <p:cNvPr id="6" name="Group 5"/>
          <p:cNvGrpSpPr/>
          <p:nvPr/>
        </p:nvGrpSpPr>
        <p:grpSpPr>
          <a:xfrm>
            <a:off x="6759575" y="1504950"/>
            <a:ext cx="1854200" cy="1270000"/>
            <a:chOff x="6759575" y="1504950"/>
            <a:chExt cx="1854200" cy="1270000"/>
          </a:xfrm>
        </p:grpSpPr>
        <p:sp>
          <p:nvSpPr>
            <p:cNvPr id="27660" name="Freeform 12"/>
            <p:cNvSpPr>
              <a:spLocks/>
            </p:cNvSpPr>
            <p:nvPr/>
          </p:nvSpPr>
          <p:spPr bwMode="auto">
            <a:xfrm>
              <a:off x="6759575" y="1504950"/>
              <a:ext cx="1854200" cy="1270000"/>
            </a:xfrm>
            <a:custGeom>
              <a:avLst/>
              <a:gdLst>
                <a:gd name="T0" fmla="*/ 2147483646 w 1168"/>
                <a:gd name="T1" fmla="*/ 2147483646 h 800"/>
                <a:gd name="T2" fmla="*/ 2147483646 w 1168"/>
                <a:gd name="T3" fmla="*/ 0 h 800"/>
                <a:gd name="T4" fmla="*/ 0 w 1168"/>
                <a:gd name="T5" fmla="*/ 0 h 800"/>
                <a:gd name="T6" fmla="*/ 2147483646 w 1168"/>
                <a:gd name="T7" fmla="*/ 2147483646 h 800"/>
                <a:gd name="T8" fmla="*/ 2147483646 w 1168"/>
                <a:gd name="T9" fmla="*/ 2147483646 h 800"/>
                <a:gd name="T10" fmla="*/ 2147483646 w 1168"/>
                <a:gd name="T11" fmla="*/ 2147483646 h 800"/>
                <a:gd name="T12" fmla="*/ 0 w 1168"/>
                <a:gd name="T13" fmla="*/ 2147483646 h 800"/>
                <a:gd name="T14" fmla="*/ 2147483646 w 1168"/>
                <a:gd name="T15" fmla="*/ 2147483646 h 800"/>
                <a:gd name="T16" fmla="*/ 2147483646 w 1168"/>
                <a:gd name="T17" fmla="*/ 2147483646 h 800"/>
                <a:gd name="T18" fmla="*/ 2147483646 w 1168"/>
                <a:gd name="T19" fmla="*/ 2147483646 h 800"/>
                <a:gd name="T20" fmla="*/ 2147483646 w 1168"/>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solidFill>
              <a:schemeClr val="accent1">
                <a:lumMod val="60000"/>
                <a:lumOff val="40000"/>
              </a:schemeClr>
            </a:solidFill>
            <a:ln w="12700" cap="flat" cmpd="sng">
              <a:solidFill>
                <a:schemeClr val="tx1"/>
              </a:solidFill>
              <a:prstDash val="solid"/>
              <a:round/>
              <a:headEnd type="none" w="med" len="med"/>
              <a:tailEnd type="none" w="med" len="med"/>
            </a:ln>
            <a:extLst/>
          </p:spPr>
          <p:txBody>
            <a:bodyPr/>
            <a:lstStyle/>
            <a:p>
              <a:endParaRPr lang="en-GB"/>
            </a:p>
          </p:txBody>
        </p:sp>
        <p:sp>
          <p:nvSpPr>
            <p:cNvPr id="27665" name="Text Box 17"/>
            <p:cNvSpPr txBox="1">
              <a:spLocks noChangeArrowheads="1"/>
            </p:cNvSpPr>
            <p:nvPr/>
          </p:nvSpPr>
          <p:spPr bwMode="auto">
            <a:xfrm>
              <a:off x="7329488" y="1957388"/>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eaLnBrk="1" hangingPunct="1">
                <a:spcBef>
                  <a:spcPct val="0"/>
                </a:spcBef>
                <a:buFontTx/>
                <a:buNone/>
              </a:pPr>
              <a:r>
                <a:rPr lang="en-GB" altLang="en-US" sz="1800" b="1" dirty="0" smtClean="0">
                  <a:solidFill>
                    <a:schemeClr val="tx1"/>
                  </a:solidFill>
                  <a:cs typeface="Arial" panose="020B0604020202020204" pitchFamily="34" charset="0"/>
                </a:rPr>
                <a:t>Predict</a:t>
              </a:r>
              <a:endParaRPr lang="en-GB" altLang="en-US" sz="1800" b="1" dirty="0">
                <a:solidFill>
                  <a:schemeClr val="tx1"/>
                </a:solidFill>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389060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1000">
              <a:schemeClr val="accent1">
                <a:lumMod val="95000"/>
                <a:lumOff val="5000"/>
              </a:schemeClr>
            </a:gs>
            <a:gs pos="54311">
              <a:srgbClr val="8283A7"/>
            </a:gs>
            <a:gs pos="7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z="4000" dirty="0" smtClean="0">
                <a:solidFill>
                  <a:srgbClr val="FFFF00"/>
                </a:solidFill>
              </a:rPr>
              <a:t>BEFORE YOU BEGIN</a:t>
            </a:r>
            <a:r>
              <a:rPr lang="en-GB" altLang="en-US" sz="4000" dirty="0" smtClean="0"/>
              <a:t>:</a:t>
            </a:r>
            <a:endParaRPr lang="en-US" altLang="en-US" sz="4000" dirty="0" smtClean="0"/>
          </a:p>
        </p:txBody>
      </p:sp>
      <p:sp>
        <p:nvSpPr>
          <p:cNvPr id="17411" name="Rectangle 3"/>
          <p:cNvSpPr>
            <a:spLocks noGrp="1" noChangeArrowheads="1"/>
          </p:cNvSpPr>
          <p:nvPr>
            <p:ph idx="1"/>
          </p:nvPr>
        </p:nvSpPr>
        <p:spPr>
          <a:xfrm>
            <a:off x="3220490" y="1302027"/>
            <a:ext cx="5386797" cy="3120886"/>
          </a:xfr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lstStyle/>
          <a:p>
            <a:pPr algn="l" eaLnBrk="1" hangingPunct="1"/>
            <a:r>
              <a:rPr lang="en-US" altLang="en-US" b="1" i="1" dirty="0" smtClean="0">
                <a:solidFill>
                  <a:srgbClr val="FF0000"/>
                </a:solidFill>
              </a:rPr>
              <a:t>Measure</a:t>
            </a:r>
            <a:r>
              <a:rPr lang="en-US" altLang="en-US" dirty="0" smtClean="0">
                <a:solidFill>
                  <a:schemeClr val="accent6">
                    <a:lumMod val="85000"/>
                    <a:lumOff val="15000"/>
                  </a:schemeClr>
                </a:solidFill>
              </a:rPr>
              <a:t> Course Objectives</a:t>
            </a:r>
          </a:p>
          <a:p>
            <a:pPr algn="l" eaLnBrk="1" hangingPunct="1"/>
            <a:r>
              <a:rPr lang="en-US" altLang="en-US" b="1" i="1" dirty="0" smtClean="0">
                <a:solidFill>
                  <a:srgbClr val="FFFF00"/>
                </a:solidFill>
              </a:rPr>
              <a:t>Assess</a:t>
            </a:r>
            <a:r>
              <a:rPr lang="en-US" altLang="en-US" b="1" dirty="0" smtClean="0">
                <a:solidFill>
                  <a:srgbClr val="FFFF00"/>
                </a:solidFill>
              </a:rPr>
              <a:t> </a:t>
            </a:r>
            <a:r>
              <a:rPr lang="en-US" altLang="en-US" dirty="0" smtClean="0">
                <a:solidFill>
                  <a:schemeClr val="accent6">
                    <a:lumMod val="85000"/>
                    <a:lumOff val="15000"/>
                  </a:schemeClr>
                </a:solidFill>
              </a:rPr>
              <a:t>Instructional Strategies</a:t>
            </a:r>
          </a:p>
          <a:p>
            <a:pPr algn="l" eaLnBrk="1" hangingPunct="1"/>
            <a:r>
              <a:rPr lang="en-US" altLang="en-US" b="1" i="1" dirty="0" smtClean="0">
                <a:solidFill>
                  <a:srgbClr val="92D050"/>
                </a:solidFill>
              </a:rPr>
              <a:t>Determine</a:t>
            </a:r>
            <a:r>
              <a:rPr lang="en-US" altLang="en-US" dirty="0" smtClean="0">
                <a:solidFill>
                  <a:schemeClr val="accent6">
                    <a:lumMod val="85000"/>
                    <a:lumOff val="15000"/>
                  </a:schemeClr>
                </a:solidFill>
              </a:rPr>
              <a:t> Learning Activities And Supplementary Support </a:t>
            </a:r>
          </a:p>
          <a:p>
            <a:pPr algn="l" eaLnBrk="1" hangingPunct="1"/>
            <a:r>
              <a:rPr lang="en-US" altLang="en-US" b="1" i="1" dirty="0">
                <a:solidFill>
                  <a:srgbClr val="0070C0"/>
                </a:solidFill>
              </a:rPr>
              <a:t>Consider</a:t>
            </a:r>
            <a:r>
              <a:rPr lang="en-US" altLang="en-US" i="1" dirty="0" smtClean="0">
                <a:solidFill>
                  <a:schemeClr val="accent6">
                    <a:lumMod val="85000"/>
                    <a:lumOff val="15000"/>
                  </a:schemeClr>
                </a:solidFill>
              </a:rPr>
              <a:t> </a:t>
            </a:r>
            <a:r>
              <a:rPr lang="en-US" altLang="en-US" dirty="0" smtClean="0">
                <a:solidFill>
                  <a:schemeClr val="accent6">
                    <a:lumMod val="85000"/>
                    <a:lumOff val="15000"/>
                  </a:schemeClr>
                </a:solidFill>
              </a:rPr>
              <a:t>Demonstrations Of Student Knowledge </a:t>
            </a:r>
          </a:p>
          <a:p>
            <a:pPr algn="l" eaLnBrk="1" hangingPunct="1"/>
            <a:r>
              <a:rPr lang="en-US" altLang="en-US" b="1" i="1" dirty="0" smtClean="0">
                <a:solidFill>
                  <a:srgbClr val="BBD1FD"/>
                </a:solidFill>
              </a:rPr>
              <a:t>Predict</a:t>
            </a:r>
            <a:r>
              <a:rPr lang="en-US" altLang="en-US" dirty="0" smtClean="0">
                <a:solidFill>
                  <a:schemeClr val="accent6">
                    <a:lumMod val="85000"/>
                    <a:lumOff val="15000"/>
                  </a:schemeClr>
                </a:solidFill>
              </a:rPr>
              <a:t> Instructor Feedback</a:t>
            </a:r>
          </a:p>
          <a:p>
            <a:pPr algn="l" eaLnBrk="1" hangingPunct="1"/>
            <a:endParaRPr lang="en-US" altLang="en-US" dirty="0" smtClean="0">
              <a:solidFill>
                <a:schemeClr val="tx1">
                  <a:lumMod val="10000"/>
                  <a:lumOff val="9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40229" y="2699656"/>
            <a:ext cx="7587341" cy="1114151"/>
          </a:xfrm>
          <a:pattFill prst="solidDmnd">
            <a:fgClr>
              <a:schemeClr val="accent1">
                <a:lumMod val="75000"/>
              </a:schemeClr>
            </a:fgClr>
            <a:bgClr>
              <a:schemeClr val="bg1"/>
            </a:bgClr>
          </a:pattFill>
          <a:scene3d>
            <a:camera prst="orthographicFront"/>
            <a:lightRig rig="threePt" dir="t"/>
          </a:scene3d>
          <a:sp3d>
            <a:bevelT prst="angle"/>
          </a:sp3d>
        </p:spPr>
        <p:txBody>
          <a:bodyPr/>
          <a:lstStyle/>
          <a:p>
            <a:pPr algn="ctr" eaLnBrk="1" hangingPunct="1"/>
            <a:r>
              <a:rPr lang="en-GB" altLang="en-US" sz="4000" dirty="0" smtClean="0">
                <a:solidFill>
                  <a:srgbClr val="FFFF00"/>
                </a:solidFill>
              </a:rPr>
              <a:t>LEARNING OBJECTIVES </a:t>
            </a:r>
            <a:endParaRPr lang="en-US" altLang="en-US" sz="4000" dirty="0" smtClean="0">
              <a:solidFill>
                <a:srgbClr val="FFFF00"/>
              </a:solidFill>
            </a:endParaRPr>
          </a:p>
        </p:txBody>
      </p:sp>
      <p:sp>
        <p:nvSpPr>
          <p:cNvPr id="4" name="Rectangle 2"/>
          <p:cNvSpPr txBox="1">
            <a:spLocks noChangeArrowheads="1"/>
          </p:cNvSpPr>
          <p:nvPr/>
        </p:nvSpPr>
        <p:spPr bwMode="auto">
          <a:xfrm>
            <a:off x="457200" y="169681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eaLnBrk="1" hangingPunct="1"/>
            <a:r>
              <a:rPr lang="en-GB" altLang="en-US" sz="4000" kern="0" dirty="0" smtClean="0">
                <a:solidFill>
                  <a:srgbClr val="FFFF00"/>
                </a:solidFill>
              </a:rPr>
              <a:t>vs</a:t>
            </a:r>
            <a:r>
              <a:rPr lang="en-GB" altLang="en-US" sz="4000" kern="0" dirty="0" smtClean="0">
                <a:solidFill>
                  <a:schemeClr val="tx1">
                    <a:lumMod val="10000"/>
                    <a:lumOff val="90000"/>
                  </a:schemeClr>
                </a:solidFill>
              </a:rPr>
              <a:t>.</a:t>
            </a:r>
            <a:endParaRPr lang="en-US" altLang="en-US" sz="4000" kern="0" dirty="0" smtClean="0">
              <a:solidFill>
                <a:schemeClr val="tx1">
                  <a:lumMod val="10000"/>
                  <a:lumOff val="90000"/>
                </a:schemeClr>
              </a:solidFill>
            </a:endParaRPr>
          </a:p>
        </p:txBody>
      </p:sp>
      <p:sp>
        <p:nvSpPr>
          <p:cNvPr id="5" name="Rectangle 2"/>
          <p:cNvSpPr txBox="1">
            <a:spLocks noChangeArrowheads="1"/>
          </p:cNvSpPr>
          <p:nvPr/>
        </p:nvSpPr>
        <p:spPr bwMode="auto">
          <a:xfrm>
            <a:off x="816428" y="722812"/>
            <a:ext cx="7511143" cy="1143000"/>
          </a:xfrm>
          <a:prstGeom prst="rect">
            <a:avLst/>
          </a:prstGeom>
          <a:pattFill prst="solidDmnd">
            <a:fgClr>
              <a:schemeClr val="accent1">
                <a:lumMod val="75000"/>
              </a:schemeClr>
            </a:fgClr>
            <a:bgClr>
              <a:schemeClr val="bg1"/>
            </a:bgClr>
          </a:pattFill>
          <a:ln>
            <a:noFill/>
          </a:ln>
          <a:effectLst>
            <a:glow>
              <a:schemeClr val="accent1">
                <a:alpha val="45000"/>
              </a:schemeClr>
            </a:glow>
          </a:effectLst>
          <a:scene3d>
            <a:camera prst="orthographicFront"/>
            <a:lightRig rig="threePt" dir="t"/>
          </a:scene3d>
          <a:sp3d>
            <a:bevelT prst="angle"/>
          </a:sp3d>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eaLnBrk="1" hangingPunct="1"/>
            <a:r>
              <a:rPr lang="en-GB" altLang="en-US" sz="4000" kern="0" dirty="0" smtClean="0">
                <a:solidFill>
                  <a:srgbClr val="FFFF00"/>
                </a:solidFill>
              </a:rPr>
              <a:t>COURSE GOALS</a:t>
            </a:r>
            <a:endParaRPr lang="en-US" altLang="en-US" sz="4000" kern="0" dirty="0" smtClean="0">
              <a:solidFill>
                <a:srgbClr val="FFFF00"/>
              </a:solidFill>
            </a:endParaRPr>
          </a:p>
        </p:txBody>
      </p:sp>
      <p:pic>
        <p:nvPicPr>
          <p:cNvPr id="23574" name="Picture 22" descr="https://tse3.mm.bing.net/th?id=OIP.M71a3c362089a8aad5c2051769c16785eo0&amp;pid=15.1&amp;P=0&amp;w=273&amp;h=1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21611">
            <a:off x="687544" y="2635442"/>
            <a:ext cx="859176" cy="5727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0518561">
            <a:off x="641830" y="847347"/>
            <a:ext cx="900893" cy="604436"/>
          </a:xfrm>
          <a:prstGeom prst="rect">
            <a:avLst/>
          </a:prstGeom>
          <a:solidFill>
            <a:srgbClr val="FFFFFF"/>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rgbClr val="FF0000"/>
                </a:solidFill>
                <a:latin typeface="Berlin Sans FB Demi" panose="020E0802020502020306" pitchFamily="34" charset="0"/>
              </a:rPr>
              <a:t>2-5 Total</a:t>
            </a:r>
            <a:endParaRPr lang="en-US" b="1" dirty="0">
              <a:solidFill>
                <a:srgbClr val="FF0000"/>
              </a:solidFill>
              <a:latin typeface="Berlin Sans FB Demi" panose="020E08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574"/>
                                        </p:tgtEl>
                                        <p:attrNameLst>
                                          <p:attrName>style.visibility</p:attrName>
                                        </p:attrNameLst>
                                      </p:cBhvr>
                                      <p:to>
                                        <p:strVal val="visible"/>
                                      </p:to>
                                    </p:set>
                                    <p:anim calcmode="lin" valueType="num">
                                      <p:cBhvr>
                                        <p:cTn id="14" dur="500" fill="hold"/>
                                        <p:tgtEl>
                                          <p:spTgt spid="23574"/>
                                        </p:tgtEl>
                                        <p:attrNameLst>
                                          <p:attrName>ppt_w</p:attrName>
                                        </p:attrNameLst>
                                      </p:cBhvr>
                                      <p:tavLst>
                                        <p:tav tm="0">
                                          <p:val>
                                            <p:fltVal val="0"/>
                                          </p:val>
                                        </p:tav>
                                        <p:tav tm="100000">
                                          <p:val>
                                            <p:strVal val="#ppt_w"/>
                                          </p:val>
                                        </p:tav>
                                      </p:tavLst>
                                    </p:anim>
                                    <p:anim calcmode="lin" valueType="num">
                                      <p:cBhvr>
                                        <p:cTn id="15" dur="500" fill="hold"/>
                                        <p:tgtEl>
                                          <p:spTgt spid="23574"/>
                                        </p:tgtEl>
                                        <p:attrNameLst>
                                          <p:attrName>ppt_h</p:attrName>
                                        </p:attrNameLst>
                                      </p:cBhvr>
                                      <p:tavLst>
                                        <p:tav tm="0">
                                          <p:val>
                                            <p:fltVal val="0"/>
                                          </p:val>
                                        </p:tav>
                                        <p:tav tm="100000">
                                          <p:val>
                                            <p:strVal val="#ppt_h"/>
                                          </p:val>
                                        </p:tav>
                                      </p:tavLst>
                                    </p:anim>
                                    <p:animEffect transition="in" filter="fade">
                                      <p:cBhvr>
                                        <p:cTn id="16" dur="5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1000">
              <a:schemeClr val="accent1">
                <a:lumMod val="95000"/>
                <a:lumOff val="5000"/>
              </a:schemeClr>
            </a:gs>
            <a:gs pos="54311">
              <a:srgbClr val="8283A7"/>
            </a:gs>
            <a:gs pos="70000">
              <a:schemeClr val="accent1">
                <a:lumMod val="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126038" y="271463"/>
            <a:ext cx="3573462" cy="1143000"/>
          </a:xfrm>
        </p:spPr>
        <p:txBody>
          <a:bodyPr/>
          <a:lstStyle/>
          <a:p>
            <a:pPr eaLnBrk="1" hangingPunct="1"/>
            <a:r>
              <a:rPr lang="en-GB" altLang="en-US" sz="4000" smtClean="0"/>
              <a:t>Bullet Slide</a:t>
            </a:r>
            <a:endParaRPr lang="en-US" altLang="en-US" sz="4000" smtClean="0"/>
          </a:p>
        </p:txBody>
      </p:sp>
      <p:sp>
        <p:nvSpPr>
          <p:cNvPr id="19459" name="Rectangle 3"/>
          <p:cNvSpPr>
            <a:spLocks noGrp="1" noChangeArrowheads="1"/>
          </p:cNvSpPr>
          <p:nvPr>
            <p:ph idx="1"/>
          </p:nvPr>
        </p:nvSpPr>
        <p:spPr>
          <a:xfrm>
            <a:off x="5149850" y="1600200"/>
            <a:ext cx="3536950" cy="4525963"/>
          </a:xfrm>
        </p:spPr>
        <p:txBody>
          <a:bodyPr/>
          <a:lstStyle/>
          <a:p>
            <a:pPr eaLnBrk="1" hangingPunct="1"/>
            <a:r>
              <a:rPr lang="en-US" altLang="en-US" smtClean="0"/>
              <a:t>Bullet point</a:t>
            </a:r>
          </a:p>
          <a:p>
            <a:pPr eaLnBrk="1" hangingPunct="1"/>
            <a:r>
              <a:rPr lang="en-US" altLang="en-US" smtClean="0"/>
              <a:t>Bullet point</a:t>
            </a:r>
          </a:p>
          <a:p>
            <a:pPr lvl="1" eaLnBrk="1" hangingPunct="1"/>
            <a:r>
              <a:rPr lang="en-US" altLang="en-US" smtClean="0"/>
              <a:t>Sub Bullet</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Multiple Response Poll"/>
              <p:cNvGraphicFramePr>
                <a:graphicFrameLocks noGrp="1"/>
              </p:cNvGraphicFramePr>
              <p:nvPr>
                <p:extLst>
                  <p:ext uri="{D42A27DB-BD31-4B8C-83A1-F6EECF244321}">
                    <p14:modId xmlns:p14="http://schemas.microsoft.com/office/powerpoint/2010/main" val="1568085257"/>
                  </p:ext>
                </p:extLst>
              </p:nvPr>
            </p:nvGraphicFramePr>
            <p:xfrm>
              <a:off x="0" y="0"/>
              <a:ext cx="9144000" cy="673172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2" name="Add-in 1" title="Multiple Response Poll"/>
              <p:cNvPicPr>
                <a:picLocks noGrp="1" noRot="1" noChangeAspect="1" noMove="1" noResize="1" noEditPoints="1" noAdjustHandles="1" noChangeArrowheads="1" noChangeShapeType="1"/>
              </p:cNvPicPr>
              <p:nvPr/>
            </p:nvPicPr>
            <p:blipFill>
              <a:blip r:embed="rId4"/>
              <a:stretch>
                <a:fillRect/>
              </a:stretch>
            </p:blipFill>
            <p:spPr>
              <a:xfrm>
                <a:off x="0" y="0"/>
                <a:ext cx="9144000" cy="6731726"/>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1000">
              <a:schemeClr val="accent1">
                <a:lumMod val="95000"/>
                <a:lumOff val="5000"/>
              </a:schemeClr>
            </a:gs>
            <a:gs pos="54311">
              <a:srgbClr val="8283A7"/>
            </a:gs>
            <a:gs pos="70000">
              <a:schemeClr val="accent1">
                <a:lumMod val="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126038" y="271463"/>
            <a:ext cx="3573462" cy="1143000"/>
          </a:xfrm>
        </p:spPr>
        <p:txBody>
          <a:bodyPr/>
          <a:lstStyle/>
          <a:p>
            <a:pPr eaLnBrk="1" hangingPunct="1"/>
            <a:r>
              <a:rPr lang="en-GB" altLang="en-US" sz="4000" smtClean="0"/>
              <a:t>Bullet Slide</a:t>
            </a:r>
            <a:endParaRPr lang="en-US" altLang="en-US" sz="4000" smtClean="0"/>
          </a:p>
        </p:txBody>
      </p:sp>
      <p:sp>
        <p:nvSpPr>
          <p:cNvPr id="19459" name="Rectangle 3"/>
          <p:cNvSpPr>
            <a:spLocks noGrp="1" noChangeArrowheads="1"/>
          </p:cNvSpPr>
          <p:nvPr>
            <p:ph idx="1"/>
          </p:nvPr>
        </p:nvSpPr>
        <p:spPr>
          <a:xfrm>
            <a:off x="5149850" y="1600200"/>
            <a:ext cx="3536950" cy="4525963"/>
          </a:xfrm>
        </p:spPr>
        <p:txBody>
          <a:bodyPr/>
          <a:lstStyle/>
          <a:p>
            <a:pPr eaLnBrk="1" hangingPunct="1"/>
            <a:r>
              <a:rPr lang="en-US" altLang="en-US" smtClean="0"/>
              <a:t>Bullet point</a:t>
            </a:r>
          </a:p>
          <a:p>
            <a:pPr eaLnBrk="1" hangingPunct="1"/>
            <a:r>
              <a:rPr lang="en-US" altLang="en-US" smtClean="0"/>
              <a:t>Bullet point</a:t>
            </a:r>
          </a:p>
          <a:p>
            <a:pPr lvl="1" eaLnBrk="1" hangingPunct="1"/>
            <a:r>
              <a:rPr lang="en-US" altLang="en-US" smtClean="0"/>
              <a:t>Sub Bullet</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Multiple Response Poll"/>
              <p:cNvGraphicFramePr>
                <a:graphicFrameLocks noGrp="1"/>
              </p:cNvGraphicFramePr>
              <p:nvPr>
                <p:extLst>
                  <p:ext uri="{D42A27DB-BD31-4B8C-83A1-F6EECF244321}">
                    <p14:modId xmlns:p14="http://schemas.microsoft.com/office/powerpoint/2010/main" val="1568085257"/>
                  </p:ext>
                </p:extLst>
              </p:nvPr>
            </p:nvGraphicFramePr>
            <p:xfrm>
              <a:off x="0" y="0"/>
              <a:ext cx="9144000" cy="673172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2" name="Add-in 1" title="Multiple Response Poll"/>
              <p:cNvPicPr>
                <a:picLocks noGrp="1" noRot="1" noChangeAspect="1" noMove="1" noResize="1" noEditPoints="1" noAdjustHandles="1" noChangeArrowheads="1" noChangeShapeType="1"/>
              </p:cNvPicPr>
              <p:nvPr/>
            </p:nvPicPr>
            <p:blipFill>
              <a:blip r:embed="rId4"/>
              <a:stretch>
                <a:fillRect/>
              </a:stretch>
            </p:blipFill>
            <p:spPr>
              <a:xfrm>
                <a:off x="0" y="0"/>
                <a:ext cx="9144000" cy="6731726"/>
              </a:xfrm>
              <a:prstGeom prst="rect">
                <a:avLst/>
              </a:prstGeom>
            </p:spPr>
          </p:pic>
        </mc:Fallback>
      </mc:AlternateContent>
    </p:spTree>
    <p:extLst>
      <p:ext uri="{BB962C8B-B14F-4D97-AF65-F5344CB8AC3E}">
        <p14:creationId xmlns:p14="http://schemas.microsoft.com/office/powerpoint/2010/main" val="20535484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37" y="1243643"/>
            <a:ext cx="8229600" cy="1143000"/>
          </a:xfrm>
        </p:spPr>
        <p:txBody>
          <a:bodyPr/>
          <a:lstStyle/>
          <a:p>
            <a:r>
              <a:rPr lang="en-US" sz="5400" dirty="0" smtClean="0">
                <a:solidFill>
                  <a:srgbClr val="FFC000"/>
                </a:solidFill>
              </a:rPr>
              <a:t>MEASURABLE COURSE GOALS/OBJECTIVES</a:t>
            </a:r>
            <a:endParaRPr lang="en-US" sz="5400" dirty="0">
              <a:solidFill>
                <a:srgbClr val="FFC000"/>
              </a:solidFill>
            </a:endParaRPr>
          </a:p>
        </p:txBody>
      </p:sp>
      <p:sp>
        <p:nvSpPr>
          <p:cNvPr id="3" name="TextBox 2"/>
          <p:cNvSpPr txBox="1"/>
          <p:nvPr/>
        </p:nvSpPr>
        <p:spPr>
          <a:xfrm>
            <a:off x="1547031" y="3017065"/>
            <a:ext cx="5953540" cy="1077218"/>
          </a:xfrm>
          <a:prstGeom prst="rect">
            <a:avLst/>
          </a:prstGeom>
          <a:solidFill>
            <a:schemeClr val="bg1"/>
          </a:solidFill>
          <a:effectLst>
            <a:glow rad="368300">
              <a:schemeClr val="accent1">
                <a:alpha val="40000"/>
              </a:schemeClr>
            </a:glow>
          </a:effectLst>
        </p:spPr>
        <p:txBody>
          <a:bodyPr wrap="square" rtlCol="0">
            <a:spAutoFit/>
          </a:bodyPr>
          <a:lstStyle/>
          <a:p>
            <a:r>
              <a:rPr lang="en-US" sz="3200" b="1" dirty="0" smtClean="0">
                <a:solidFill>
                  <a:schemeClr val="accent3">
                    <a:lumMod val="25000"/>
                    <a:lumOff val="75000"/>
                  </a:schemeClr>
                </a:solidFill>
                <a:latin typeface="Arial Narrow" panose="020B0606020202030204" pitchFamily="34" charset="0"/>
              </a:rPr>
              <a:t>All course goals and objectives must be </a:t>
            </a:r>
            <a:r>
              <a:rPr lang="en-US" sz="3200" b="1" dirty="0" smtClean="0">
                <a:solidFill>
                  <a:srgbClr val="FF0000"/>
                </a:solidFill>
                <a:latin typeface="Arial Narrow" panose="020B0606020202030204" pitchFamily="34" charset="0"/>
              </a:rPr>
              <a:t>measurable.</a:t>
            </a:r>
            <a:endParaRPr lang="en-US" sz="32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3465717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5b92da60-7bff-4c2b-8f5b-fe4e79cb91d5"/>
  <p:tag name="__PE_POLL_URL" val="True"/>
  <p:tag name="__PE_ORIG_SIZE" val="488.8192"/>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POLL_EMBED_ID" val="8ae1ffc3-5357-4e57-b176-daeb6bfc3528"/>
  <p:tag name="__PE_POLL_URL" val="True"/>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POLL_EMBED_ID" val="8fa7a8c4-488a-4c76-9d65-d8fb431323d8"/>
  <p:tag name="__PE_POLL_URL" val="True"/>
  <p:tag name="__PE_ORIG_SIZE" val="500"/>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efault Design">
  <a:themeElements>
    <a:clrScheme name="Custom 104">
      <a:dk1>
        <a:srgbClr val="151515"/>
      </a:dk1>
      <a:lt1>
        <a:srgbClr val="151515"/>
      </a:lt1>
      <a:dk2>
        <a:srgbClr val="151515"/>
      </a:dk2>
      <a:lt2>
        <a:srgbClr val="7F7F7F"/>
      </a:lt2>
      <a:accent1>
        <a:srgbClr val="A3A4C3"/>
      </a:accent1>
      <a:accent2>
        <a:srgbClr val="151515"/>
      </a:accent2>
      <a:accent3>
        <a:srgbClr val="20130C"/>
      </a:accent3>
      <a:accent4>
        <a:srgbClr val="7F7F7F"/>
      </a:accent4>
      <a:accent5>
        <a:srgbClr val="231F20"/>
      </a:accent5>
      <a:accent6>
        <a:srgbClr val="000000"/>
      </a:accent6>
      <a:hlink>
        <a:srgbClr val="C00000"/>
      </a:hlink>
      <a:folHlink>
        <a:srgbClr val="52311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1.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2.png"/></Relationships>
</file>

<file path=ppt/webextensions/webextension1.xml><?xml version="1.0" encoding="utf-8"?>
<we:webextension xmlns:we="http://schemas.microsoft.com/office/webextensions/webextension/2010/11" id="{98EA0FE9-2CBC-48A9-B520-DDDE917C7CE5}">
  <we:reference id="wa104238074" version="1.6.0.0" store="en-US" storeType="OMEX"/>
  <we:alternateReferences>
    <we:reference id="WA104238074" version="1.6.0.0" store="WA104238074" storeType="OMEX"/>
  </we:alternateReferences>
  <we:properties>
    <we:property name="__labs__" value="{&quot;configuration&quot;:{&quot;appVersion&quot;:{&quot;major&quot;:0,&quot;minor&quot;:1},&quot;components&quot;:[{&quot;name&quot;:&quot;Choice Question&quot;,&quot;question&quot;:{&quot;text/html&quot;:&quot;&lt;p&gt;GOAL OR OBJECTIVE: The students will develop advanced skills in using the Microsoft Word 2013 application.&lt;/p&gt;\n&quot;,&quot;text/plain&quot;:&quot;GOAL OR OBJECTIVE: The students will develop advanced skills in using the Microsoft Word 2013 application.&quot;},&quot;type&quot;:&quot;Labs.Components.ChoiceComponent&quot;,&quot;timeLimit&quot;:0,&quot;maxAttempts&quot;:0,&quot;choices&quot;:[{&quot;id&quot;:&quot;0&quot;,&quot;content&quot;:{&quot;text/html&quot;:&quot;&lt;p&gt;Objective&lt;/p&gt;\n&quot;,&quot;text/plain&quot;:&quot;Objective&quot;},&quot;name&quot;:null,&quot;value&quot;:null},{&quot;id&quot;:&quot;1&quot;,&quot;content&quot;:{&quot;text/html&quot;:&quot;&lt;p&gt;Goal&lt;/p&gt;\n&quot;,&quot;text/plain&quot;:&quot;Goal&quot;},&quot;name&quot;:null,&quot;value&quot;:null}],&quot;maxScore&quot;:1,&quot;hasAnswer&quot;:false,&quot;answer&quot;:[],&quot;values&quot;:{&quot;hints&quot;:[]},&quot;secure&quot;:false,&quot;data&quot;:{&quot;question&quot;:&quot;&lt;p&gt;GOAL OR OBJECTIVE: The students will develop advanced skills in using the Microsoft Word 2013 application.&lt;/p&gt;\n&quot;,&quot;fontSize&quot;:&quot;medium&quot;,&quot;choices&quot;:[{&quot;id&quot;:0,&quot;choice&quot;:&quot;&lt;p&gt;Objective&lt;/p&gt;\n&quot;,&quot;feedback&quot;:null},{&quot;id&quot;:1,&quot;choice&quot;:&quot;&lt;p&gt;Goal&lt;/p&gt;\n&quot;,&quot;feedback&quot;:null}],&quot;hasAnswer&quot;:false,&quot;answer&quot;:null,&quot;required&quot;:false,&quot;hints&quot;:[],&quot;limitAttempts&quot;:false,&quot;maxAttempts&quot;:2,&quot;allowRetries&quot;:true,&quot;shuffleChoices&quot;:false,&quot;isTimed&quot;:false,&quot;timeLimit&quot;:120,&quot;allowMultipleAnswers&quot;:false,&quot;allowChoiceEditing&quot;:true}}],&quot;name&quot;:&quot;Choice question&quot;,&quot;timeline&quot;:null,&quot;analytics&quot;:null},&quot;hostVersion&quot;:{&quot;major&quot;:0,&quot;minor&quot;:1}}"/>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B3483846-EAA6-4CD2-9D47-CCCBBA4EC6D5}">
  <we:reference id="wa104238074" version="1.6.0.0" store="en-US" storeType="OMEX"/>
  <we:alternateReferences>
    <we:reference id="WA104238074" version="1.6.0.0" store="WA104238074" storeType="OMEX"/>
  </we:alternateReferences>
  <we:properties>
    <we:property name="__labs__" value="{&quot;configuration&quot;:{&quot;appVersion&quot;:{&quot;major&quot;:0,&quot;minor&quot;:1},&quot;components&quot;:[{&quot;name&quot;:&quot;Choice Question&quot;,&quot;question&quot;:{&quot;text/html&quot;:&quot;&lt;p&gt;GOAL OR OBJECTIVE: The students will prepare a Microsoft PowerPoint&amp;nbsp;presentation that includes multiple font colors, font sizes as well as incorporating and formatting graphics.&lt;/p&gt;\n&quot;,&quot;text/plain&quot;:&quot;GOAL OR OBJECTIVE: The students will prepare a Microsoft PowerPoint presentation that includes multiple font colors, font sizes as well as incorporating and formatting graphics.&quot;},&quot;type&quot;:&quot;Labs.Components.ChoiceComponent&quot;,&quot;timeLimit&quot;:0,&quot;maxAttempts&quot;:0,&quot;choices&quot;:[{&quot;id&quot;:&quot;0&quot;,&quot;content&quot;:{&quot;text/html&quot;:&quot;&lt;p&gt;Objective&lt;/p&gt;\n&quot;,&quot;text/plain&quot;:&quot;Objective&quot;},&quot;name&quot;:null,&quot;value&quot;:null},{&quot;id&quot;:&quot;1&quot;,&quot;content&quot;:{&quot;text/html&quot;:&quot;&lt;p&gt;Goal&lt;/p&gt;\n&quot;,&quot;text/plain&quot;:&quot;Goal&quot;},&quot;name&quot;:null,&quot;value&quot;:null}],&quot;maxScore&quot;:1,&quot;hasAnswer&quot;:false,&quot;answer&quot;:[],&quot;values&quot;:{&quot;hints&quot;:[]},&quot;secure&quot;:false,&quot;data&quot;:{&quot;question&quot;:&quot;&lt;p&gt;GOAL OR OBJECTIVE: The students will prepare a Microsoft PowerPoint&amp;nbsp;presentation that includes multiple font colors, font sizes as well as incorporating and formatting graphics.&lt;/p&gt;\n&quot;,&quot;fontSize&quot;:&quot;medium&quot;,&quot;choices&quot;:[{&quot;id&quot;:0,&quot;choice&quot;:&quot;&lt;p&gt;Objective&lt;/p&gt;\n&quot;,&quot;feedback&quot;:null},{&quot;id&quot;:1,&quot;choice&quot;:&quot;&lt;p&gt;Goal&lt;/p&gt;\n&quot;,&quot;feedback&quot;:null}],&quot;hasAnswer&quot;:false,&quot;answer&quot;:null,&quot;required&quot;:false,&quot;hints&quot;:[],&quot;limitAttempts&quot;:false,&quot;maxAttempts&quot;:2,&quot;allowRetries&quot;:true,&quot;shuffleChoices&quot;:false,&quot;isTimed&quot;:false,&quot;timeLimit&quot;:120,&quot;allowMultipleAnswers&quot;:false,&quot;allowChoiceEditing&quot;:true}}],&quot;name&quot;:&quot;Choice question&quot;,&quot;timeline&quot;:null,&quot;analytics&quot;:null},&quot;hostVersion&quot;:{&quot;major&quot;:0,&quot;minor&quot;:1}}"/>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6106</TotalTime>
  <Words>1091</Words>
  <Application>Microsoft Office PowerPoint</Application>
  <PresentationFormat>On-screen Show (4:3)</PresentationFormat>
  <Paragraphs>164</Paragraphs>
  <Slides>40</Slides>
  <Notes>22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Arial</vt:lpstr>
      <vt:lpstr>Arial Narrow</vt:lpstr>
      <vt:lpstr>Baskerville Old Face</vt:lpstr>
      <vt:lpstr>Berlin Sans FB Demi</vt:lpstr>
      <vt:lpstr>Britannic Bold</vt:lpstr>
      <vt:lpstr>Eras Bold ITC</vt:lpstr>
      <vt:lpstr>Jokerman</vt:lpstr>
      <vt:lpstr>Times New Roman</vt:lpstr>
      <vt:lpstr>Default Design</vt:lpstr>
      <vt:lpstr>Worksheet</vt:lpstr>
      <vt:lpstr>PowerPoint Presentation</vt:lpstr>
      <vt:lpstr>PowerPoint Presentation</vt:lpstr>
      <vt:lpstr>ALIGNMENT</vt:lpstr>
      <vt:lpstr>PRELIMINARY ACTIONS</vt:lpstr>
      <vt:lpstr>BEFORE YOU BEGIN:</vt:lpstr>
      <vt:lpstr>LEARNING OBJECTIVES </vt:lpstr>
      <vt:lpstr>Bullet Slide</vt:lpstr>
      <vt:lpstr>Bullet Slide</vt:lpstr>
      <vt:lpstr>MEASURABLE COURSE GOALS/OBJECTIVES</vt:lpstr>
      <vt:lpstr>PowerPoint Presentation</vt:lpstr>
      <vt:lpstr>BEWARE</vt:lpstr>
      <vt:lpstr>PowerPoint Presentation</vt:lpstr>
      <vt:lpstr>PowerPoint Presentation</vt:lpstr>
      <vt:lpstr>INSTRUCTIONAL STRATEGIES</vt:lpstr>
      <vt:lpstr>TYPES OF INSTRUCTIONAL STRATEGIES</vt:lpstr>
      <vt:lpstr>ASSESSMENTS</vt:lpstr>
      <vt:lpstr>PowerPoint Presentation</vt:lpstr>
      <vt:lpstr>ORIGINAL COURSE LEARNING  OBJECTIVES </vt:lpstr>
      <vt:lpstr>REVISED COURSE LEARNING  OBJECTIVES </vt:lpstr>
      <vt:lpstr>ALIGNMENT PROCESS</vt:lpstr>
      <vt:lpstr>PowerPoint Presentation</vt:lpstr>
      <vt:lpstr>PowerPoint Presentation</vt:lpstr>
      <vt:lpstr>Backward Course Design</vt:lpstr>
      <vt:lpstr>PLANNING</vt:lpstr>
      <vt:lpstr>ORIGINAL COURSE</vt:lpstr>
      <vt:lpstr>QM COURSE</vt:lpstr>
      <vt:lpstr>ORIGINAL COURSE</vt:lpstr>
      <vt:lpstr>QM COURSE</vt:lpstr>
      <vt:lpstr>ORIGINAL COURSE</vt:lpstr>
      <vt:lpstr>QM COURSE</vt:lpstr>
      <vt:lpstr>ORIGINAL COURSE</vt:lpstr>
      <vt:lpstr>QM COURSE</vt:lpstr>
      <vt:lpstr>ORIGINAL COURSE</vt:lpstr>
      <vt:lpstr>QM COURSE</vt:lpstr>
      <vt:lpstr>ORIGINAL COURSE</vt:lpstr>
      <vt:lpstr>QM COURSE</vt:lpstr>
      <vt:lpstr>LESSONS LEARNED</vt:lpstr>
      <vt:lpstr>PowerPoint Presentation</vt:lpstr>
      <vt:lpstr>CONTACTS</vt:lpstr>
      <vt:lpstr>PowerPoint Presentation</vt:lpstr>
    </vt:vector>
  </TitlesOfParts>
  <Company>Clearly Presented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Book PowerPoint Template</dc:title>
  <dc:creator>Presentation Magazine</dc:creator>
  <cp:lastModifiedBy>Beth</cp:lastModifiedBy>
  <cp:revision>165</cp:revision>
  <dcterms:created xsi:type="dcterms:W3CDTF">2009-11-03T13:35:13Z</dcterms:created>
  <dcterms:modified xsi:type="dcterms:W3CDTF">2017-05-02T17:40:36Z</dcterms:modified>
</cp:coreProperties>
</file>