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8" r:id="rId3"/>
    <p:sldId id="257" r:id="rId4"/>
    <p:sldId id="267" r:id="rId5"/>
    <p:sldId id="266" r:id="rId6"/>
    <p:sldId id="259" r:id="rId7"/>
    <p:sldId id="273" r:id="rId8"/>
    <p:sldId id="275" r:id="rId9"/>
    <p:sldId id="274" r:id="rId10"/>
    <p:sldId id="260" r:id="rId11"/>
    <p:sldId id="262" r:id="rId12"/>
    <p:sldId id="263" r:id="rId13"/>
    <p:sldId id="265" r:id="rId14"/>
    <p:sldId id="271" r:id="rId15"/>
    <p:sldId id="272" r:id="rId16"/>
    <p:sldId id="269" r:id="rId17"/>
    <p:sldId id="270" r:id="rId18"/>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969"/>
    <a:srgbClr val="0066FF"/>
    <a:srgbClr val="4A4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01"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6C1DBDB-AEF2-4EBE-B3C4-DBE7AFEE8357}" type="datetimeFigureOut">
              <a:rPr lang="en-US" smtClean="0"/>
              <a:t>10/26/2016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D9BFD0D-489E-4C29-8E3C-C731C8569116}" type="slidenum">
              <a:rPr lang="en-US" smtClean="0"/>
              <a:t>‹#›</a:t>
            </a:fld>
            <a:endParaRPr lang="en-US"/>
          </a:p>
        </p:txBody>
      </p:sp>
    </p:spTree>
    <p:extLst>
      <p:ext uri="{BB962C8B-B14F-4D97-AF65-F5344CB8AC3E}">
        <p14:creationId xmlns:p14="http://schemas.microsoft.com/office/powerpoint/2010/main" val="403632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defRPr sz="1200">
                <a:ea typeface="ヒラギノ角ゴ Pro W3" pitchFamily="96"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938376"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ea typeface="ヒラギノ角ゴ Pro W3" pitchFamily="96"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defRPr sz="1200">
                <a:ea typeface="ヒラギノ角ゴ Pro W3" pitchFamily="96"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a:defRPr sz="1200" smtClean="0"/>
            </a:lvl1pPr>
          </a:lstStyle>
          <a:p>
            <a:pPr>
              <a:defRPr/>
            </a:pPr>
            <a:fld id="{B030A70B-7B9E-43F5-9712-829929D8EFC1}" type="slidenum">
              <a:rPr lang="en-US"/>
              <a:pPr>
                <a:defRPr/>
              </a:pPr>
              <a:t>‹#›</a:t>
            </a:fld>
            <a:endParaRPr lang="en-US" dirty="0"/>
          </a:p>
        </p:txBody>
      </p:sp>
    </p:spTree>
    <p:extLst>
      <p:ext uri="{BB962C8B-B14F-4D97-AF65-F5344CB8AC3E}">
        <p14:creationId xmlns:p14="http://schemas.microsoft.com/office/powerpoint/2010/main" val="121557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96"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 5</a:t>
            </a:r>
            <a:r>
              <a:rPr lang="en-US" baseline="30000" dirty="0" smtClean="0"/>
              <a:t>th</a:t>
            </a:r>
            <a:r>
              <a:rPr lang="en-US" dirty="0" smtClean="0"/>
              <a:t> edition QM Rubric (2014)</a:t>
            </a:r>
            <a:r>
              <a:rPr lang="en-US" baseline="0" dirty="0" smtClean="0"/>
              <a:t> is available, these courses were built using the Standards as presented in the QM 2011-2013 Rubric.</a:t>
            </a:r>
            <a:endParaRPr lang="en-US" dirty="0"/>
          </a:p>
        </p:txBody>
      </p:sp>
      <p:sp>
        <p:nvSpPr>
          <p:cNvPr id="4" name="Slide Number Placeholder 3"/>
          <p:cNvSpPr>
            <a:spLocks noGrp="1"/>
          </p:cNvSpPr>
          <p:nvPr>
            <p:ph type="sldNum" sz="quarter" idx="10"/>
          </p:nvPr>
        </p:nvSpPr>
        <p:spPr/>
        <p:txBody>
          <a:bodyPr/>
          <a:lstStyle/>
          <a:p>
            <a:pPr>
              <a:defRPr/>
            </a:pPr>
            <a:fld id="{B030A70B-7B9E-43F5-9712-829929D8EFC1}" type="slidenum">
              <a:rPr lang="en-US" smtClean="0"/>
              <a:pPr>
                <a:defRPr/>
              </a:pPr>
              <a:t>2</a:t>
            </a:fld>
            <a:endParaRPr lang="en-US" dirty="0"/>
          </a:p>
        </p:txBody>
      </p:sp>
    </p:spTree>
    <p:extLst>
      <p:ext uri="{BB962C8B-B14F-4D97-AF65-F5344CB8AC3E}">
        <p14:creationId xmlns:p14="http://schemas.microsoft.com/office/powerpoint/2010/main" val="427277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16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30A70B-7B9E-43F5-9712-829929D8EFC1}" type="slidenum">
              <a:rPr lang="en-US" smtClean="0"/>
              <a:pPr>
                <a:defRPr/>
              </a:pPr>
              <a:t>6</a:t>
            </a:fld>
            <a:endParaRPr lang="en-US" dirty="0"/>
          </a:p>
        </p:txBody>
      </p:sp>
    </p:spTree>
    <p:extLst>
      <p:ext uri="{BB962C8B-B14F-4D97-AF65-F5344CB8AC3E}">
        <p14:creationId xmlns:p14="http://schemas.microsoft.com/office/powerpoint/2010/main" val="100808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30A70B-7B9E-43F5-9712-829929D8EFC1}" type="slidenum">
              <a:rPr lang="en-US" smtClean="0"/>
              <a:pPr>
                <a:defRPr/>
              </a:pPr>
              <a:t>7</a:t>
            </a:fld>
            <a:endParaRPr lang="en-US" dirty="0"/>
          </a:p>
        </p:txBody>
      </p:sp>
    </p:spTree>
    <p:extLst>
      <p:ext uri="{BB962C8B-B14F-4D97-AF65-F5344CB8AC3E}">
        <p14:creationId xmlns:p14="http://schemas.microsoft.com/office/powerpoint/2010/main" val="380205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ヒラギノ角ゴ Pro W3" pitchFamily="96" charset="-128"/>
                <a:cs typeface="ヒラギノ角ゴ Pro W3" charset="-128"/>
              </a:rPr>
              <a:t>"Yogi" Berra lived</a:t>
            </a:r>
            <a:r>
              <a:rPr lang="en-US" sz="1200" b="0" i="0" kern="1200" baseline="0" dirty="0" smtClean="0">
                <a:solidFill>
                  <a:schemeClr val="tx1"/>
                </a:solidFill>
                <a:effectLst/>
                <a:latin typeface="Arial" charset="0"/>
                <a:ea typeface="ヒラギノ角ゴ Pro W3" pitchFamily="96" charset="-128"/>
                <a:cs typeface="ヒラギノ角ゴ Pro W3" charset="-128"/>
              </a:rPr>
              <a:t> from 1925 until 2015. He was an American professional baseball player who played 19 seasons in Major League Baseball for the New York Yankees. </a:t>
            </a:r>
            <a:endParaRPr lang="en-US" b="0" dirty="0">
              <a:solidFill>
                <a:schemeClr val="tx1"/>
              </a:solidFill>
            </a:endParaRPr>
          </a:p>
        </p:txBody>
      </p:sp>
      <p:sp>
        <p:nvSpPr>
          <p:cNvPr id="4" name="Header Placeholder 3"/>
          <p:cNvSpPr>
            <a:spLocks noGrp="1"/>
          </p:cNvSpPr>
          <p:nvPr>
            <p:ph type="hdr" sz="quarter" idx="10"/>
          </p:nvPr>
        </p:nvSpPr>
        <p:spPr/>
        <p:txBody>
          <a:bodyPr/>
          <a:lstStyle/>
          <a:p>
            <a:r>
              <a:rPr lang="en-US" smtClean="0"/>
              <a:t>2016 Oklahoma Online Quality Summit</a:t>
            </a:r>
            <a:endParaRPr lang="en-US"/>
          </a:p>
        </p:txBody>
      </p:sp>
      <p:sp>
        <p:nvSpPr>
          <p:cNvPr id="5" name="Slide Number Placeholder 4"/>
          <p:cNvSpPr>
            <a:spLocks noGrp="1"/>
          </p:cNvSpPr>
          <p:nvPr>
            <p:ph type="sldNum" sz="quarter" idx="11"/>
          </p:nvPr>
        </p:nvSpPr>
        <p:spPr/>
        <p:txBody>
          <a:bodyPr/>
          <a:lstStyle/>
          <a:p>
            <a:fld id="{A93CB00F-3227-4EB0-AEB6-D30044E9A5E8}" type="slidenum">
              <a:rPr lang="en-US" smtClean="0"/>
              <a:t>16</a:t>
            </a:fld>
            <a:endParaRPr lang="en-US"/>
          </a:p>
        </p:txBody>
      </p:sp>
    </p:spTree>
    <p:extLst>
      <p:ext uri="{BB962C8B-B14F-4D97-AF65-F5344CB8AC3E}">
        <p14:creationId xmlns:p14="http://schemas.microsoft.com/office/powerpoint/2010/main" val="101805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30A70B-7B9E-43F5-9712-829929D8EFC1}" type="slidenum">
              <a:rPr lang="en-US" smtClean="0"/>
              <a:pPr>
                <a:defRPr/>
              </a:pPr>
              <a:t>17</a:t>
            </a:fld>
            <a:endParaRPr lang="en-US" dirty="0"/>
          </a:p>
        </p:txBody>
      </p:sp>
    </p:spTree>
    <p:extLst>
      <p:ext uri="{BB962C8B-B14F-4D97-AF65-F5344CB8AC3E}">
        <p14:creationId xmlns:p14="http://schemas.microsoft.com/office/powerpoint/2010/main" val="322943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772400" cy="1143000"/>
          </a:xfrm>
        </p:spPr>
        <p:txBody>
          <a:bodyPr/>
          <a:lstStyle>
            <a:lvl1pPr>
              <a:defRPr sz="44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685800" y="2743200"/>
            <a:ext cx="7772400" cy="1752600"/>
          </a:xfrm>
        </p:spPr>
        <p:txBody>
          <a:bodyPr/>
          <a:lstStyle>
            <a:lvl1pPr marL="0" indent="0">
              <a:buFontTx/>
              <a:buNone/>
              <a:defRPr sz="32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5" name="Slide Number Placeholder 4"/>
          <p:cNvSpPr>
            <a:spLocks noGrp="1"/>
          </p:cNvSpPr>
          <p:nvPr>
            <p:ph type="sldNum" sz="quarter" idx="11"/>
          </p:nvPr>
        </p:nvSpPr>
        <p:spPr/>
        <p:txBody>
          <a:bodyPr/>
          <a:lstStyle>
            <a:lvl1pPr>
              <a:defRPr smtClean="0"/>
            </a:lvl1pPr>
          </a:lstStyle>
          <a:p>
            <a:pPr>
              <a:defRPr/>
            </a:pPr>
            <a:fld id="{A5FF0431-5891-4075-B2EB-F9EBA2BAC46F}"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5" name="Slide Number Placeholder 4"/>
          <p:cNvSpPr>
            <a:spLocks noGrp="1"/>
          </p:cNvSpPr>
          <p:nvPr>
            <p:ph type="sldNum" sz="quarter" idx="11"/>
          </p:nvPr>
        </p:nvSpPr>
        <p:spPr/>
        <p:txBody>
          <a:bodyPr/>
          <a:lstStyle>
            <a:lvl1pPr>
              <a:defRPr smtClean="0"/>
            </a:lvl1pPr>
          </a:lstStyle>
          <a:p>
            <a:pPr>
              <a:defRPr/>
            </a:pPr>
            <a:fld id="{BC9CEAB5-DEFE-44A3-A8B3-C01A81671855}"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5" name="Slide Number Placeholder 4"/>
          <p:cNvSpPr>
            <a:spLocks noGrp="1"/>
          </p:cNvSpPr>
          <p:nvPr>
            <p:ph type="sldNum" sz="quarter" idx="11"/>
          </p:nvPr>
        </p:nvSpPr>
        <p:spPr/>
        <p:txBody>
          <a:bodyPr/>
          <a:lstStyle>
            <a:lvl1pPr>
              <a:defRPr smtClean="0"/>
            </a:lvl1pPr>
          </a:lstStyle>
          <a:p>
            <a:pPr>
              <a:defRPr/>
            </a:pPr>
            <a:fld id="{AE8BE47C-0AD1-444B-958A-BBE889BF975B}"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5" name="Slide Number Placeholder 4"/>
          <p:cNvSpPr>
            <a:spLocks noGrp="1"/>
          </p:cNvSpPr>
          <p:nvPr>
            <p:ph type="sldNum" sz="quarter" idx="11"/>
          </p:nvPr>
        </p:nvSpPr>
        <p:spPr/>
        <p:txBody>
          <a:bodyPr/>
          <a:lstStyle>
            <a:lvl1pPr>
              <a:defRPr smtClean="0"/>
            </a:lvl1pPr>
          </a:lstStyle>
          <a:p>
            <a:pPr>
              <a:defRPr/>
            </a:pPr>
            <a:fld id="{EF7C9349-6C1C-4F28-B43B-23152D3FB21A}"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2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6" name="Slide Number Placeholder 5"/>
          <p:cNvSpPr>
            <a:spLocks noGrp="1"/>
          </p:cNvSpPr>
          <p:nvPr>
            <p:ph type="sldNum" sz="quarter" idx="11"/>
          </p:nvPr>
        </p:nvSpPr>
        <p:spPr/>
        <p:txBody>
          <a:bodyPr/>
          <a:lstStyle>
            <a:lvl1pPr>
              <a:defRPr smtClean="0"/>
            </a:lvl1pPr>
          </a:lstStyle>
          <a:p>
            <a:pPr>
              <a:defRPr/>
            </a:pPr>
            <a:fld id="{64D24676-C7FD-4C14-86F7-A49665A8832E}"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8" name="Slide Number Placeholder 7"/>
          <p:cNvSpPr>
            <a:spLocks noGrp="1"/>
          </p:cNvSpPr>
          <p:nvPr>
            <p:ph type="sldNum" sz="quarter" idx="11"/>
          </p:nvPr>
        </p:nvSpPr>
        <p:spPr/>
        <p:txBody>
          <a:bodyPr/>
          <a:lstStyle>
            <a:lvl1pPr>
              <a:defRPr smtClean="0"/>
            </a:lvl1pPr>
          </a:lstStyle>
          <a:p>
            <a:pPr>
              <a:defRPr/>
            </a:pPr>
            <a:fld id="{C00E8BB7-69DD-4D02-8FFF-DF283BA92634}"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4" name="Slide Number Placeholder 3"/>
          <p:cNvSpPr>
            <a:spLocks noGrp="1"/>
          </p:cNvSpPr>
          <p:nvPr>
            <p:ph type="sldNum" sz="quarter" idx="11"/>
          </p:nvPr>
        </p:nvSpPr>
        <p:spPr/>
        <p:txBody>
          <a:bodyPr/>
          <a:lstStyle>
            <a:lvl1pPr>
              <a:defRPr smtClean="0"/>
            </a:lvl1pPr>
          </a:lstStyle>
          <a:p>
            <a:pPr>
              <a:defRPr/>
            </a:pPr>
            <a:fld id="{374C3844-25B8-4022-B78D-F4C9519C0494}"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3" name="Slide Number Placeholder 2"/>
          <p:cNvSpPr>
            <a:spLocks noGrp="1"/>
          </p:cNvSpPr>
          <p:nvPr>
            <p:ph type="sldNum" sz="quarter" idx="11"/>
          </p:nvPr>
        </p:nvSpPr>
        <p:spPr/>
        <p:txBody>
          <a:bodyPr/>
          <a:lstStyle>
            <a:lvl1pPr>
              <a:defRPr smtClean="0"/>
            </a:lvl1pPr>
          </a:lstStyle>
          <a:p>
            <a:pPr>
              <a:defRPr/>
            </a:pPr>
            <a:fld id="{586F492D-AE4D-4A9E-87A4-AB2FB17F9846}"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6" name="Slide Number Placeholder 5"/>
          <p:cNvSpPr>
            <a:spLocks noGrp="1"/>
          </p:cNvSpPr>
          <p:nvPr>
            <p:ph type="sldNum" sz="quarter" idx="11"/>
          </p:nvPr>
        </p:nvSpPr>
        <p:spPr/>
        <p:txBody>
          <a:bodyPr/>
          <a:lstStyle>
            <a:lvl1pPr>
              <a:defRPr smtClean="0"/>
            </a:lvl1pPr>
          </a:lstStyle>
          <a:p>
            <a:pPr>
              <a:defRPr/>
            </a:pPr>
            <a:fld id="{0F0AB571-A424-47A5-93D6-EF4E1AA5B963}" type="slidenum">
              <a:rPr lang="en-US"/>
              <a:pPr>
                <a:defRPr/>
              </a:pPr>
              <a:t>‹#›</a:t>
            </a:fld>
            <a:endParaRPr lang="en-US" dirty="0">
              <a:solidFill>
                <a:schemeClr val="tx1"/>
              </a:solidFill>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ea typeface="ヒラギノ角ゴ Pro W3" charset="-128"/>
              </a:defRPr>
            </a:lvl1pPr>
          </a:lstStyle>
          <a:p>
            <a:pPr>
              <a:defRPr/>
            </a:pPr>
            <a:r>
              <a:rPr lang="en-US" dirty="0"/>
              <a:t>Presentation Title (Footer)</a:t>
            </a:r>
            <a:endParaRPr lang="en-US" dirty="0">
              <a:solidFill>
                <a:schemeClr val="tx1"/>
              </a:solidFill>
              <a:latin typeface="Arial" charset="0"/>
            </a:endParaRPr>
          </a:p>
        </p:txBody>
      </p:sp>
      <p:sp>
        <p:nvSpPr>
          <p:cNvPr id="6" name="Slide Number Placeholder 5"/>
          <p:cNvSpPr>
            <a:spLocks noGrp="1"/>
          </p:cNvSpPr>
          <p:nvPr>
            <p:ph type="sldNum" sz="quarter" idx="11"/>
          </p:nvPr>
        </p:nvSpPr>
        <p:spPr/>
        <p:txBody>
          <a:bodyPr/>
          <a:lstStyle>
            <a:lvl1pPr>
              <a:defRPr smtClean="0"/>
            </a:lvl1pPr>
          </a:lstStyle>
          <a:p>
            <a:pPr>
              <a:defRPr/>
            </a:pPr>
            <a:fld id="{0071EAFF-1ED8-4C42-A908-895CE1492F5D}" type="slidenum">
              <a:rPr lang="en-US"/>
              <a:pPr>
                <a:defRPr/>
              </a:pPr>
              <a:t>‹#›</a:t>
            </a:fld>
            <a:endParaRPr lang="en-US" dirty="0">
              <a:solidFill>
                <a:schemeClr val="tx1"/>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657600" y="776288"/>
            <a:ext cx="419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latin typeface="+mn-lt"/>
                <a:ea typeface="ヒラギノ角ゴ Pro W3" pitchFamily="96" charset="-128"/>
                <a:cs typeface="+mn-cs"/>
              </a:defRPr>
            </a:lvl1pPr>
          </a:lstStyle>
          <a:p>
            <a:pPr>
              <a:defRPr/>
            </a:pPr>
            <a:r>
              <a:rPr lang="en-US" dirty="0"/>
              <a:t>Presentation Title (Footer)</a:t>
            </a:r>
          </a:p>
        </p:txBody>
      </p:sp>
      <p:sp>
        <p:nvSpPr>
          <p:cNvPr id="1030" name="Rectangle 6"/>
          <p:cNvSpPr>
            <a:spLocks noGrp="1" noChangeArrowheads="1"/>
          </p:cNvSpPr>
          <p:nvPr>
            <p:ph type="sldNum" sz="quarter" idx="4"/>
          </p:nvPr>
        </p:nvSpPr>
        <p:spPr bwMode="auto">
          <a:xfrm>
            <a:off x="7851775" y="776288"/>
            <a:ext cx="5937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Verdana" charset="0"/>
              </a:defRPr>
            </a:lvl1pPr>
          </a:lstStyle>
          <a:p>
            <a:pPr>
              <a:defRPr/>
            </a:pPr>
            <a:fld id="{9AE5B27E-57C6-4E21-BF45-3B7B2F3D78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rtl="0" eaLnBrk="0" fontAlgn="base" hangingPunct="0">
        <a:spcBef>
          <a:spcPct val="0"/>
        </a:spcBef>
        <a:spcAft>
          <a:spcPct val="0"/>
        </a:spcAft>
        <a:defRPr sz="3000" b="1">
          <a:solidFill>
            <a:srgbClr val="4A4A30"/>
          </a:solidFill>
          <a:latin typeface="+mj-lt"/>
          <a:ea typeface="+mj-ea"/>
          <a:cs typeface="ヒラギノ角ゴ Pro W3" charset="-128"/>
        </a:defRPr>
      </a:lvl1pPr>
      <a:lvl2pPr algn="l" rtl="0" eaLnBrk="0" fontAlgn="base" hangingPunct="0">
        <a:spcBef>
          <a:spcPct val="0"/>
        </a:spcBef>
        <a:spcAft>
          <a:spcPct val="0"/>
        </a:spcAft>
        <a:defRPr sz="3000" b="1">
          <a:solidFill>
            <a:srgbClr val="4A4A30"/>
          </a:solidFill>
          <a:latin typeface="Verdana" pitchFamily="96" charset="0"/>
          <a:ea typeface="ヒラギノ角ゴ Pro W3" pitchFamily="96" charset="-128"/>
          <a:cs typeface="ヒラギノ角ゴ Pro W3" charset="-128"/>
        </a:defRPr>
      </a:lvl2pPr>
      <a:lvl3pPr algn="l" rtl="0" eaLnBrk="0" fontAlgn="base" hangingPunct="0">
        <a:spcBef>
          <a:spcPct val="0"/>
        </a:spcBef>
        <a:spcAft>
          <a:spcPct val="0"/>
        </a:spcAft>
        <a:defRPr sz="3000" b="1">
          <a:solidFill>
            <a:srgbClr val="4A4A30"/>
          </a:solidFill>
          <a:latin typeface="Verdana" pitchFamily="96" charset="0"/>
          <a:ea typeface="ヒラギノ角ゴ Pro W3" pitchFamily="96" charset="-128"/>
          <a:cs typeface="ヒラギノ角ゴ Pro W3" charset="-128"/>
        </a:defRPr>
      </a:lvl3pPr>
      <a:lvl4pPr algn="l" rtl="0" eaLnBrk="0" fontAlgn="base" hangingPunct="0">
        <a:spcBef>
          <a:spcPct val="0"/>
        </a:spcBef>
        <a:spcAft>
          <a:spcPct val="0"/>
        </a:spcAft>
        <a:defRPr sz="3000" b="1">
          <a:solidFill>
            <a:srgbClr val="4A4A30"/>
          </a:solidFill>
          <a:latin typeface="Verdana" pitchFamily="96" charset="0"/>
          <a:ea typeface="ヒラギノ角ゴ Pro W3" pitchFamily="96" charset="-128"/>
          <a:cs typeface="ヒラギノ角ゴ Pro W3" charset="-128"/>
        </a:defRPr>
      </a:lvl4pPr>
      <a:lvl5pPr algn="l" rtl="0" eaLnBrk="0" fontAlgn="base" hangingPunct="0">
        <a:spcBef>
          <a:spcPct val="0"/>
        </a:spcBef>
        <a:spcAft>
          <a:spcPct val="0"/>
        </a:spcAft>
        <a:defRPr sz="3000" b="1">
          <a:solidFill>
            <a:srgbClr val="4A4A30"/>
          </a:solidFill>
          <a:latin typeface="Verdana" pitchFamily="96" charset="0"/>
          <a:ea typeface="ヒラギノ角ゴ Pro W3" pitchFamily="96" charset="-128"/>
          <a:cs typeface="ヒラギノ角ゴ Pro W3" charset="-128"/>
        </a:defRPr>
      </a:lvl5pPr>
      <a:lvl6pPr marL="457200" algn="l" rtl="0" fontAlgn="base">
        <a:spcBef>
          <a:spcPct val="0"/>
        </a:spcBef>
        <a:spcAft>
          <a:spcPct val="0"/>
        </a:spcAft>
        <a:defRPr sz="3000" b="1">
          <a:solidFill>
            <a:srgbClr val="4A4A30"/>
          </a:solidFill>
          <a:latin typeface="Verdana" pitchFamily="96" charset="0"/>
          <a:ea typeface="ヒラギノ角ゴ Pro W3" pitchFamily="96" charset="-128"/>
        </a:defRPr>
      </a:lvl6pPr>
      <a:lvl7pPr marL="914400" algn="l" rtl="0" fontAlgn="base">
        <a:spcBef>
          <a:spcPct val="0"/>
        </a:spcBef>
        <a:spcAft>
          <a:spcPct val="0"/>
        </a:spcAft>
        <a:defRPr sz="3000" b="1">
          <a:solidFill>
            <a:srgbClr val="4A4A30"/>
          </a:solidFill>
          <a:latin typeface="Verdana" pitchFamily="96" charset="0"/>
          <a:ea typeface="ヒラギノ角ゴ Pro W3" pitchFamily="96" charset="-128"/>
        </a:defRPr>
      </a:lvl7pPr>
      <a:lvl8pPr marL="1371600" algn="l" rtl="0" fontAlgn="base">
        <a:spcBef>
          <a:spcPct val="0"/>
        </a:spcBef>
        <a:spcAft>
          <a:spcPct val="0"/>
        </a:spcAft>
        <a:defRPr sz="3000" b="1">
          <a:solidFill>
            <a:srgbClr val="4A4A30"/>
          </a:solidFill>
          <a:latin typeface="Verdana" pitchFamily="96" charset="0"/>
          <a:ea typeface="ヒラギノ角ゴ Pro W3" pitchFamily="96" charset="-128"/>
        </a:defRPr>
      </a:lvl8pPr>
      <a:lvl9pPr marL="1828800" algn="l" rtl="0" fontAlgn="base">
        <a:spcBef>
          <a:spcPct val="0"/>
        </a:spcBef>
        <a:spcAft>
          <a:spcPct val="0"/>
        </a:spcAft>
        <a:defRPr sz="3000" b="1">
          <a:solidFill>
            <a:srgbClr val="4A4A30"/>
          </a:solidFill>
          <a:latin typeface="Verdana" pitchFamily="96" charset="0"/>
          <a:ea typeface="ヒラギノ角ゴ Pro W3" pitchFamily="96" charset="-128"/>
        </a:defRPr>
      </a:lvl9pPr>
    </p:titleStyle>
    <p:bodyStyle>
      <a:lvl1pPr marL="342900" indent="-342900" algn="l" rtl="0" eaLnBrk="0" fontAlgn="base" hangingPunct="0">
        <a:spcBef>
          <a:spcPct val="20000"/>
        </a:spcBef>
        <a:spcAft>
          <a:spcPct val="0"/>
        </a:spcAft>
        <a:buChar char="•"/>
        <a:defRPr sz="2400">
          <a:solidFill>
            <a:srgbClr val="4A4A30"/>
          </a:solidFill>
          <a:latin typeface="+mn-lt"/>
          <a:ea typeface="+mn-ea"/>
          <a:cs typeface="ヒラギノ角ゴ Pro W3" charset="-128"/>
        </a:defRPr>
      </a:lvl1pPr>
      <a:lvl2pPr marL="742950" indent="-285750" algn="l" rtl="0" eaLnBrk="0" fontAlgn="base" hangingPunct="0">
        <a:spcBef>
          <a:spcPct val="20000"/>
        </a:spcBef>
        <a:spcAft>
          <a:spcPct val="0"/>
        </a:spcAft>
        <a:buChar char="–"/>
        <a:defRPr sz="2000">
          <a:solidFill>
            <a:srgbClr val="4A4A30"/>
          </a:solidFill>
          <a:latin typeface="+mn-lt"/>
          <a:ea typeface="+mn-ea"/>
          <a:cs typeface="ヒラギノ角ゴ Pro W3" charset="-128"/>
        </a:defRPr>
      </a:lvl2pPr>
      <a:lvl3pPr marL="1143000" indent="-228600" algn="l" rtl="0" eaLnBrk="0" fontAlgn="base" hangingPunct="0">
        <a:spcBef>
          <a:spcPct val="20000"/>
        </a:spcBef>
        <a:spcAft>
          <a:spcPct val="0"/>
        </a:spcAft>
        <a:buChar char="•"/>
        <a:defRPr sz="1600">
          <a:solidFill>
            <a:srgbClr val="4A4A30"/>
          </a:solidFill>
          <a:latin typeface="+mn-lt"/>
          <a:ea typeface="+mn-ea"/>
          <a:cs typeface="ヒラギノ角ゴ Pro W3" charset="-128"/>
        </a:defRPr>
      </a:lvl3pPr>
      <a:lvl4pPr marL="1600200" indent="-228600" algn="l" rtl="0" eaLnBrk="0" fontAlgn="base" hangingPunct="0">
        <a:spcBef>
          <a:spcPct val="20000"/>
        </a:spcBef>
        <a:spcAft>
          <a:spcPct val="0"/>
        </a:spcAft>
        <a:buChar char="–"/>
        <a:defRPr sz="1200">
          <a:solidFill>
            <a:srgbClr val="4A4A30"/>
          </a:solidFill>
          <a:latin typeface="+mn-lt"/>
          <a:ea typeface="+mn-ea"/>
          <a:cs typeface="ヒラギノ角ゴ Pro W3" charset="-128"/>
        </a:defRPr>
      </a:lvl4pPr>
      <a:lvl5pPr marL="2057400" indent="-228600" algn="l" rtl="0" eaLnBrk="0" fontAlgn="base" hangingPunct="0">
        <a:spcBef>
          <a:spcPct val="20000"/>
        </a:spcBef>
        <a:spcAft>
          <a:spcPct val="0"/>
        </a:spcAft>
        <a:buChar char="»"/>
        <a:defRPr sz="1200">
          <a:solidFill>
            <a:srgbClr val="4A4A30"/>
          </a:solidFill>
          <a:latin typeface="+mn-lt"/>
          <a:ea typeface="+mn-ea"/>
          <a:cs typeface="ヒラギノ角ゴ Pro W3" charset="-128"/>
        </a:defRPr>
      </a:lvl5pPr>
      <a:lvl6pPr marL="2514600" indent="-228600" algn="l" rtl="0" fontAlgn="base">
        <a:spcBef>
          <a:spcPct val="20000"/>
        </a:spcBef>
        <a:spcAft>
          <a:spcPct val="0"/>
        </a:spcAft>
        <a:buChar char="»"/>
        <a:defRPr sz="1200">
          <a:solidFill>
            <a:srgbClr val="4A4A30"/>
          </a:solidFill>
          <a:latin typeface="+mn-lt"/>
          <a:ea typeface="+mn-ea"/>
        </a:defRPr>
      </a:lvl6pPr>
      <a:lvl7pPr marL="2971800" indent="-228600" algn="l" rtl="0" fontAlgn="base">
        <a:spcBef>
          <a:spcPct val="20000"/>
        </a:spcBef>
        <a:spcAft>
          <a:spcPct val="0"/>
        </a:spcAft>
        <a:buChar char="»"/>
        <a:defRPr sz="1200">
          <a:solidFill>
            <a:srgbClr val="4A4A30"/>
          </a:solidFill>
          <a:latin typeface="+mn-lt"/>
          <a:ea typeface="+mn-ea"/>
        </a:defRPr>
      </a:lvl7pPr>
      <a:lvl8pPr marL="3429000" indent="-228600" algn="l" rtl="0" fontAlgn="base">
        <a:spcBef>
          <a:spcPct val="20000"/>
        </a:spcBef>
        <a:spcAft>
          <a:spcPct val="0"/>
        </a:spcAft>
        <a:buChar char="»"/>
        <a:defRPr sz="1200">
          <a:solidFill>
            <a:srgbClr val="4A4A30"/>
          </a:solidFill>
          <a:latin typeface="+mn-lt"/>
          <a:ea typeface="+mn-ea"/>
        </a:defRPr>
      </a:lvl8pPr>
      <a:lvl9pPr marL="3886200" indent="-228600" algn="l" rtl="0" fontAlgn="base">
        <a:spcBef>
          <a:spcPct val="20000"/>
        </a:spcBef>
        <a:spcAft>
          <a:spcPct val="0"/>
        </a:spcAft>
        <a:buChar char="»"/>
        <a:defRPr sz="1200">
          <a:solidFill>
            <a:srgbClr val="4A4A3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khighered.org/academic-policy-wksp/PDF/policy3-16.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sche.org/publications/Guidelines-for-the-Evaluation-of-Distance-Education-Program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914400"/>
            <a:ext cx="9144000" cy="1143000"/>
          </a:xfrm>
        </p:spPr>
        <p:txBody>
          <a:bodyPr/>
          <a:lstStyle/>
          <a:p>
            <a:pPr algn="ctr"/>
            <a:r>
              <a:rPr lang="en-US" sz="4300" dirty="0">
                <a:effectLst>
                  <a:outerShdw blurRad="38100" dist="38100" dir="2700000" algn="tl">
                    <a:srgbClr val="000000">
                      <a:alpha val="43137"/>
                    </a:srgbClr>
                  </a:outerShdw>
                </a:effectLst>
                <a:latin typeface="Calibri" panose="020F0502020204030204" pitchFamily="34" charset="0"/>
              </a:rPr>
              <a:t>Benefits of a Course Alignment Matrix: Avoid Ending up Someplace Else</a:t>
            </a:r>
            <a:r>
              <a:rPr lang="en-US" sz="4300" dirty="0">
                <a:effectLst>
                  <a:outerShdw blurRad="38100" dist="38100" dir="2700000" algn="tl">
                    <a:srgbClr val="000000">
                      <a:alpha val="43137"/>
                    </a:srgbClr>
                  </a:outerShdw>
                </a:effectLst>
              </a:rPr>
              <a:t/>
            </a:r>
            <a:br>
              <a:rPr lang="en-US" sz="4300" dirty="0">
                <a:effectLst>
                  <a:outerShdw blurRad="38100" dist="38100" dir="2700000" algn="tl">
                    <a:srgbClr val="000000">
                      <a:alpha val="43137"/>
                    </a:srgbClr>
                  </a:outerShdw>
                </a:effectLst>
              </a:rPr>
            </a:br>
            <a:endParaRPr lang="en-US" sz="43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905000"/>
            <a:ext cx="7772400" cy="1752600"/>
          </a:xfrm>
        </p:spPr>
        <p:txBody>
          <a:bodyPr/>
          <a:lstStyle/>
          <a:p>
            <a:pPr algn="ctr"/>
            <a:r>
              <a:rPr lang="en-US" sz="2800" dirty="0" smtClean="0">
                <a:effectLst>
                  <a:outerShdw blurRad="38100" dist="38100" dir="2700000" algn="tl">
                    <a:srgbClr val="000000">
                      <a:alpha val="43137"/>
                    </a:srgbClr>
                  </a:outerShdw>
                </a:effectLst>
              </a:rPr>
              <a:t>Dr. Maria Christian, </a:t>
            </a:r>
          </a:p>
          <a:p>
            <a:pPr algn="ctr"/>
            <a:r>
              <a:rPr lang="en-US" sz="2800" dirty="0" smtClean="0">
                <a:effectLst>
                  <a:outerShdw blurRad="38100" dist="38100" dir="2700000" algn="tl">
                    <a:srgbClr val="000000">
                      <a:alpha val="43137"/>
                    </a:srgbClr>
                  </a:outerShdw>
                </a:effectLst>
              </a:rPr>
              <a:t>Assistant Professor of Higher Education Leadership</a:t>
            </a:r>
          </a:p>
          <a:p>
            <a:pPr algn="ctr"/>
            <a:endParaRPr lang="en-US" sz="2800" dirty="0" smtClean="0">
              <a:effectLst>
                <a:outerShdw blurRad="38100" dist="38100" dir="2700000" algn="tl">
                  <a:srgbClr val="000000">
                    <a:alpha val="43137"/>
                  </a:srgbClr>
                </a:outerShdw>
              </a:effectLst>
            </a:endParaRPr>
          </a:p>
          <a:p>
            <a:pPr algn="ctr"/>
            <a:r>
              <a:rPr lang="en-US" sz="2800" dirty="0" err="1" smtClean="0">
                <a:effectLst>
                  <a:outerShdw blurRad="38100" dist="38100" dir="2700000" algn="tl">
                    <a:srgbClr val="000000">
                      <a:alpha val="43137"/>
                    </a:srgbClr>
                  </a:outerShdw>
                </a:effectLst>
              </a:rPr>
              <a:t>Jerol</a:t>
            </a:r>
            <a:r>
              <a:rPr lang="en-US" sz="2800" dirty="0" smtClean="0">
                <a:effectLst>
                  <a:outerShdw blurRad="38100" dist="38100" dir="2700000" algn="tl">
                    <a:srgbClr val="000000">
                      <a:alpha val="43137"/>
                    </a:srgbClr>
                  </a:outerShdw>
                </a:effectLst>
              </a:rPr>
              <a:t> Skinner, </a:t>
            </a:r>
          </a:p>
          <a:p>
            <a:pPr algn="ctr"/>
            <a:r>
              <a:rPr lang="en-US" sz="2800" dirty="0" smtClean="0">
                <a:effectLst>
                  <a:outerShdw blurRad="38100" dist="38100" dir="2700000" algn="tl">
                    <a:srgbClr val="000000">
                      <a:alpha val="43137"/>
                    </a:srgbClr>
                  </a:outerShdw>
                </a:effectLst>
              </a:rPr>
              <a:t>Coordinator of Academic Services and Instructional Designer</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06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4.uwsp.edu/education/lwilson/curric/img8.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3678063"/>
          </a:xfrm>
          <a:prstGeom prst="rect">
            <a:avLst/>
          </a:prstGeom>
          <a:noFill/>
          <a:ln>
            <a:noFill/>
          </a:ln>
        </p:spPr>
      </p:pic>
      <p:sp>
        <p:nvSpPr>
          <p:cNvPr id="6" name="TextBox 5"/>
          <p:cNvSpPr txBox="1"/>
          <p:nvPr/>
        </p:nvSpPr>
        <p:spPr>
          <a:xfrm>
            <a:off x="269920" y="4897263"/>
            <a:ext cx="8858840" cy="1938992"/>
          </a:xfrm>
          <a:prstGeom prst="rect">
            <a:avLst/>
          </a:prstGeom>
          <a:noFill/>
        </p:spPr>
        <p:txBody>
          <a:bodyPr wrap="square" rtlCol="0">
            <a:spAutoFit/>
          </a:bodyPr>
          <a:lstStyle/>
          <a:p>
            <a:pPr marL="257175" indent="-257175">
              <a:buFont typeface="Arial" panose="020B0604020202020204" pitchFamily="34" charset="0"/>
              <a:buChar char="•"/>
            </a:pPr>
            <a:r>
              <a:rPr lang="en-US" sz="2000" dirty="0"/>
              <a:t>Before we can </a:t>
            </a:r>
            <a:r>
              <a:rPr lang="en-US" sz="2000" b="1" dirty="0"/>
              <a:t>understand</a:t>
            </a:r>
            <a:r>
              <a:rPr lang="en-US" sz="2000" dirty="0"/>
              <a:t> a concept, we have to </a:t>
            </a:r>
            <a:r>
              <a:rPr lang="en-US" sz="2000" b="1" dirty="0"/>
              <a:t>remember</a:t>
            </a:r>
            <a:r>
              <a:rPr lang="en-US" sz="2000" dirty="0"/>
              <a:t> it</a:t>
            </a:r>
          </a:p>
          <a:p>
            <a:pPr marL="257175" indent="-257175">
              <a:buFont typeface="Arial" panose="020B0604020202020204" pitchFamily="34" charset="0"/>
              <a:buChar char="•"/>
            </a:pPr>
            <a:r>
              <a:rPr lang="en-US" sz="2000" dirty="0"/>
              <a:t>Before we can </a:t>
            </a:r>
            <a:r>
              <a:rPr lang="en-US" sz="2000" b="1" dirty="0"/>
              <a:t>apply</a:t>
            </a:r>
            <a:r>
              <a:rPr lang="en-US" sz="2000" dirty="0"/>
              <a:t> the concept, we must </a:t>
            </a:r>
            <a:r>
              <a:rPr lang="en-US" sz="2000" b="1" dirty="0"/>
              <a:t>understand</a:t>
            </a:r>
            <a:r>
              <a:rPr lang="en-US" sz="2000" dirty="0"/>
              <a:t> it</a:t>
            </a:r>
          </a:p>
          <a:p>
            <a:pPr marL="257175" indent="-257175">
              <a:buFont typeface="Arial" panose="020B0604020202020204" pitchFamily="34" charset="0"/>
              <a:buChar char="•"/>
            </a:pPr>
            <a:r>
              <a:rPr lang="en-US" sz="2000" dirty="0"/>
              <a:t>Before we </a:t>
            </a:r>
            <a:r>
              <a:rPr lang="en-US" sz="2000" b="1" dirty="0"/>
              <a:t>analyze</a:t>
            </a:r>
            <a:r>
              <a:rPr lang="en-US" sz="2000" dirty="0"/>
              <a:t> it, we must be able to </a:t>
            </a:r>
            <a:r>
              <a:rPr lang="en-US" sz="2000" b="1" dirty="0"/>
              <a:t>apply</a:t>
            </a:r>
            <a:r>
              <a:rPr lang="en-US" sz="2000" dirty="0"/>
              <a:t> it</a:t>
            </a:r>
          </a:p>
          <a:p>
            <a:pPr marL="257175" indent="-257175">
              <a:buFont typeface="Arial" panose="020B0604020202020204" pitchFamily="34" charset="0"/>
              <a:buChar char="•"/>
            </a:pPr>
            <a:r>
              <a:rPr lang="en-US" sz="2000" dirty="0"/>
              <a:t>Before we can </a:t>
            </a:r>
            <a:r>
              <a:rPr lang="en-US" sz="2000" b="1" dirty="0"/>
              <a:t>evaluate</a:t>
            </a:r>
            <a:r>
              <a:rPr lang="en-US" sz="2000" dirty="0"/>
              <a:t> its impact, we must have </a:t>
            </a:r>
            <a:r>
              <a:rPr lang="en-US" sz="2000" b="1" dirty="0"/>
              <a:t>analyzed</a:t>
            </a:r>
            <a:r>
              <a:rPr lang="en-US" sz="2000" dirty="0"/>
              <a:t> it</a:t>
            </a:r>
          </a:p>
          <a:p>
            <a:pPr marL="257175" indent="-257175">
              <a:buFont typeface="Arial" panose="020B0604020202020204" pitchFamily="34" charset="0"/>
              <a:buChar char="•"/>
            </a:pPr>
            <a:r>
              <a:rPr lang="en-US" sz="2000" dirty="0"/>
              <a:t>Before we can </a:t>
            </a:r>
            <a:r>
              <a:rPr lang="en-US" sz="2000" b="1" dirty="0"/>
              <a:t>create,</a:t>
            </a:r>
            <a:r>
              <a:rPr lang="en-US" sz="2000" dirty="0"/>
              <a:t> we must have </a:t>
            </a:r>
            <a:r>
              <a:rPr lang="en-US" sz="2000" b="1" dirty="0"/>
              <a:t>remembered, understood, applied, analyzed,</a:t>
            </a:r>
            <a:r>
              <a:rPr lang="en-US" sz="2000" dirty="0"/>
              <a:t> and </a:t>
            </a:r>
            <a:r>
              <a:rPr lang="en-US" sz="2000" b="1" dirty="0"/>
              <a:t>evaluated</a:t>
            </a:r>
            <a:r>
              <a:rPr lang="en-US" sz="2000" dirty="0"/>
              <a:t> (OEC 2, 2015).</a:t>
            </a:r>
          </a:p>
        </p:txBody>
      </p:sp>
    </p:spTree>
    <p:extLst>
      <p:ext uri="{BB962C8B-B14F-4D97-AF65-F5344CB8AC3E}">
        <p14:creationId xmlns:p14="http://schemas.microsoft.com/office/powerpoint/2010/main" val="2676671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2901" t="9622" r="23746" b="21835"/>
          <a:stretch/>
        </p:blipFill>
        <p:spPr bwMode="auto">
          <a:xfrm>
            <a:off x="0" y="1204913"/>
            <a:ext cx="9144000" cy="5624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92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2802" t="22505" r="23179" b="14785"/>
          <a:stretch/>
        </p:blipFill>
        <p:spPr bwMode="auto">
          <a:xfrm>
            <a:off x="0" y="1233488"/>
            <a:ext cx="9143999" cy="5624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5266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5417" t="23518" r="26250" b="21852"/>
          <a:stretch/>
        </p:blipFill>
        <p:spPr bwMode="auto">
          <a:xfrm>
            <a:off x="0" y="1143000"/>
            <a:ext cx="9144000"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5907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24652" t="19959" r="25000" b="13169"/>
          <a:stretch/>
        </p:blipFill>
        <p:spPr bwMode="auto">
          <a:xfrm>
            <a:off x="0" y="1066801"/>
            <a:ext cx="9220200" cy="5867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94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4537" t="18725" r="25117" b="16872"/>
          <a:stretch/>
        </p:blipFill>
        <p:spPr bwMode="auto">
          <a:xfrm>
            <a:off x="0" y="1066801"/>
            <a:ext cx="9144000"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55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736x/a4/21/33/a421332c09ee29dcecd87f4880916d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486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9920" y="228600"/>
            <a:ext cx="5593080" cy="762000"/>
          </a:xfrm>
        </p:spPr>
        <p:txBody>
          <a:bodyPr/>
          <a:lstStyle/>
          <a:p>
            <a:r>
              <a:rPr lang="en-US" sz="4400" b="0" dirty="0" smtClean="0">
                <a:solidFill>
                  <a:schemeClr val="bg1"/>
                </a:solidFill>
                <a:latin typeface="Calibri" panose="020F0502020204030204" pitchFamily="34" charset="0"/>
              </a:rPr>
              <a:t>Clear direction is good</a:t>
            </a:r>
            <a:endParaRPr lang="en-US" sz="4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9931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9880" y="228600"/>
            <a:ext cx="6324600" cy="762000"/>
          </a:xfrm>
        </p:spPr>
        <p:txBody>
          <a:bodyPr/>
          <a:lstStyle/>
          <a:p>
            <a:r>
              <a:rPr lang="en-US" dirty="0" smtClean="0">
                <a:solidFill>
                  <a:schemeClr val="bg1"/>
                </a:solidFill>
              </a:rPr>
              <a:t>Questions and Comments? </a:t>
            </a:r>
            <a:endParaRPr lang="en-US" dirty="0">
              <a:solidFill>
                <a:schemeClr val="bg1"/>
              </a:solidFill>
            </a:endParaRPr>
          </a:p>
        </p:txBody>
      </p:sp>
      <p:sp>
        <p:nvSpPr>
          <p:cNvPr id="9" name="TextBox 8"/>
          <p:cNvSpPr txBox="1"/>
          <p:nvPr/>
        </p:nvSpPr>
        <p:spPr>
          <a:xfrm>
            <a:off x="457200" y="1427976"/>
            <a:ext cx="8305800" cy="2523768"/>
          </a:xfrm>
          <a:prstGeom prst="rect">
            <a:avLst/>
          </a:prstGeom>
          <a:gradFill flip="none" rotWithShape="1">
            <a:gsLst>
              <a:gs pos="0">
                <a:srgbClr val="048969"/>
              </a:gs>
              <a:gs pos="56000">
                <a:schemeClr val="accent1">
                  <a:lumMod val="45000"/>
                  <a:lumOff val="55000"/>
                </a:schemeClr>
              </a:gs>
              <a:gs pos="78000">
                <a:schemeClr val="accent1">
                  <a:lumMod val="45000"/>
                  <a:lumOff val="55000"/>
                </a:schemeClr>
              </a:gs>
              <a:gs pos="100000">
                <a:schemeClr val="accent1">
                  <a:lumMod val="30000"/>
                  <a:lumOff val="70000"/>
                </a:schemeClr>
              </a:gs>
            </a:gsLst>
            <a:lin ang="16200000" scaled="1"/>
            <a:tileRect/>
          </a:gradFill>
          <a:ln w="25400">
            <a:solidFill>
              <a:srgbClr val="00B050"/>
            </a:solidFill>
          </a:ln>
        </p:spPr>
        <p:txBody>
          <a:bodyPr wrap="square" rtlCol="0">
            <a:spAutoFit/>
          </a:bodyPr>
          <a:lstStyle/>
          <a:p>
            <a:r>
              <a:rPr lang="en-US" sz="2000" b="1" dirty="0" smtClean="0"/>
              <a:t>Maria Christian, </a:t>
            </a:r>
            <a:r>
              <a:rPr lang="en-US" sz="2000" b="1" dirty="0" err="1" smtClean="0"/>
              <a:t>Ed.D</a:t>
            </a:r>
            <a:r>
              <a:rPr lang="en-US" sz="2000" b="1" dirty="0" smtClean="0"/>
              <a:t>.</a:t>
            </a:r>
            <a:r>
              <a:rPr lang="en-US" sz="2000" dirty="0" smtClean="0"/>
              <a:t>			P: 918-449-6522</a:t>
            </a:r>
          </a:p>
          <a:p>
            <a:r>
              <a:rPr lang="en-US" sz="2000" dirty="0" smtClean="0"/>
              <a:t>Assistant Professor of Higher 		christ32@nsuok.edu</a:t>
            </a:r>
          </a:p>
          <a:p>
            <a:r>
              <a:rPr lang="en-US" sz="2000" dirty="0" smtClean="0"/>
              <a:t>Education Leadership			</a:t>
            </a:r>
          </a:p>
          <a:p>
            <a:r>
              <a:rPr lang="en-US" sz="2000" dirty="0" smtClean="0"/>
              <a:t>Department of Educational Leadership</a:t>
            </a:r>
          </a:p>
          <a:p>
            <a:r>
              <a:rPr lang="en-US" sz="2000" dirty="0" smtClean="0"/>
              <a:t>________________________________________________________</a:t>
            </a:r>
          </a:p>
          <a:p>
            <a:r>
              <a:rPr lang="en-US" sz="2000" dirty="0" smtClean="0"/>
              <a:t>3100 E. New Orleans       </a:t>
            </a:r>
          </a:p>
          <a:p>
            <a:r>
              <a:rPr lang="en-US" sz="2000" dirty="0" smtClean="0"/>
              <a:t>Broken Arrow, OK  74014			www.nsuok.edu</a:t>
            </a:r>
          </a:p>
          <a:p>
            <a:endParaRPr lang="en-US" sz="1800" dirty="0"/>
          </a:p>
        </p:txBody>
      </p:sp>
      <p:sp>
        <p:nvSpPr>
          <p:cNvPr id="10" name="TextBox 9"/>
          <p:cNvSpPr txBox="1"/>
          <p:nvPr/>
        </p:nvSpPr>
        <p:spPr>
          <a:xfrm>
            <a:off x="472440" y="4114800"/>
            <a:ext cx="8305800" cy="2554545"/>
          </a:xfrm>
          <a:prstGeom prst="rect">
            <a:avLst/>
          </a:prstGeom>
          <a:gradFill>
            <a:gsLst>
              <a:gs pos="0">
                <a:srgbClr val="048969"/>
              </a:gs>
              <a:gs pos="60000">
                <a:schemeClr val="accent1">
                  <a:lumMod val="45000"/>
                  <a:lumOff val="55000"/>
                </a:schemeClr>
              </a:gs>
              <a:gs pos="78000">
                <a:schemeClr val="accent1">
                  <a:lumMod val="45000"/>
                  <a:lumOff val="55000"/>
                </a:schemeClr>
              </a:gs>
              <a:gs pos="100000">
                <a:schemeClr val="accent1">
                  <a:lumMod val="30000"/>
                  <a:lumOff val="70000"/>
                </a:schemeClr>
              </a:gs>
            </a:gsLst>
            <a:lin ang="16200000" scaled="1"/>
          </a:gradFill>
          <a:ln w="25400">
            <a:solidFill>
              <a:srgbClr val="00B050"/>
            </a:solidFill>
          </a:ln>
        </p:spPr>
        <p:txBody>
          <a:bodyPr wrap="square" rtlCol="0">
            <a:spAutoFit/>
          </a:bodyPr>
          <a:lstStyle/>
          <a:p>
            <a:r>
              <a:rPr lang="en-US" sz="2000" b="1" dirty="0" err="1" smtClean="0"/>
              <a:t>Jerol</a:t>
            </a:r>
            <a:r>
              <a:rPr lang="en-US" sz="2000" b="1" dirty="0" smtClean="0"/>
              <a:t> Skinner</a:t>
            </a:r>
            <a:r>
              <a:rPr lang="en-US" sz="2000" dirty="0" smtClean="0"/>
              <a:t>				P: 918-444-5851</a:t>
            </a:r>
          </a:p>
          <a:p>
            <a:r>
              <a:rPr lang="en-US" sz="2000" dirty="0" smtClean="0"/>
              <a:t>Coordinator </a:t>
            </a:r>
            <a:r>
              <a:rPr lang="en-US" sz="2000" dirty="0"/>
              <a:t>Of Academic </a:t>
            </a:r>
            <a:r>
              <a:rPr lang="en-US" sz="2000" dirty="0" smtClean="0"/>
              <a:t>Services,	skinnerj@nsuok.edu</a:t>
            </a:r>
            <a:r>
              <a:rPr lang="en-US" sz="2000" dirty="0"/>
              <a:t/>
            </a:r>
            <a:br>
              <a:rPr lang="en-US" sz="2000" dirty="0"/>
            </a:br>
            <a:r>
              <a:rPr lang="en-US" sz="2000" dirty="0" smtClean="0"/>
              <a:t>Instructional Designer</a:t>
            </a:r>
          </a:p>
          <a:p>
            <a:r>
              <a:rPr lang="en-US" sz="2000" dirty="0" smtClean="0"/>
              <a:t>Center </a:t>
            </a:r>
            <a:r>
              <a:rPr lang="en-US" sz="2000" dirty="0"/>
              <a:t>for Teaching and </a:t>
            </a:r>
            <a:r>
              <a:rPr lang="en-US" sz="2000" dirty="0" smtClean="0"/>
              <a:t>Learning</a:t>
            </a:r>
          </a:p>
          <a:p>
            <a:r>
              <a:rPr lang="en-US" sz="2000" dirty="0" smtClean="0"/>
              <a:t>__________________________________________________</a:t>
            </a:r>
          </a:p>
          <a:p>
            <a:r>
              <a:rPr lang="en-US" sz="2000" dirty="0"/>
              <a:t>W. Roger Webb Educational Technology Center 618</a:t>
            </a:r>
            <a:r>
              <a:rPr lang="en-US" sz="1800" dirty="0"/>
              <a:t/>
            </a:r>
            <a:br>
              <a:rPr lang="en-US" sz="1800" dirty="0"/>
            </a:br>
            <a:r>
              <a:rPr lang="en-US" sz="2000" dirty="0" smtClean="0"/>
              <a:t>Tahlequah, OK  74464				www.nsuok.edu</a:t>
            </a:r>
            <a:endParaRPr lang="en-US" sz="1800" dirty="0" smtClean="0"/>
          </a:p>
          <a:p>
            <a:r>
              <a:rPr lang="en-US" sz="2000" dirty="0" smtClean="0"/>
              <a:t>	</a:t>
            </a:r>
            <a:endParaRPr lang="en-US" sz="2000" dirty="0"/>
          </a:p>
        </p:txBody>
      </p:sp>
    </p:spTree>
    <p:extLst>
      <p:ext uri="{BB962C8B-B14F-4D97-AF65-F5344CB8AC3E}">
        <p14:creationId xmlns:p14="http://schemas.microsoft.com/office/powerpoint/2010/main" val="244264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osaicprojects.files.wordpress.com/2013/12/strateg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962400"/>
            <a:ext cx="5981700" cy="2819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33800" y="228600"/>
            <a:ext cx="3810000" cy="762000"/>
          </a:xfrm>
        </p:spPr>
        <p:txBody>
          <a:bodyPr/>
          <a:lstStyle/>
          <a:p>
            <a:r>
              <a:rPr lang="en-US" sz="4400" b="0" dirty="0" smtClean="0">
                <a:solidFill>
                  <a:schemeClr val="bg1"/>
                </a:solidFill>
                <a:latin typeface="Calibri" panose="020F0502020204030204" pitchFamily="34" charset="0"/>
              </a:rPr>
              <a:t>Overview</a:t>
            </a:r>
            <a:endParaRPr lang="en-US" sz="4400" b="0" dirty="0">
              <a:solidFill>
                <a:schemeClr val="bg1"/>
              </a:solidFill>
              <a:latin typeface="Calibri" panose="020F0502020204030204" pitchFamily="34" charset="0"/>
            </a:endParaRPr>
          </a:p>
        </p:txBody>
      </p:sp>
      <p:sp>
        <p:nvSpPr>
          <p:cNvPr id="3" name="Content Placeholder 2"/>
          <p:cNvSpPr>
            <a:spLocks noGrp="1"/>
          </p:cNvSpPr>
          <p:nvPr>
            <p:ph idx="1"/>
          </p:nvPr>
        </p:nvSpPr>
        <p:spPr>
          <a:xfrm>
            <a:off x="152400" y="1233488"/>
            <a:ext cx="8763000" cy="5624512"/>
          </a:xfrm>
        </p:spPr>
        <p:txBody>
          <a:bodyPr/>
          <a:lstStyle/>
          <a:p>
            <a:r>
              <a:rPr lang="en-US" sz="2800" dirty="0" smtClean="0"/>
              <a:t>Justification for NSU’s Online Educator Certificate Courses </a:t>
            </a:r>
          </a:p>
          <a:p>
            <a:r>
              <a:rPr lang="en-US" sz="2800" dirty="0" smtClean="0"/>
              <a:t>Discussion of QM Standards </a:t>
            </a:r>
            <a:r>
              <a:rPr lang="en-US" sz="2800" dirty="0" smtClean="0"/>
              <a:t>2, 3 and </a:t>
            </a:r>
            <a:r>
              <a:rPr lang="en-US" sz="2800" dirty="0" smtClean="0"/>
              <a:t>4 </a:t>
            </a:r>
            <a:r>
              <a:rPr lang="en-US" sz="2800" dirty="0" smtClean="0"/>
              <a:t>Review </a:t>
            </a:r>
            <a:r>
              <a:rPr lang="en-US" sz="2800" dirty="0" smtClean="0"/>
              <a:t>of Revised Bloom’s Taxonomy </a:t>
            </a:r>
          </a:p>
          <a:p>
            <a:r>
              <a:rPr lang="en-US" sz="2800" dirty="0" smtClean="0"/>
              <a:t>Introduction to the Course Alignment Matrix for objectives, assessment, and instructional materials</a:t>
            </a:r>
          </a:p>
          <a:p>
            <a:endParaRPr lang="en-US" dirty="0"/>
          </a:p>
        </p:txBody>
      </p:sp>
      <p:sp>
        <p:nvSpPr>
          <p:cNvPr id="4" name="TextBox 3"/>
          <p:cNvSpPr txBox="1"/>
          <p:nvPr/>
        </p:nvSpPr>
        <p:spPr>
          <a:xfrm>
            <a:off x="7010400" y="6172200"/>
            <a:ext cx="2133600" cy="646331"/>
          </a:xfrm>
          <a:prstGeom prst="rect">
            <a:avLst/>
          </a:prstGeom>
          <a:noFill/>
        </p:spPr>
        <p:txBody>
          <a:bodyPr wrap="square" rtlCol="0">
            <a:spAutoFit/>
          </a:bodyPr>
          <a:lstStyle/>
          <a:p>
            <a:r>
              <a:rPr lang="en-US" sz="1200" dirty="0"/>
              <a:t>Source: https://mosaicprojects.wordpress.com/tag/pmo/</a:t>
            </a:r>
          </a:p>
        </p:txBody>
      </p:sp>
    </p:spTree>
    <p:extLst>
      <p:ext uri="{BB962C8B-B14F-4D97-AF65-F5344CB8AC3E}">
        <p14:creationId xmlns:p14="http://schemas.microsoft.com/office/powerpoint/2010/main" val="103310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828800" y="0"/>
            <a:ext cx="6019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dirty="0" smtClean="0">
                <a:solidFill>
                  <a:schemeClr val="bg1"/>
                </a:solidFill>
                <a:latin typeface="Calibri"/>
                <a:ea typeface="Calibri"/>
                <a:cs typeface="Calibri"/>
                <a:sym typeface="Calibri"/>
              </a:rPr>
              <a:t>Justification</a:t>
            </a:r>
            <a:endParaRPr lang="en-US" sz="4400" b="0" i="0" u="none" strike="noStrike" cap="none" dirty="0">
              <a:solidFill>
                <a:schemeClr val="bg1"/>
              </a:solidFill>
              <a:latin typeface="Calibri"/>
              <a:ea typeface="Calibri"/>
              <a:cs typeface="Calibri"/>
              <a:sym typeface="Calibri"/>
            </a:endParaRPr>
          </a:p>
        </p:txBody>
      </p:sp>
      <p:sp>
        <p:nvSpPr>
          <p:cNvPr id="97" name="Shape 97"/>
          <p:cNvSpPr txBox="1">
            <a:spLocks noGrp="1"/>
          </p:cNvSpPr>
          <p:nvPr>
            <p:ph type="body" idx="1"/>
          </p:nvPr>
        </p:nvSpPr>
        <p:spPr>
          <a:xfrm>
            <a:off x="0" y="1417636"/>
            <a:ext cx="9144000" cy="5440363"/>
          </a:xfrm>
          <a:prstGeom prst="rect">
            <a:avLst/>
          </a:prstGeom>
          <a:noFill/>
          <a:ln>
            <a:noFill/>
          </a:ln>
        </p:spPr>
        <p:txBody>
          <a:bodyPr lIns="91425" tIns="45700" rIns="91425" bIns="45700" anchor="t" anchorCtr="0">
            <a:noAutofit/>
          </a:bodyPr>
          <a:lstStyle/>
          <a:p>
            <a:pPr lvl="0">
              <a:lnSpc>
                <a:spcPct val="80000"/>
              </a:lnSpc>
              <a:spcBef>
                <a:spcPts val="304"/>
              </a:spcBef>
              <a:spcAft>
                <a:spcPts val="0"/>
              </a:spcAft>
              <a:buClr>
                <a:schemeClr val="dk1"/>
              </a:buClr>
              <a:buSzPct val="101333"/>
              <a:buFont typeface="Arial"/>
              <a:buChar char="•"/>
            </a:pPr>
            <a:r>
              <a:rPr lang="en-US" sz="3200" dirty="0">
                <a:solidFill>
                  <a:schemeClr val="dk1"/>
                </a:solidFill>
                <a:latin typeface="Calibri"/>
                <a:ea typeface="Calibri"/>
                <a:cs typeface="Calibri"/>
                <a:sym typeface="Calibri"/>
              </a:rPr>
              <a:t>NSU’s Online Educator Certificate </a:t>
            </a:r>
            <a:r>
              <a:rPr lang="en-US" sz="3200" dirty="0" smtClean="0">
                <a:solidFill>
                  <a:schemeClr val="dk1"/>
                </a:solidFill>
                <a:latin typeface="Calibri"/>
                <a:ea typeface="Calibri"/>
                <a:cs typeface="Calibri"/>
                <a:sym typeface="Calibri"/>
              </a:rPr>
              <a:t>(2013) Policy</a:t>
            </a:r>
            <a:endParaRPr lang="en-US" sz="3200" dirty="0">
              <a:solidFill>
                <a:schemeClr val="dk1"/>
              </a:solidFill>
              <a:latin typeface="Calibri"/>
              <a:ea typeface="Calibri"/>
              <a:cs typeface="Calibri"/>
              <a:sym typeface="Calibri"/>
            </a:endParaRPr>
          </a:p>
          <a:p>
            <a:pPr lvl="1">
              <a:lnSpc>
                <a:spcPct val="80000"/>
              </a:lnSpc>
              <a:spcBef>
                <a:spcPts val="266"/>
              </a:spcBef>
              <a:spcAft>
                <a:spcPts val="0"/>
              </a:spcAft>
              <a:buClr>
                <a:schemeClr val="dk1"/>
              </a:buClr>
              <a:buSzPct val="102307"/>
              <a:buFont typeface="Arial"/>
              <a:buChar char="–"/>
            </a:pPr>
            <a:r>
              <a:rPr lang="en-US" sz="2800" dirty="0">
                <a:solidFill>
                  <a:schemeClr val="dk1"/>
                </a:solidFill>
                <a:latin typeface="Calibri"/>
                <a:ea typeface="Calibri"/>
                <a:cs typeface="Calibri"/>
                <a:sym typeface="Calibri"/>
              </a:rPr>
              <a:t>Level 1: LMS training implemented 2013</a:t>
            </a:r>
          </a:p>
          <a:p>
            <a:pPr lvl="1">
              <a:lnSpc>
                <a:spcPct val="80000"/>
              </a:lnSpc>
              <a:spcBef>
                <a:spcPts val="266"/>
              </a:spcBef>
              <a:spcAft>
                <a:spcPts val="0"/>
              </a:spcAft>
              <a:buClr>
                <a:schemeClr val="dk1"/>
              </a:buClr>
              <a:buSzPct val="102307"/>
              <a:buFont typeface="Arial"/>
              <a:buChar char="–"/>
            </a:pPr>
            <a:r>
              <a:rPr lang="en-US" sz="2800" dirty="0">
                <a:solidFill>
                  <a:schemeClr val="dk1"/>
                </a:solidFill>
                <a:latin typeface="Calibri"/>
                <a:ea typeface="Calibri"/>
                <a:cs typeface="Calibri"/>
                <a:sym typeface="Calibri"/>
              </a:rPr>
              <a:t>Level 2: Course Design implemented 2014</a:t>
            </a:r>
          </a:p>
          <a:p>
            <a:pPr lvl="1">
              <a:lnSpc>
                <a:spcPct val="80000"/>
              </a:lnSpc>
              <a:spcBef>
                <a:spcPts val="266"/>
              </a:spcBef>
              <a:buClr>
                <a:schemeClr val="dk1"/>
              </a:buClr>
              <a:buSzPct val="102307"/>
              <a:buFont typeface="Arial"/>
              <a:buChar char="–"/>
            </a:pPr>
            <a:r>
              <a:rPr lang="en-US" sz="2800" dirty="0">
                <a:solidFill>
                  <a:schemeClr val="dk1"/>
                </a:solidFill>
                <a:latin typeface="Calibri"/>
                <a:ea typeface="Calibri"/>
                <a:cs typeface="Calibri"/>
                <a:sym typeface="Calibri"/>
              </a:rPr>
              <a:t>Mentor &amp; Course Reviewer: continuous improvement process implemented </a:t>
            </a:r>
            <a:r>
              <a:rPr lang="en-US" sz="2800" dirty="0" smtClean="0">
                <a:solidFill>
                  <a:schemeClr val="dk1"/>
                </a:solidFill>
                <a:latin typeface="Calibri"/>
                <a:ea typeface="Calibri"/>
                <a:cs typeface="Calibri"/>
                <a:sym typeface="Calibri"/>
              </a:rPr>
              <a:t>2016</a:t>
            </a:r>
          </a:p>
          <a:p>
            <a:pPr marL="457200" lvl="1" indent="0">
              <a:lnSpc>
                <a:spcPct val="80000"/>
              </a:lnSpc>
              <a:spcBef>
                <a:spcPts val="266"/>
              </a:spcBef>
              <a:buClr>
                <a:schemeClr val="dk1"/>
              </a:buClr>
              <a:buSzPct val="102307"/>
              <a:buNone/>
            </a:pPr>
            <a:endParaRPr lang="en-US" sz="2800" dirty="0">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101333"/>
              <a:buFont typeface="Arial"/>
              <a:buChar char="•"/>
            </a:pPr>
            <a:r>
              <a:rPr lang="en-US" sz="3200" b="0" i="0" u="none" strike="noStrike" cap="none" dirty="0" smtClean="0">
                <a:solidFill>
                  <a:schemeClr val="dk1"/>
                </a:solidFill>
                <a:latin typeface="Calibri"/>
                <a:ea typeface="Calibri"/>
                <a:cs typeface="Calibri"/>
                <a:sym typeface="Calibri"/>
              </a:rPr>
              <a:t>OSHRE - </a:t>
            </a:r>
            <a:r>
              <a:rPr lang="en-US" sz="3200" b="0" i="0" u="sng" strike="noStrike" cap="none" dirty="0" smtClean="0">
                <a:solidFill>
                  <a:schemeClr val="hlink"/>
                </a:solidFill>
                <a:latin typeface="Calibri"/>
                <a:ea typeface="Calibri"/>
                <a:cs typeface="Calibri"/>
                <a:sym typeface="Calibri"/>
                <a:hlinkClick r:id="rId3"/>
              </a:rPr>
              <a:t>3.16.5.A.1</a:t>
            </a:r>
            <a:r>
              <a:rPr lang="en-US" sz="3200" b="0" i="0" u="sng" strike="noStrike" cap="none" dirty="0">
                <a:solidFill>
                  <a:schemeClr val="hlink"/>
                </a:solidFill>
                <a:latin typeface="Calibri"/>
                <a:ea typeface="Calibri"/>
                <a:cs typeface="Calibri"/>
                <a:sym typeface="Calibri"/>
                <a:hlinkClick r:id="rId3"/>
              </a:rPr>
              <a:t>:</a:t>
            </a:r>
          </a:p>
          <a:p>
            <a:pPr marL="1143000" marR="0" lvl="2" indent="-228600" algn="l" rtl="0">
              <a:lnSpc>
                <a:spcPct val="80000"/>
              </a:lnSpc>
              <a:spcBef>
                <a:spcPts val="228"/>
              </a:spcBef>
              <a:spcAft>
                <a:spcPts val="0"/>
              </a:spcAft>
              <a:buClr>
                <a:schemeClr val="dk1"/>
              </a:buClr>
              <a:buSzPct val="103636"/>
              <a:buFont typeface="Arial"/>
              <a:buChar char="•"/>
            </a:pPr>
            <a:r>
              <a:rPr lang="en-US" sz="2800" b="0" i="0" u="none" strike="noStrike" cap="none" dirty="0">
                <a:solidFill>
                  <a:schemeClr val="dk1"/>
                </a:solidFill>
                <a:latin typeface="Calibri"/>
                <a:ea typeface="Calibri"/>
                <a:cs typeface="Calibri"/>
                <a:sym typeface="Calibri"/>
              </a:rPr>
              <a:t>Faculty should receive training and faculty development to achieve competency in the technology required for teaching at a distance.</a:t>
            </a:r>
          </a:p>
          <a:p>
            <a:pPr marL="342900" marR="0" lvl="0" indent="-342900" algn="l" rtl="0">
              <a:lnSpc>
                <a:spcPct val="80000"/>
              </a:lnSpc>
              <a:spcBef>
                <a:spcPts val="304"/>
              </a:spcBef>
              <a:spcAft>
                <a:spcPts val="0"/>
              </a:spcAft>
              <a:buClr>
                <a:schemeClr val="dk1"/>
              </a:buClr>
              <a:buSzPct val="101333"/>
              <a:buFont typeface="Arial"/>
              <a:buChar char="•"/>
            </a:pPr>
            <a:r>
              <a:rPr lang="en-US" sz="3200" b="0" i="0" u="none" strike="noStrike" cap="none" dirty="0">
                <a:solidFill>
                  <a:schemeClr val="dk1"/>
                </a:solidFill>
                <a:latin typeface="Calibri"/>
                <a:ea typeface="Calibri"/>
                <a:cs typeface="Calibri"/>
                <a:sym typeface="Calibri"/>
              </a:rPr>
              <a:t>NC-SARA &amp; HLC </a:t>
            </a:r>
            <a:r>
              <a:rPr lang="en-US" sz="3200" b="0" i="0" u="none" strike="noStrike" cap="none" dirty="0" smtClean="0">
                <a:solidFill>
                  <a:schemeClr val="dk1"/>
                </a:solidFill>
                <a:latin typeface="Calibri"/>
                <a:ea typeface="Calibri"/>
                <a:cs typeface="Calibri"/>
                <a:sym typeface="Calibri"/>
              </a:rPr>
              <a:t>expectations - </a:t>
            </a:r>
            <a:r>
              <a:rPr lang="en-US" sz="2800" b="0" i="0" u="none" strike="noStrike" cap="none" dirty="0" smtClean="0">
                <a:solidFill>
                  <a:schemeClr val="dk1"/>
                </a:solidFill>
                <a:latin typeface="Calibri"/>
                <a:ea typeface="Calibri"/>
                <a:cs typeface="Calibri"/>
                <a:sym typeface="Calibri"/>
              </a:rPr>
              <a:t>Uses </a:t>
            </a:r>
            <a:r>
              <a:rPr lang="en-US" sz="2800" b="0" i="0" u="none" strike="noStrike" cap="none" dirty="0">
                <a:solidFill>
                  <a:schemeClr val="dk1"/>
                </a:solidFill>
                <a:latin typeface="Calibri"/>
                <a:ea typeface="Calibri"/>
                <a:cs typeface="Calibri"/>
                <a:sym typeface="Calibri"/>
              </a:rPr>
              <a:t>Council of Regional Accrediting Commissions’ (C-RAC) </a:t>
            </a:r>
            <a:r>
              <a:rPr lang="en-US" sz="2800" b="0" i="0" u="sng" strike="noStrike" cap="none" dirty="0">
                <a:solidFill>
                  <a:schemeClr val="hlink"/>
                </a:solidFill>
                <a:latin typeface="Calibri"/>
                <a:ea typeface="Calibri"/>
                <a:cs typeface="Calibri"/>
                <a:sym typeface="Calibri"/>
                <a:hlinkClick r:id="rId4"/>
              </a:rPr>
              <a:t>Interregional Guidelines for the Evaluation of Distance Education 2011</a:t>
            </a:r>
            <a:r>
              <a:rPr lang="en-US" sz="2800" b="0" i="0" u="none" strike="noStrike" cap="none" dirty="0" smtClean="0">
                <a:solidFill>
                  <a:schemeClr val="dk1"/>
                </a:solidFill>
                <a:latin typeface="Calibri"/>
                <a:ea typeface="Calibri"/>
                <a:cs typeface="Calibri"/>
                <a:sym typeface="Calibri"/>
              </a:rPr>
              <a:t>:</a:t>
            </a:r>
          </a:p>
          <a:p>
            <a:pPr marL="342900" marR="0" lvl="0" indent="-342900" algn="l" rtl="0">
              <a:lnSpc>
                <a:spcPct val="80000"/>
              </a:lnSpc>
              <a:spcBef>
                <a:spcPts val="304"/>
              </a:spcBef>
              <a:spcAft>
                <a:spcPts val="0"/>
              </a:spcAft>
              <a:buClr>
                <a:schemeClr val="dk1"/>
              </a:buClr>
              <a:buSzPct val="101333"/>
              <a:buFont typeface="Arial"/>
              <a:buChar char="•"/>
            </a:pPr>
            <a:endParaRPr lang="en-US"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34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58128"/>
            <a:ext cx="3357563" cy="762000"/>
          </a:xfrm>
        </p:spPr>
        <p:txBody>
          <a:bodyPr/>
          <a:lstStyle/>
          <a:p>
            <a:r>
              <a:rPr lang="en-US" sz="4400" b="0" dirty="0" smtClean="0">
                <a:solidFill>
                  <a:schemeClr val="bg1"/>
                </a:solidFill>
                <a:latin typeface="Calibri" panose="020F0502020204030204" pitchFamily="34" charset="0"/>
              </a:rPr>
              <a:t>Justification</a:t>
            </a:r>
            <a:endParaRPr lang="en-US" sz="4400" b="0" dirty="0">
              <a:solidFill>
                <a:schemeClr val="bg1"/>
              </a:solidFill>
              <a:latin typeface="Calibri" panose="020F0502020204030204" pitchFamily="34" charset="0"/>
            </a:endParaRPr>
          </a:p>
        </p:txBody>
      </p:sp>
      <p:sp>
        <p:nvSpPr>
          <p:cNvPr id="3" name="Content Placeholder 2"/>
          <p:cNvSpPr>
            <a:spLocks noGrp="1"/>
          </p:cNvSpPr>
          <p:nvPr>
            <p:ph idx="1"/>
          </p:nvPr>
        </p:nvSpPr>
        <p:spPr>
          <a:xfrm>
            <a:off x="0" y="1371600"/>
            <a:ext cx="9144000" cy="5486400"/>
          </a:xfrm>
        </p:spPr>
        <p:txBody>
          <a:bodyPr/>
          <a:lstStyle/>
          <a:p>
            <a:pPr marL="0" indent="0">
              <a:lnSpc>
                <a:spcPct val="80000"/>
              </a:lnSpc>
              <a:spcBef>
                <a:spcPts val="228"/>
              </a:spcBef>
              <a:spcAft>
                <a:spcPts val="0"/>
              </a:spcAft>
              <a:buClr>
                <a:schemeClr val="dk1"/>
              </a:buClr>
              <a:buSzPct val="103636"/>
              <a:buNone/>
            </a:pPr>
            <a:r>
              <a:rPr lang="en-US" sz="3000" dirty="0" smtClean="0">
                <a:solidFill>
                  <a:schemeClr val="dk1"/>
                </a:solidFill>
                <a:latin typeface="Calibri"/>
                <a:ea typeface="Calibri"/>
                <a:cs typeface="Calibri"/>
                <a:sym typeface="Calibri"/>
              </a:rPr>
              <a:t>3. Online </a:t>
            </a:r>
            <a:r>
              <a:rPr lang="en-US" sz="3000" dirty="0">
                <a:solidFill>
                  <a:schemeClr val="dk1"/>
                </a:solidFill>
                <a:latin typeface="Calibri"/>
                <a:ea typeface="Calibri"/>
                <a:cs typeface="Calibri"/>
                <a:sym typeface="Calibri"/>
              </a:rPr>
              <a:t>Learning is incorporated into the institution’s </a:t>
            </a:r>
            <a:endParaRPr lang="en-US" sz="3000" dirty="0" smtClean="0">
              <a:solidFill>
                <a:schemeClr val="dk1"/>
              </a:solidFill>
              <a:latin typeface="Calibri"/>
              <a:ea typeface="Calibri"/>
              <a:cs typeface="Calibri"/>
              <a:sym typeface="Calibri"/>
            </a:endParaRPr>
          </a:p>
          <a:p>
            <a:pPr marL="0" indent="0">
              <a:lnSpc>
                <a:spcPct val="80000"/>
              </a:lnSpc>
              <a:spcBef>
                <a:spcPts val="228"/>
              </a:spcBef>
              <a:spcAft>
                <a:spcPts val="0"/>
              </a:spcAft>
              <a:buClr>
                <a:schemeClr val="dk1"/>
              </a:buClr>
              <a:buSzPct val="103636"/>
              <a:buNone/>
            </a:pPr>
            <a:r>
              <a:rPr lang="en-US" sz="3000" dirty="0" smtClean="0">
                <a:solidFill>
                  <a:schemeClr val="dk1"/>
                </a:solidFill>
                <a:latin typeface="Calibri"/>
                <a:ea typeface="Calibri"/>
                <a:cs typeface="Calibri"/>
                <a:sym typeface="Calibri"/>
              </a:rPr>
              <a:t>    systems </a:t>
            </a:r>
            <a:r>
              <a:rPr lang="en-US" sz="3000" dirty="0">
                <a:solidFill>
                  <a:schemeClr val="dk1"/>
                </a:solidFill>
                <a:latin typeface="Calibri"/>
                <a:ea typeface="Calibri"/>
                <a:cs typeface="Calibri"/>
                <a:sym typeface="Calibri"/>
              </a:rPr>
              <a:t>of governance and academic oversight </a:t>
            </a:r>
            <a:r>
              <a:rPr lang="en-US" sz="3000" dirty="0" smtClean="0">
                <a:solidFill>
                  <a:schemeClr val="dk1"/>
                </a:solidFill>
                <a:latin typeface="Calibri"/>
                <a:ea typeface="Calibri"/>
                <a:cs typeface="Calibri"/>
                <a:sym typeface="Calibri"/>
              </a:rPr>
              <a:t>    </a:t>
            </a:r>
          </a:p>
          <a:p>
            <a:pPr marL="0" indent="0">
              <a:lnSpc>
                <a:spcPct val="80000"/>
              </a:lnSpc>
              <a:spcBef>
                <a:spcPts val="228"/>
              </a:spcBef>
              <a:spcAft>
                <a:spcPts val="0"/>
              </a:spcAft>
              <a:buClr>
                <a:schemeClr val="dk1"/>
              </a:buClr>
              <a:buSzPct val="103636"/>
              <a:buNone/>
            </a:pPr>
            <a:r>
              <a:rPr lang="en-US" sz="3000" dirty="0">
                <a:solidFill>
                  <a:schemeClr val="dk1"/>
                </a:solidFill>
                <a:latin typeface="Calibri"/>
                <a:ea typeface="Calibri"/>
                <a:cs typeface="Calibri"/>
                <a:sym typeface="Calibri"/>
              </a:rPr>
              <a:t> </a:t>
            </a:r>
            <a:r>
              <a:rPr lang="en-US" sz="3000" dirty="0" smtClean="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MSCHE </a:t>
            </a:r>
            <a:r>
              <a:rPr lang="en-US" sz="3000" dirty="0" smtClean="0">
                <a:solidFill>
                  <a:schemeClr val="dk1"/>
                </a:solidFill>
                <a:latin typeface="Calibri"/>
                <a:ea typeface="Calibri"/>
                <a:cs typeface="Calibri"/>
                <a:sym typeface="Calibri"/>
              </a:rPr>
              <a:t>Standard </a:t>
            </a:r>
            <a:r>
              <a:rPr lang="en-US" sz="3000" dirty="0">
                <a:solidFill>
                  <a:schemeClr val="dk1"/>
                </a:solidFill>
                <a:latin typeface="Calibri"/>
                <a:ea typeface="Calibri"/>
                <a:cs typeface="Calibri"/>
                <a:sym typeface="Calibri"/>
              </a:rPr>
              <a:t>4).</a:t>
            </a:r>
          </a:p>
          <a:p>
            <a:pPr lvl="2">
              <a:lnSpc>
                <a:spcPct val="80000"/>
              </a:lnSpc>
              <a:spcBef>
                <a:spcPts val="190"/>
              </a:spcBef>
              <a:spcAft>
                <a:spcPts val="0"/>
              </a:spcAft>
              <a:buClr>
                <a:schemeClr val="dk1"/>
              </a:buClr>
              <a:buSzPct val="95000"/>
              <a:buFont typeface="Arial" panose="020B0604020202020204" pitchFamily="34" charset="0"/>
              <a:buChar char="•"/>
            </a:pPr>
            <a:r>
              <a:rPr lang="en-US" sz="2800" dirty="0">
                <a:solidFill>
                  <a:schemeClr val="dk1"/>
                </a:solidFill>
                <a:latin typeface="Calibri"/>
                <a:ea typeface="Calibri"/>
                <a:cs typeface="Calibri"/>
                <a:sym typeface="Calibri"/>
              </a:rPr>
              <a:t>The institution’s faculty have a designated role in the design and implementation of its online learning offerings</a:t>
            </a:r>
          </a:p>
          <a:p>
            <a:pPr lvl="2">
              <a:lnSpc>
                <a:spcPct val="80000"/>
              </a:lnSpc>
              <a:spcBef>
                <a:spcPts val="190"/>
              </a:spcBef>
              <a:spcAft>
                <a:spcPts val="0"/>
              </a:spcAft>
              <a:buClr>
                <a:schemeClr val="dk1"/>
              </a:buClr>
              <a:buSzPct val="95000"/>
              <a:buFont typeface="Arial" panose="020B0604020202020204" pitchFamily="34" charset="0"/>
              <a:buChar char="•"/>
            </a:pPr>
            <a:r>
              <a:rPr lang="en-US" sz="2800" dirty="0">
                <a:solidFill>
                  <a:schemeClr val="dk1"/>
                </a:solidFill>
                <a:latin typeface="Calibri"/>
                <a:ea typeface="Calibri"/>
                <a:cs typeface="Calibri"/>
                <a:sym typeface="Calibri"/>
              </a:rPr>
              <a:t>The institution ensures the rigor of the offerings and the quality of the instruction</a:t>
            </a:r>
          </a:p>
          <a:p>
            <a:pPr lvl="2">
              <a:lnSpc>
                <a:spcPct val="80000"/>
              </a:lnSpc>
              <a:spcBef>
                <a:spcPts val="190"/>
              </a:spcBef>
              <a:spcAft>
                <a:spcPts val="0"/>
              </a:spcAft>
              <a:buClr>
                <a:schemeClr val="dk1"/>
              </a:buClr>
              <a:buSzPct val="95000"/>
              <a:buFont typeface="Arial" panose="020B0604020202020204" pitchFamily="34" charset="0"/>
              <a:buChar char="•"/>
            </a:pPr>
            <a:r>
              <a:rPr lang="en-US" sz="2800" dirty="0">
                <a:solidFill>
                  <a:schemeClr val="dk1"/>
                </a:solidFill>
                <a:latin typeface="Calibri"/>
                <a:ea typeface="Calibri"/>
                <a:cs typeface="Calibri"/>
                <a:sym typeface="Calibri"/>
              </a:rPr>
              <a:t>Approval of online courses and programs follows standard processes used in the college or university</a:t>
            </a:r>
          </a:p>
          <a:p>
            <a:pPr lvl="2">
              <a:lnSpc>
                <a:spcPct val="80000"/>
              </a:lnSpc>
              <a:spcBef>
                <a:spcPts val="190"/>
              </a:spcBef>
              <a:spcAft>
                <a:spcPts val="0"/>
              </a:spcAft>
              <a:buClr>
                <a:schemeClr val="dk1"/>
              </a:buClr>
              <a:buSzPct val="95000"/>
              <a:buFont typeface="Arial" panose="020B0604020202020204" pitchFamily="34" charset="0"/>
              <a:buChar char="•"/>
            </a:pPr>
            <a:r>
              <a:rPr lang="en-US" sz="2800" dirty="0">
                <a:solidFill>
                  <a:schemeClr val="dk1"/>
                </a:solidFill>
                <a:latin typeface="Calibri"/>
                <a:ea typeface="Calibri"/>
                <a:cs typeface="Calibri"/>
                <a:sym typeface="Calibri"/>
              </a:rPr>
              <a:t>Online learning courses and programs are evaluated on a periodic basis</a:t>
            </a:r>
          </a:p>
          <a:p>
            <a:endParaRPr lang="en-US" sz="2800" dirty="0"/>
          </a:p>
        </p:txBody>
      </p:sp>
    </p:spTree>
    <p:extLst>
      <p:ext uri="{BB962C8B-B14F-4D97-AF65-F5344CB8AC3E}">
        <p14:creationId xmlns:p14="http://schemas.microsoft.com/office/powerpoint/2010/main" val="47337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28600"/>
            <a:ext cx="3657600" cy="762000"/>
          </a:xfrm>
        </p:spPr>
        <p:txBody>
          <a:bodyPr/>
          <a:lstStyle/>
          <a:p>
            <a:r>
              <a:rPr lang="en-US" dirty="0" smtClean="0">
                <a:solidFill>
                  <a:schemeClr val="bg1"/>
                </a:solidFill>
              </a:rPr>
              <a:t> </a:t>
            </a:r>
            <a:r>
              <a:rPr lang="en-US" sz="4400" b="0" dirty="0" smtClean="0">
                <a:solidFill>
                  <a:schemeClr val="bg1"/>
                </a:solidFill>
                <a:latin typeface="Calibri" panose="020F0502020204030204" pitchFamily="34" charset="0"/>
              </a:rPr>
              <a:t>Justification </a:t>
            </a:r>
            <a:endParaRPr lang="en-US" sz="4400" b="0" dirty="0">
              <a:solidFill>
                <a:schemeClr val="bg1"/>
              </a:solidFill>
              <a:latin typeface="Calibri" panose="020F0502020204030204" pitchFamily="34" charset="0"/>
            </a:endParaRPr>
          </a:p>
        </p:txBody>
      </p:sp>
      <p:sp>
        <p:nvSpPr>
          <p:cNvPr id="3" name="Content Placeholder 2"/>
          <p:cNvSpPr>
            <a:spLocks noGrp="1"/>
          </p:cNvSpPr>
          <p:nvPr>
            <p:ph idx="1"/>
          </p:nvPr>
        </p:nvSpPr>
        <p:spPr>
          <a:xfrm>
            <a:off x="152400" y="1371600"/>
            <a:ext cx="8839200" cy="4953000"/>
          </a:xfrm>
        </p:spPr>
        <p:txBody>
          <a:bodyPr/>
          <a:lstStyle/>
          <a:p>
            <a:pPr marL="0" indent="0">
              <a:lnSpc>
                <a:spcPct val="80000"/>
              </a:lnSpc>
              <a:spcBef>
                <a:spcPts val="228"/>
              </a:spcBef>
              <a:spcAft>
                <a:spcPts val="0"/>
              </a:spcAft>
              <a:buClr>
                <a:schemeClr val="dk1"/>
              </a:buClr>
              <a:buSzPct val="103636"/>
              <a:buNone/>
            </a:pPr>
            <a:r>
              <a:rPr lang="en-US" sz="2800" dirty="0">
                <a:solidFill>
                  <a:schemeClr val="dk1"/>
                </a:solidFill>
                <a:latin typeface="Calibri"/>
                <a:ea typeface="Calibri"/>
                <a:cs typeface="Calibri"/>
                <a:sym typeface="Calibri"/>
              </a:rPr>
              <a:t>6. Faculty responsible for delivering the online learning </a:t>
            </a:r>
            <a:endParaRPr lang="en-US" sz="2800" dirty="0" smtClean="0">
              <a:solidFill>
                <a:schemeClr val="dk1"/>
              </a:solidFill>
              <a:latin typeface="Calibri"/>
              <a:ea typeface="Calibri"/>
              <a:cs typeface="Calibri"/>
              <a:sym typeface="Calibri"/>
            </a:endParaRPr>
          </a:p>
          <a:p>
            <a:pPr marL="0" indent="0">
              <a:lnSpc>
                <a:spcPct val="80000"/>
              </a:lnSpc>
              <a:spcBef>
                <a:spcPts val="228"/>
              </a:spcBef>
              <a:spcAft>
                <a:spcPts val="0"/>
              </a:spcAft>
              <a:buClr>
                <a:schemeClr val="dk1"/>
              </a:buClr>
              <a:buSzPct val="103636"/>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curricula </a:t>
            </a:r>
            <a:r>
              <a:rPr lang="en-US" sz="2800" dirty="0">
                <a:solidFill>
                  <a:schemeClr val="dk1"/>
                </a:solidFill>
                <a:latin typeface="Calibri"/>
                <a:ea typeface="Calibri"/>
                <a:cs typeface="Calibri"/>
                <a:sym typeface="Calibri"/>
              </a:rPr>
              <a:t>and evaluating the students’ success in </a:t>
            </a:r>
            <a:endParaRPr lang="en-US" sz="2800" dirty="0" smtClean="0">
              <a:solidFill>
                <a:schemeClr val="dk1"/>
              </a:solidFill>
              <a:latin typeface="Calibri"/>
              <a:ea typeface="Calibri"/>
              <a:cs typeface="Calibri"/>
              <a:sym typeface="Calibri"/>
            </a:endParaRPr>
          </a:p>
          <a:p>
            <a:pPr marL="0" indent="0">
              <a:lnSpc>
                <a:spcPct val="80000"/>
              </a:lnSpc>
              <a:spcBef>
                <a:spcPts val="228"/>
              </a:spcBef>
              <a:spcAft>
                <a:spcPts val="0"/>
              </a:spcAft>
              <a:buClr>
                <a:schemeClr val="dk1"/>
              </a:buClr>
              <a:buSzPct val="103636"/>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achieving </a:t>
            </a:r>
            <a:r>
              <a:rPr lang="en-US" sz="2800" dirty="0">
                <a:solidFill>
                  <a:schemeClr val="dk1"/>
                </a:solidFill>
                <a:latin typeface="Calibri"/>
                <a:ea typeface="Calibri"/>
                <a:cs typeface="Calibri"/>
                <a:sym typeface="Calibri"/>
              </a:rPr>
              <a:t>the online learning goals are appropriately </a:t>
            </a:r>
            <a:endParaRPr lang="en-US" sz="2800" dirty="0" smtClean="0">
              <a:solidFill>
                <a:schemeClr val="dk1"/>
              </a:solidFill>
              <a:latin typeface="Calibri"/>
              <a:ea typeface="Calibri"/>
              <a:cs typeface="Calibri"/>
              <a:sym typeface="Calibri"/>
            </a:endParaRPr>
          </a:p>
          <a:p>
            <a:pPr marL="0" indent="0">
              <a:lnSpc>
                <a:spcPct val="80000"/>
              </a:lnSpc>
              <a:spcBef>
                <a:spcPts val="228"/>
              </a:spcBef>
              <a:spcAft>
                <a:spcPts val="0"/>
              </a:spcAft>
              <a:buClr>
                <a:schemeClr val="dk1"/>
              </a:buClr>
              <a:buSzPct val="103636"/>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qualified </a:t>
            </a:r>
            <a:r>
              <a:rPr lang="en-US" sz="2800" dirty="0">
                <a:solidFill>
                  <a:schemeClr val="dk1"/>
                </a:solidFill>
                <a:latin typeface="Calibri"/>
                <a:ea typeface="Calibri"/>
                <a:cs typeface="Calibri"/>
                <a:sym typeface="Calibri"/>
              </a:rPr>
              <a:t>and effectively supported.</a:t>
            </a:r>
          </a:p>
          <a:p>
            <a:pPr lvl="1">
              <a:lnSpc>
                <a:spcPct val="80000"/>
              </a:lnSpc>
              <a:spcBef>
                <a:spcPts val="190"/>
              </a:spcBef>
              <a:spcAft>
                <a:spcPts val="0"/>
              </a:spcAft>
              <a:buClr>
                <a:schemeClr val="dk1"/>
              </a:buClr>
              <a:buSzPct val="95000"/>
              <a:buFont typeface="Arial" panose="020B0604020202020204" pitchFamily="34" charset="0"/>
              <a:buChar char="•"/>
            </a:pPr>
            <a:r>
              <a:rPr lang="en-US" sz="2400" dirty="0">
                <a:solidFill>
                  <a:schemeClr val="dk1"/>
                </a:solidFill>
                <a:latin typeface="Calibri"/>
                <a:ea typeface="Calibri"/>
                <a:cs typeface="Calibri"/>
                <a:sym typeface="Calibri"/>
              </a:rPr>
              <a:t>Online learning faculties are carefully selected, appropriately trained, frequently evaluated, and are marked by an acceptable level of turnover</a:t>
            </a:r>
          </a:p>
          <a:p>
            <a:pPr lvl="1">
              <a:lnSpc>
                <a:spcPct val="80000"/>
              </a:lnSpc>
              <a:spcBef>
                <a:spcPts val="190"/>
              </a:spcBef>
              <a:spcAft>
                <a:spcPts val="0"/>
              </a:spcAft>
              <a:buClr>
                <a:schemeClr val="dk1"/>
              </a:buClr>
              <a:buSzPct val="95000"/>
              <a:buFont typeface="Arial" panose="020B0604020202020204" pitchFamily="34" charset="0"/>
              <a:buChar char="•"/>
            </a:pPr>
            <a:r>
              <a:rPr lang="en-US" sz="2400" dirty="0">
                <a:solidFill>
                  <a:schemeClr val="dk1"/>
                </a:solidFill>
                <a:latin typeface="Calibri"/>
                <a:ea typeface="Calibri"/>
                <a:cs typeface="Calibri"/>
                <a:sym typeface="Calibri"/>
              </a:rPr>
              <a:t>The institution’s training program for online learning faculty is periodic, incorporates tested good practices in online learning pedagogy, and ensures competency with the range of software products used by the institution</a:t>
            </a:r>
          </a:p>
          <a:p>
            <a:pPr lvl="1">
              <a:lnSpc>
                <a:spcPct val="80000"/>
              </a:lnSpc>
              <a:spcBef>
                <a:spcPts val="190"/>
              </a:spcBef>
              <a:spcAft>
                <a:spcPts val="0"/>
              </a:spcAft>
              <a:buClr>
                <a:schemeClr val="dk1"/>
              </a:buClr>
              <a:buSzPct val="95000"/>
              <a:buFont typeface="Arial" panose="020B0604020202020204" pitchFamily="34" charset="0"/>
              <a:buChar char="•"/>
            </a:pPr>
            <a:r>
              <a:rPr lang="en-US" sz="2400" dirty="0">
                <a:solidFill>
                  <a:schemeClr val="dk1"/>
                </a:solidFill>
                <a:latin typeface="Calibri"/>
                <a:ea typeface="Calibri"/>
                <a:cs typeface="Calibri"/>
                <a:sym typeface="Calibri"/>
              </a:rPr>
              <a:t>Faculty are proficient and effectively supported in using the course management system</a:t>
            </a:r>
          </a:p>
          <a:p>
            <a:pPr lvl="1">
              <a:lnSpc>
                <a:spcPct val="80000"/>
              </a:lnSpc>
              <a:spcBef>
                <a:spcPts val="190"/>
              </a:spcBef>
              <a:spcAft>
                <a:spcPts val="0"/>
              </a:spcAft>
              <a:buClr>
                <a:schemeClr val="dk1"/>
              </a:buClr>
              <a:buSzPct val="95000"/>
              <a:buFont typeface="Arial" panose="020B0604020202020204" pitchFamily="34" charset="0"/>
              <a:buChar char="•"/>
            </a:pPr>
            <a:r>
              <a:rPr lang="en-US" sz="2400" dirty="0">
                <a:solidFill>
                  <a:schemeClr val="dk1"/>
                </a:solidFill>
                <a:latin typeface="Calibri"/>
                <a:ea typeface="Calibri"/>
                <a:cs typeface="Calibri"/>
                <a:sym typeface="Calibri"/>
              </a:rPr>
              <a:t>Faculty members engaged in online learning share in the mission and goals of the institution and its programs and are provided the opportunities to contribute to the broader activities of the institution</a:t>
            </a:r>
          </a:p>
          <a:p>
            <a:endParaRPr lang="en-US" dirty="0"/>
          </a:p>
        </p:txBody>
      </p:sp>
    </p:spTree>
    <p:extLst>
      <p:ext uri="{BB962C8B-B14F-4D97-AF65-F5344CB8AC3E}">
        <p14:creationId xmlns:p14="http://schemas.microsoft.com/office/powerpoint/2010/main" val="615055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864" y="216200"/>
            <a:ext cx="5914842" cy="960668"/>
          </a:xfrm>
        </p:spPr>
        <p:txBody>
          <a:bodyPr/>
          <a:lstStyle/>
          <a:p>
            <a:pPr algn="ctr"/>
            <a:r>
              <a:rPr lang="en-US" sz="3600" b="0" dirty="0" smtClean="0">
                <a:solidFill>
                  <a:schemeClr val="bg1"/>
                </a:solidFill>
                <a:latin typeface="Calibri" panose="020F0502020204030204" pitchFamily="34" charset="0"/>
              </a:rPr>
              <a:t>Online Educator Courses (OEC 1, OEC 2, ROC)</a:t>
            </a:r>
            <a:endParaRPr lang="en-US" sz="3600" b="0" dirty="0">
              <a:solidFill>
                <a:schemeClr val="bg1"/>
              </a:solidFill>
              <a:latin typeface="Calibri" panose="020F0502020204030204" pitchFamily="34" charset="0"/>
            </a:endParaRPr>
          </a:p>
        </p:txBody>
      </p:sp>
      <p:pic>
        <p:nvPicPr>
          <p:cNvPr id="3074" name="Picture 2" descr=" Jerol C Skinn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6" y="2905374"/>
            <a:ext cx="964406" cy="1214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weeney, Soph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286" y="1460905"/>
            <a:ext cx="964406" cy="1214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helton, R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285" y="3622132"/>
            <a:ext cx="964406" cy="12144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cLane, Ch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738" y="5179555"/>
            <a:ext cx="964406" cy="121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9401" y="5162104"/>
            <a:ext cx="2454934" cy="1200329"/>
          </a:xfrm>
          <a:prstGeom prst="rect">
            <a:avLst/>
          </a:prstGeom>
          <a:noFill/>
        </p:spPr>
        <p:txBody>
          <a:bodyPr wrap="square" rtlCol="0">
            <a:spAutoFit/>
          </a:bodyPr>
          <a:lstStyle/>
          <a:p>
            <a:r>
              <a:rPr lang="en-US" sz="1800" b="1" dirty="0"/>
              <a:t>Chad McLane</a:t>
            </a:r>
            <a:r>
              <a:rPr lang="en-US" sz="1800" dirty="0"/>
              <a:t>, Director of Center for Teaching and Learning</a:t>
            </a:r>
          </a:p>
        </p:txBody>
      </p:sp>
      <p:sp>
        <p:nvSpPr>
          <p:cNvPr id="6" name="TextBox 5"/>
          <p:cNvSpPr txBox="1"/>
          <p:nvPr/>
        </p:nvSpPr>
        <p:spPr>
          <a:xfrm>
            <a:off x="6896457" y="3512593"/>
            <a:ext cx="2150075" cy="1754326"/>
          </a:xfrm>
          <a:prstGeom prst="rect">
            <a:avLst/>
          </a:prstGeom>
          <a:noFill/>
        </p:spPr>
        <p:txBody>
          <a:bodyPr wrap="square" rtlCol="0">
            <a:spAutoFit/>
          </a:bodyPr>
          <a:lstStyle/>
          <a:p>
            <a:r>
              <a:rPr lang="en-US" sz="1800" b="1" dirty="0"/>
              <a:t>Rick Shelton</a:t>
            </a:r>
            <a:r>
              <a:rPr lang="en-US" sz="1800" dirty="0"/>
              <a:t>, Coordinator of Academic Services (Center for Teaching and Learning)</a:t>
            </a:r>
          </a:p>
        </p:txBody>
      </p:sp>
      <p:sp>
        <p:nvSpPr>
          <p:cNvPr id="7" name="TextBox 6"/>
          <p:cNvSpPr txBox="1"/>
          <p:nvPr/>
        </p:nvSpPr>
        <p:spPr>
          <a:xfrm>
            <a:off x="4387423" y="1260587"/>
            <a:ext cx="1723767" cy="1754326"/>
          </a:xfrm>
          <a:prstGeom prst="rect">
            <a:avLst/>
          </a:prstGeom>
          <a:noFill/>
        </p:spPr>
        <p:txBody>
          <a:bodyPr wrap="square" rtlCol="0">
            <a:spAutoFit/>
          </a:bodyPr>
          <a:lstStyle/>
          <a:p>
            <a:r>
              <a:rPr lang="en-US" sz="1800" b="1" dirty="0"/>
              <a:t>Dr. Sophia Sweeney</a:t>
            </a:r>
            <a:r>
              <a:rPr lang="en-US" sz="1800" dirty="0"/>
              <a:t>, Assistant Professor Teacher Education</a:t>
            </a:r>
          </a:p>
        </p:txBody>
      </p:sp>
      <p:sp>
        <p:nvSpPr>
          <p:cNvPr id="8" name="TextBox 7"/>
          <p:cNvSpPr txBox="1"/>
          <p:nvPr/>
        </p:nvSpPr>
        <p:spPr>
          <a:xfrm>
            <a:off x="1387322" y="2589011"/>
            <a:ext cx="2094470" cy="2031325"/>
          </a:xfrm>
          <a:prstGeom prst="rect">
            <a:avLst/>
          </a:prstGeom>
          <a:noFill/>
        </p:spPr>
        <p:txBody>
          <a:bodyPr wrap="square" rtlCol="0">
            <a:spAutoFit/>
          </a:bodyPr>
          <a:lstStyle/>
          <a:p>
            <a:r>
              <a:rPr lang="en-US" sz="1800" b="1" dirty="0" err="1"/>
              <a:t>Jerol</a:t>
            </a:r>
            <a:r>
              <a:rPr lang="en-US" sz="1800" b="1" dirty="0"/>
              <a:t> Skinner</a:t>
            </a:r>
            <a:r>
              <a:rPr lang="en-US" sz="1800" dirty="0"/>
              <a:t>, Coordinator of Academic Services (Center for Teaching and Learning)</a:t>
            </a:r>
          </a:p>
          <a:p>
            <a:endParaRPr lang="en-US" sz="1800" dirty="0"/>
          </a:p>
        </p:txBody>
      </p:sp>
      <p:pic>
        <p:nvPicPr>
          <p:cNvPr id="1026" name="Picture 2" descr="http://library.blackboard.com/ref/ac6a8266-81c9-423f-a187-6cf4f7a505b7/bbls_rel63_user_robohelp_files/image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0711" y="1343987"/>
            <a:ext cx="1678781" cy="162163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0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24421" t="13375" r="25232" b="16461"/>
          <a:stretch/>
        </p:blipFill>
        <p:spPr bwMode="auto">
          <a:xfrm>
            <a:off x="152400" y="1219201"/>
            <a:ext cx="8839200" cy="5562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667000" y="6096000"/>
            <a:ext cx="6172200" cy="307777"/>
          </a:xfrm>
          <a:prstGeom prst="rect">
            <a:avLst/>
          </a:prstGeom>
          <a:noFill/>
        </p:spPr>
        <p:txBody>
          <a:bodyPr wrap="square" rtlCol="0">
            <a:spAutoFit/>
          </a:bodyPr>
          <a:lstStyle/>
          <a:p>
            <a:r>
              <a:rPr lang="en-US" sz="1400" dirty="0" smtClean="0"/>
              <a:t>Source: Applying the QM Rubric 2011-2013, Quality Matters Workshop pdf</a:t>
            </a:r>
            <a:endParaRPr lang="en-US" sz="1400" dirty="0"/>
          </a:p>
        </p:txBody>
      </p:sp>
    </p:spTree>
    <p:extLst>
      <p:ext uri="{BB962C8B-B14F-4D97-AF65-F5344CB8AC3E}">
        <p14:creationId xmlns:p14="http://schemas.microsoft.com/office/powerpoint/2010/main" val="201285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4306" t="17695" r="25116" b="12551"/>
          <a:stretch/>
        </p:blipFill>
        <p:spPr bwMode="auto">
          <a:xfrm>
            <a:off x="76200" y="1219200"/>
            <a:ext cx="8991599" cy="5486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667000" y="6248400"/>
            <a:ext cx="6172200" cy="307777"/>
          </a:xfrm>
          <a:prstGeom prst="rect">
            <a:avLst/>
          </a:prstGeom>
          <a:noFill/>
        </p:spPr>
        <p:txBody>
          <a:bodyPr wrap="square" rtlCol="0">
            <a:spAutoFit/>
          </a:bodyPr>
          <a:lstStyle/>
          <a:p>
            <a:r>
              <a:rPr lang="en-US" sz="1400" dirty="0" smtClean="0"/>
              <a:t>Source: Applying the QM Rubric 2011-2013, Quality Matters Workshop pdf</a:t>
            </a:r>
            <a:endParaRPr lang="en-US" sz="1400" dirty="0"/>
          </a:p>
        </p:txBody>
      </p:sp>
    </p:spTree>
    <p:extLst>
      <p:ext uri="{BB962C8B-B14F-4D97-AF65-F5344CB8AC3E}">
        <p14:creationId xmlns:p14="http://schemas.microsoft.com/office/powerpoint/2010/main" val="181161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4190" t="16050" r="25001" b="13786"/>
          <a:stretch/>
        </p:blipFill>
        <p:spPr bwMode="auto">
          <a:xfrm>
            <a:off x="76200" y="1219201"/>
            <a:ext cx="8991600" cy="55626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667000" y="6248400"/>
            <a:ext cx="6172200" cy="307777"/>
          </a:xfrm>
          <a:prstGeom prst="rect">
            <a:avLst/>
          </a:prstGeom>
          <a:noFill/>
        </p:spPr>
        <p:txBody>
          <a:bodyPr wrap="square" rtlCol="0">
            <a:spAutoFit/>
          </a:bodyPr>
          <a:lstStyle/>
          <a:p>
            <a:r>
              <a:rPr lang="en-US" sz="1400" dirty="0" smtClean="0"/>
              <a:t>Source: Applying the QM Rubric 2011-2013, Quality Matters Workshop pdf</a:t>
            </a:r>
            <a:endParaRPr lang="en-US" sz="1400" dirty="0"/>
          </a:p>
        </p:txBody>
      </p:sp>
    </p:spTree>
    <p:extLst>
      <p:ext uri="{BB962C8B-B14F-4D97-AF65-F5344CB8AC3E}">
        <p14:creationId xmlns:p14="http://schemas.microsoft.com/office/powerpoint/2010/main" val="67640749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523</Words>
  <Application>Microsoft Office PowerPoint</Application>
  <PresentationFormat>On-screen Show (4:3)</PresentationFormat>
  <Paragraphs>73</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ヒラギノ角ゴ Pro W3</vt:lpstr>
      <vt:lpstr>Arial</vt:lpstr>
      <vt:lpstr>Calibri</vt:lpstr>
      <vt:lpstr>Verdana</vt:lpstr>
      <vt:lpstr>Blank Presentation</vt:lpstr>
      <vt:lpstr>Benefits of a Course Alignment Matrix: Avoid Ending up Someplace Else </vt:lpstr>
      <vt:lpstr>Overview</vt:lpstr>
      <vt:lpstr>Justification</vt:lpstr>
      <vt:lpstr>Justification</vt:lpstr>
      <vt:lpstr> Justification </vt:lpstr>
      <vt:lpstr>Online Educator Courses (OEC 1, OEC 2, ROC)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 direction is good</vt:lpstr>
      <vt:lpstr>Questions and Comments? </vt:lpstr>
    </vt:vector>
  </TitlesOfParts>
  <Company>Woychick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Woychick</dc:creator>
  <cp:lastModifiedBy>Maria Christian</cp:lastModifiedBy>
  <cp:revision>76</cp:revision>
  <cp:lastPrinted>2016-10-04T14:10:23Z</cp:lastPrinted>
  <dcterms:created xsi:type="dcterms:W3CDTF">2010-01-08T22:46:47Z</dcterms:created>
  <dcterms:modified xsi:type="dcterms:W3CDTF">2016-10-26T21:36:39Z</dcterms:modified>
</cp:coreProperties>
</file>