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64" r:id="rId2"/>
    <p:sldId id="28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8" r:id="rId19"/>
    <p:sldId id="289" r:id="rId20"/>
    <p:sldId id="281" r:id="rId21"/>
    <p:sldId id="282" r:id="rId22"/>
    <p:sldId id="290" r:id="rId23"/>
    <p:sldId id="283" r:id="rId24"/>
    <p:sldId id="284" r:id="rId25"/>
    <p:sldId id="285" r:id="rId26"/>
    <p:sldId id="291" r:id="rId27"/>
    <p:sldId id="28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9726" autoAdjust="0"/>
  </p:normalViewPr>
  <p:slideViewPr>
    <p:cSldViewPr snapToGrid="0">
      <p:cViewPr varScale="1">
        <p:scale>
          <a:sx n="115" d="100"/>
          <a:sy n="115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51F5-1516-40CD-94D5-B23A0B06AC5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71E7A-4364-4008-B20C-DC870CD3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9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Course Design Academy</a:t>
            </a:r>
          </a:p>
          <a:p>
            <a:pPr lvl="1"/>
            <a:r>
              <a:rPr lang="en-US" dirty="0" smtClean="0"/>
              <a:t>Purpose: intensive online learning experience &amp; introduction to course design principles &amp; practices </a:t>
            </a:r>
          </a:p>
          <a:p>
            <a:pPr lvl="1"/>
            <a:r>
              <a:rPr lang="en-US" dirty="0" smtClean="0"/>
              <a:t>Summer, 6 weeks</a:t>
            </a:r>
          </a:p>
          <a:p>
            <a:pPr lvl="1"/>
            <a:r>
              <a:rPr lang="en-US" dirty="0" smtClean="0"/>
              <a:t>Attended APPQMR after the Academy</a:t>
            </a:r>
          </a:p>
          <a:p>
            <a:pPr lvl="1"/>
            <a:r>
              <a:rPr lang="en-US" dirty="0" smtClean="0"/>
              <a:t>Aligned with QM standards</a:t>
            </a:r>
          </a:p>
          <a:p>
            <a:pPr lvl="1"/>
            <a:r>
              <a:rPr lang="en-US" dirty="0" smtClean="0"/>
              <a:t>Invite only</a:t>
            </a:r>
          </a:p>
          <a:p>
            <a:pPr lvl="1"/>
            <a:r>
              <a:rPr lang="en-US" dirty="0" err="1" smtClean="0"/>
              <a:t>Stipended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9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Factor which would influence</a:t>
            </a:r>
            <a:r>
              <a:rPr lang="en-US" baseline="0" dirty="0" smtClean="0"/>
              <a:t> cultural acceptance around QM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Monthly informal meetings</a:t>
            </a:r>
          </a:p>
          <a:p>
            <a:r>
              <a:rPr lang="en-US" baseline="0" dirty="0" smtClean="0"/>
              <a:t>Groups would set topics and format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Envisioned sharing examples of course design, providing feedback on course design, inviting speakers on particular online teaching topics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3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Primarily for NIU faculty</a:t>
            </a:r>
          </a:p>
          <a:p>
            <a:r>
              <a:rPr lang="en-US" dirty="0" smtClean="0"/>
              <a:t>2-3 years</a:t>
            </a:r>
            <a:r>
              <a:rPr lang="en-US" baseline="0" dirty="0" smtClean="0"/>
              <a:t> into OPDS</a:t>
            </a:r>
          </a:p>
          <a:p>
            <a:r>
              <a:rPr lang="en-US" baseline="0" dirty="0" smtClean="0"/>
              <a:t>Faculty and instructional designer 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91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every response was positive from confidence in what they learned to satisfaction with the workshop with the majority strongly agreeing. Two areas were lower in confidence by only agreeing.  </a:t>
            </a:r>
            <a:endParaRPr lang="en-US" dirty="0" smtClean="0"/>
          </a:p>
          <a:p>
            <a:r>
              <a:rPr lang="en-US" dirty="0" smtClean="0"/>
              <a:t>26 responses </a:t>
            </a:r>
          </a:p>
          <a:p>
            <a:r>
              <a:rPr lang="en-US" dirty="0" smtClean="0"/>
              <a:t>2/24 - 10</a:t>
            </a:r>
          </a:p>
          <a:p>
            <a:r>
              <a:rPr lang="en-US" dirty="0" smtClean="0"/>
              <a:t>4/15 - 9</a:t>
            </a:r>
          </a:p>
          <a:p>
            <a:r>
              <a:rPr lang="en-US" dirty="0" smtClean="0"/>
              <a:t>7/9 - 11</a:t>
            </a:r>
          </a:p>
          <a:p>
            <a:r>
              <a:rPr lang="en-US" dirty="0" smtClean="0"/>
              <a:t>9/18 - 6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2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every response was positive from confidence in what they learned to satisfaction with the workshop with the majority strongly agreeing. Two areas were lower in confidence by only agreeing.  </a:t>
            </a:r>
            <a:endParaRPr lang="en-US" dirty="0" smtClean="0"/>
          </a:p>
          <a:p>
            <a:r>
              <a:rPr lang="en-US" dirty="0" smtClean="0"/>
              <a:t>26 responses </a:t>
            </a:r>
          </a:p>
          <a:p>
            <a:r>
              <a:rPr lang="en-US" dirty="0" smtClean="0"/>
              <a:t>2/24 - 10</a:t>
            </a:r>
          </a:p>
          <a:p>
            <a:r>
              <a:rPr lang="en-US" dirty="0" smtClean="0"/>
              <a:t>4/15 - 9</a:t>
            </a:r>
          </a:p>
          <a:p>
            <a:r>
              <a:rPr lang="en-US" dirty="0" smtClean="0"/>
              <a:t>7/9 - 11</a:t>
            </a:r>
          </a:p>
          <a:p>
            <a:r>
              <a:rPr lang="en-US" dirty="0" smtClean="0"/>
              <a:t>9/18 - 6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63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every response was positive from confidence in what they learned to satisfaction with the workshop with the majority strongly agreeing. Two areas were lower in confidence by only agreeing.  </a:t>
            </a:r>
            <a:endParaRPr lang="en-US" dirty="0" smtClean="0"/>
          </a:p>
          <a:p>
            <a:r>
              <a:rPr lang="en-US" dirty="0" smtClean="0"/>
              <a:t>26 responses </a:t>
            </a:r>
          </a:p>
          <a:p>
            <a:r>
              <a:rPr lang="en-US" dirty="0" smtClean="0"/>
              <a:t>2/24 - 10</a:t>
            </a:r>
          </a:p>
          <a:p>
            <a:r>
              <a:rPr lang="en-US" dirty="0" smtClean="0"/>
              <a:t>4/15 - 9</a:t>
            </a:r>
          </a:p>
          <a:p>
            <a:r>
              <a:rPr lang="en-US" dirty="0" smtClean="0"/>
              <a:t>7/9 - 11</a:t>
            </a:r>
          </a:p>
          <a:p>
            <a:r>
              <a:rPr lang="en-US" dirty="0" smtClean="0"/>
              <a:t>9/18 - 6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9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 sessions</a:t>
            </a:r>
          </a:p>
          <a:p>
            <a:r>
              <a:rPr lang="en-US" dirty="0" smtClean="0"/>
              <a:t>61</a:t>
            </a:r>
            <a:r>
              <a:rPr lang="en-US" baseline="0" dirty="0" smtClean="0"/>
              <a:t> of participants</a:t>
            </a:r>
          </a:p>
          <a:p>
            <a:r>
              <a:rPr lang="en-US" baseline="0" dirty="0" smtClean="0"/>
              <a:t>Playlist 146 Views of YouTube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72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OCDA</a:t>
            </a:r>
          </a:p>
          <a:p>
            <a:pPr lvl="1"/>
            <a:r>
              <a:rPr lang="en-US" dirty="0" smtClean="0"/>
              <a:t>6 people completed</a:t>
            </a:r>
          </a:p>
          <a:p>
            <a:pPr lvl="1"/>
            <a:r>
              <a:rPr lang="en-US" dirty="0" err="1" smtClean="0"/>
              <a:t>Eval</a:t>
            </a:r>
            <a:r>
              <a:rPr lang="en-US" dirty="0" smtClean="0"/>
              <a:t> results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 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 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organized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proactive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everything consistent within each module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all material is accessible to students, including videos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Directly aligning the class content with learning objectives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discussion boards to foster community for the class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particular alignment format used in the Academy will help to get QM approval for the course.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variety of methods can be used to teach online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do this!! I can do better than before!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learned how to organize the module better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87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OCDA</a:t>
            </a:r>
          </a:p>
          <a:p>
            <a:pPr lvl="1"/>
            <a:r>
              <a:rPr lang="en-US" dirty="0" smtClean="0"/>
              <a:t>6 people completed</a:t>
            </a:r>
          </a:p>
          <a:p>
            <a:pPr lvl="1"/>
            <a:r>
              <a:rPr lang="en-US" dirty="0" err="1" smtClean="0"/>
              <a:t>Eval</a:t>
            </a:r>
            <a:r>
              <a:rPr lang="en-US" dirty="0" smtClean="0"/>
              <a:t> results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 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 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organized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proactive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everything consistent within each module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all material is accessible to students, including videos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Directly aligning the class content with learning objectives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discussion boards to foster community for the class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particular alignment format used in the Academy will help to get QM approval for the course.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variety of methods can be used to teach online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do this!! I can do better than before!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learned how to organize the module better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38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Never offered</a:t>
            </a:r>
          </a:p>
          <a:p>
            <a:r>
              <a:rPr lang="en-US" dirty="0" smtClean="0"/>
              <a:t>Politically</a:t>
            </a:r>
            <a:r>
              <a:rPr lang="en-US" baseline="0" dirty="0" smtClean="0"/>
              <a:t> difficult (program prioritization)</a:t>
            </a:r>
          </a:p>
          <a:p>
            <a:r>
              <a:rPr lang="en-US" baseline="0" dirty="0" smtClean="0"/>
              <a:t>Reviewer training may be offered due to difficulty in getting commitment for PRC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42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Teaching Circle</a:t>
            </a:r>
          </a:p>
          <a:p>
            <a:pPr lvl="1"/>
            <a:r>
              <a:rPr lang="en-US" dirty="0" smtClean="0"/>
              <a:t>Deferred to another team member</a:t>
            </a:r>
          </a:p>
          <a:p>
            <a:pPr lvl="1"/>
            <a:r>
              <a:rPr lang="en-US" dirty="0" smtClean="0"/>
              <a:t>No interest, but continue to hear comments from faculty about loneliness, isolation, lost-ness, that this would alleviate</a:t>
            </a:r>
          </a:p>
          <a:p>
            <a:pPr lvl="1"/>
            <a:r>
              <a:rPr lang="en-US" dirty="0" smtClean="0"/>
              <a:t>Continue to plan to offer, when the climate clears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09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6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0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1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6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Faculty still didn’t understand what the standards were - QOC</a:t>
            </a:r>
          </a:p>
          <a:p>
            <a:r>
              <a:rPr lang="en-US" dirty="0" smtClean="0"/>
              <a:t>How to implement them in their course – Design Academy</a:t>
            </a:r>
          </a:p>
          <a:p>
            <a:r>
              <a:rPr lang="en-US" dirty="0" smtClean="0"/>
              <a:t>Faculty didn’t feel supported, overwhelmed by the level work they’d have to do. – Online Teaching Circle</a:t>
            </a:r>
          </a:p>
          <a:p>
            <a:r>
              <a:rPr lang="en-US" dirty="0" smtClean="0"/>
              <a:t>Can’t attend all day – QOC and Informal Training</a:t>
            </a:r>
          </a:p>
          <a:p>
            <a:r>
              <a:rPr lang="en-US" dirty="0" smtClean="0"/>
              <a:t>APPQMR is not the best introduction to QM</a:t>
            </a:r>
          </a:p>
          <a:p>
            <a:pPr lvl="1"/>
            <a:r>
              <a:rPr lang="en-US" dirty="0" smtClean="0"/>
              <a:t>Doesn’t fit our culture</a:t>
            </a:r>
          </a:p>
          <a:p>
            <a:pPr lvl="1"/>
            <a:r>
              <a:rPr lang="en-US" dirty="0" smtClean="0"/>
              <a:t>It’s long</a:t>
            </a:r>
          </a:p>
          <a:p>
            <a:pPr lvl="1"/>
            <a:r>
              <a:rPr lang="en-US" dirty="0" smtClean="0"/>
              <a:t>It doesn’t get at the why we want to do this</a:t>
            </a:r>
          </a:p>
          <a:p>
            <a:pPr lvl="1"/>
            <a:r>
              <a:rPr lang="en-US" dirty="0" smtClean="0"/>
              <a:t>Doesn’t connect personally to faculty</a:t>
            </a:r>
          </a:p>
          <a:p>
            <a:r>
              <a:rPr lang="en-US" dirty="0" smtClean="0"/>
              <a:t>They still worry about the teaching /delivery side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8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spring, 1 summer, 2 fall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Paid for by OPDS</a:t>
            </a:r>
          </a:p>
          <a:p>
            <a:r>
              <a:rPr lang="en-US" dirty="0" smtClean="0"/>
              <a:t>Encouraged to all faculty who</a:t>
            </a:r>
            <a:r>
              <a:rPr lang="en-US" baseline="0" dirty="0" smtClean="0"/>
              <a:t> attended APPQMR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</a:p>
          <a:p>
            <a:r>
              <a:rPr lang="en-US" dirty="0" smtClean="0"/>
              <a:t>Online workshops, 1-2 general standards</a:t>
            </a:r>
            <a:r>
              <a:rPr lang="en-US" baseline="0" dirty="0" smtClean="0"/>
              <a:t> each, 1 overview of QM</a:t>
            </a:r>
          </a:p>
          <a:p>
            <a:r>
              <a:rPr lang="en-US" baseline="0" dirty="0" smtClean="0"/>
              <a:t>Standard 1 was last</a:t>
            </a:r>
          </a:p>
          <a:p>
            <a:r>
              <a:rPr lang="en-US" baseline="0" dirty="0" smtClean="0"/>
              <a:t>Recorded them to have an archive</a:t>
            </a:r>
          </a:p>
          <a:p>
            <a:r>
              <a:rPr lang="en-US" baseline="0" dirty="0" smtClean="0"/>
              <a:t>7 sessions delivered over 4 months</a:t>
            </a:r>
          </a:p>
          <a:p>
            <a:r>
              <a:rPr lang="en-US" baseline="0" dirty="0" smtClean="0"/>
              <a:t>Repeating for 2015-16, 1 per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6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Calibri" charset="0"/>
              </a:rPr>
              <a:t>Alternative </a:t>
            </a:r>
            <a:r>
              <a:rPr lang="en-US" dirty="0" smtClean="0"/>
              <a:t>to APPQMR for those who aren't going forward with QM PRC</a:t>
            </a:r>
          </a:p>
          <a:p>
            <a:pPr lvl="1"/>
            <a:r>
              <a:rPr lang="en-US" dirty="0" smtClean="0"/>
              <a:t>Half-day each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CC78-44FF-4C5B-80C7-2D84E90EE74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3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381000"/>
            <a:ext cx="6172200" cy="160020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j-lt"/>
                <a:ea typeface="Roboto Slab"/>
              </a:defRPr>
            </a:lvl1pPr>
          </a:lstStyle>
          <a:p>
            <a:r>
              <a:rPr lang="en-US" dirty="0" smtClean="0"/>
              <a:t>Click here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91224"/>
            <a:ext cx="9144000" cy="8667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6019800"/>
            <a:ext cx="65532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057400"/>
            <a:ext cx="9144000" cy="3933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86997"/>
            <a:ext cx="914400" cy="1599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25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5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M_PP_Templa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5079774"/>
            <a:ext cx="8315325" cy="78944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FFD44F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5633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603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390" y="5410200"/>
            <a:ext cx="678610" cy="11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4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7391400" cy="2024877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648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60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0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03597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5400"/>
            <a:ext cx="762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AF0000"/>
                </a:solidFill>
              </a:defRPr>
            </a:lvl1pPr>
          </a:lstStyle>
          <a:p>
            <a:pPr lvl="0"/>
            <a:r>
              <a:rPr lang="en-US" dirty="0" smtClean="0"/>
              <a:t>Sub-Header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6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84548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3845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1219200"/>
            <a:ext cx="38131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1858962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0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1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72201"/>
            <a:ext cx="91440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-9526"/>
            <a:ext cx="9144000" cy="1320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1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799"/>
            <a:ext cx="82296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5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4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i="0" u="none" kern="1200">
          <a:solidFill>
            <a:schemeClr val="bg1"/>
          </a:solidFill>
          <a:latin typeface="+mj-lt"/>
          <a:ea typeface="Roboto Slab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</a:t>
            </a:r>
            <a:r>
              <a:rPr lang="en-US" dirty="0" smtClean="0"/>
              <a:t>APPQMR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6174348"/>
            <a:ext cx="6553200" cy="533400"/>
          </a:xfrm>
        </p:spPr>
        <p:txBody>
          <a:bodyPr anchor="ctr">
            <a:noAutofit/>
          </a:bodyPr>
          <a:lstStyle/>
          <a:p>
            <a:r>
              <a:rPr lang="en-US" sz="2800" dirty="0" smtClean="0"/>
              <a:t>Providing Customized Training on Quality Online Design and Delivery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7" b="9764"/>
          <a:stretch/>
        </p:blipFill>
        <p:spPr>
          <a:xfrm>
            <a:off x="-103031" y="2064084"/>
            <a:ext cx="9247031" cy="3983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86997"/>
            <a:ext cx="914400" cy="1599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3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Review Course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799"/>
            <a:ext cx="5275943" cy="4572001"/>
          </a:xfrm>
        </p:spPr>
        <p:txBody>
          <a:bodyPr/>
          <a:lstStyle/>
          <a:p>
            <a:r>
              <a:rPr lang="en-US" dirty="0" smtClean="0"/>
              <a:t>Paid for by OPDS</a:t>
            </a:r>
          </a:p>
          <a:p>
            <a:r>
              <a:rPr lang="en-US" dirty="0" smtClean="0"/>
              <a:t>Encouraged to all faculty who attended APPQMR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82" y="3079808"/>
            <a:ext cx="3787518" cy="290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40" y="1682830"/>
            <a:ext cx="1515666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92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Online Course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62350"/>
            <a:ext cx="8229600" cy="557450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dirty="0" smtClean="0"/>
              <a:t>Purpose: deeper discussion of actual standards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09" y="1585380"/>
            <a:ext cx="2318699" cy="1739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20" y="1584439"/>
            <a:ext cx="2317961" cy="1738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93" y="1585732"/>
            <a:ext cx="2318699" cy="1739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09" y="3451471"/>
            <a:ext cx="2318699" cy="1739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51" y="3451471"/>
            <a:ext cx="2318699" cy="1739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93" y="3451471"/>
            <a:ext cx="2318699" cy="1739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3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Informal Rubric &amp; Reviewer training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35377"/>
              </p:ext>
            </p:extLst>
          </p:nvPr>
        </p:nvGraphicFramePr>
        <p:xfrm>
          <a:off x="485427" y="1509488"/>
          <a:ext cx="8173146" cy="368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630"/>
                <a:gridCol w="1046035"/>
                <a:gridCol w="1314556"/>
                <a:gridCol w="2543295"/>
                <a:gridCol w="1634630"/>
              </a:tblGrid>
              <a:tr h="430152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Prerequisite</a:t>
                      </a:r>
                      <a:endParaRPr lang="en-US" dirty="0"/>
                    </a:p>
                  </a:txBody>
                  <a:tcPr/>
                </a:tc>
              </a:tr>
              <a:tr h="1397994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Implementing Quality</a:t>
                      </a:r>
                      <a:r>
                        <a:rPr lang="en-US" baseline="0" dirty="0" smtClean="0"/>
                        <a:t> in an Online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Face-to-face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Quality Matters rubric, the process of a review, and conducting a self-review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1858483">
                <a:tc>
                  <a:txBody>
                    <a:bodyPr/>
                    <a:lstStyle/>
                    <a:p>
                      <a:r>
                        <a:rPr lang="en-US" dirty="0" smtClean="0"/>
                        <a:t>Reviewing</a:t>
                      </a:r>
                      <a:r>
                        <a:rPr lang="en-US" baseline="0" dirty="0" smtClean="0"/>
                        <a:t> for Quality at NIU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Face-to-face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review process, examples of courses and implementation, and providing helpful feedback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Extensive</a:t>
                      </a:r>
                      <a:r>
                        <a:rPr lang="en-US" baseline="0" dirty="0" smtClean="0"/>
                        <a:t> familiarity with QM standards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5714" y="5259154"/>
            <a:ext cx="7692572" cy="836848"/>
          </a:xfrm>
        </p:spPr>
        <p:txBody>
          <a:bodyPr>
            <a:noAutofit/>
          </a:bodyPr>
          <a:lstStyle/>
          <a:p>
            <a:pPr marL="240030" lvl="1" indent="0" algn="ctr">
              <a:buNone/>
            </a:pPr>
            <a:r>
              <a:rPr lang="en-US" dirty="0">
                <a:cs typeface="Abadi MT Condensed Extra Bold"/>
              </a:rPr>
              <a:t>Purpose: </a:t>
            </a:r>
            <a:r>
              <a:rPr lang="en-US" dirty="0" smtClean="0">
                <a:cs typeface="Abadi MT Condensed Extra Bold"/>
              </a:rPr>
              <a:t>increase </a:t>
            </a:r>
            <a:r>
              <a:rPr lang="en-US" dirty="0">
                <a:cs typeface="Abadi MT Condensed Extra Bold"/>
              </a:rPr>
              <a:t>internal capacity for course development &amp; review</a:t>
            </a:r>
            <a:endParaRPr lang="en-US" dirty="0">
              <a:cs typeface="Abadi MT Condensed Extra 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2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Course Design Academy</a:t>
            </a:r>
            <a:endParaRPr lang="en-US" dirty="0"/>
          </a:p>
        </p:txBody>
      </p:sp>
      <p:pic>
        <p:nvPicPr>
          <p:cNvPr id="4" name="Picture 3" descr="DA_logo_lr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51" y="1930196"/>
            <a:ext cx="2971800" cy="2990850"/>
          </a:xfrm>
          <a:prstGeom prst="rect">
            <a:avLst/>
          </a:prstGeom>
        </p:spPr>
      </p:pic>
      <p:pic>
        <p:nvPicPr>
          <p:cNvPr id="6" name="Picture 5" descr="OCDA welcom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2088"/>
            <a:ext cx="5175212" cy="366706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259154"/>
            <a:ext cx="8229600" cy="836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dirty="0"/>
              <a:t>Purpose: provide an intensive online experience &amp; introduction to course design principles and </a:t>
            </a:r>
            <a:r>
              <a:rPr lang="en-US" dirty="0" smtClean="0"/>
              <a:t>practices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9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Teaching Circle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t="35421" r="-103" b="6379"/>
          <a:stretch/>
        </p:blipFill>
        <p:spPr>
          <a:xfrm>
            <a:off x="0" y="1291772"/>
            <a:ext cx="9144000" cy="399142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59154"/>
            <a:ext cx="8229600" cy="836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dirty="0"/>
              <a:t>Purpose: </a:t>
            </a:r>
            <a:r>
              <a:rPr lang="en-US" dirty="0" smtClean="0"/>
              <a:t>connect </a:t>
            </a:r>
            <a:r>
              <a:rPr lang="en-US" dirty="0"/>
              <a:t>faculty with one another and build an institutional fund of knowledge around online </a:t>
            </a:r>
            <a:r>
              <a:rPr lang="en-US" dirty="0" smtClean="0"/>
              <a:t>teaching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6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Teaching Conference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4" b="27969"/>
          <a:stretch/>
        </p:blipFill>
        <p:spPr>
          <a:xfrm>
            <a:off x="0" y="1306286"/>
            <a:ext cx="9144000" cy="394311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5259154"/>
            <a:ext cx="8229600" cy="836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dirty="0"/>
              <a:t>Purpose: facilitate sharing of best practices and recognize </a:t>
            </a:r>
            <a:r>
              <a:rPr lang="en-US" dirty="0" smtClean="0"/>
              <a:t>achievement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8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7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71" y="446870"/>
            <a:ext cx="6781800" cy="729503"/>
          </a:xfrm>
        </p:spPr>
        <p:txBody>
          <a:bodyPr>
            <a:normAutofit fontScale="90000"/>
          </a:bodyPr>
          <a:lstStyle/>
          <a:p>
            <a:r>
              <a:rPr lang="en-US" smtClean="0"/>
              <a:t>APPQMR &amp; Peer Review Course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6671" y="3174848"/>
            <a:ext cx="47413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/>
              <a:t>1 Faculty </a:t>
            </a:r>
            <a:r>
              <a:rPr lang="en-US" sz="2800" dirty="0" smtClean="0"/>
              <a:t>member completed</a:t>
            </a:r>
            <a:endParaRPr lang="en-US" sz="2800" dirty="0"/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sz="2800" dirty="0"/>
              <a:t>~5 more interested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46671" y="1574410"/>
            <a:ext cx="48719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APPQMR</a:t>
            </a:r>
            <a:endParaRPr lang="en-US" sz="2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smtClean="0"/>
              <a:t>Internally-led </a:t>
            </a:r>
            <a:r>
              <a:rPr lang="en-US" sz="2800" dirty="0" smtClean="0"/>
              <a:t>Workshops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 smtClean="0"/>
              <a:t>36 </a:t>
            </a:r>
            <a:r>
              <a:rPr lang="en-US" sz="2800" dirty="0" smtClean="0"/>
              <a:t>Participants</a:t>
            </a:r>
            <a:endParaRPr lang="en-US" sz="2800" dirty="0"/>
          </a:p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1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APPQMR &amp; Peer Review Course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workshop was effective in introducing me to the QM Rubric</a:t>
            </a:r>
            <a:br>
              <a:rPr lang="en-US" dirty="0" smtClean="0"/>
            </a:br>
            <a:r>
              <a:rPr lang="en-US" dirty="0" smtClean="0"/>
              <a:t>84% Strongly Agreed – 16% Agreed</a:t>
            </a:r>
          </a:p>
          <a:p>
            <a:r>
              <a:rPr lang="en-US" dirty="0" smtClean="0"/>
              <a:t>I can define alignment and explain why it is critical to course design</a:t>
            </a:r>
            <a:br>
              <a:rPr lang="en-US" dirty="0" smtClean="0"/>
            </a:br>
            <a:r>
              <a:rPr lang="en-US" dirty="0" smtClean="0"/>
              <a:t>50% Strongly Agreed – 50% Agreed</a:t>
            </a:r>
          </a:p>
          <a:p>
            <a:r>
              <a:rPr lang="en-US" dirty="0" smtClean="0"/>
              <a:t>I can apply standards from the 5th Edition QM Rubric to review online courses</a:t>
            </a:r>
            <a:br>
              <a:rPr lang="en-US" dirty="0" smtClean="0"/>
            </a:br>
            <a:r>
              <a:rPr lang="en-US" dirty="0" smtClean="0"/>
              <a:t>46% Strongly Agreed – 54% Agreed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9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APPQMR &amp; Peer Review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information, activity, or other aspect(s) of this workshop was most useful to you?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“The alignment elements of the standards was very helpful.”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dirty="0"/>
              <a:t>Writing the recommendations was the most useful to me.”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5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1164" y="3850785"/>
            <a:ext cx="4141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Tracy Miller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Teaching Coordinator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tracy.miller@niu.edu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@TracyMiller256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64" y="1412385"/>
            <a:ext cx="1685108" cy="2359152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28" y="1412385"/>
            <a:ext cx="1687286" cy="2362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431528" y="3850785"/>
            <a:ext cx="2223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Richter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Director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srichter@niu.edu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slrichter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L:\TEI\Spring 2013 Day 2 (Online)\twitter-bird-light-bg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60" y="4667864"/>
            <a:ext cx="652052" cy="652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:\TEI\Spring 2013 Day 2 (Online)\twitter-bird-light-bg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60" y="4667864"/>
            <a:ext cx="652052" cy="652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447800" y="5444392"/>
            <a:ext cx="6324600" cy="720260"/>
            <a:chOff x="1017912" y="5444392"/>
            <a:chExt cx="6324600" cy="720260"/>
          </a:xfrm>
        </p:grpSpPr>
        <p:sp>
          <p:nvSpPr>
            <p:cNvPr id="20" name="TextBox 19"/>
            <p:cNvSpPr txBox="1"/>
            <p:nvPr/>
          </p:nvSpPr>
          <p:spPr>
            <a:xfrm>
              <a:off x="1017912" y="5460839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Connect with Online Program Development &amp; Support</a:t>
              </a:r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280584" y="5444392"/>
              <a:ext cx="3061928" cy="720260"/>
              <a:chOff x="4280584" y="5444392"/>
              <a:chExt cx="3061928" cy="720260"/>
            </a:xfrm>
          </p:grpSpPr>
          <p:pic>
            <p:nvPicPr>
              <p:cNvPr id="22" name="Picture 2" descr="L:\TEI\Spring 2013 Day 2 (Online)\twitter-bird-light-bgs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0024" y="5444392"/>
                <a:ext cx="402226" cy="402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Screen Clippi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0584" y="5846618"/>
                <a:ext cx="581106" cy="266737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963463" y="5460839"/>
                <a:ext cx="1143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@</a:t>
                </a:r>
                <a:r>
                  <a:rPr lang="en-US" dirty="0" err="1" smtClean="0"/>
                  <a:t>niuopds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963463" y="5795320"/>
                <a:ext cx="2379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facebook.com/</a:t>
                </a:r>
                <a:r>
                  <a:rPr lang="en-US" dirty="0" err="1" smtClean="0"/>
                  <a:t>niuopds</a:t>
                </a:r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3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Online Course Series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396343"/>
            <a:ext cx="8229600" cy="2623457"/>
          </a:xfrm>
        </p:spPr>
        <p:txBody>
          <a:bodyPr/>
          <a:lstStyle/>
          <a:p>
            <a:pPr marL="285750" indent="-285750"/>
            <a:r>
              <a:rPr lang="en-US" dirty="0"/>
              <a:t>9 Sessions</a:t>
            </a:r>
          </a:p>
          <a:p>
            <a:pPr marL="285750" indent="-285750"/>
            <a:r>
              <a:rPr lang="en-US" dirty="0"/>
              <a:t>61 participants</a:t>
            </a:r>
          </a:p>
          <a:p>
            <a:pPr marL="285750" indent="-285750"/>
            <a:r>
              <a:rPr lang="en-US" dirty="0"/>
              <a:t>146 views on YouTube Playlist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76302"/>
              </p:ext>
            </p:extLst>
          </p:nvPr>
        </p:nvGraphicFramePr>
        <p:xfrm>
          <a:off x="579680" y="1433838"/>
          <a:ext cx="7911177" cy="1788380"/>
        </p:xfrm>
        <a:graphic>
          <a:graphicData uri="http://schemas.openxmlformats.org/drawingml/2006/table">
            <a:tbl>
              <a:tblPr firstRow="1" firstCol="1" bandRow="1"/>
              <a:tblGrid>
                <a:gridCol w="5007127"/>
                <a:gridCol w="1452025"/>
                <a:gridCol w="1452025"/>
              </a:tblGrid>
              <a:tr h="66036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concepts/techniques covered in this program are applicable in my teaching or other student-related activities</a:t>
                      </a:r>
                    </a:p>
                  </a:txBody>
                  <a:tcPr marL="36741" marR="36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Strongly Agree/Agree</a:t>
                      </a:r>
                    </a:p>
                  </a:txBody>
                  <a:tcPr marL="36741" marR="36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36741" marR="36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20123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41" marR="367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41" marR="367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41" marR="367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39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 in this program has potential benefit to students</a:t>
                      </a:r>
                    </a:p>
                  </a:txBody>
                  <a:tcPr marL="36741" marR="36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Strongly Agree/Agree</a:t>
                      </a:r>
                    </a:p>
                  </a:txBody>
                  <a:tcPr marL="36741" marR="36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36741" marR="36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456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Course Design Academy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6 faculty completed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I loved interacting with other faculty, and learn from others, and think about others’ problems in online courses.”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“. . .it is imperative that I am able to help students understand why content is relevant to them allowing them to develop a greater understanding of the content. Won’t only help my online teaching, my offline teaching as well.”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“learning the structures to meet the expectations of QM (thanks for that</a:t>
            </a:r>
            <a:r>
              <a:rPr lang="en-US" i="1" dirty="0" smtClean="0"/>
              <a:t>!).”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Course Design Academy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581717"/>
              </p:ext>
            </p:extLst>
          </p:nvPr>
        </p:nvGraphicFramePr>
        <p:xfrm>
          <a:off x="395514" y="1698171"/>
          <a:ext cx="8352972" cy="4138617"/>
        </p:xfrm>
        <a:graphic>
          <a:graphicData uri="http://schemas.openxmlformats.org/drawingml/2006/table">
            <a:tbl>
              <a:tblPr firstRow="1" firstCol="1" bandRow="1"/>
              <a:tblGrid>
                <a:gridCol w="4176486"/>
                <a:gridCol w="4176486"/>
              </a:tblGrid>
              <a:tr h="3873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 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 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873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organized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proactive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Keep everything consistent within each module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sure all material is accessible to students, including videos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Directly aligning the class content with learning objectives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discussion boards to foster community for the class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1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particular alignment format used in the Academy will help to get QM approval for the course.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variety of methods can be used to teach online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do this!! I can do better than before!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learned how to organize the module better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980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Rubric &amp; Reviewer training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1301101" y="1536030"/>
            <a:ext cx="6589414" cy="4190036"/>
          </a:xfrm>
          <a:prstGeom prst="cloudCallout">
            <a:avLst>
              <a:gd name="adj1" fmla="val -49290"/>
              <a:gd name="adj2" fmla="val 5476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bg2">
                <a:lumMod val="75000"/>
                <a:alpha val="72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346662"/>
            <a:ext cx="8420793" cy="477981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2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Teaching Circle</a:t>
            </a:r>
            <a:endParaRPr lang="en-US" dirty="0"/>
          </a:p>
        </p:txBody>
      </p:sp>
      <p:pic>
        <p:nvPicPr>
          <p:cNvPr id="5" name="Picture 4" descr="campfi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266950"/>
            <a:ext cx="7077075" cy="2314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6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Teaching Conference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594467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Summer of 2016 – Keep your fingers crossed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4" b="26837"/>
          <a:stretch/>
        </p:blipFill>
        <p:spPr>
          <a:xfrm>
            <a:off x="0" y="1313412"/>
            <a:ext cx="9144000" cy="4239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3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additional professional development to supplement APPQMR</a:t>
            </a:r>
          </a:p>
          <a:p>
            <a:pPr lvl="1"/>
            <a:r>
              <a:rPr lang="en-US" dirty="0" smtClean="0"/>
              <a:t>Deeper understanding of individual standards</a:t>
            </a:r>
          </a:p>
          <a:p>
            <a:pPr lvl="1"/>
            <a:r>
              <a:rPr lang="en-US" dirty="0" smtClean="0"/>
              <a:t>Additional support</a:t>
            </a:r>
          </a:p>
          <a:p>
            <a:pPr lvl="1"/>
            <a:r>
              <a:rPr lang="en-US" dirty="0" smtClean="0"/>
              <a:t>Online learning immersion</a:t>
            </a:r>
          </a:p>
          <a:p>
            <a:r>
              <a:rPr lang="en-US" dirty="0" smtClean="0"/>
              <a:t>Be flexible – change your plan based on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08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1164" y="3850785"/>
            <a:ext cx="4141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Tracy Miller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Teaching Coordinator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tracy.miller@niu.edu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@TracyMiller256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64" y="1412385"/>
            <a:ext cx="1685108" cy="2359152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28" y="1412385"/>
            <a:ext cx="1687286" cy="2362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431528" y="3850785"/>
            <a:ext cx="2223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Richter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Director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srichter@niu.edu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slrichter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L:\TEI\Spring 2013 Day 2 (Online)\twitter-bird-light-bg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60" y="4667864"/>
            <a:ext cx="652052" cy="652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:\TEI\Spring 2013 Day 2 (Online)\twitter-bird-light-bg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60" y="4667864"/>
            <a:ext cx="652052" cy="652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447800" y="5444392"/>
            <a:ext cx="6324600" cy="720260"/>
            <a:chOff x="1017912" y="5444392"/>
            <a:chExt cx="6324600" cy="720260"/>
          </a:xfrm>
        </p:grpSpPr>
        <p:sp>
          <p:nvSpPr>
            <p:cNvPr id="20" name="TextBox 19"/>
            <p:cNvSpPr txBox="1"/>
            <p:nvPr/>
          </p:nvSpPr>
          <p:spPr>
            <a:xfrm>
              <a:off x="1017912" y="5460839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Connect with Online Program Development &amp; Support</a:t>
              </a:r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280584" y="5444392"/>
              <a:ext cx="3061928" cy="720260"/>
              <a:chOff x="4280584" y="5444392"/>
              <a:chExt cx="3061928" cy="720260"/>
            </a:xfrm>
          </p:grpSpPr>
          <p:pic>
            <p:nvPicPr>
              <p:cNvPr id="22" name="Picture 2" descr="L:\TEI\Spring 2013 Day 2 (Online)\twitter-bird-light-bgs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0024" y="5444392"/>
                <a:ext cx="402226" cy="402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Screen Clippi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0584" y="5846618"/>
                <a:ext cx="581106" cy="266737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963463" y="5460839"/>
                <a:ext cx="1143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@</a:t>
                </a:r>
                <a:r>
                  <a:rPr lang="en-US" dirty="0" err="1" smtClean="0"/>
                  <a:t>niuopds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963463" y="5795320"/>
                <a:ext cx="2379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facebook.com/</a:t>
                </a:r>
                <a:r>
                  <a:rPr lang="en-US" dirty="0" err="1" smtClean="0"/>
                  <a:t>niuopds</a:t>
                </a:r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94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factors affecting professional development planning</a:t>
            </a:r>
          </a:p>
          <a:p>
            <a:r>
              <a:rPr lang="en-US" dirty="0" smtClean="0"/>
              <a:t>Discuss factors that impact institutional culture/acceptance of QM and how professional development can increase adoption</a:t>
            </a:r>
          </a:p>
          <a:p>
            <a:r>
              <a:rPr lang="en-US" dirty="0" smtClean="0"/>
              <a:t>Distinguish between learning about the QM Rubric and process from learning about online course design and delivery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5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Background of NIU &amp; QM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4269346" cy="4572001"/>
          </a:xfrm>
        </p:spPr>
        <p:txBody>
          <a:bodyPr/>
          <a:lstStyle/>
          <a:p>
            <a:r>
              <a:rPr lang="en-US" dirty="0" smtClean="0"/>
              <a:t>Mid-sized, Public, 4 Year Institution</a:t>
            </a:r>
          </a:p>
          <a:p>
            <a:r>
              <a:rPr lang="en-US" dirty="0" smtClean="0"/>
              <a:t>QM implementation began Sept, 2014</a:t>
            </a:r>
          </a:p>
          <a:p>
            <a:r>
              <a:rPr lang="en-US" dirty="0" smtClean="0"/>
              <a:t>Coordinated effort of the Online Program Development &amp; Support Office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OPDS_diagr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46" y="1946964"/>
            <a:ext cx="4005502" cy="357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2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APPQMR Nov,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387"/>
            <a:ext cx="8229600" cy="28776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Outside presenter, Face-to-Face</a:t>
            </a:r>
          </a:p>
          <a:p>
            <a:r>
              <a:rPr lang="en-US" dirty="0" smtClean="0"/>
              <a:t>Participants from Faculty Development &amp; Instructional Design Center, eLearning Services, OPDS, and key faculty </a:t>
            </a:r>
          </a:p>
          <a:p>
            <a:r>
              <a:rPr lang="en-US" dirty="0" smtClean="0"/>
              <a:t>Faculty were overwhelmed, didn't know how to get started with creating courses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9" b="9764"/>
          <a:stretch/>
        </p:blipFill>
        <p:spPr>
          <a:xfrm>
            <a:off x="0" y="1313648"/>
            <a:ext cx="9144000" cy="1962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97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our professional development planning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needed more time to understand each of the standards</a:t>
            </a:r>
          </a:p>
          <a:p>
            <a:r>
              <a:rPr lang="en-US" dirty="0" smtClean="0"/>
              <a:t>Faculty needed examples of the standards in action to implement them into their own courses</a:t>
            </a:r>
          </a:p>
          <a:p>
            <a:r>
              <a:rPr lang="en-US" dirty="0" smtClean="0"/>
              <a:t>Faculty needed more support so they would not feel overwhelmed</a:t>
            </a:r>
          </a:p>
          <a:p>
            <a:r>
              <a:rPr lang="en-US" dirty="0" smtClean="0"/>
              <a:t>Faculty needed development opportunities for online teaching / delivery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9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impact institutional acceptance of QM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APPQMR is not the best introduction to </a:t>
            </a:r>
            <a:r>
              <a:rPr lang="en-US" dirty="0" smtClean="0"/>
              <a:t>a system of quality standards</a:t>
            </a:r>
            <a:endParaRPr lang="en-US" dirty="0"/>
          </a:p>
          <a:p>
            <a:pPr lvl="1"/>
            <a:r>
              <a:rPr lang="en-US" dirty="0" smtClean="0"/>
              <a:t>Questions about why we are adopting </a:t>
            </a:r>
            <a:r>
              <a:rPr lang="en-US" dirty="0"/>
              <a:t>quality </a:t>
            </a:r>
            <a:r>
              <a:rPr lang="en-US" dirty="0" smtClean="0"/>
              <a:t>standards and why that is important to me</a:t>
            </a:r>
            <a:endParaRPr lang="en-US" dirty="0"/>
          </a:p>
          <a:p>
            <a:r>
              <a:rPr lang="en-US" dirty="0" smtClean="0"/>
              <a:t>Full-day training is a big </a:t>
            </a:r>
            <a:r>
              <a:rPr lang="en-US" dirty="0"/>
              <a:t>time commitment</a:t>
            </a:r>
          </a:p>
          <a:p>
            <a:r>
              <a:rPr lang="en-US" dirty="0"/>
              <a:t>Program Prioritization at </a:t>
            </a:r>
            <a:r>
              <a:rPr lang="en-US" dirty="0" smtClean="0"/>
              <a:t>NIU is leading to fatigue around new initiatives and assessments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3414" y="1858324"/>
            <a:ext cx="794150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030" lvl="1" defTabSz="685800">
              <a:spcBef>
                <a:spcPct val="20000"/>
              </a:spcBef>
              <a:buClr>
                <a:srgbClr val="AD0101"/>
              </a:buClr>
            </a:pPr>
            <a:r>
              <a:rPr lang="en-US" sz="3200" dirty="0" smtClean="0">
                <a:solidFill>
                  <a:srgbClr val="303030"/>
                </a:solidFill>
              </a:rPr>
              <a:t> </a:t>
            </a:r>
            <a:endParaRPr lang="en-US" sz="3200" dirty="0" smtClean="0">
              <a:solidFill>
                <a:srgbClr val="303030"/>
              </a:solidFill>
            </a:endParaRPr>
          </a:p>
          <a:p>
            <a:pPr marL="240030" lvl="1" defTabSz="685800">
              <a:spcBef>
                <a:spcPct val="20000"/>
              </a:spcBef>
              <a:buClr>
                <a:srgbClr val="AD0101"/>
              </a:buClr>
            </a:pPr>
            <a:endParaRPr lang="en-US" sz="32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4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</a:t>
            </a:r>
            <a:r>
              <a:rPr lang="en-US" dirty="0" smtClean="0"/>
              <a:t>Development Plan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the QM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946" y="2746827"/>
            <a:ext cx="2229054" cy="1973942"/>
          </a:xfrm>
        </p:spPr>
        <p:txBody>
          <a:bodyPr>
            <a:normAutofit/>
          </a:bodyPr>
          <a:lstStyle/>
          <a:p>
            <a:r>
              <a:rPr lang="en-US" dirty="0" smtClean="0"/>
              <a:t>5x / year</a:t>
            </a:r>
          </a:p>
          <a:p>
            <a:r>
              <a:rPr lang="en-US" dirty="0" smtClean="0"/>
              <a:t>Initially invite only </a:t>
            </a:r>
            <a:endParaRPr lang="en-US" dirty="0"/>
          </a:p>
        </p:txBody>
      </p:sp>
      <p:pic>
        <p:nvPicPr>
          <p:cNvPr id="4" name="Picture 3" descr="APPQMRfly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134"/>
            <a:ext cx="6914946" cy="440732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softEdge rad="508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52546&quot;&gt;&lt;/object&gt;&lt;object type=&quot;2&quot; unique_id=&quot;52547&quot;&gt;&lt;object type=&quot;3&quot; unique_id=&quot;52548&quot;&gt;&lt;property id=&quot;20148&quot; value=&quot;5&quot;/&gt;&lt;property id=&quot;20300&quot; value=&quot;Slide 1 - &amp;quot;Beyond APPQMR &amp;quot;&quot;/&gt;&lt;property id=&quot;20307&quot; value=&quot;264&quot;/&gt;&lt;/object&gt;&lt;object type=&quot;3&quot; unique_id=&quot;52549&quot;&gt;&lt;property id=&quot;20148&quot; value=&quot;5&quot;/&gt;&lt;property id=&quot;20300&quot; value=&quot;Slide 2 - &amp;quot;Presenters&amp;quot;&quot;/&gt;&lt;property id=&quot;20307&quot; value=&quot;287&quot;/&gt;&lt;/object&gt;&lt;object type=&quot;3&quot; unique_id=&quot;52550&quot;&gt;&lt;property id=&quot;20148&quot; value=&quot;5&quot;/&gt;&lt;property id=&quot;20300&quot; value=&quot;Slide 3 - &amp;quot;Session Objectives&amp;quot;&quot;/&gt;&lt;property id=&quot;20307&quot; value=&quot;266&quot;/&gt;&lt;/object&gt;&lt;object type=&quot;3&quot; unique_id=&quot;52551&quot;&gt;&lt;property id=&quot;20148&quot; value=&quot;5&quot;/&gt;&lt;property id=&quot;20300&quot; value=&quot;Slide 4 - &amp;quot;Background of NIU &amp;amp; QM Implementation&amp;quot;&quot;/&gt;&lt;property id=&quot;20307&quot; value=&quot;267&quot;/&gt;&lt;/object&gt;&lt;object type=&quot;3&quot; unique_id=&quot;52552&quot;&gt;&lt;property id=&quot;20148&quot; value=&quot;5&quot;/&gt;&lt;property id=&quot;20300&quot; value=&quot;Slide 5 - &amp;quot;First APPQMR Nov, 2014&amp;quot;&quot;/&gt;&lt;property id=&quot;20307&quot; value=&quot;268&quot;/&gt;&lt;/object&gt;&lt;object type=&quot;3&quot; unique_id=&quot;52553&quot;&gt;&lt;property id=&quot;20148&quot; value=&quot;5&quot;/&gt;&lt;property id=&quot;20300&quot; value=&quot;Slide 6 - &amp;quot;Factors affecting our professional development planning&amp;quot;&quot;/&gt;&lt;property id=&quot;20307&quot; value=&quot;269&quot;/&gt;&lt;/object&gt;&lt;object type=&quot;3&quot; unique_id=&quot;52554&quot;&gt;&lt;property id=&quot;20148&quot; value=&quot;5&quot;/&gt;&lt;property id=&quot;20300&quot; value=&quot;Slide 7 - &amp;quot;Factors that impact institutional acceptance of QM&amp;quot;&quot;/&gt;&lt;property id=&quot;20307&quot; value=&quot;270&quot;/&gt;&lt;/object&gt;&lt;object type=&quot;3&quot; unique_id=&quot;52555&quot;&gt;&lt;property id=&quot;20148&quot; value=&quot;5&quot;/&gt;&lt;property id=&quot;20300&quot; value=&quot;Slide 8 - &amp;quot;Professional Development Plan&amp;quot;&quot;/&gt;&lt;property id=&quot;20307&quot; value=&quot;271&quot;/&gt;&lt;/object&gt;&lt;object type=&quot;3&quot; unique_id=&quot;52556&quot;&gt;&lt;property id=&quot;20148&quot; value=&quot;5&quot;/&gt;&lt;property id=&quot;20300&quot; value=&quot;Slide 9 - &amp;quot;Applying the QM Rubric&amp;quot;&quot;/&gt;&lt;property id=&quot;20307&quot; value=&quot;272&quot;/&gt;&lt;/object&gt;&lt;object type=&quot;3&quot; unique_id=&quot;52557&quot;&gt;&lt;property id=&quot;20148&quot; value=&quot;5&quot;/&gt;&lt;property id=&quot;20300&quot; value=&quot;Slide 10 - &amp;quot;Peer Review Course&amp;quot;&quot;/&gt;&lt;property id=&quot;20307&quot; value=&quot;273&quot;/&gt;&lt;/object&gt;&lt;object type=&quot;3&quot; unique_id=&quot;52558&quot;&gt;&lt;property id=&quot;20148&quot; value=&quot;5&quot;/&gt;&lt;property id=&quot;20300&quot; value=&quot;Slide 11 - &amp;quot;Quality Online Course Series&amp;quot;&quot;/&gt;&lt;property id=&quot;20307&quot; value=&quot;274&quot;/&gt;&lt;/object&gt;&lt;object type=&quot;3&quot; unique_id=&quot;52559&quot;&gt;&lt;property id=&quot;20148&quot; value=&quot;5&quot;/&gt;&lt;property id=&quot;20300&quot; value=&quot;Slide 12 - &amp;quot;Informal Rubric &amp;amp; Reviewer training&amp;quot;&quot;/&gt;&lt;property id=&quot;20307&quot; value=&quot;275&quot;/&gt;&lt;/object&gt;&lt;object type=&quot;3&quot; unique_id=&quot;52560&quot;&gt;&lt;property id=&quot;20148&quot; value=&quot;5&quot;/&gt;&lt;property id=&quot;20300&quot; value=&quot;Slide 13 - &amp;quot;Online Course Design Academy&amp;quot;&quot;/&gt;&lt;property id=&quot;20307&quot; value=&quot;276&quot;/&gt;&lt;/object&gt;&lt;object type=&quot;3&quot; unique_id=&quot;52561&quot;&gt;&lt;property id=&quot;20148&quot; value=&quot;5&quot;/&gt;&lt;property id=&quot;20300&quot; value=&quot;Slide 14 - &amp;quot;Online Teaching Circle&amp;quot;&quot;/&gt;&lt;property id=&quot;20307&quot; value=&quot;277&quot;/&gt;&lt;/object&gt;&lt;object type=&quot;3&quot; unique_id=&quot;52562&quot;&gt;&lt;property id=&quot;20148&quot; value=&quot;5&quot;/&gt;&lt;property id=&quot;20300&quot; value=&quot;Slide 15 - &amp;quot;Online Teaching Conference&amp;quot;&quot;/&gt;&lt;property id=&quot;20307&quot; value=&quot;278&quot;/&gt;&lt;/object&gt;&lt;object type=&quot;3&quot; unique_id=&quot;52563&quot;&gt;&lt;property id=&quot;20148&quot; value=&quot;5&quot;/&gt;&lt;property id=&quot;20300&quot; value=&quot;Slide 16 - &amp;quot;Outcomes&amp;quot;&quot;/&gt;&lt;property id=&quot;20307&quot; value=&quot;279&quot;/&gt;&lt;/object&gt;&lt;object type=&quot;3&quot; unique_id=&quot;52564&quot;&gt;&lt;property id=&quot;20148&quot; value=&quot;5&quot;/&gt;&lt;property id=&quot;20300&quot; value=&quot;Slide 17 - &amp;quot;APPQMR &amp;amp; Peer Review Course&amp;quot;&quot;/&gt;&lt;property id=&quot;20307&quot; value=&quot;280&quot;/&gt;&lt;/object&gt;&lt;object type=&quot;3&quot; unique_id=&quot;52565&quot;&gt;&lt;property id=&quot;20148&quot; value=&quot;5&quot;/&gt;&lt;property id=&quot;20300&quot; value=&quot;Slide 18 - &amp;quot;APPQMR &amp;amp; Peer Review Course&amp;quot;&quot;/&gt;&lt;property id=&quot;20307&quot; value=&quot;288&quot;/&gt;&lt;/object&gt;&lt;object type=&quot;3&quot; unique_id=&quot;52566&quot;&gt;&lt;property id=&quot;20148&quot; value=&quot;5&quot;/&gt;&lt;property id=&quot;20300&quot; value=&quot;Slide 19 - &amp;quot;APPQMR &amp;amp; Peer Review Course&amp;quot;&quot;/&gt;&lt;property id=&quot;20307&quot; value=&quot;289&quot;/&gt;&lt;/object&gt;&lt;object type=&quot;3&quot; unique_id=&quot;52567&quot;&gt;&lt;property id=&quot;20148&quot; value=&quot;5&quot;/&gt;&lt;property id=&quot;20300&quot; value=&quot;Slide 20 - &amp;quot;Quality Online Course Series&amp;quot;&quot;/&gt;&lt;property id=&quot;20307&quot; value=&quot;281&quot;/&gt;&lt;/object&gt;&lt;object type=&quot;3&quot; unique_id=&quot;52568&quot;&gt;&lt;property id=&quot;20148&quot; value=&quot;5&quot;/&gt;&lt;property id=&quot;20300&quot; value=&quot;Slide 21 - &amp;quot;Online Course Design Academy&amp;quot;&quot;/&gt;&lt;property id=&quot;20307&quot; value=&quot;282&quot;/&gt;&lt;/object&gt;&lt;object type=&quot;3&quot; unique_id=&quot;52569&quot;&gt;&lt;property id=&quot;20148&quot; value=&quot;5&quot;/&gt;&lt;property id=&quot;20300&quot; value=&quot;Slide 22 - &amp;quot;Online Course Design Academy&amp;quot;&quot;/&gt;&lt;property id=&quot;20307&quot; value=&quot;290&quot;/&gt;&lt;/object&gt;&lt;object type=&quot;3&quot; unique_id=&quot;52570&quot;&gt;&lt;property id=&quot;20148&quot; value=&quot;5&quot;/&gt;&lt;property id=&quot;20300&quot; value=&quot;Slide 23 - &amp;quot;Informal Rubric &amp;amp; Reviewer training&amp;quot;&quot;/&gt;&lt;property id=&quot;20307&quot; value=&quot;283&quot;/&gt;&lt;/object&gt;&lt;object type=&quot;3&quot; unique_id=&quot;52571&quot;&gt;&lt;property id=&quot;20148&quot; value=&quot;5&quot;/&gt;&lt;property id=&quot;20300&quot; value=&quot;Slide 24 - &amp;quot;Online Teaching Circle&amp;quot;&quot;/&gt;&lt;property id=&quot;20307&quot; value=&quot;284&quot;/&gt;&lt;/object&gt;&lt;object type=&quot;3&quot; unique_id=&quot;52572&quot;&gt;&lt;property id=&quot;20148&quot; value=&quot;5&quot;/&gt;&lt;property id=&quot;20300&quot; value=&quot;Slide 25 - &amp;quot;Online Teaching Conference&amp;quot;&quot;/&gt;&lt;property id=&quot;20307&quot; value=&quot;285&quot;/&gt;&lt;/object&gt;&lt;object type=&quot;3&quot; unique_id=&quot;52573&quot;&gt;&lt;property id=&quot;20148&quot; value=&quot;5&quot;/&gt;&lt;property id=&quot;20300&quot; value=&quot;Slide 26 - &amp;quot;Summary&amp;quot;&quot;/&gt;&lt;property id=&quot;20307&quot; value=&quot;291&quot;/&gt;&lt;/object&gt;&lt;object type=&quot;3&quot; unique_id=&quot;52574&quot;&gt;&lt;property id=&quot;20148&quot; value=&quot;5&quot;/&gt;&lt;property id=&quot;20300&quot; value=&quot;Slide 27 - &amp;quot;Questions?&amp;quot;&quot;/&gt;&lt;property id=&quot;20307&quot; value=&quot;286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1458</Words>
  <Application>Microsoft Office PowerPoint</Application>
  <PresentationFormat>On-screen Show (4:3)</PresentationFormat>
  <Paragraphs>269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Abadi MT Condensed Extra Bold</vt:lpstr>
      <vt:lpstr>Arial</vt:lpstr>
      <vt:lpstr>Calibri</vt:lpstr>
      <vt:lpstr>Roboto Slab</vt:lpstr>
      <vt:lpstr>Times New Roman</vt:lpstr>
      <vt:lpstr>1_Office Theme</vt:lpstr>
      <vt:lpstr>Beyond APPQMR </vt:lpstr>
      <vt:lpstr>Presenters</vt:lpstr>
      <vt:lpstr>Session Objectives</vt:lpstr>
      <vt:lpstr>Background of NIU &amp; QM Implementation</vt:lpstr>
      <vt:lpstr>First APPQMR Nov, 2014</vt:lpstr>
      <vt:lpstr>Factors affecting our professional development planning</vt:lpstr>
      <vt:lpstr>Factors that impact institutional acceptance of QM</vt:lpstr>
      <vt:lpstr>Professional Development Plan</vt:lpstr>
      <vt:lpstr>Applying the QM Rubric</vt:lpstr>
      <vt:lpstr>Peer Review Course</vt:lpstr>
      <vt:lpstr>Quality Online Course Series</vt:lpstr>
      <vt:lpstr>Informal Rubric &amp; Reviewer training</vt:lpstr>
      <vt:lpstr>Online Course Design Academy</vt:lpstr>
      <vt:lpstr>Online Teaching Circle</vt:lpstr>
      <vt:lpstr>Online Teaching Conference</vt:lpstr>
      <vt:lpstr>Outcomes</vt:lpstr>
      <vt:lpstr>APPQMR &amp; Peer Review Course</vt:lpstr>
      <vt:lpstr>APPQMR &amp; Peer Review Course</vt:lpstr>
      <vt:lpstr>APPQMR &amp; Peer Review Course</vt:lpstr>
      <vt:lpstr>Quality Online Course Series</vt:lpstr>
      <vt:lpstr>Online Course Design Academy</vt:lpstr>
      <vt:lpstr>Online Course Design Academy</vt:lpstr>
      <vt:lpstr>Informal Rubric &amp; Reviewer training</vt:lpstr>
      <vt:lpstr>Online Teaching Circle</vt:lpstr>
      <vt:lpstr>Online Teaching Conference</vt:lpstr>
      <vt:lpstr>Summary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APPQMR</dc:title>
  <dc:creator>Stephanie Richter</dc:creator>
  <cp:lastModifiedBy>Stephanie Richter</cp:lastModifiedBy>
  <cp:revision>7</cp:revision>
  <dcterms:created xsi:type="dcterms:W3CDTF">2015-10-20T21:09:09Z</dcterms:created>
  <dcterms:modified xsi:type="dcterms:W3CDTF">2015-10-20T22:17:00Z</dcterms:modified>
</cp:coreProperties>
</file>