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24"/>
  </p:notesMasterIdLst>
  <p:sldIdLst>
    <p:sldId id="299" r:id="rId3"/>
    <p:sldId id="308" r:id="rId4"/>
    <p:sldId id="404" r:id="rId5"/>
    <p:sldId id="330" r:id="rId6"/>
    <p:sldId id="336" r:id="rId7"/>
    <p:sldId id="413" r:id="rId8"/>
    <p:sldId id="333" r:id="rId9"/>
    <p:sldId id="405" r:id="rId10"/>
    <p:sldId id="411" r:id="rId11"/>
    <p:sldId id="394" r:id="rId12"/>
    <p:sldId id="399" r:id="rId13"/>
    <p:sldId id="414" r:id="rId14"/>
    <p:sldId id="416" r:id="rId15"/>
    <p:sldId id="402" r:id="rId16"/>
    <p:sldId id="410" r:id="rId17"/>
    <p:sldId id="417" r:id="rId18"/>
    <p:sldId id="401" r:id="rId19"/>
    <p:sldId id="398" r:id="rId20"/>
    <p:sldId id="400" r:id="rId21"/>
    <p:sldId id="406" r:id="rId22"/>
    <p:sldId id="391" r:id="rId23"/>
  </p:sldIdLst>
  <p:sldSz cx="9144000" cy="6858000" type="screen4x3"/>
  <p:notesSz cx="6858000" cy="9144000"/>
  <p:defaultTextStyle>
    <a:defPPr>
      <a:defRPr lang="da-DK"/>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3728">
          <p15:clr>
            <a:srgbClr val="A4A3A4"/>
          </p15:clr>
        </p15:guide>
        <p15:guide id="2" pos="55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88C8"/>
    <a:srgbClr val="A4D329"/>
    <a:srgbClr val="78F8FF"/>
    <a:srgbClr val="8EABDE"/>
    <a:srgbClr val="8FACE1"/>
    <a:srgbClr val="F50736"/>
    <a:srgbClr val="5DD8F2"/>
    <a:srgbClr val="C0FF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576" autoAdjust="0"/>
  </p:normalViewPr>
  <p:slideViewPr>
    <p:cSldViewPr snapToGrid="0">
      <p:cViewPr varScale="1">
        <p:scale>
          <a:sx n="95" d="100"/>
          <a:sy n="95" d="100"/>
        </p:scale>
        <p:origin x="1056" y="62"/>
      </p:cViewPr>
      <p:guideLst>
        <p:guide orient="horz" pos="3728"/>
        <p:guide pos="5539"/>
      </p:guideLst>
    </p:cSldViewPr>
  </p:slideViewPr>
  <p:outlineViewPr>
    <p:cViewPr>
      <p:scale>
        <a:sx n="33" d="100"/>
        <a:sy n="33" d="100"/>
      </p:scale>
      <p:origin x="0" y="0"/>
    </p:cViewPr>
  </p:outlineViewPr>
  <p:notesTextViewPr>
    <p:cViewPr>
      <p:scale>
        <a:sx n="3" d="2"/>
        <a:sy n="3" d="2"/>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BF9A11-2249-450D-9FCC-85381DCEEF20}" type="doc">
      <dgm:prSet loTypeId="urn:microsoft.com/office/officeart/2005/8/layout/radial6" loCatId="cycle" qsTypeId="urn:microsoft.com/office/officeart/2005/8/quickstyle/simple1" qsCatId="simple" csTypeId="urn:microsoft.com/office/officeart/2005/8/colors/accent3_2" csCatId="accent3" phldr="1"/>
      <dgm:spPr/>
      <dgm:t>
        <a:bodyPr/>
        <a:lstStyle/>
        <a:p>
          <a:endParaRPr lang="en-US"/>
        </a:p>
      </dgm:t>
    </dgm:pt>
    <dgm:pt modelId="{8870EED3-A862-4023-88E7-C064F5169501}">
      <dgm:prSet phldrT="[Text]"/>
      <dgm:spPr/>
      <dgm:t>
        <a:bodyPr/>
        <a:lstStyle/>
        <a:p>
          <a:r>
            <a:rPr lang="en-US" b="1" dirty="0"/>
            <a:t>Classroom Community</a:t>
          </a:r>
        </a:p>
      </dgm:t>
    </dgm:pt>
    <dgm:pt modelId="{20E48ABF-1A68-47B6-AA07-68E2CAA0AC41}" type="parTrans" cxnId="{93C87424-9743-44EE-865B-B1E166BF9169}">
      <dgm:prSet/>
      <dgm:spPr/>
      <dgm:t>
        <a:bodyPr/>
        <a:lstStyle/>
        <a:p>
          <a:endParaRPr lang="en-US"/>
        </a:p>
      </dgm:t>
    </dgm:pt>
    <dgm:pt modelId="{4D029599-F697-46E7-BF21-6B7B47A3D453}" type="sibTrans" cxnId="{93C87424-9743-44EE-865B-B1E166BF9169}">
      <dgm:prSet/>
      <dgm:spPr/>
      <dgm:t>
        <a:bodyPr/>
        <a:lstStyle/>
        <a:p>
          <a:endParaRPr lang="en-US"/>
        </a:p>
      </dgm:t>
    </dgm:pt>
    <dgm:pt modelId="{E90CDD06-1FEB-43D7-AC8C-C530B4C79744}">
      <dgm:prSet phldrT="[Text]" custT="1"/>
      <dgm:spPr/>
      <dgm:t>
        <a:bodyPr/>
        <a:lstStyle/>
        <a:p>
          <a:r>
            <a:rPr lang="en-US" sz="1300" b="1" dirty="0"/>
            <a:t>Instructor Immediacy</a:t>
          </a:r>
        </a:p>
      </dgm:t>
    </dgm:pt>
    <dgm:pt modelId="{F90522EC-D977-49CB-87FB-CF218FD18242}" type="parTrans" cxnId="{53D869B1-617C-4C38-9F0C-D652DC59051E}">
      <dgm:prSet/>
      <dgm:spPr/>
      <dgm:t>
        <a:bodyPr/>
        <a:lstStyle/>
        <a:p>
          <a:endParaRPr lang="en-US"/>
        </a:p>
      </dgm:t>
    </dgm:pt>
    <dgm:pt modelId="{B82FE332-734F-4788-B3CA-3AE1F0A349C8}" type="sibTrans" cxnId="{53D869B1-617C-4C38-9F0C-D652DC59051E}">
      <dgm:prSet/>
      <dgm:spPr/>
      <dgm:t>
        <a:bodyPr/>
        <a:lstStyle/>
        <a:p>
          <a:endParaRPr lang="en-US"/>
        </a:p>
      </dgm:t>
    </dgm:pt>
    <dgm:pt modelId="{1BD9ED99-EFF1-4A78-9611-B0CD9560C4AD}">
      <dgm:prSet phldrT="[Text]" custT="1"/>
      <dgm:spPr/>
      <dgm:t>
        <a:bodyPr/>
        <a:lstStyle/>
        <a:p>
          <a:r>
            <a:rPr lang="en-US" sz="1300" b="1" dirty="0"/>
            <a:t>Instructor Teaching Style</a:t>
          </a:r>
        </a:p>
      </dgm:t>
    </dgm:pt>
    <dgm:pt modelId="{B4D67F19-2A7B-4999-B0B8-3BC8184BA0F8}" type="parTrans" cxnId="{4116E997-19AB-49ED-9FC6-C44071623881}">
      <dgm:prSet/>
      <dgm:spPr/>
      <dgm:t>
        <a:bodyPr/>
        <a:lstStyle/>
        <a:p>
          <a:endParaRPr lang="en-US"/>
        </a:p>
      </dgm:t>
    </dgm:pt>
    <dgm:pt modelId="{99FA15C7-EB70-4756-B308-2247FB3E9346}" type="sibTrans" cxnId="{4116E997-19AB-49ED-9FC6-C44071623881}">
      <dgm:prSet/>
      <dgm:spPr/>
      <dgm:t>
        <a:bodyPr/>
        <a:lstStyle/>
        <a:p>
          <a:endParaRPr lang="en-US"/>
        </a:p>
      </dgm:t>
    </dgm:pt>
    <dgm:pt modelId="{6AAE129D-7602-48AA-B9D2-FE3AEFEE8ED7}">
      <dgm:prSet phldrT="[Text]" custT="1"/>
      <dgm:spPr/>
      <dgm:t>
        <a:bodyPr/>
        <a:lstStyle/>
        <a:p>
          <a:r>
            <a:rPr lang="en-US" sz="1300" b="1" dirty="0"/>
            <a:t>Student Learning</a:t>
          </a:r>
        </a:p>
      </dgm:t>
    </dgm:pt>
    <dgm:pt modelId="{E68F0186-F857-4CF8-A656-0859FE0E3400}" type="parTrans" cxnId="{6D0FCAB4-8360-47BA-9C2A-B69A58626660}">
      <dgm:prSet/>
      <dgm:spPr/>
      <dgm:t>
        <a:bodyPr/>
        <a:lstStyle/>
        <a:p>
          <a:endParaRPr lang="en-US"/>
        </a:p>
      </dgm:t>
    </dgm:pt>
    <dgm:pt modelId="{BCFB5C23-27AF-4EDA-A059-5F9ED712EAF5}" type="sibTrans" cxnId="{6D0FCAB4-8360-47BA-9C2A-B69A58626660}">
      <dgm:prSet/>
      <dgm:spPr/>
      <dgm:t>
        <a:bodyPr/>
        <a:lstStyle/>
        <a:p>
          <a:endParaRPr lang="en-US"/>
        </a:p>
      </dgm:t>
    </dgm:pt>
    <dgm:pt modelId="{5B987DC9-B39B-4142-966A-9B83AD28F8CC}">
      <dgm:prSet phldrT="[Text]" custT="1"/>
      <dgm:spPr/>
      <dgm:t>
        <a:bodyPr/>
        <a:lstStyle/>
        <a:p>
          <a:r>
            <a:rPr lang="en-US" sz="1300" b="1" dirty="0">
              <a:solidFill>
                <a:srgbClr val="C00000"/>
              </a:solidFill>
            </a:rPr>
            <a:t>Course Design</a:t>
          </a:r>
        </a:p>
      </dgm:t>
    </dgm:pt>
    <dgm:pt modelId="{F989CF9F-BC73-499E-B5FA-3D40565DB1CD}" type="parTrans" cxnId="{3BA50DE8-B959-4A16-B59C-939242C2FD36}">
      <dgm:prSet/>
      <dgm:spPr/>
      <dgm:t>
        <a:bodyPr/>
        <a:lstStyle/>
        <a:p>
          <a:endParaRPr lang="en-US"/>
        </a:p>
      </dgm:t>
    </dgm:pt>
    <dgm:pt modelId="{F26B18BE-ECAA-4C48-95D9-E34B74526F88}" type="sibTrans" cxnId="{3BA50DE8-B959-4A16-B59C-939242C2FD36}">
      <dgm:prSet/>
      <dgm:spPr/>
      <dgm:t>
        <a:bodyPr/>
        <a:lstStyle/>
        <a:p>
          <a:endParaRPr lang="en-US"/>
        </a:p>
      </dgm:t>
    </dgm:pt>
    <dgm:pt modelId="{B5F04948-B32C-4420-BB5A-E302A28DCBC4}" type="pres">
      <dgm:prSet presAssocID="{4BBF9A11-2249-450D-9FCC-85381DCEEF20}" presName="Name0" presStyleCnt="0">
        <dgm:presLayoutVars>
          <dgm:chMax val="1"/>
          <dgm:dir/>
          <dgm:animLvl val="ctr"/>
          <dgm:resizeHandles val="exact"/>
        </dgm:presLayoutVars>
      </dgm:prSet>
      <dgm:spPr/>
      <dgm:t>
        <a:bodyPr/>
        <a:lstStyle/>
        <a:p>
          <a:endParaRPr lang="en-US"/>
        </a:p>
      </dgm:t>
    </dgm:pt>
    <dgm:pt modelId="{C1D108E9-FFB9-473D-814C-65CA4AA6AE51}" type="pres">
      <dgm:prSet presAssocID="{8870EED3-A862-4023-88E7-C064F5169501}" presName="centerShape" presStyleLbl="node0" presStyleIdx="0" presStyleCnt="1"/>
      <dgm:spPr/>
      <dgm:t>
        <a:bodyPr/>
        <a:lstStyle/>
        <a:p>
          <a:endParaRPr lang="en-US"/>
        </a:p>
      </dgm:t>
    </dgm:pt>
    <dgm:pt modelId="{36CDF2AE-FD24-4886-B67D-9D5816683FE3}" type="pres">
      <dgm:prSet presAssocID="{E90CDD06-1FEB-43D7-AC8C-C530B4C79744}" presName="node" presStyleLbl="node1" presStyleIdx="0" presStyleCnt="4">
        <dgm:presLayoutVars>
          <dgm:bulletEnabled val="1"/>
        </dgm:presLayoutVars>
      </dgm:prSet>
      <dgm:spPr/>
      <dgm:t>
        <a:bodyPr/>
        <a:lstStyle/>
        <a:p>
          <a:endParaRPr lang="en-US"/>
        </a:p>
      </dgm:t>
    </dgm:pt>
    <dgm:pt modelId="{85E2B50D-BE54-46F1-A5BC-DF08882CD26D}" type="pres">
      <dgm:prSet presAssocID="{E90CDD06-1FEB-43D7-AC8C-C530B4C79744}" presName="dummy" presStyleCnt="0"/>
      <dgm:spPr/>
    </dgm:pt>
    <dgm:pt modelId="{6FF3B611-1ECC-4B95-8173-5AEB42001A39}" type="pres">
      <dgm:prSet presAssocID="{B82FE332-734F-4788-B3CA-3AE1F0A349C8}" presName="sibTrans" presStyleLbl="sibTrans2D1" presStyleIdx="0" presStyleCnt="4"/>
      <dgm:spPr/>
      <dgm:t>
        <a:bodyPr/>
        <a:lstStyle/>
        <a:p>
          <a:endParaRPr lang="en-US"/>
        </a:p>
      </dgm:t>
    </dgm:pt>
    <dgm:pt modelId="{67D90ACE-25FD-4433-A28B-860962B842F1}" type="pres">
      <dgm:prSet presAssocID="{1BD9ED99-EFF1-4A78-9611-B0CD9560C4AD}" presName="node" presStyleLbl="node1" presStyleIdx="1" presStyleCnt="4">
        <dgm:presLayoutVars>
          <dgm:bulletEnabled val="1"/>
        </dgm:presLayoutVars>
      </dgm:prSet>
      <dgm:spPr/>
      <dgm:t>
        <a:bodyPr/>
        <a:lstStyle/>
        <a:p>
          <a:endParaRPr lang="en-US"/>
        </a:p>
      </dgm:t>
    </dgm:pt>
    <dgm:pt modelId="{3FBEB775-3044-4C09-806E-31902D903860}" type="pres">
      <dgm:prSet presAssocID="{1BD9ED99-EFF1-4A78-9611-B0CD9560C4AD}" presName="dummy" presStyleCnt="0"/>
      <dgm:spPr/>
    </dgm:pt>
    <dgm:pt modelId="{AE4A7251-A7E4-4BB5-95A3-DDD8E6247E98}" type="pres">
      <dgm:prSet presAssocID="{99FA15C7-EB70-4756-B308-2247FB3E9346}" presName="sibTrans" presStyleLbl="sibTrans2D1" presStyleIdx="1" presStyleCnt="4"/>
      <dgm:spPr/>
      <dgm:t>
        <a:bodyPr/>
        <a:lstStyle/>
        <a:p>
          <a:endParaRPr lang="en-US"/>
        </a:p>
      </dgm:t>
    </dgm:pt>
    <dgm:pt modelId="{60B8F5F6-81FA-4418-B065-92D1DB9D0E7B}" type="pres">
      <dgm:prSet presAssocID="{6AAE129D-7602-48AA-B9D2-FE3AEFEE8ED7}" presName="node" presStyleLbl="node1" presStyleIdx="2" presStyleCnt="4">
        <dgm:presLayoutVars>
          <dgm:bulletEnabled val="1"/>
        </dgm:presLayoutVars>
      </dgm:prSet>
      <dgm:spPr/>
      <dgm:t>
        <a:bodyPr/>
        <a:lstStyle/>
        <a:p>
          <a:endParaRPr lang="en-US"/>
        </a:p>
      </dgm:t>
    </dgm:pt>
    <dgm:pt modelId="{B34F530F-54A1-478F-A3CC-A8B134695DC1}" type="pres">
      <dgm:prSet presAssocID="{6AAE129D-7602-48AA-B9D2-FE3AEFEE8ED7}" presName="dummy" presStyleCnt="0"/>
      <dgm:spPr/>
    </dgm:pt>
    <dgm:pt modelId="{C70C7A37-0475-41C2-A4AA-8D7B87794500}" type="pres">
      <dgm:prSet presAssocID="{BCFB5C23-27AF-4EDA-A059-5F9ED712EAF5}" presName="sibTrans" presStyleLbl="sibTrans2D1" presStyleIdx="2" presStyleCnt="4"/>
      <dgm:spPr/>
      <dgm:t>
        <a:bodyPr/>
        <a:lstStyle/>
        <a:p>
          <a:endParaRPr lang="en-US"/>
        </a:p>
      </dgm:t>
    </dgm:pt>
    <dgm:pt modelId="{3F4AFE0B-7688-4D70-B904-62532C5147A0}" type="pres">
      <dgm:prSet presAssocID="{5B987DC9-B39B-4142-966A-9B83AD28F8CC}" presName="node" presStyleLbl="node1" presStyleIdx="3" presStyleCnt="4">
        <dgm:presLayoutVars>
          <dgm:bulletEnabled val="1"/>
        </dgm:presLayoutVars>
      </dgm:prSet>
      <dgm:spPr/>
      <dgm:t>
        <a:bodyPr/>
        <a:lstStyle/>
        <a:p>
          <a:endParaRPr lang="en-US"/>
        </a:p>
      </dgm:t>
    </dgm:pt>
    <dgm:pt modelId="{398787EA-AD18-49BE-B3FA-0887F3E8C0D8}" type="pres">
      <dgm:prSet presAssocID="{5B987DC9-B39B-4142-966A-9B83AD28F8CC}" presName="dummy" presStyleCnt="0"/>
      <dgm:spPr/>
    </dgm:pt>
    <dgm:pt modelId="{724B538E-00C1-40BD-BF14-90CDD098D1E2}" type="pres">
      <dgm:prSet presAssocID="{F26B18BE-ECAA-4C48-95D9-E34B74526F88}" presName="sibTrans" presStyleLbl="sibTrans2D1" presStyleIdx="3" presStyleCnt="4"/>
      <dgm:spPr/>
      <dgm:t>
        <a:bodyPr/>
        <a:lstStyle/>
        <a:p>
          <a:endParaRPr lang="en-US"/>
        </a:p>
      </dgm:t>
    </dgm:pt>
  </dgm:ptLst>
  <dgm:cxnLst>
    <dgm:cxn modelId="{117C7C94-7DE0-4A5B-9F91-97A3B14B5B90}" type="presOf" srcId="{6AAE129D-7602-48AA-B9D2-FE3AEFEE8ED7}" destId="{60B8F5F6-81FA-4418-B065-92D1DB9D0E7B}" srcOrd="0" destOrd="0" presId="urn:microsoft.com/office/officeart/2005/8/layout/radial6"/>
    <dgm:cxn modelId="{EBB60EC2-F01E-4A89-87A7-F604ADD011A9}" type="presOf" srcId="{1BD9ED99-EFF1-4A78-9611-B0CD9560C4AD}" destId="{67D90ACE-25FD-4433-A28B-860962B842F1}" srcOrd="0" destOrd="0" presId="urn:microsoft.com/office/officeart/2005/8/layout/radial6"/>
    <dgm:cxn modelId="{63A622CB-9028-4600-9F13-8E1B5772F6A6}" type="presOf" srcId="{8870EED3-A862-4023-88E7-C064F5169501}" destId="{C1D108E9-FFB9-473D-814C-65CA4AA6AE51}" srcOrd="0" destOrd="0" presId="urn:microsoft.com/office/officeart/2005/8/layout/radial6"/>
    <dgm:cxn modelId="{3BA50DE8-B959-4A16-B59C-939242C2FD36}" srcId="{8870EED3-A862-4023-88E7-C064F5169501}" destId="{5B987DC9-B39B-4142-966A-9B83AD28F8CC}" srcOrd="3" destOrd="0" parTransId="{F989CF9F-BC73-499E-B5FA-3D40565DB1CD}" sibTransId="{F26B18BE-ECAA-4C48-95D9-E34B74526F88}"/>
    <dgm:cxn modelId="{466C5DF0-2093-4198-AC04-89BA6738A008}" type="presOf" srcId="{5B987DC9-B39B-4142-966A-9B83AD28F8CC}" destId="{3F4AFE0B-7688-4D70-B904-62532C5147A0}" srcOrd="0" destOrd="0" presId="urn:microsoft.com/office/officeart/2005/8/layout/radial6"/>
    <dgm:cxn modelId="{2A01A522-9324-4EC3-BC5D-1E2C09A83F05}" type="presOf" srcId="{BCFB5C23-27AF-4EDA-A059-5F9ED712EAF5}" destId="{C70C7A37-0475-41C2-A4AA-8D7B87794500}" srcOrd="0" destOrd="0" presId="urn:microsoft.com/office/officeart/2005/8/layout/radial6"/>
    <dgm:cxn modelId="{289711F6-1315-4C16-A7CE-05BFCC5A29A2}" type="presOf" srcId="{99FA15C7-EB70-4756-B308-2247FB3E9346}" destId="{AE4A7251-A7E4-4BB5-95A3-DDD8E6247E98}" srcOrd="0" destOrd="0" presId="urn:microsoft.com/office/officeart/2005/8/layout/radial6"/>
    <dgm:cxn modelId="{4116E997-19AB-49ED-9FC6-C44071623881}" srcId="{8870EED3-A862-4023-88E7-C064F5169501}" destId="{1BD9ED99-EFF1-4A78-9611-B0CD9560C4AD}" srcOrd="1" destOrd="0" parTransId="{B4D67F19-2A7B-4999-B0B8-3BC8184BA0F8}" sibTransId="{99FA15C7-EB70-4756-B308-2247FB3E9346}"/>
    <dgm:cxn modelId="{AD1FCA0F-6DB0-444A-9DE1-3196035E53A5}" type="presOf" srcId="{B82FE332-734F-4788-B3CA-3AE1F0A349C8}" destId="{6FF3B611-1ECC-4B95-8173-5AEB42001A39}" srcOrd="0" destOrd="0" presId="urn:microsoft.com/office/officeart/2005/8/layout/radial6"/>
    <dgm:cxn modelId="{93C87424-9743-44EE-865B-B1E166BF9169}" srcId="{4BBF9A11-2249-450D-9FCC-85381DCEEF20}" destId="{8870EED3-A862-4023-88E7-C064F5169501}" srcOrd="0" destOrd="0" parTransId="{20E48ABF-1A68-47B6-AA07-68E2CAA0AC41}" sibTransId="{4D029599-F697-46E7-BF21-6B7B47A3D453}"/>
    <dgm:cxn modelId="{7F7BFDC8-898F-4E3A-BE80-05CA4C3EE175}" type="presOf" srcId="{E90CDD06-1FEB-43D7-AC8C-C530B4C79744}" destId="{36CDF2AE-FD24-4886-B67D-9D5816683FE3}" srcOrd="0" destOrd="0" presId="urn:microsoft.com/office/officeart/2005/8/layout/radial6"/>
    <dgm:cxn modelId="{A4327DE9-36E5-4289-92C1-AADA060B473D}" type="presOf" srcId="{4BBF9A11-2249-450D-9FCC-85381DCEEF20}" destId="{B5F04948-B32C-4420-BB5A-E302A28DCBC4}" srcOrd="0" destOrd="0" presId="urn:microsoft.com/office/officeart/2005/8/layout/radial6"/>
    <dgm:cxn modelId="{B5F1257A-D4A4-4EAC-A5CC-C14EAA838489}" type="presOf" srcId="{F26B18BE-ECAA-4C48-95D9-E34B74526F88}" destId="{724B538E-00C1-40BD-BF14-90CDD098D1E2}" srcOrd="0" destOrd="0" presId="urn:microsoft.com/office/officeart/2005/8/layout/radial6"/>
    <dgm:cxn modelId="{53D869B1-617C-4C38-9F0C-D652DC59051E}" srcId="{8870EED3-A862-4023-88E7-C064F5169501}" destId="{E90CDD06-1FEB-43D7-AC8C-C530B4C79744}" srcOrd="0" destOrd="0" parTransId="{F90522EC-D977-49CB-87FB-CF218FD18242}" sibTransId="{B82FE332-734F-4788-B3CA-3AE1F0A349C8}"/>
    <dgm:cxn modelId="{6D0FCAB4-8360-47BA-9C2A-B69A58626660}" srcId="{8870EED3-A862-4023-88E7-C064F5169501}" destId="{6AAE129D-7602-48AA-B9D2-FE3AEFEE8ED7}" srcOrd="2" destOrd="0" parTransId="{E68F0186-F857-4CF8-A656-0859FE0E3400}" sibTransId="{BCFB5C23-27AF-4EDA-A059-5F9ED712EAF5}"/>
    <dgm:cxn modelId="{909C4785-5213-40EB-B816-934D4B3AE18E}" type="presParOf" srcId="{B5F04948-B32C-4420-BB5A-E302A28DCBC4}" destId="{C1D108E9-FFB9-473D-814C-65CA4AA6AE51}" srcOrd="0" destOrd="0" presId="urn:microsoft.com/office/officeart/2005/8/layout/radial6"/>
    <dgm:cxn modelId="{9BBC3675-F19C-4B7F-89E5-552D625FC1F3}" type="presParOf" srcId="{B5F04948-B32C-4420-BB5A-E302A28DCBC4}" destId="{36CDF2AE-FD24-4886-B67D-9D5816683FE3}" srcOrd="1" destOrd="0" presId="urn:microsoft.com/office/officeart/2005/8/layout/radial6"/>
    <dgm:cxn modelId="{1CD19C29-4D45-4E71-9247-F3BD2C9F2782}" type="presParOf" srcId="{B5F04948-B32C-4420-BB5A-E302A28DCBC4}" destId="{85E2B50D-BE54-46F1-A5BC-DF08882CD26D}" srcOrd="2" destOrd="0" presId="urn:microsoft.com/office/officeart/2005/8/layout/radial6"/>
    <dgm:cxn modelId="{7B8FF280-F087-4234-81EE-9CE0F6D16A70}" type="presParOf" srcId="{B5F04948-B32C-4420-BB5A-E302A28DCBC4}" destId="{6FF3B611-1ECC-4B95-8173-5AEB42001A39}" srcOrd="3" destOrd="0" presId="urn:microsoft.com/office/officeart/2005/8/layout/radial6"/>
    <dgm:cxn modelId="{287B79AA-8F63-4FFC-B1A6-7453076539ED}" type="presParOf" srcId="{B5F04948-B32C-4420-BB5A-E302A28DCBC4}" destId="{67D90ACE-25FD-4433-A28B-860962B842F1}" srcOrd="4" destOrd="0" presId="urn:microsoft.com/office/officeart/2005/8/layout/radial6"/>
    <dgm:cxn modelId="{39EB344E-9CF2-4D63-AA59-167DB1ACB06F}" type="presParOf" srcId="{B5F04948-B32C-4420-BB5A-E302A28DCBC4}" destId="{3FBEB775-3044-4C09-806E-31902D903860}" srcOrd="5" destOrd="0" presId="urn:microsoft.com/office/officeart/2005/8/layout/radial6"/>
    <dgm:cxn modelId="{3FC7BA85-4C72-4FAF-9964-0870DB16EC0C}" type="presParOf" srcId="{B5F04948-B32C-4420-BB5A-E302A28DCBC4}" destId="{AE4A7251-A7E4-4BB5-95A3-DDD8E6247E98}" srcOrd="6" destOrd="0" presId="urn:microsoft.com/office/officeart/2005/8/layout/radial6"/>
    <dgm:cxn modelId="{238FDA74-7D36-4881-9B91-F95A4D3C7548}" type="presParOf" srcId="{B5F04948-B32C-4420-BB5A-E302A28DCBC4}" destId="{60B8F5F6-81FA-4418-B065-92D1DB9D0E7B}" srcOrd="7" destOrd="0" presId="urn:microsoft.com/office/officeart/2005/8/layout/radial6"/>
    <dgm:cxn modelId="{55F80A1F-F9AF-4039-A331-90FBC5DF1C52}" type="presParOf" srcId="{B5F04948-B32C-4420-BB5A-E302A28DCBC4}" destId="{B34F530F-54A1-478F-A3CC-A8B134695DC1}" srcOrd="8" destOrd="0" presId="urn:microsoft.com/office/officeart/2005/8/layout/radial6"/>
    <dgm:cxn modelId="{DF4D2F60-B8DD-4777-83E8-E65AF8214589}" type="presParOf" srcId="{B5F04948-B32C-4420-BB5A-E302A28DCBC4}" destId="{C70C7A37-0475-41C2-A4AA-8D7B87794500}" srcOrd="9" destOrd="0" presId="urn:microsoft.com/office/officeart/2005/8/layout/radial6"/>
    <dgm:cxn modelId="{2CCD0336-6B26-401F-B9A2-1ACC45AD49D3}" type="presParOf" srcId="{B5F04948-B32C-4420-BB5A-E302A28DCBC4}" destId="{3F4AFE0B-7688-4D70-B904-62532C5147A0}" srcOrd="10" destOrd="0" presId="urn:microsoft.com/office/officeart/2005/8/layout/radial6"/>
    <dgm:cxn modelId="{FAE7F74E-E946-4421-8556-3B6C54B7413A}" type="presParOf" srcId="{B5F04948-B32C-4420-BB5A-E302A28DCBC4}" destId="{398787EA-AD18-49BE-B3FA-0887F3E8C0D8}" srcOrd="11" destOrd="0" presId="urn:microsoft.com/office/officeart/2005/8/layout/radial6"/>
    <dgm:cxn modelId="{2C58395F-75F4-470A-898F-52057592698B}" type="presParOf" srcId="{B5F04948-B32C-4420-BB5A-E302A28DCBC4}" destId="{724B538E-00C1-40BD-BF14-90CDD098D1E2}"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ＭＳ Ｐゴシック" charset="-128"/>
                <a:cs typeface="+mn-cs"/>
              </a:defRPr>
            </a:lvl1pPr>
          </a:lstStyle>
          <a:p>
            <a:pPr>
              <a:defRPr/>
            </a:pPr>
            <a:fld id="{E99F8D6D-87CE-406B-8AE3-C522CE66855D}" type="datetimeFigureOut">
              <a:rPr lang="en-US"/>
              <a:pPr>
                <a:defRPr/>
              </a:pPr>
              <a:t>10/21/2016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ＭＳ Ｐゴシック" charset="-128"/>
                <a:cs typeface="+mn-cs"/>
              </a:defRPr>
            </a:lvl1pPr>
          </a:lstStyle>
          <a:p>
            <a:pPr>
              <a:defRPr/>
            </a:pPr>
            <a:fld id="{ACBB4825-49AD-49C4-BE10-FFD0F3B351F0}" type="slidenum">
              <a:rPr lang="en-US"/>
              <a:pPr>
                <a:defRPr/>
              </a:pPr>
              <a:t>‹#›</a:t>
            </a:fld>
            <a:endParaRPr lang="en-US"/>
          </a:p>
        </p:txBody>
      </p:sp>
    </p:spTree>
    <p:extLst>
      <p:ext uri="{BB962C8B-B14F-4D97-AF65-F5344CB8AC3E}">
        <p14:creationId xmlns:p14="http://schemas.microsoft.com/office/powerpoint/2010/main" val="2789892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a:t>
            </a:fld>
            <a:endParaRPr lang="en-US"/>
          </a:p>
        </p:txBody>
      </p:sp>
    </p:spTree>
    <p:extLst>
      <p:ext uri="{BB962C8B-B14F-4D97-AF65-F5344CB8AC3E}">
        <p14:creationId xmlns:p14="http://schemas.microsoft.com/office/powerpoint/2010/main" val="3839551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become seekers</a:t>
            </a:r>
            <a:r>
              <a:rPr lang="en-US" baseline="0" dirty="0"/>
              <a:t> of knowledge in virtual tours.  Th</a:t>
            </a:r>
            <a:r>
              <a:rPr lang="en-US" dirty="0"/>
              <a:t>e virtual field trip needs to be planned: goals and objective, a guide for exploration and specific outcomes. A discussion board, wiki or blog can be used to bring everyone together to share their individual </a:t>
            </a:r>
            <a:r>
              <a:rPr lang="en-US" i="0" dirty="0">
                <a:solidFill>
                  <a:srgbClr val="FF0000"/>
                </a:solidFill>
              </a:rPr>
              <a:t>or group </a:t>
            </a:r>
            <a:r>
              <a:rPr lang="en-US" i="0" dirty="0"/>
              <a:t>journey</a:t>
            </a:r>
            <a:r>
              <a:rPr lang="en-US" i="0" dirty="0">
                <a:solidFill>
                  <a:srgbClr val="FF0000"/>
                </a:solidFill>
              </a:rPr>
              <a:t>.</a:t>
            </a:r>
            <a:r>
              <a:rPr lang="en-US" i="0" baseline="0" dirty="0">
                <a:solidFill>
                  <a:srgbClr val="FF0000"/>
                </a:solidFill>
              </a:rPr>
              <a:t>  It can be a weekly activity, by topics for different groups. The online classroom will have a routine bonding activity that triggers all levels of interaction. </a:t>
            </a:r>
            <a:endParaRPr lang="en-US" i="0" dirty="0">
              <a:solidFill>
                <a:srgbClr val="FF0000"/>
              </a:solidFill>
            </a:endParaRPr>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11</a:t>
            </a:fld>
            <a:endParaRPr lang="en-US"/>
          </a:p>
        </p:txBody>
      </p:sp>
    </p:spTree>
    <p:extLst>
      <p:ext uri="{BB962C8B-B14F-4D97-AF65-F5344CB8AC3E}">
        <p14:creationId xmlns:p14="http://schemas.microsoft.com/office/powerpoint/2010/main" val="816835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become seekers</a:t>
            </a:r>
            <a:r>
              <a:rPr lang="en-US" baseline="0" dirty="0"/>
              <a:t> of knowledge in virtual tours.  Th</a:t>
            </a:r>
            <a:r>
              <a:rPr lang="en-US" dirty="0"/>
              <a:t>e virtual field trip needs to be planned: goals and objective, a guide for exploration and specific outcomes. A discussion board, wiki or blog can be used to bring everyone together to share their individual </a:t>
            </a:r>
            <a:r>
              <a:rPr lang="en-US" i="0" dirty="0">
                <a:solidFill>
                  <a:srgbClr val="FF0000"/>
                </a:solidFill>
              </a:rPr>
              <a:t>or group </a:t>
            </a:r>
            <a:r>
              <a:rPr lang="en-US" i="0" dirty="0"/>
              <a:t>journey</a:t>
            </a:r>
            <a:r>
              <a:rPr lang="en-US" i="0" dirty="0">
                <a:solidFill>
                  <a:srgbClr val="FF0000"/>
                </a:solidFill>
              </a:rPr>
              <a:t>.</a:t>
            </a:r>
            <a:r>
              <a:rPr lang="en-US" i="0" baseline="0" dirty="0">
                <a:solidFill>
                  <a:srgbClr val="FF0000"/>
                </a:solidFill>
              </a:rPr>
              <a:t>  It can be a weekly activity, by topics for different groups. The online classroom will have a routine bonding activity that triggers all levels of interaction. </a:t>
            </a:r>
            <a:endParaRPr lang="en-US" i="0" dirty="0">
              <a:solidFill>
                <a:srgbClr val="FF0000"/>
              </a:solidFill>
            </a:endParaRPr>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12</a:t>
            </a:fld>
            <a:endParaRPr lang="en-US"/>
          </a:p>
        </p:txBody>
      </p:sp>
    </p:spTree>
    <p:extLst>
      <p:ext uri="{BB962C8B-B14F-4D97-AF65-F5344CB8AC3E}">
        <p14:creationId xmlns:p14="http://schemas.microsoft.com/office/powerpoint/2010/main" val="2336193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become seekers</a:t>
            </a:r>
            <a:r>
              <a:rPr lang="en-US" baseline="0" dirty="0"/>
              <a:t> of knowledge in virtual tours.  Th</a:t>
            </a:r>
            <a:r>
              <a:rPr lang="en-US" dirty="0"/>
              <a:t>e virtual field trip needs to be planned: goals and objective, a guide for exploration and specific outcomes. A discussion board, wiki or blog can be used to bring everyone together to share their individual </a:t>
            </a:r>
            <a:r>
              <a:rPr lang="en-US" i="0" dirty="0">
                <a:solidFill>
                  <a:srgbClr val="FF0000"/>
                </a:solidFill>
              </a:rPr>
              <a:t>or group </a:t>
            </a:r>
            <a:r>
              <a:rPr lang="en-US" i="0" dirty="0"/>
              <a:t>journey</a:t>
            </a:r>
            <a:r>
              <a:rPr lang="en-US" i="0" dirty="0">
                <a:solidFill>
                  <a:srgbClr val="FF0000"/>
                </a:solidFill>
              </a:rPr>
              <a:t>.</a:t>
            </a:r>
            <a:r>
              <a:rPr lang="en-US" i="0" baseline="0" dirty="0">
                <a:solidFill>
                  <a:srgbClr val="FF0000"/>
                </a:solidFill>
              </a:rPr>
              <a:t>  It can be a weekly activity, by topics for different groups. The online classroom will have a routine bonding activity that triggers all levels of interaction. </a:t>
            </a:r>
            <a:endParaRPr lang="en-US" i="0" dirty="0">
              <a:solidFill>
                <a:srgbClr val="FF0000"/>
              </a:solidFill>
            </a:endParaRPr>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13</a:t>
            </a:fld>
            <a:endParaRPr lang="en-US"/>
          </a:p>
        </p:txBody>
      </p:sp>
    </p:spTree>
    <p:extLst>
      <p:ext uri="{BB962C8B-B14F-4D97-AF65-F5344CB8AC3E}">
        <p14:creationId xmlns:p14="http://schemas.microsoft.com/office/powerpoint/2010/main" val="3334346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Media can be used to connect students </a:t>
            </a:r>
            <a:r>
              <a:rPr lang="en-US" dirty="0"/>
              <a:t>to experts and educators.  </a:t>
            </a:r>
            <a:r>
              <a:rPr lang="en-US" baseline="0" dirty="0"/>
              <a:t>Students can engage in discussion based on expert’s </a:t>
            </a:r>
            <a:r>
              <a:rPr lang="en-US" baseline="0" dirty="0" smtClean="0"/>
              <a:t>posts.  </a:t>
            </a:r>
            <a:r>
              <a:rPr lang="en-US" baseline="0" dirty="0"/>
              <a:t>Social media can be used to engage </a:t>
            </a:r>
            <a:r>
              <a:rPr lang="en-US" baseline="0" dirty="0" smtClean="0"/>
              <a:t>students.  </a:t>
            </a:r>
            <a:r>
              <a:rPr lang="en-US" sz="1200" kern="1200" dirty="0" smtClean="0">
                <a:solidFill>
                  <a:schemeClr val="tx1"/>
                </a:solidFill>
                <a:effectLst/>
                <a:latin typeface="+mn-lt"/>
                <a:ea typeface="+mn-ea"/>
                <a:cs typeface="+mn-cs"/>
              </a:rPr>
              <a:t>In the online environment, where students are physically separated from one another, the strength of the learning community depends on the extent to which students feel like insiders rather than outsiders.</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14</a:t>
            </a:fld>
            <a:endParaRPr lang="en-US"/>
          </a:p>
        </p:txBody>
      </p:sp>
    </p:spTree>
    <p:extLst>
      <p:ext uri="{BB962C8B-B14F-4D97-AF65-F5344CB8AC3E}">
        <p14:creationId xmlns:p14="http://schemas.microsoft.com/office/powerpoint/2010/main" val="5560902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Twitter connects students to experts and educators.  </a:t>
            </a:r>
            <a:r>
              <a:rPr lang="en-US" baseline="0" dirty="0"/>
              <a:t>Students can engage in discussion based on expert’s tweets.  Social media can be used to engage </a:t>
            </a:r>
            <a:r>
              <a:rPr lang="en-US" baseline="0" dirty="0" smtClean="0"/>
              <a:t>students.  </a:t>
            </a:r>
            <a:r>
              <a:rPr lang="en-US" sz="1200" kern="1200" dirty="0" smtClean="0">
                <a:solidFill>
                  <a:schemeClr val="tx1"/>
                </a:solidFill>
                <a:effectLst/>
                <a:latin typeface="+mn-lt"/>
                <a:ea typeface="+mn-ea"/>
                <a:cs typeface="+mn-cs"/>
              </a:rPr>
              <a:t>In the online environment, where students are physically separated from one another, the strength of the learning community depends on the extent to which students feel like insiders rather than outsiders.</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15</a:t>
            </a:fld>
            <a:endParaRPr lang="en-US"/>
          </a:p>
        </p:txBody>
      </p:sp>
    </p:spTree>
    <p:extLst>
      <p:ext uri="{BB962C8B-B14F-4D97-AF65-F5344CB8AC3E}">
        <p14:creationId xmlns:p14="http://schemas.microsoft.com/office/powerpoint/2010/main" val="3781386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16</a:t>
            </a:fld>
            <a:endParaRPr lang="en-US"/>
          </a:p>
        </p:txBody>
      </p:sp>
    </p:spTree>
    <p:extLst>
      <p:ext uri="{BB962C8B-B14F-4D97-AF65-F5344CB8AC3E}">
        <p14:creationId xmlns:p14="http://schemas.microsoft.com/office/powerpoint/2010/main" val="2877280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case study </a:t>
            </a:r>
            <a:r>
              <a:rPr lang="en-US" sz="1200" kern="1200" dirty="0">
                <a:solidFill>
                  <a:schemeClr val="tx1"/>
                </a:solidFill>
                <a:latin typeface="+mn-lt"/>
                <a:ea typeface="+mn-ea"/>
                <a:cs typeface="+mn-cs"/>
              </a:rPr>
              <a:t>simulates reality and supports the development of career related skills.  Case studies need guidelines/specific</a:t>
            </a:r>
            <a:r>
              <a:rPr lang="en-US" sz="1200" kern="1200" baseline="0" dirty="0">
                <a:solidFill>
                  <a:schemeClr val="tx1"/>
                </a:solidFill>
                <a:latin typeface="+mn-lt"/>
                <a:ea typeface="+mn-ea"/>
                <a:cs typeface="+mn-cs"/>
              </a:rPr>
              <a:t> questions. </a:t>
            </a:r>
            <a:r>
              <a:rPr lang="en-US" sz="1200" kern="1200" dirty="0">
                <a:solidFill>
                  <a:schemeClr val="tx1"/>
                </a:solidFill>
                <a:latin typeface="+mn-lt"/>
                <a:ea typeface="+mn-ea"/>
                <a:cs typeface="+mn-cs"/>
              </a:rPr>
              <a:t>If this scenario were occurring in your organization, what would you do (in your current position)?</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Which candidate would you choose for the position?   Present students with ‘situations’ that they may face in business</a:t>
            </a:r>
            <a:r>
              <a:rPr lang="en-US" sz="1200" kern="1200" baseline="0" dirty="0">
                <a:solidFill>
                  <a:schemeClr val="tx1"/>
                </a:solidFill>
                <a:latin typeface="+mn-lt"/>
                <a:ea typeface="+mn-ea"/>
                <a:cs typeface="+mn-cs"/>
              </a:rPr>
              <a:t> or health care.  Students must respond to the situation to solve the problem.</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17</a:t>
            </a:fld>
            <a:endParaRPr lang="en-US"/>
          </a:p>
        </p:txBody>
      </p:sp>
    </p:spTree>
    <p:extLst>
      <p:ext uri="{BB962C8B-B14F-4D97-AF65-F5344CB8AC3E}">
        <p14:creationId xmlns:p14="http://schemas.microsoft.com/office/powerpoint/2010/main" val="788111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Role play is powerful.  Many</a:t>
            </a:r>
            <a:r>
              <a:rPr lang="en-US" baseline="0" dirty="0"/>
              <a:t> </a:t>
            </a:r>
            <a:r>
              <a:rPr lang="en-US" baseline="0" dirty="0" smtClean="0"/>
              <a:t>career fields </a:t>
            </a:r>
            <a:r>
              <a:rPr lang="en-US" baseline="0" dirty="0"/>
              <a:t>are already including this kind of learning experience in the curriculum.  </a:t>
            </a:r>
            <a:r>
              <a:rPr lang="en-US" baseline="0" dirty="0" smtClean="0"/>
              <a:t>Role Play/Simulation games are being used in corporate trainings.  The closer the training environment is to the real-world, the better will be the transfer of skills and knowledge.  Refer </a:t>
            </a:r>
            <a:r>
              <a:rPr lang="en-US" baseline="0" dirty="0"/>
              <a:t>to Merlot educational resources.</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18</a:t>
            </a:fld>
            <a:endParaRPr lang="en-US"/>
          </a:p>
        </p:txBody>
      </p:sp>
    </p:spTree>
    <p:extLst>
      <p:ext uri="{BB962C8B-B14F-4D97-AF65-F5344CB8AC3E}">
        <p14:creationId xmlns:p14="http://schemas.microsoft.com/office/powerpoint/2010/main" val="2253550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http://www.onlinecolleges.net/50-great-sites-for-serious-educational-games/</a:t>
            </a:r>
          </a:p>
          <a:p>
            <a:r>
              <a:rPr lang="en-US" sz="1200" b="0" i="0" u="none" strike="noStrike" kern="1200" baseline="0" dirty="0">
                <a:solidFill>
                  <a:schemeClr val="tx1"/>
                </a:solidFill>
                <a:latin typeface="+mn-lt"/>
                <a:ea typeface="+mn-ea"/>
                <a:cs typeface="+mn-cs"/>
              </a:rPr>
              <a:t>Effective learning experiences are created when each group member is encouraged to feel responsible for participating and for learning. Learners’ level of motivation is high and leadership is distributed, as they share experiences and solve problems.</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19</a:t>
            </a:fld>
            <a:endParaRPr lang="en-US"/>
          </a:p>
        </p:txBody>
      </p:sp>
    </p:spTree>
    <p:extLst>
      <p:ext uri="{BB962C8B-B14F-4D97-AF65-F5344CB8AC3E}">
        <p14:creationId xmlns:p14="http://schemas.microsoft.com/office/powerpoint/2010/main" val="177115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computer games also allow groups of learners to share knowledge, skills, resources, and cooperate for solving </a:t>
            </a:r>
            <a:r>
              <a:rPr lang="en-US" dirty="0" smtClean="0"/>
              <a:t>problems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20</a:t>
            </a:fld>
            <a:endParaRPr lang="en-US"/>
          </a:p>
        </p:txBody>
      </p:sp>
    </p:spTree>
    <p:extLst>
      <p:ext uri="{BB962C8B-B14F-4D97-AF65-F5344CB8AC3E}">
        <p14:creationId xmlns:p14="http://schemas.microsoft.com/office/powerpoint/2010/main" val="3304995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The presentation will address two Quality Matters Standards.  Standard 1.9  Student</a:t>
            </a:r>
            <a:r>
              <a:rPr lang="en-US" baseline="0" dirty="0"/>
              <a:t> introductions connect the students to each other and create a sense of community.  Faculty may have students respond to specific questions (why are they taking the course, what do they hope to learn).   Standard 5.2  Activities encourage learners’ engagement and allow for different types of interaction.  Type of interaction include learner to learner, learner to content, learner to faculty.  </a:t>
            </a:r>
            <a:endParaRPr lang="en-US" dirty="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AAF841-A711-4F7F-BBBA-0C7AEDC5FFE9}" type="slidenum">
              <a:rPr lang="en-US" smtClean="0">
                <a:ea typeface="ＭＳ Ｐゴシック" pitchFamily="34" charset="-128"/>
              </a:rPr>
              <a:pPr/>
              <a:t>2</a:t>
            </a:fld>
            <a:endParaRPr lang="en-US">
              <a:ea typeface="ＭＳ Ｐゴシック" pitchFamily="34" charset="-128"/>
            </a:endParaRPr>
          </a:p>
        </p:txBody>
      </p:sp>
    </p:spTree>
    <p:extLst>
      <p:ext uri="{BB962C8B-B14F-4D97-AF65-F5344CB8AC3E}">
        <p14:creationId xmlns:p14="http://schemas.microsoft.com/office/powerpoint/2010/main" val="1263042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21</a:t>
            </a:fld>
            <a:endParaRPr lang="en-US"/>
          </a:p>
        </p:txBody>
      </p:sp>
    </p:spTree>
    <p:extLst>
      <p:ext uri="{BB962C8B-B14F-4D97-AF65-F5344CB8AC3E}">
        <p14:creationId xmlns:p14="http://schemas.microsoft.com/office/powerpoint/2010/main" val="847480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a:solidFill>
                  <a:schemeClr val="tx1"/>
                </a:solidFill>
                <a:latin typeface="+mn-lt"/>
                <a:ea typeface="+mn-ea"/>
                <a:cs typeface="+mn-cs"/>
              </a:rPr>
              <a:t>Quality Matters Standards are research-supported and</a:t>
            </a:r>
            <a:r>
              <a:rPr lang="en-US" sz="1200" kern="1200" baseline="0" dirty="0">
                <a:solidFill>
                  <a:schemeClr val="tx1"/>
                </a:solidFill>
                <a:latin typeface="+mn-lt"/>
                <a:ea typeface="+mn-ea"/>
                <a:cs typeface="+mn-cs"/>
              </a:rPr>
              <a:t> grounded in best practice.  </a:t>
            </a:r>
            <a:r>
              <a:rPr lang="en-US" sz="1200" kern="1200" baseline="0" dirty="0" smtClean="0">
                <a:solidFill>
                  <a:schemeClr val="tx1"/>
                </a:solidFill>
                <a:latin typeface="+mn-lt"/>
                <a:ea typeface="+mn-ea"/>
                <a:cs typeface="+mn-cs"/>
              </a:rPr>
              <a:t>Quality course design can help with student learning (5</a:t>
            </a:r>
            <a:r>
              <a:rPr lang="en-US" sz="1200" kern="1200" baseline="30000" dirty="0" smtClean="0">
                <a:solidFill>
                  <a:schemeClr val="tx1"/>
                </a:solidFill>
                <a:latin typeface="+mn-lt"/>
                <a:ea typeface="+mn-ea"/>
                <a:cs typeface="+mn-cs"/>
              </a:rPr>
              <a:t>th</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ed</a:t>
            </a:r>
            <a:r>
              <a:rPr lang="en-US" sz="1200" kern="1200" baseline="0" dirty="0" smtClean="0">
                <a:solidFill>
                  <a:schemeClr val="tx1"/>
                </a:solidFill>
                <a:latin typeface="+mn-lt"/>
                <a:ea typeface="+mn-ea"/>
                <a:cs typeface="+mn-cs"/>
              </a:rPr>
              <a:t>, 2014).  Several </a:t>
            </a:r>
            <a:r>
              <a:rPr lang="en-US" sz="1200" kern="1200" baseline="0" dirty="0">
                <a:solidFill>
                  <a:schemeClr val="tx1"/>
                </a:solidFill>
                <a:latin typeface="+mn-lt"/>
                <a:ea typeface="+mn-ea"/>
                <a:cs typeface="+mn-cs"/>
              </a:rPr>
              <a:t>theories in distance education </a:t>
            </a:r>
            <a:r>
              <a:rPr lang="en-US" sz="1200" b="1" kern="1200" baseline="0" dirty="0">
                <a:solidFill>
                  <a:schemeClr val="tx1"/>
                </a:solidFill>
                <a:latin typeface="+mn-lt"/>
                <a:ea typeface="+mn-ea"/>
                <a:cs typeface="+mn-cs"/>
              </a:rPr>
              <a:t>reinforce </a:t>
            </a:r>
            <a:r>
              <a:rPr lang="en-US" sz="1200" b="0" kern="1200" baseline="0" dirty="0">
                <a:solidFill>
                  <a:schemeClr val="tx1"/>
                </a:solidFill>
                <a:latin typeface="+mn-lt"/>
                <a:ea typeface="+mn-ea"/>
                <a:cs typeface="+mn-cs"/>
              </a:rPr>
              <a:t> QM standards: course activities support learner interaction and engagement.  </a:t>
            </a:r>
            <a:r>
              <a:rPr lang="en-US" sz="1200" kern="1200" dirty="0">
                <a:solidFill>
                  <a:schemeClr val="tx1"/>
                </a:solidFill>
                <a:latin typeface="+mn-lt"/>
                <a:ea typeface="+mn-ea"/>
                <a:cs typeface="+mn-cs"/>
              </a:rPr>
              <a:t>Each theory, in its own way, emphasizes the relationship of the student to the learning environment. Fundamental to learning is dialogue, interaction, and community. Learning is a social process; thus, students learn in collaboration versus isolation.  </a:t>
            </a:r>
            <a:r>
              <a:rPr lang="en-US" sz="1200" kern="1200" dirty="0" smtClean="0">
                <a:solidFill>
                  <a:schemeClr val="tx1"/>
                </a:solidFill>
                <a:latin typeface="+mn-lt"/>
                <a:ea typeface="+mn-ea"/>
                <a:cs typeface="+mn-cs"/>
              </a:rPr>
              <a:t>Social</a:t>
            </a:r>
            <a:r>
              <a:rPr lang="en-US" sz="1200" kern="1200" baseline="0" dirty="0" smtClean="0">
                <a:solidFill>
                  <a:schemeClr val="tx1"/>
                </a:solidFill>
                <a:latin typeface="+mn-lt"/>
                <a:ea typeface="+mn-ea"/>
                <a:cs typeface="+mn-cs"/>
              </a:rPr>
              <a:t> Constructivism theory recognizes that the learner is not a passive recipient but rather the center of instruction.</a:t>
            </a:r>
            <a:endParaRPr lang="en-US" dirty="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AAF841-A711-4F7F-BBBA-0C7AEDC5FFE9}" type="slidenum">
              <a:rPr lang="en-US" smtClean="0">
                <a:ea typeface="ＭＳ Ｐゴシック" pitchFamily="34" charset="-128"/>
              </a:rPr>
              <a:pPr/>
              <a:t>3</a:t>
            </a:fld>
            <a:endParaRPr lang="en-US">
              <a:ea typeface="ＭＳ Ｐゴシック" pitchFamily="34" charset="-128"/>
            </a:endParaRPr>
          </a:p>
        </p:txBody>
      </p:sp>
    </p:spTree>
    <p:extLst>
      <p:ext uri="{BB962C8B-B14F-4D97-AF65-F5344CB8AC3E}">
        <p14:creationId xmlns:p14="http://schemas.microsoft.com/office/powerpoint/2010/main" val="279044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 typeface="Arial" charset="0"/>
              <a:buNone/>
            </a:pPr>
            <a:r>
              <a:rPr lang="en-US" sz="1200" dirty="0" smtClean="0">
                <a:latin typeface="Arial" charset="0"/>
                <a:ea typeface="ＭＳ Ｐゴシック" pitchFamily="34" charset="-128"/>
              </a:rPr>
              <a:t>The online classroom presents many challenges.  Creating meaningful</a:t>
            </a:r>
            <a:r>
              <a:rPr lang="en-US" sz="1200" baseline="0" dirty="0" smtClean="0">
                <a:latin typeface="Arial" charset="0"/>
                <a:ea typeface="ＭＳ Ｐゴシック" pitchFamily="34" charset="-128"/>
              </a:rPr>
              <a:t> learning activities is one of these challenges. </a:t>
            </a:r>
            <a:r>
              <a:rPr lang="en-US" sz="1200" dirty="0" smtClean="0">
                <a:latin typeface="Arial" charset="0"/>
                <a:ea typeface="ＭＳ Ｐゴシック" pitchFamily="34" charset="-128"/>
              </a:rPr>
              <a:t>Theoretical</a:t>
            </a:r>
            <a:r>
              <a:rPr lang="en-US" sz="1200" baseline="0" dirty="0" smtClean="0">
                <a:latin typeface="Arial" charset="0"/>
                <a:ea typeface="ＭＳ Ｐゴシック" pitchFamily="34" charset="-128"/>
              </a:rPr>
              <a:t> </a:t>
            </a:r>
            <a:r>
              <a:rPr lang="en-US" sz="1200" baseline="0" dirty="0">
                <a:latin typeface="Arial" charset="0"/>
                <a:ea typeface="ＭＳ Ｐゴシック" pitchFamily="34" charset="-128"/>
              </a:rPr>
              <a:t>Framework:  students want </a:t>
            </a:r>
            <a:r>
              <a:rPr lang="en-US" sz="1200" b="1" baseline="0" dirty="0">
                <a:latin typeface="Arial" charset="0"/>
                <a:ea typeface="ＭＳ Ｐゴシック" pitchFamily="34" charset="-128"/>
              </a:rPr>
              <a:t>engaging</a:t>
            </a:r>
            <a:r>
              <a:rPr lang="en-US" sz="1200" baseline="0" dirty="0">
                <a:latin typeface="Arial" charset="0"/>
                <a:ea typeface="ＭＳ Ｐゴシック" pitchFamily="34" charset="-128"/>
              </a:rPr>
              <a:t> educational experiences (Community of Inquiry Model, </a:t>
            </a:r>
            <a:r>
              <a:rPr lang="en-US" sz="1200" baseline="0" dirty="0" smtClean="0">
                <a:latin typeface="Arial" charset="0"/>
                <a:ea typeface="ＭＳ Ｐゴシック" pitchFamily="34" charset="-128"/>
              </a:rPr>
              <a:t>1997; </a:t>
            </a:r>
            <a:r>
              <a:rPr lang="en-US" sz="1200" baseline="0" dirty="0" err="1" smtClean="0">
                <a:latin typeface="Arial" charset="0"/>
                <a:ea typeface="ＭＳ Ｐゴシック" pitchFamily="34" charset="-128"/>
              </a:rPr>
              <a:t>Rovai</a:t>
            </a:r>
            <a:r>
              <a:rPr lang="en-US" sz="1200" baseline="0" dirty="0" smtClean="0">
                <a:latin typeface="Arial" charset="0"/>
                <a:ea typeface="ＭＳ Ｐゴシック" pitchFamily="34" charset="-128"/>
              </a:rPr>
              <a:t>, 2002).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4</a:t>
            </a:fld>
            <a:endParaRPr lang="en-US"/>
          </a:p>
        </p:txBody>
      </p:sp>
    </p:spTree>
    <p:extLst>
      <p:ext uri="{BB962C8B-B14F-4D97-AF65-F5344CB8AC3E}">
        <p14:creationId xmlns:p14="http://schemas.microsoft.com/office/powerpoint/2010/main" val="1370316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Much of the research on classroom community in online environments has been conducted by </a:t>
            </a:r>
            <a:r>
              <a:rPr lang="en-US" sz="1200" kern="1200" dirty="0" err="1">
                <a:solidFill>
                  <a:schemeClr val="tx1"/>
                </a:solidFill>
                <a:latin typeface="+mn-lt"/>
                <a:ea typeface="+mn-ea"/>
                <a:cs typeface="+mn-cs"/>
              </a:rPr>
              <a:t>Rovai</a:t>
            </a:r>
            <a:r>
              <a:rPr lang="en-US" sz="1200" kern="1200" dirty="0">
                <a:solidFill>
                  <a:schemeClr val="tx1"/>
                </a:solidFill>
                <a:latin typeface="+mn-lt"/>
                <a:ea typeface="+mn-ea"/>
                <a:cs typeface="+mn-cs"/>
              </a:rPr>
              <a:t> (2002) and focuses on interaction, student learning, and persistence. Based on the research of McMillan and </a:t>
            </a:r>
            <a:r>
              <a:rPr lang="en-US" sz="1200" kern="1200" dirty="0" err="1">
                <a:solidFill>
                  <a:schemeClr val="tx1"/>
                </a:solidFill>
                <a:latin typeface="+mn-lt"/>
                <a:ea typeface="+mn-ea"/>
                <a:cs typeface="+mn-cs"/>
              </a:rPr>
              <a:t>Chavis</a:t>
            </a:r>
            <a:r>
              <a:rPr lang="en-US" sz="1200" kern="1200" dirty="0">
                <a:solidFill>
                  <a:schemeClr val="tx1"/>
                </a:solidFill>
                <a:latin typeface="+mn-lt"/>
                <a:ea typeface="+mn-ea"/>
                <a:cs typeface="+mn-cs"/>
              </a:rPr>
              <a:t> (1986), </a:t>
            </a:r>
            <a:r>
              <a:rPr lang="en-US" sz="1200" kern="1200" dirty="0" err="1">
                <a:solidFill>
                  <a:schemeClr val="tx1"/>
                </a:solidFill>
                <a:latin typeface="+mn-lt"/>
                <a:ea typeface="+mn-ea"/>
                <a:cs typeface="+mn-cs"/>
              </a:rPr>
              <a:t>Rovai</a:t>
            </a:r>
            <a:r>
              <a:rPr lang="en-US" sz="1200" kern="1200" dirty="0">
                <a:solidFill>
                  <a:schemeClr val="tx1"/>
                </a:solidFill>
                <a:latin typeface="+mn-lt"/>
                <a:ea typeface="+mn-ea"/>
                <a:cs typeface="+mn-cs"/>
              </a:rPr>
              <a:t> defined two key components of sense of community – connectedness and learning.   </a:t>
            </a:r>
            <a:r>
              <a:rPr lang="en-US" sz="1200" b="1" kern="1200" dirty="0">
                <a:solidFill>
                  <a:schemeClr val="tx1"/>
                </a:solidFill>
                <a:latin typeface="+mn-lt"/>
                <a:ea typeface="+mn-ea"/>
                <a:cs typeface="+mn-cs"/>
              </a:rPr>
              <a:t>Quality</a:t>
            </a:r>
            <a:r>
              <a:rPr lang="en-US" sz="1200" b="1" kern="1200" baseline="0" dirty="0">
                <a:solidFill>
                  <a:schemeClr val="tx1"/>
                </a:solidFill>
                <a:latin typeface="+mn-lt"/>
                <a:ea typeface="+mn-ea"/>
                <a:cs typeface="+mn-cs"/>
              </a:rPr>
              <a:t> Matters Standards 1.9 and 5.2 also address “connectedness and learning”. </a:t>
            </a:r>
            <a:r>
              <a:rPr lang="en-US" sz="1200" b="1" kern="1200" baseline="0" dirty="0" smtClean="0">
                <a:solidFill>
                  <a:schemeClr val="tx1"/>
                </a:solidFill>
                <a:latin typeface="+mn-lt"/>
                <a:ea typeface="+mn-ea"/>
                <a:cs typeface="+mn-cs"/>
              </a:rPr>
              <a:t> </a:t>
            </a:r>
            <a:endParaRPr lang="en-US" b="1"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5</a:t>
            </a:fld>
            <a:endParaRPr lang="en-US"/>
          </a:p>
        </p:txBody>
      </p:sp>
    </p:spTree>
    <p:extLst>
      <p:ext uri="{BB962C8B-B14F-4D97-AF65-F5344CB8AC3E}">
        <p14:creationId xmlns:p14="http://schemas.microsoft.com/office/powerpoint/2010/main" val="4283893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Interactivity gives students</a:t>
            </a:r>
            <a:r>
              <a:rPr lang="en-US" baseline="0" dirty="0"/>
              <a:t> opportunities to develop their skills and thinking.  Constructivist principles apply to online learning.  Students learn as they inquire, discover, and invent. </a:t>
            </a:r>
            <a:r>
              <a:rPr lang="en-US" sz="1200" kern="1200" baseline="0" dirty="0" smtClean="0">
                <a:solidFill>
                  <a:schemeClr val="tx1"/>
                </a:solidFill>
                <a:effectLst/>
                <a:latin typeface="+mn-lt"/>
                <a:ea typeface="+mn-ea"/>
                <a:cs typeface="+mn-cs"/>
              </a:rPr>
              <a:t>C</a:t>
            </a:r>
            <a:r>
              <a:rPr lang="en-US" sz="1200" kern="1200" dirty="0" smtClean="0">
                <a:solidFill>
                  <a:schemeClr val="tx1"/>
                </a:solidFill>
                <a:effectLst/>
                <a:latin typeface="+mn-lt"/>
                <a:ea typeface="+mn-ea"/>
                <a:cs typeface="+mn-cs"/>
              </a:rPr>
              <a:t>onstructivists advocate the learning by doing model. Knowledge is constructed as the learner engages in an activity. Knowledge is strengthened if it is shared.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7</a:t>
            </a:fld>
            <a:endParaRPr lang="en-US"/>
          </a:p>
        </p:txBody>
      </p:sp>
    </p:spTree>
    <p:extLst>
      <p:ext uri="{BB962C8B-B14F-4D97-AF65-F5344CB8AC3E}">
        <p14:creationId xmlns:p14="http://schemas.microsoft.com/office/powerpoint/2010/main" val="161929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introductions</a:t>
            </a:r>
            <a:r>
              <a:rPr lang="en-US" baseline="0" dirty="0"/>
              <a:t> and ice breaker activities connect the students and help to create a bond between the learners.  The introduction at the start of the class is critical—each student becomes a part of the learning community.  This helps to reduce the isolation commonly associated with online courses</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8</a:t>
            </a:fld>
            <a:endParaRPr lang="en-US"/>
          </a:p>
        </p:txBody>
      </p:sp>
    </p:spTree>
    <p:extLst>
      <p:ext uri="{BB962C8B-B14F-4D97-AF65-F5344CB8AC3E}">
        <p14:creationId xmlns:p14="http://schemas.microsoft.com/office/powerpoint/2010/main" val="2679567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introductions</a:t>
            </a:r>
            <a:r>
              <a:rPr lang="en-US" baseline="0" dirty="0"/>
              <a:t> and ice breaker activities connect the students and help to create a bond between the learners.  The introduction at the start of the class is critical—each student becomes a part of the learning community.  This helps to reduce the isolation commonly associated with online courses</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9</a:t>
            </a:fld>
            <a:endParaRPr lang="en-US"/>
          </a:p>
        </p:txBody>
      </p:sp>
    </p:spTree>
    <p:extLst>
      <p:ext uri="{BB962C8B-B14F-4D97-AF65-F5344CB8AC3E}">
        <p14:creationId xmlns:p14="http://schemas.microsoft.com/office/powerpoint/2010/main" val="2031158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QM Standard 5.2  “Active learning involves learners engaging by “doing” something…” (5</a:t>
            </a:r>
            <a:r>
              <a:rPr lang="en-US" baseline="30000" dirty="0"/>
              <a:t>th</a:t>
            </a:r>
            <a:r>
              <a:rPr lang="en-US" dirty="0"/>
              <a:t> </a:t>
            </a:r>
            <a:r>
              <a:rPr lang="en-US" dirty="0" err="1"/>
              <a:t>ed</a:t>
            </a:r>
            <a:r>
              <a:rPr lang="en-US" dirty="0"/>
              <a:t>, 2014).  Interactivity gets</a:t>
            </a:r>
            <a:r>
              <a:rPr lang="en-US" baseline="0" dirty="0"/>
              <a:t> </a:t>
            </a:r>
            <a:r>
              <a:rPr lang="en-US" dirty="0"/>
              <a:t>students</a:t>
            </a:r>
            <a:r>
              <a:rPr lang="en-US" baseline="0" dirty="0"/>
              <a:t> involved in the process of doing and experiencing. Direct experience with the course material increases learning. Students construct knowledge as they problem solve, collaborate, gather data, brainstorm solutions.  Frequent student interaction (in discussions) builds relationships.  Give students the freedom to talk online in the discussions; give them the space to gain knowledge through collaboration. </a:t>
            </a:r>
            <a:endParaRPr lang="en-US" dirty="0"/>
          </a:p>
        </p:txBody>
      </p:sp>
      <p:sp>
        <p:nvSpPr>
          <p:cNvPr id="4" name="Slide Number Placeholder 3"/>
          <p:cNvSpPr>
            <a:spLocks noGrp="1"/>
          </p:cNvSpPr>
          <p:nvPr>
            <p:ph type="sldNum" sz="quarter" idx="10"/>
          </p:nvPr>
        </p:nvSpPr>
        <p:spPr/>
        <p:txBody>
          <a:bodyPr/>
          <a:lstStyle/>
          <a:p>
            <a:pPr>
              <a:defRPr/>
            </a:pPr>
            <a:fld id="{ACBB4825-49AD-49C4-BE10-FFD0F3B351F0}" type="slidenum">
              <a:rPr lang="en-US" smtClean="0"/>
              <a:pPr>
                <a:defRPr/>
              </a:pPr>
              <a:t>10</a:t>
            </a:fld>
            <a:endParaRPr lang="en-US"/>
          </a:p>
        </p:txBody>
      </p:sp>
    </p:spTree>
    <p:extLst>
      <p:ext uri="{BB962C8B-B14F-4D97-AF65-F5344CB8AC3E}">
        <p14:creationId xmlns:p14="http://schemas.microsoft.com/office/powerpoint/2010/main" val="1107627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a:t>Click to edit Master title style</a:t>
            </a:r>
            <a:endParaRPr lang="da-DK" dirty="0"/>
          </a:p>
        </p:txBody>
      </p:sp>
      <p:sp>
        <p:nvSpPr>
          <p:cNvPr id="3" name="Pladsholder til lodret titel 2"/>
          <p:cNvSpPr>
            <a:spLocks noGrp="1"/>
          </p:cNvSpPr>
          <p:nvPr>
            <p:ph type="body" orient="vert" idx="1"/>
          </p:nvPr>
        </p:nvSpPr>
        <p:spPr>
          <a:xfrm>
            <a:off x="457200" y="1600200"/>
            <a:ext cx="8229600" cy="4525963"/>
          </a:xfrm>
          <a:prstGeom prst="rect">
            <a:avLst/>
          </a:prstGeom>
        </p:spPr>
        <p:txBody>
          <a:bodyPr vert="eaVert"/>
          <a:lstStyle>
            <a:lvl1pPr>
              <a:defRPr>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4"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F70AE5D4-306D-4A2A-8900-3573AC1ECDBB}" type="datetime1">
              <a:rPr lang="da-DK"/>
              <a:pPr>
                <a:defRPr/>
              </a:pPr>
              <a:t>21-10-2016</a:t>
            </a:fld>
            <a:endParaRPr lang="da-DK"/>
          </a:p>
        </p:txBody>
      </p:sp>
      <p:sp>
        <p:nvSpPr>
          <p:cNvPr id="5"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6"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DFD5E6F4-5F51-4692-964F-775A4F597B5B}" type="slidenum">
              <a:rPr lang="da-DK"/>
              <a:pPr>
                <a:defRPr/>
              </a:pPr>
              <a:t>‹#›</a:t>
            </a:fld>
            <a:endParaRPr lang="da-DK"/>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a:prstGeom prst="rect">
            <a:avLst/>
          </a:prstGeom>
        </p:spPr>
        <p:txBody>
          <a:bodyPr vert="eaVert"/>
          <a:lstStyle>
            <a:lvl1pPr>
              <a:defRPr>
                <a:latin typeface="Arial" pitchFamily="34" charset="0"/>
              </a:defRPr>
            </a:lvl1pPr>
          </a:lstStyle>
          <a:p>
            <a:r>
              <a:rPr lang="en-US"/>
              <a:t>Click to edit Master title style</a:t>
            </a:r>
            <a:endParaRPr lang="da-DK" dirty="0"/>
          </a:p>
        </p:txBody>
      </p:sp>
      <p:sp>
        <p:nvSpPr>
          <p:cNvPr id="3" name="Pladsholder til lodret titel 2"/>
          <p:cNvSpPr>
            <a:spLocks noGrp="1"/>
          </p:cNvSpPr>
          <p:nvPr>
            <p:ph type="body" orient="vert" idx="1"/>
          </p:nvPr>
        </p:nvSpPr>
        <p:spPr>
          <a:xfrm>
            <a:off x="457200" y="274638"/>
            <a:ext cx="6019800" cy="5851525"/>
          </a:xfrm>
          <a:prstGeom prst="rect">
            <a:avLst/>
          </a:prstGeom>
        </p:spPr>
        <p:txBody>
          <a:bodyPr vert="eaVert"/>
          <a:lstStyle>
            <a:lvl1pPr>
              <a:defRPr>
                <a:latin typeface="Arial" pitchFamily="34" charset="0"/>
              </a:defRPr>
            </a:lvl1pPr>
            <a:lvl2pPr>
              <a:defRPr>
                <a:latin typeface="Arial" pitchFamily="34" charset="0"/>
              </a:defRPr>
            </a:lvl2pPr>
            <a:lvl3pPr>
              <a:defRPr>
                <a:latin typeface="Arial" pitchFamily="34" charset="0"/>
              </a:defRPr>
            </a:lvl3pPr>
            <a:lvl4pPr>
              <a:defRPr>
                <a:latin typeface="Arial" pitchFamily="34" charset="0"/>
              </a:defRPr>
            </a:lvl4pPr>
            <a:lvl5pPr>
              <a:defRPr>
                <a:latin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4"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0B6291E4-F1AE-4239-B060-FE00CE016449}" type="datetime1">
              <a:rPr lang="da-DK"/>
              <a:pPr>
                <a:defRPr/>
              </a:pPr>
              <a:t>21-10-2016</a:t>
            </a:fld>
            <a:endParaRPr lang="da-DK"/>
          </a:p>
        </p:txBody>
      </p:sp>
      <p:sp>
        <p:nvSpPr>
          <p:cNvPr id="5"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6"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E45C2927-52EC-4B9F-8537-643CDF8D1E91}" type="slidenum">
              <a:rPr lang="da-DK"/>
              <a:pPr>
                <a:defRPr/>
              </a:pPr>
              <a:t>‹#›</a:t>
            </a:fld>
            <a:endParaRPr lang="da-DK"/>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grpSp>
        <p:nvGrpSpPr>
          <p:cNvPr id="5" name="Gruppe 16"/>
          <p:cNvGrpSpPr/>
          <p:nvPr userDrawn="1"/>
        </p:nvGrpSpPr>
        <p:grpSpPr>
          <a:xfrm>
            <a:off x="0" y="786093"/>
            <a:ext cx="9144000" cy="1236478"/>
            <a:chOff x="0" y="786093"/>
            <a:chExt cx="9144000" cy="1236478"/>
          </a:xfrm>
          <a:effectLst>
            <a:outerShdw blurRad="50800" dist="38100" dir="5400000" algn="t" rotWithShape="0">
              <a:prstClr val="black">
                <a:alpha val="40000"/>
              </a:prstClr>
            </a:outerShdw>
          </a:effectLst>
        </p:grpSpPr>
        <p:sp>
          <p:nvSpPr>
            <p:cNvPr id="6" name="Rektangel 2"/>
            <p:cNvSpPr>
              <a:spLocks noChangeArrowheads="1"/>
            </p:cNvSpPr>
            <p:nvPr/>
          </p:nvSpPr>
          <p:spPr bwMode="auto">
            <a:xfrm>
              <a:off x="0" y="794971"/>
              <a:ext cx="9144000" cy="1227600"/>
            </a:xfrm>
            <a:prstGeom prst="rect">
              <a:avLst/>
            </a:prstGeom>
            <a:gradFill flip="none" rotWithShape="1">
              <a:gsLst>
                <a:gs pos="21000">
                  <a:srgbClr val="7DC8DF"/>
                </a:gs>
                <a:gs pos="100000">
                  <a:srgbClr val="6699FF"/>
                </a:gs>
              </a:gsLst>
              <a:lin ang="5400000" scaled="1"/>
              <a:tileRect/>
            </a:gradFill>
            <a:ln w="9525">
              <a:noFill/>
              <a:miter lim="800000"/>
              <a:headEnd/>
              <a:tailEnd/>
            </a:ln>
            <a:effectLst/>
          </p:spPr>
          <p:txBody>
            <a:bodyPr anchor="ctr"/>
            <a:lstStyle/>
            <a:p>
              <a:pPr indent="-342900" algn="ctr" fontAlgn="auto">
                <a:spcBef>
                  <a:spcPts val="0"/>
                </a:spcBef>
                <a:spcAft>
                  <a:spcPts val="0"/>
                </a:spcAft>
                <a:buFont typeface="+mj-lt"/>
                <a:buAutoNum type="arabicPeriod"/>
                <a:defRPr/>
              </a:pPr>
              <a:endParaRPr lang="da-DK" sz="1600" b="1" kern="0" noProof="1">
                <a:solidFill>
                  <a:srgbClr val="FFFFFF"/>
                </a:solidFill>
                <a:latin typeface="Arial" pitchFamily="34" charset="0"/>
                <a:ea typeface="ＭＳ Ｐゴシック" pitchFamily="-97" charset="-128"/>
              </a:endParaRPr>
            </a:p>
          </p:txBody>
        </p:sp>
        <p:pic>
          <p:nvPicPr>
            <p:cNvPr id="7" name="Billede 3" descr="dreamstime_Handsoverlapping.jpg"/>
            <p:cNvPicPr>
              <a:picLocks noChangeAspect="1"/>
            </p:cNvPicPr>
            <p:nvPr/>
          </p:nvPicPr>
          <p:blipFill>
            <a:blip r:embed="rId2" cstate="print"/>
            <a:srcRect/>
            <a:stretch>
              <a:fillRect/>
            </a:stretch>
          </p:blipFill>
          <p:spPr>
            <a:xfrm>
              <a:off x="7253976" y="786093"/>
              <a:ext cx="1890024" cy="1226943"/>
            </a:xfrm>
            <a:prstGeom prst="rect">
              <a:avLst/>
            </a:prstGeom>
          </p:spPr>
        </p:pic>
      </p:grpSp>
      <p:sp>
        <p:nvSpPr>
          <p:cNvPr id="3" name="Pladsholder til indhold 2"/>
          <p:cNvSpPr>
            <a:spLocks noGrp="1"/>
          </p:cNvSpPr>
          <p:nvPr>
            <p:ph idx="1"/>
          </p:nvPr>
        </p:nvSpPr>
        <p:spPr>
          <a:xfrm>
            <a:off x="457200" y="2298700"/>
            <a:ext cx="8229600" cy="3827463"/>
          </a:xfrm>
          <a:prstGeom prst="rect">
            <a:avLst/>
          </a:prstGeom>
        </p:spPr>
        <p:txBody>
          <a:bodyPr/>
          <a:lstStyle>
            <a:lvl1pPr>
              <a:defRPr>
                <a:solidFill>
                  <a:srgbClr val="000000"/>
                </a:solidFill>
                <a:latin typeface="Arial" pitchFamily="34" charset="0"/>
              </a:defRPr>
            </a:lvl1pPr>
            <a:lvl2pPr>
              <a:defRPr>
                <a:solidFill>
                  <a:srgbClr val="000000"/>
                </a:solidFill>
                <a:latin typeface="Arial" pitchFamily="34" charset="0"/>
              </a:defRPr>
            </a:lvl2pPr>
            <a:lvl3pPr>
              <a:defRPr>
                <a:solidFill>
                  <a:srgbClr val="000000"/>
                </a:solidFill>
                <a:latin typeface="Arial" pitchFamily="34" charset="0"/>
              </a:defRPr>
            </a:lvl3pPr>
            <a:lvl4pPr>
              <a:defRPr>
                <a:solidFill>
                  <a:srgbClr val="000000"/>
                </a:solidFill>
                <a:latin typeface="Arial" pitchFamily="34" charset="0"/>
              </a:defRPr>
            </a:lvl4pPr>
            <a:lvl5pPr>
              <a:defRPr>
                <a:solidFill>
                  <a:srgbClr val="000000"/>
                </a:solidFill>
                <a:latin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10" name="Titel 1"/>
          <p:cNvSpPr>
            <a:spLocks noGrp="1"/>
          </p:cNvSpPr>
          <p:nvPr>
            <p:ph type="title"/>
          </p:nvPr>
        </p:nvSpPr>
        <p:spPr>
          <a:xfrm>
            <a:off x="177800" y="833438"/>
            <a:ext cx="4584700" cy="563562"/>
          </a:xfrm>
          <a:prstGeom prst="rect">
            <a:avLst/>
          </a:prstGeom>
        </p:spPr>
        <p:txBody>
          <a:bodyPr/>
          <a:lstStyle>
            <a:lvl1pPr algn="l">
              <a:defRPr sz="3200">
                <a:latin typeface="Arial" pitchFamily="34" charset="0"/>
              </a:defRPr>
            </a:lvl1pPr>
          </a:lstStyle>
          <a:p>
            <a:r>
              <a:rPr lang="en-US"/>
              <a:t>Click to edit Master title style</a:t>
            </a:r>
            <a:endParaRPr lang="da-DK" dirty="0"/>
          </a:p>
        </p:txBody>
      </p:sp>
      <p:sp>
        <p:nvSpPr>
          <p:cNvPr id="11" name="Pladsholder til tekst 2"/>
          <p:cNvSpPr>
            <a:spLocks noGrp="1"/>
          </p:cNvSpPr>
          <p:nvPr>
            <p:ph type="body" idx="13"/>
          </p:nvPr>
        </p:nvSpPr>
        <p:spPr>
          <a:xfrm>
            <a:off x="177800" y="1447801"/>
            <a:ext cx="6489700" cy="358774"/>
          </a:xfrm>
          <a:prstGeom prst="rect">
            <a:avLst/>
          </a:prstGeom>
        </p:spPr>
        <p:txBody>
          <a:bodyPr anchor="b"/>
          <a:lstStyle>
            <a:lvl1pPr marL="0" indent="0">
              <a:buNone/>
              <a:defRPr sz="20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Pladsholder til dato 3"/>
          <p:cNvSpPr>
            <a:spLocks noGrp="1"/>
          </p:cNvSpPr>
          <p:nvPr userDrawn="1">
            <p:ph type="dt" sz="half" idx="14"/>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cs typeface="+mn-cs"/>
              </a:defRPr>
            </a:lvl1pPr>
          </a:lstStyle>
          <a:p>
            <a:pPr>
              <a:defRPr/>
            </a:pPr>
            <a:r>
              <a:rPr lang="da-DK"/>
              <a:t>Your footnote</a:t>
            </a:r>
          </a:p>
        </p:txBody>
      </p:sp>
      <p:sp>
        <p:nvSpPr>
          <p:cNvPr id="9" name="Pladsholder til diasnummer 5"/>
          <p:cNvSpPr>
            <a:spLocks noGrp="1"/>
          </p:cNvSpPr>
          <p:nvPr userDrawn="1">
            <p:ph type="sldNum" sz="quarter" idx="15"/>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cs typeface="+mn-cs"/>
              </a:defRPr>
            </a:lvl1pPr>
          </a:lstStyle>
          <a:p>
            <a:pPr>
              <a:defRPr/>
            </a:pPr>
            <a:r>
              <a:rPr lang="da-DK"/>
              <a:t>Your Logo</a:t>
            </a: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fsnitsoverskrift">
    <p:spTree>
      <p:nvGrpSpPr>
        <p:cNvPr id="1" name=""/>
        <p:cNvGrpSpPr/>
        <p:nvPr/>
      </p:nvGrpSpPr>
      <p:grpSpPr>
        <a:xfrm>
          <a:off x="0" y="0"/>
          <a:ext cx="0" cy="0"/>
          <a:chOff x="0" y="0"/>
          <a:chExt cx="0" cy="0"/>
        </a:xfrm>
      </p:grpSpPr>
      <p:grpSp>
        <p:nvGrpSpPr>
          <p:cNvPr id="5" name="Gruppe 12"/>
          <p:cNvGrpSpPr>
            <a:grpSpLocks/>
          </p:cNvGrpSpPr>
          <p:nvPr userDrawn="1"/>
        </p:nvGrpSpPr>
        <p:grpSpPr bwMode="auto">
          <a:xfrm>
            <a:off x="0" y="0"/>
            <a:ext cx="9144000" cy="1970088"/>
            <a:chOff x="0" y="0"/>
            <a:chExt cx="9144000" cy="1970099"/>
          </a:xfrm>
        </p:grpSpPr>
        <p:sp>
          <p:nvSpPr>
            <p:cNvPr id="6" name="Rektangel 2"/>
            <p:cNvSpPr>
              <a:spLocks noChangeArrowheads="1"/>
            </p:cNvSpPr>
            <p:nvPr userDrawn="1"/>
          </p:nvSpPr>
          <p:spPr bwMode="auto">
            <a:xfrm>
              <a:off x="0" y="0"/>
              <a:ext cx="9144000" cy="1970099"/>
            </a:xfrm>
            <a:prstGeom prst="rect">
              <a:avLst/>
            </a:prstGeom>
            <a:gradFill rotWithShape="1">
              <a:gsLst>
                <a:gs pos="0">
                  <a:srgbClr val="7DC8DF"/>
                </a:gs>
                <a:gs pos="21001">
                  <a:srgbClr val="7DC8DF"/>
                </a:gs>
                <a:gs pos="100000">
                  <a:srgbClr val="6699FF"/>
                </a:gs>
              </a:gsLst>
              <a:lin ang="5400000" scaled="1"/>
            </a:gradFill>
            <a:ln w="9525">
              <a:noFill/>
              <a:miter lim="800000"/>
              <a:headEnd/>
              <a:tailEnd/>
            </a:ln>
          </p:spPr>
          <p:txBody>
            <a:bodyPr anchor="ctr"/>
            <a:lstStyle/>
            <a:p>
              <a:pPr indent="-342900" algn="ctr">
                <a:buFont typeface="Calibri" pitchFamily="34" charset="0"/>
                <a:buAutoNum type="arabicPeriod"/>
                <a:defRPr/>
              </a:pPr>
              <a:endParaRPr lang="en-US" sz="1600" b="1" noProof="1">
                <a:solidFill>
                  <a:srgbClr val="FFFFFF"/>
                </a:solidFill>
                <a:latin typeface="Arial" pitchFamily="34" charset="0"/>
                <a:ea typeface="ＭＳ Ｐゴシック"/>
                <a:cs typeface="ＭＳ Ｐゴシック"/>
              </a:endParaRPr>
            </a:p>
          </p:txBody>
        </p:sp>
        <p:sp>
          <p:nvSpPr>
            <p:cNvPr id="7" name="Rektangel 3"/>
            <p:cNvSpPr>
              <a:spLocks noChangeArrowheads="1"/>
            </p:cNvSpPr>
            <p:nvPr userDrawn="1"/>
          </p:nvSpPr>
          <p:spPr bwMode="auto">
            <a:xfrm>
              <a:off x="0" y="1703398"/>
              <a:ext cx="9144000" cy="266701"/>
            </a:xfrm>
            <a:prstGeom prst="rect">
              <a:avLst/>
            </a:prstGeom>
            <a:gradFill rotWithShape="1">
              <a:gsLst>
                <a:gs pos="0">
                  <a:srgbClr val="002060"/>
                </a:gs>
                <a:gs pos="100000">
                  <a:srgbClr val="1F88C8"/>
                </a:gs>
              </a:gsLst>
              <a:lin ang="16200000"/>
            </a:gradFill>
            <a:ln w="9525">
              <a:solidFill>
                <a:schemeClr val="accent3">
                  <a:lumMod val="50000"/>
                </a:schemeClr>
              </a:solidFill>
              <a:miter lim="800000"/>
              <a:headEnd/>
              <a:tailEnd/>
            </a:ln>
            <a:effectLst>
              <a:outerShdw blurRad="63500" dist="23000" dir="5400000" rotWithShape="0">
                <a:srgbClr val="000000">
                  <a:alpha val="34999"/>
                </a:srgbClr>
              </a:outerShdw>
            </a:effectLst>
          </p:spPr>
          <p:txBody>
            <a:bodyPr anchor="ctr"/>
            <a:lstStyle/>
            <a:p>
              <a:pPr indent="-342900" algn="ctr" defTabSz="914400" fontAlgn="auto">
                <a:spcBef>
                  <a:spcPts val="0"/>
                </a:spcBef>
                <a:spcAft>
                  <a:spcPts val="0"/>
                </a:spcAft>
                <a:buFont typeface="+mj-lt"/>
                <a:buAutoNum type="arabicPeriod"/>
                <a:defRPr/>
              </a:pPr>
              <a:endParaRPr lang="da-DK" sz="1400" b="1" kern="0" noProof="1">
                <a:solidFill>
                  <a:sysClr val="window" lastClr="FFFFFF"/>
                </a:solidFill>
                <a:latin typeface="Arial" pitchFamily="34" charset="0"/>
                <a:ea typeface="ＭＳ Ｐゴシック" pitchFamily="-97" charset="-128"/>
              </a:endParaRPr>
            </a:p>
          </p:txBody>
        </p:sp>
      </p:grpSp>
      <p:sp>
        <p:nvSpPr>
          <p:cNvPr id="8" name="Pladsholder til indhold 2"/>
          <p:cNvSpPr>
            <a:spLocks noGrp="1"/>
          </p:cNvSpPr>
          <p:nvPr>
            <p:ph idx="1"/>
          </p:nvPr>
        </p:nvSpPr>
        <p:spPr>
          <a:xfrm>
            <a:off x="457200" y="2552700"/>
            <a:ext cx="8229600" cy="3573463"/>
          </a:xfrm>
          <a:prstGeom prst="rect">
            <a:avLst/>
          </a:prstGeom>
        </p:spPr>
        <p:txBody>
          <a:bodyPr/>
          <a:lstStyle>
            <a:lvl1pPr>
              <a:defRPr>
                <a:solidFill>
                  <a:srgbClr val="000000"/>
                </a:solidFill>
                <a:latin typeface="Arial" pitchFamily="34" charset="0"/>
              </a:defRPr>
            </a:lvl1pPr>
            <a:lvl2pPr>
              <a:defRPr>
                <a:solidFill>
                  <a:srgbClr val="000000"/>
                </a:solidFill>
                <a:latin typeface="Arial" pitchFamily="34" charset="0"/>
              </a:defRPr>
            </a:lvl2pPr>
            <a:lvl3pPr>
              <a:defRPr>
                <a:solidFill>
                  <a:srgbClr val="000000"/>
                </a:solidFill>
                <a:latin typeface="Arial" pitchFamily="34" charset="0"/>
              </a:defRPr>
            </a:lvl3pPr>
            <a:lvl4pPr>
              <a:defRPr>
                <a:solidFill>
                  <a:srgbClr val="000000"/>
                </a:solidFill>
                <a:latin typeface="Arial" pitchFamily="34" charset="0"/>
              </a:defRPr>
            </a:lvl4pPr>
            <a:lvl5pPr>
              <a:defRPr>
                <a:solidFill>
                  <a:srgbClr val="000000"/>
                </a:solidFill>
                <a:latin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11" name="Titel 1"/>
          <p:cNvSpPr>
            <a:spLocks noGrp="1"/>
          </p:cNvSpPr>
          <p:nvPr>
            <p:ph type="title"/>
          </p:nvPr>
        </p:nvSpPr>
        <p:spPr>
          <a:xfrm>
            <a:off x="177800" y="515938"/>
            <a:ext cx="4584700" cy="563562"/>
          </a:xfrm>
          <a:prstGeom prst="rect">
            <a:avLst/>
          </a:prstGeom>
        </p:spPr>
        <p:txBody>
          <a:bodyPr/>
          <a:lstStyle>
            <a:lvl1pPr algn="l">
              <a:defRPr sz="3200">
                <a:latin typeface="Arial" pitchFamily="34" charset="0"/>
              </a:defRPr>
            </a:lvl1pPr>
          </a:lstStyle>
          <a:p>
            <a:r>
              <a:rPr lang="en-US"/>
              <a:t>Click to edit Master title style</a:t>
            </a:r>
            <a:endParaRPr lang="da-DK" dirty="0"/>
          </a:p>
        </p:txBody>
      </p:sp>
      <p:sp>
        <p:nvSpPr>
          <p:cNvPr id="12" name="Pladsholder til tekst 2"/>
          <p:cNvSpPr>
            <a:spLocks noGrp="1"/>
          </p:cNvSpPr>
          <p:nvPr>
            <p:ph type="body" idx="13"/>
          </p:nvPr>
        </p:nvSpPr>
        <p:spPr>
          <a:xfrm>
            <a:off x="177800" y="1130301"/>
            <a:ext cx="6489700" cy="358774"/>
          </a:xfrm>
          <a:prstGeom prst="rect">
            <a:avLst/>
          </a:prstGeo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Pladsholder til dato 3"/>
          <p:cNvSpPr>
            <a:spLocks noGrp="1"/>
          </p:cNvSpPr>
          <p:nvPr>
            <p:ph type="dt" sz="half" idx="14"/>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cs typeface="+mn-cs"/>
              </a:defRPr>
            </a:lvl1pPr>
          </a:lstStyle>
          <a:p>
            <a:pPr>
              <a:defRPr/>
            </a:pPr>
            <a:r>
              <a:rPr lang="da-DK"/>
              <a:t>Your footnote</a:t>
            </a:r>
          </a:p>
        </p:txBody>
      </p:sp>
      <p:sp>
        <p:nvSpPr>
          <p:cNvPr id="10" name="Pladsholder til diasnummer 5"/>
          <p:cNvSpPr>
            <a:spLocks noGrp="1"/>
          </p:cNvSpPr>
          <p:nvPr>
            <p:ph type="sldNum" sz="quarter" idx="15"/>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charset="0"/>
                <a:ea typeface="ＭＳ Ｐゴシック" pitchFamily="-97" charset="-128"/>
                <a:cs typeface="+mn-cs"/>
              </a:defRPr>
            </a:lvl1pPr>
          </a:lstStyle>
          <a:p>
            <a:pPr>
              <a:defRPr/>
            </a:pPr>
            <a:r>
              <a:rPr lang="da-DK"/>
              <a:t>Your Logo</a:t>
            </a:r>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a:t>Click to edit Master title style</a:t>
            </a:r>
            <a:endParaRPr lang="da-DK" dirty="0"/>
          </a:p>
        </p:txBody>
      </p:sp>
      <p:sp>
        <p:nvSpPr>
          <p:cNvPr id="3" name="Pladsholder til indhold 2"/>
          <p:cNvSpPr>
            <a:spLocks noGrp="1"/>
          </p:cNvSpPr>
          <p:nvPr>
            <p:ph sz="half" idx="1"/>
          </p:nvPr>
        </p:nvSpPr>
        <p:spPr>
          <a:xfrm>
            <a:off x="457200" y="1600200"/>
            <a:ext cx="4038600" cy="4525963"/>
          </a:xfrm>
          <a:prstGeom prst="rect">
            <a:avLst/>
          </a:prstGeom>
        </p:spPr>
        <p:txBody>
          <a:bodyPr/>
          <a:lstStyle>
            <a:lvl1pPr>
              <a:defRPr sz="2800">
                <a:latin typeface="Arial" pitchFamily="34" charset="0"/>
              </a:defRPr>
            </a:lvl1pPr>
            <a:lvl2pPr>
              <a:defRPr sz="2400">
                <a:latin typeface="Arial" pitchFamily="34" charset="0"/>
              </a:defRPr>
            </a:lvl2pPr>
            <a:lvl3pPr>
              <a:defRPr sz="2000">
                <a:latin typeface="Arial" pitchFamily="34" charset="0"/>
              </a:defRPr>
            </a:lvl3pPr>
            <a:lvl4pPr>
              <a:defRPr sz="1800">
                <a:latin typeface="Arial" pitchFamily="34" charset="0"/>
              </a:defRPr>
            </a:lvl4pPr>
            <a:lvl5pPr>
              <a:defRPr sz="1800">
                <a:latin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4" name="Pladsholder til indhold 3"/>
          <p:cNvSpPr>
            <a:spLocks noGrp="1"/>
          </p:cNvSpPr>
          <p:nvPr>
            <p:ph sz="half" idx="2"/>
          </p:nvPr>
        </p:nvSpPr>
        <p:spPr>
          <a:xfrm>
            <a:off x="4648200" y="1600200"/>
            <a:ext cx="4038600" cy="4525963"/>
          </a:xfrm>
          <a:prstGeom prst="rect">
            <a:avLst/>
          </a:prstGeom>
        </p:spPr>
        <p:txBody>
          <a:bodyPr/>
          <a:lstStyle>
            <a:lvl1pPr>
              <a:defRPr sz="2800">
                <a:latin typeface="Arial" pitchFamily="34" charset="0"/>
              </a:defRPr>
            </a:lvl1pPr>
            <a:lvl2pPr>
              <a:defRPr sz="2400">
                <a:latin typeface="Arial" pitchFamily="34" charset="0"/>
              </a:defRPr>
            </a:lvl2pPr>
            <a:lvl3pPr>
              <a:defRPr sz="2000">
                <a:latin typeface="Arial" pitchFamily="34" charset="0"/>
              </a:defRPr>
            </a:lvl3pPr>
            <a:lvl4pPr>
              <a:defRPr sz="1800">
                <a:latin typeface="Arial" pitchFamily="34" charset="0"/>
              </a:defRPr>
            </a:lvl4pPr>
            <a:lvl5pPr>
              <a:defRPr sz="1800">
                <a:latin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5"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EB8FC57D-BDA7-457D-8ED8-A29AD7C235A3}" type="datetime1">
              <a:rPr lang="da-DK"/>
              <a:pPr>
                <a:defRPr/>
              </a:pPr>
              <a:t>21-10-2016</a:t>
            </a:fld>
            <a:endParaRPr lang="da-DK"/>
          </a:p>
        </p:txBody>
      </p:sp>
      <p:sp>
        <p:nvSpPr>
          <p:cNvPr id="6"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7"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7824E28C-2C08-4A2F-899F-E262287241CE}" type="slidenum">
              <a:rPr lang="da-DK"/>
              <a:pPr>
                <a:defRPr/>
              </a:pPr>
              <a:t>‹#›</a:t>
            </a:fld>
            <a:endParaRPr lang="da-DK"/>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a:t>Click to edit Master title style</a:t>
            </a:r>
            <a:endParaRPr lang="da-DK" dirty="0"/>
          </a:p>
        </p:txBody>
      </p:sp>
      <p:sp>
        <p:nvSpPr>
          <p:cNvPr id="3" name="Pladsholder til tekst 2"/>
          <p:cNvSpPr>
            <a:spLocks noGrp="1"/>
          </p:cNvSpPr>
          <p:nvPr>
            <p:ph type="body" idx="1"/>
          </p:nvPr>
        </p:nvSpPr>
        <p:spPr>
          <a:xfrm>
            <a:off x="457200" y="1535113"/>
            <a:ext cx="4040188" cy="639762"/>
          </a:xfrm>
          <a:prstGeom prst="rect">
            <a:avLst/>
          </a:prstGeo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Pladsholder til indhold 3"/>
          <p:cNvSpPr>
            <a:spLocks noGrp="1"/>
          </p:cNvSpPr>
          <p:nvPr>
            <p:ph sz="half" idx="2"/>
          </p:nvPr>
        </p:nvSpPr>
        <p:spPr>
          <a:xfrm>
            <a:off x="457200" y="2174875"/>
            <a:ext cx="4040188" cy="3951288"/>
          </a:xfrm>
          <a:prstGeom prst="rect">
            <a:avLst/>
          </a:prstGeom>
        </p:spPr>
        <p:txBody>
          <a:bodyPr/>
          <a:lstStyle>
            <a:lvl1pPr>
              <a:defRPr sz="2400">
                <a:latin typeface="Arial" pitchFamily="34" charset="0"/>
              </a:defRPr>
            </a:lvl1pPr>
            <a:lvl2pPr>
              <a:defRPr sz="2000">
                <a:latin typeface="Arial" pitchFamily="34" charset="0"/>
              </a:defRPr>
            </a:lvl2pPr>
            <a:lvl3pPr>
              <a:defRPr sz="1800">
                <a:latin typeface="Arial" pitchFamily="34" charset="0"/>
              </a:defRPr>
            </a:lvl3pPr>
            <a:lvl4pPr>
              <a:defRPr sz="1600">
                <a:latin typeface="Arial" pitchFamily="34" charset="0"/>
              </a:defRPr>
            </a:lvl4pPr>
            <a:lvl5pPr>
              <a:defRPr sz="1600">
                <a:latin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5" name="Pladsholder til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Pladsholder til indhold 5"/>
          <p:cNvSpPr>
            <a:spLocks noGrp="1"/>
          </p:cNvSpPr>
          <p:nvPr>
            <p:ph sz="quarter" idx="4"/>
          </p:nvPr>
        </p:nvSpPr>
        <p:spPr>
          <a:xfrm>
            <a:off x="4645025" y="2174875"/>
            <a:ext cx="4041775" cy="3951288"/>
          </a:xfrm>
          <a:prstGeom prst="rect">
            <a:avLst/>
          </a:prstGeom>
        </p:spPr>
        <p:txBody>
          <a:bodyPr/>
          <a:lstStyle>
            <a:lvl1pPr>
              <a:defRPr sz="2400">
                <a:latin typeface="Arial" pitchFamily="34" charset="0"/>
              </a:defRPr>
            </a:lvl1pPr>
            <a:lvl2pPr>
              <a:defRPr sz="2000">
                <a:latin typeface="Arial" pitchFamily="34" charset="0"/>
              </a:defRPr>
            </a:lvl2pPr>
            <a:lvl3pPr>
              <a:defRPr sz="1800">
                <a:latin typeface="Arial" pitchFamily="34" charset="0"/>
              </a:defRPr>
            </a:lvl3pPr>
            <a:lvl4pPr>
              <a:defRPr sz="1600">
                <a:latin typeface="Arial" pitchFamily="34" charset="0"/>
              </a:defRPr>
            </a:lvl4pPr>
            <a:lvl5pPr>
              <a:defRPr sz="1600">
                <a:latin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7"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D0F1B5FE-A63B-4711-8B0D-20BB5EBF4655}" type="datetime1">
              <a:rPr lang="da-DK"/>
              <a:pPr>
                <a:defRPr/>
              </a:pPr>
              <a:t>21-10-2016</a:t>
            </a:fld>
            <a:endParaRPr lang="da-DK"/>
          </a:p>
        </p:txBody>
      </p:sp>
      <p:sp>
        <p:nvSpPr>
          <p:cNvPr id="8"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9"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E00BF4C8-ACC3-4D7E-B805-6D83A1921EF3}" type="slidenum">
              <a:rPr lang="da-DK"/>
              <a:pPr>
                <a:defRPr/>
              </a:pPr>
              <a:t>‹#›</a:t>
            </a:fld>
            <a:endParaRPr lang="da-DK"/>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atin typeface="Arial" pitchFamily="34" charset="0"/>
              </a:defRPr>
            </a:lvl1pPr>
          </a:lstStyle>
          <a:p>
            <a:r>
              <a:rPr lang="en-US"/>
              <a:t>Click to edit Master title style</a:t>
            </a:r>
            <a:endParaRPr lang="da-DK" dirty="0"/>
          </a:p>
        </p:txBody>
      </p:sp>
      <p:sp>
        <p:nvSpPr>
          <p:cNvPr id="3"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881A4D51-D467-4C34-AF2E-BD997DB3952C}" type="datetime1">
              <a:rPr lang="da-DK"/>
              <a:pPr>
                <a:defRPr/>
              </a:pPr>
              <a:t>21-10-2016</a:t>
            </a:fld>
            <a:endParaRPr lang="da-DK"/>
          </a:p>
        </p:txBody>
      </p:sp>
      <p:sp>
        <p:nvSpPr>
          <p:cNvPr id="4"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5"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6ACC06AC-9225-4989-81DD-4FEC0D0E6174}" type="slidenum">
              <a:rPr lang="da-DK"/>
              <a:pPr>
                <a:defRPr/>
              </a:pPr>
              <a:t>‹#›</a:t>
            </a:fld>
            <a:endParaRPr lang="da-DK"/>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26F61D5C-9070-4DFF-8DB4-D54E4E068295}" type="datetime1">
              <a:rPr lang="da-DK"/>
              <a:pPr>
                <a:defRPr/>
              </a:pPr>
              <a:t>21-10-2016</a:t>
            </a:fld>
            <a:endParaRPr lang="da-DK"/>
          </a:p>
        </p:txBody>
      </p:sp>
      <p:sp>
        <p:nvSpPr>
          <p:cNvPr id="3"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4"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CA7BD942-C8FC-411D-9C17-7BF053C68198}" type="slidenum">
              <a:rPr lang="da-DK"/>
              <a:pPr>
                <a:defRPr/>
              </a:pPr>
              <a:t>‹#›</a:t>
            </a:fld>
            <a:endParaRPr lang="da-DK"/>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atin typeface="Arial" pitchFamily="34" charset="0"/>
              </a:defRPr>
            </a:lvl1pPr>
          </a:lstStyle>
          <a:p>
            <a:r>
              <a:rPr lang="en-US"/>
              <a:t>Click to edit Master title style</a:t>
            </a:r>
            <a:endParaRPr lang="da-DK" dirty="0"/>
          </a:p>
        </p:txBody>
      </p:sp>
      <p:sp>
        <p:nvSpPr>
          <p:cNvPr id="3" name="Pladsholder til indhold 2"/>
          <p:cNvSpPr>
            <a:spLocks noGrp="1"/>
          </p:cNvSpPr>
          <p:nvPr>
            <p:ph idx="1"/>
          </p:nvPr>
        </p:nvSpPr>
        <p:spPr>
          <a:xfrm>
            <a:off x="3575050" y="273050"/>
            <a:ext cx="5111750" cy="5853113"/>
          </a:xfrm>
          <a:prstGeom prst="rect">
            <a:avLst/>
          </a:prstGeom>
        </p:spPr>
        <p:txBody>
          <a:bodyPr/>
          <a:lstStyle>
            <a:lvl1pPr>
              <a:defRPr sz="3200">
                <a:latin typeface="Arial" pitchFamily="34" charset="0"/>
              </a:defRPr>
            </a:lvl1pPr>
            <a:lvl2pPr>
              <a:defRPr sz="2800">
                <a:latin typeface="Arial" pitchFamily="34" charset="0"/>
              </a:defRPr>
            </a:lvl2pPr>
            <a:lvl3pPr>
              <a:defRPr sz="2400">
                <a:latin typeface="Arial" pitchFamily="34" charset="0"/>
              </a:defRPr>
            </a:lvl3pPr>
            <a:lvl4pPr>
              <a:defRPr sz="2000">
                <a:latin typeface="Arial" pitchFamily="34" charset="0"/>
              </a:defRPr>
            </a:lvl4pPr>
            <a:lvl5pPr>
              <a:defRPr sz="2000">
                <a:latin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dirty="0"/>
          </a:p>
        </p:txBody>
      </p:sp>
      <p:sp>
        <p:nvSpPr>
          <p:cNvPr id="4" name="Pladsholder til tekst 3"/>
          <p:cNvSpPr>
            <a:spLocks noGrp="1"/>
          </p:cNvSpPr>
          <p:nvPr>
            <p:ph type="body" sz="half" idx="2"/>
          </p:nvPr>
        </p:nvSpPr>
        <p:spPr>
          <a:xfrm>
            <a:off x="457200" y="1435100"/>
            <a:ext cx="3008313" cy="4691063"/>
          </a:xfrm>
          <a:prstGeom prst="rect">
            <a:avLst/>
          </a:prstGeom>
        </p:spPr>
        <p:txBody>
          <a:bodyPr/>
          <a:lstStyle>
            <a:lvl1pPr marL="0" indent="0">
              <a:buNone/>
              <a:defRPr sz="140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693B16F0-C6BE-4F95-9371-65A9DE1E3864}" type="datetime1">
              <a:rPr lang="da-DK"/>
              <a:pPr>
                <a:defRPr/>
              </a:pPr>
              <a:t>21-10-2016</a:t>
            </a:fld>
            <a:endParaRPr lang="da-DK"/>
          </a:p>
        </p:txBody>
      </p:sp>
      <p:sp>
        <p:nvSpPr>
          <p:cNvPr id="6"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7"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747F2ACC-81D3-4953-9B1D-F41604937B38}" type="slidenum">
              <a:rPr lang="da-DK"/>
              <a:pPr>
                <a:defRPr/>
              </a:pPr>
              <a:t>‹#›</a:t>
            </a:fld>
            <a:endParaRPr lang="da-DK"/>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atin typeface="Arial" pitchFamily="34" charset="0"/>
              </a:defRPr>
            </a:lvl1pPr>
          </a:lstStyle>
          <a:p>
            <a:r>
              <a:rPr lang="en-US"/>
              <a:t>Click to edit Master title style</a:t>
            </a:r>
            <a:endParaRPr lang="da-DK" dirty="0"/>
          </a:p>
        </p:txBody>
      </p:sp>
      <p:sp>
        <p:nvSpPr>
          <p:cNvPr id="3" name="Pladsholder til billede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atin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da-DK" noProof="0" dirty="0"/>
          </a:p>
        </p:txBody>
      </p:sp>
      <p:sp>
        <p:nvSpPr>
          <p:cNvPr id="4" name="Pladsholder til tekst 3"/>
          <p:cNvSpPr>
            <a:spLocks noGrp="1"/>
          </p:cNvSpPr>
          <p:nvPr>
            <p:ph type="body" sz="half" idx="2"/>
          </p:nvPr>
        </p:nvSpPr>
        <p:spPr>
          <a:xfrm>
            <a:off x="1792288" y="5367338"/>
            <a:ext cx="5486400" cy="804862"/>
          </a:xfrm>
          <a:prstGeom prst="rect">
            <a:avLst/>
          </a:prstGeom>
        </p:spPr>
        <p:txBody>
          <a:bodyPr/>
          <a:lstStyle>
            <a:lvl1pPr marL="0" indent="0">
              <a:buNone/>
              <a:defRPr sz="140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Pladsholder til dato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D8DB2480-DA73-43C3-BEC3-D72E3AC36824}" type="datetime1">
              <a:rPr lang="da-DK"/>
              <a:pPr>
                <a:defRPr/>
              </a:pPr>
              <a:t>21-10-2016</a:t>
            </a:fld>
            <a:endParaRPr lang="da-DK"/>
          </a:p>
        </p:txBody>
      </p:sp>
      <p:sp>
        <p:nvSpPr>
          <p:cNvPr id="6" name="Pladsholder til sidefod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endParaRPr lang="da-DK"/>
          </a:p>
        </p:txBody>
      </p:sp>
      <p:sp>
        <p:nvSpPr>
          <p:cNvPr id="7" name="Pladsholder til diasnumm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97" charset="-128"/>
                <a:cs typeface="+mn-cs"/>
              </a:defRPr>
            </a:lvl1pPr>
          </a:lstStyle>
          <a:p>
            <a:pPr>
              <a:defRPr/>
            </a:pPr>
            <a:fld id="{DD6C1479-2CED-4B1F-B5CB-1FA74972253A}" type="slidenum">
              <a:rPr lang="da-DK"/>
              <a:pPr>
                <a:defRPr/>
              </a:pPr>
              <a:t>‹#›</a:t>
            </a:fld>
            <a:endParaRPr lang="da-DK"/>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95000"/>
          </a:schemeClr>
        </a:solidFill>
        <a:effectLst/>
      </p:bgPr>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4725" r:id="rId1"/>
    <p:sldLayoutId id="2147484727" r:id="rId2"/>
    <p:sldLayoutId id="2147484728" r:id="rId3"/>
    <p:sldLayoutId id="2147484729" r:id="rId4"/>
    <p:sldLayoutId id="2147484730" r:id="rId5"/>
    <p:sldLayoutId id="2147484731" r:id="rId6"/>
    <p:sldLayoutId id="2147484732" r:id="rId7"/>
    <p:sldLayoutId id="2147484733" r:id="rId8"/>
    <p:sldLayoutId id="2147484734" r:id="rId9"/>
    <p:sldLayoutId id="2147484735" r:id="rId10"/>
    <p:sldLayoutId id="2147484736" r:id="rId11"/>
  </p:sldLayoutIdLst>
  <p:transition spd="slow">
    <p:fade thruBlk="1"/>
  </p:transition>
  <p:txStyles>
    <p:titleStyle>
      <a:lvl1pPr algn="ctr" defTabSz="457200" rtl="0" eaLnBrk="0" fontAlgn="base" hangingPunct="0">
        <a:spcBef>
          <a:spcPct val="0"/>
        </a:spcBef>
        <a:spcAft>
          <a:spcPct val="0"/>
        </a:spcAft>
        <a:defRPr sz="4400" kern="1200">
          <a:solidFill>
            <a:schemeClr val="tx1"/>
          </a:solidFill>
          <a:latin typeface="Arial Narrow"/>
          <a:ea typeface="ＭＳ Ｐゴシック" pitchFamily="-97" charset="-128"/>
          <a:cs typeface="ＭＳ Ｐゴシック"/>
        </a:defRPr>
      </a:lvl1pPr>
      <a:lvl2pPr algn="ctr" defTabSz="457200" rtl="0" eaLnBrk="0" fontAlgn="base" hangingPunct="0">
        <a:spcBef>
          <a:spcPct val="0"/>
        </a:spcBef>
        <a:spcAft>
          <a:spcPct val="0"/>
        </a:spcAft>
        <a:defRPr sz="4400">
          <a:solidFill>
            <a:schemeClr val="tx1"/>
          </a:solidFill>
          <a:latin typeface="Arial Narrow" pitchFamily="-97" charset="0"/>
          <a:ea typeface="ＭＳ Ｐゴシック" pitchFamily="-97" charset="-128"/>
          <a:cs typeface="ＭＳ Ｐゴシック"/>
        </a:defRPr>
      </a:lvl2pPr>
      <a:lvl3pPr algn="ctr" defTabSz="457200" rtl="0" eaLnBrk="0" fontAlgn="base" hangingPunct="0">
        <a:spcBef>
          <a:spcPct val="0"/>
        </a:spcBef>
        <a:spcAft>
          <a:spcPct val="0"/>
        </a:spcAft>
        <a:defRPr sz="4400">
          <a:solidFill>
            <a:schemeClr val="tx1"/>
          </a:solidFill>
          <a:latin typeface="Arial Narrow" pitchFamily="-97" charset="0"/>
          <a:ea typeface="ＭＳ Ｐゴシック" pitchFamily="-97" charset="-128"/>
          <a:cs typeface="ＭＳ Ｐゴシック"/>
        </a:defRPr>
      </a:lvl3pPr>
      <a:lvl4pPr algn="ctr" defTabSz="457200" rtl="0" eaLnBrk="0" fontAlgn="base" hangingPunct="0">
        <a:spcBef>
          <a:spcPct val="0"/>
        </a:spcBef>
        <a:spcAft>
          <a:spcPct val="0"/>
        </a:spcAft>
        <a:defRPr sz="4400">
          <a:solidFill>
            <a:schemeClr val="tx1"/>
          </a:solidFill>
          <a:latin typeface="Arial Narrow" pitchFamily="-97" charset="0"/>
          <a:ea typeface="ＭＳ Ｐゴシック" pitchFamily="-97" charset="-128"/>
          <a:cs typeface="ＭＳ Ｐゴシック"/>
        </a:defRPr>
      </a:lvl4pPr>
      <a:lvl5pPr algn="ctr" defTabSz="457200" rtl="0" eaLnBrk="0" fontAlgn="base" hangingPunct="0">
        <a:spcBef>
          <a:spcPct val="0"/>
        </a:spcBef>
        <a:spcAft>
          <a:spcPct val="0"/>
        </a:spcAft>
        <a:defRPr sz="4400">
          <a:solidFill>
            <a:schemeClr val="tx1"/>
          </a:solidFill>
          <a:latin typeface="Arial Narrow" pitchFamily="-97" charset="0"/>
          <a:ea typeface="ＭＳ Ｐゴシック" pitchFamily="-97" charset="-128"/>
          <a:cs typeface="ＭＳ Ｐゴシック"/>
        </a:defRPr>
      </a:lvl5pPr>
      <a:lvl6pPr marL="457200" algn="ctr" defTabSz="457200" rtl="0" eaLnBrk="1" fontAlgn="base" hangingPunct="1">
        <a:spcBef>
          <a:spcPct val="0"/>
        </a:spcBef>
        <a:spcAft>
          <a:spcPct val="0"/>
        </a:spcAft>
        <a:defRPr sz="4400">
          <a:solidFill>
            <a:schemeClr val="tx1"/>
          </a:solidFill>
          <a:latin typeface="Arial Narrow" pitchFamily="-97" charset="0"/>
        </a:defRPr>
      </a:lvl6pPr>
      <a:lvl7pPr marL="914400" algn="ctr" defTabSz="457200" rtl="0" eaLnBrk="1" fontAlgn="base" hangingPunct="1">
        <a:spcBef>
          <a:spcPct val="0"/>
        </a:spcBef>
        <a:spcAft>
          <a:spcPct val="0"/>
        </a:spcAft>
        <a:defRPr sz="4400">
          <a:solidFill>
            <a:schemeClr val="tx1"/>
          </a:solidFill>
          <a:latin typeface="Arial Narrow" pitchFamily="-97" charset="0"/>
        </a:defRPr>
      </a:lvl7pPr>
      <a:lvl8pPr marL="1371600" algn="ctr" defTabSz="457200" rtl="0" eaLnBrk="1" fontAlgn="base" hangingPunct="1">
        <a:spcBef>
          <a:spcPct val="0"/>
        </a:spcBef>
        <a:spcAft>
          <a:spcPct val="0"/>
        </a:spcAft>
        <a:defRPr sz="4400">
          <a:solidFill>
            <a:schemeClr val="tx1"/>
          </a:solidFill>
          <a:latin typeface="Arial Narrow" pitchFamily="-97" charset="0"/>
        </a:defRPr>
      </a:lvl8pPr>
      <a:lvl9pPr marL="1828800" algn="ctr" defTabSz="457200" rtl="0" eaLnBrk="1" fontAlgn="base" hangingPunct="1">
        <a:spcBef>
          <a:spcPct val="0"/>
        </a:spcBef>
        <a:spcAft>
          <a:spcPct val="0"/>
        </a:spcAft>
        <a:defRPr sz="4400">
          <a:solidFill>
            <a:schemeClr val="tx1"/>
          </a:solidFill>
          <a:latin typeface="Arial Narrow" pitchFamily="-97"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Arial Narrow"/>
          <a:ea typeface="ＭＳ Ｐゴシック" pitchFamily="-97" charset="-128"/>
          <a:cs typeface="ＭＳ Ｐゴシック"/>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Arial Narrow"/>
          <a:ea typeface="ＭＳ Ｐゴシック" pitchFamily="-97"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Arial Narrow"/>
          <a:ea typeface="ＭＳ Ｐゴシック" pitchFamily="-97"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Narrow"/>
          <a:ea typeface="ＭＳ Ｐゴシック" pitchFamily="-97"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Narrow"/>
          <a:ea typeface="ＭＳ Ｐゴシック" pitchFamily="-97"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virtual-tour.civilwar.org/gettysburg.html?s=pano6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americanhistory.si.edu/documentsgallery/exhibitions/nursing_1.html" TargetMode="External"/><Relationship Id="rId4" Type="http://schemas.openxmlformats.org/officeDocument/2006/relationships/hyperlink" Target="http://www.military.com/New-Gettysburg-Game/1,16378,gettysburg-main.htm,,00.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nmai.si.edu/environment/Default.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nationalgeographic.com/lewisandclark/" TargetMode="External"/><Relationship Id="rId4" Type="http://schemas.openxmlformats.org/officeDocument/2006/relationships/hyperlink" Target="http://americanart.si.edu/exhibitions/online/catlinclassroom/index.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mnh.si.edu/vtp/1-deskto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panoramas.dk/7-wonders/colosseum.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ephenking.com/multimedia.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rcsgivinggarden.blogspot.co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beergame.org/the-gam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3rdworldfarmer.com/index.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3rdworldfarmer.com/index.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phet.colorado.edu/en/simulations/category/new" TargetMode="External"/><Relationship Id="rId4" Type="http://schemas.openxmlformats.org/officeDocument/2006/relationships/hyperlink" Target="http://freerice.com/category"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itsloan.mit.edu/LearningEdge/Pages/default.asp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cb.hbsp.harvard.edu/cbmp/pages/content/case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obelprize.org/educational/medicine/bloodtypinggam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www.stopdisastersgame.org/en/home.html" TargetMode="External"/><Relationship Id="rId4" Type="http://schemas.openxmlformats.org/officeDocument/2006/relationships/hyperlink" Target="http://www.nobelprize.org/educational/medicine/immunerespons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Billede 26" descr="Group of people, standing in a circle, holding the arms out in front and joining hands." title="Group of people"/>
          <p:cNvPicPr>
            <a:picLocks noChangeAspect="1"/>
          </p:cNvPicPr>
          <p:nvPr/>
        </p:nvPicPr>
        <p:blipFill>
          <a:blip r:embed="rId3"/>
          <a:srcRect/>
          <a:stretch>
            <a:fillRect/>
          </a:stretch>
        </p:blipFill>
        <p:spPr bwMode="auto">
          <a:xfrm>
            <a:off x="0" y="0"/>
            <a:ext cx="9144000" cy="6892925"/>
          </a:xfrm>
          <a:prstGeom prst="rect">
            <a:avLst/>
          </a:prstGeom>
          <a:noFill/>
          <a:ln w="9525">
            <a:noFill/>
            <a:miter lim="800000"/>
            <a:headEnd/>
            <a:tailEnd/>
          </a:ln>
        </p:spPr>
      </p:pic>
      <p:sp>
        <p:nvSpPr>
          <p:cNvPr id="28" name="Rektangel 27" descr="Group of people, standing in a circle, holding the arms out in front and joining hands." title="Group of people"/>
          <p:cNvSpPr/>
          <p:nvPr/>
        </p:nvSpPr>
        <p:spPr>
          <a:xfrm>
            <a:off x="0" y="2904791"/>
            <a:ext cx="5849604" cy="2951163"/>
          </a:xfrm>
          <a:prstGeom prst="rect">
            <a:avLst/>
          </a:prstGeom>
          <a:gradFill flip="none" rotWithShape="1">
            <a:gsLst>
              <a:gs pos="31000">
                <a:schemeClr val="accent1">
                  <a:tint val="100000"/>
                  <a:shade val="100000"/>
                  <a:satMod val="130000"/>
                  <a:alpha val="72000"/>
                </a:schemeClr>
              </a:gs>
              <a:gs pos="96000">
                <a:schemeClr val="accent1">
                  <a:tint val="50000"/>
                  <a:shade val="100000"/>
                  <a:satMod val="350000"/>
                </a:schemeClr>
              </a:gs>
            </a:gsLst>
            <a:lin ang="108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dirty="0">
              <a:latin typeface="Arial" pitchFamily="34" charset="0"/>
            </a:endParaRPr>
          </a:p>
        </p:txBody>
      </p:sp>
      <p:sp>
        <p:nvSpPr>
          <p:cNvPr id="21508" name="Rectangle 4"/>
          <p:cNvSpPr>
            <a:spLocks noChangeArrowheads="1"/>
          </p:cNvSpPr>
          <p:nvPr/>
        </p:nvSpPr>
        <p:spPr bwMode="gray">
          <a:xfrm>
            <a:off x="535156" y="4394093"/>
            <a:ext cx="4852987" cy="1005390"/>
          </a:xfrm>
          <a:prstGeom prst="rect">
            <a:avLst/>
          </a:prstGeom>
          <a:noFill/>
          <a:ln w="9525">
            <a:noFill/>
            <a:miter lim="800000"/>
            <a:headEnd/>
            <a:tailEnd/>
          </a:ln>
        </p:spPr>
        <p:txBody>
          <a:bodyPr lIns="0" tIns="0" rIns="0" bIns="0" anchor="ctr"/>
          <a:lstStyle/>
          <a:p>
            <a:pPr defTabSz="801688"/>
            <a:endParaRPr lang="en-US" sz="2000" b="1" dirty="0">
              <a:solidFill>
                <a:srgbClr val="171717"/>
              </a:solidFill>
            </a:endParaRPr>
          </a:p>
          <a:p>
            <a:pPr defTabSz="801688"/>
            <a:endParaRPr lang="en-US" sz="2000" b="1" dirty="0">
              <a:solidFill>
                <a:schemeClr val="bg1">
                  <a:lumMod val="10000"/>
                </a:schemeClr>
              </a:solidFill>
            </a:endParaRPr>
          </a:p>
          <a:p>
            <a:pPr defTabSz="801688"/>
            <a:endParaRPr lang="en-US" sz="2000" b="1" dirty="0">
              <a:solidFill>
                <a:schemeClr val="bg1">
                  <a:lumMod val="10000"/>
                </a:schemeClr>
              </a:solidFill>
            </a:endParaRPr>
          </a:p>
          <a:p>
            <a:pPr defTabSz="801688"/>
            <a:r>
              <a:rPr lang="en-US" sz="2400" b="1" dirty="0" smtClean="0">
                <a:solidFill>
                  <a:srgbClr val="171717"/>
                </a:solidFill>
              </a:rPr>
              <a:t>Roseann </a:t>
            </a:r>
            <a:r>
              <a:rPr lang="en-US" sz="2400" b="1" dirty="0">
                <a:solidFill>
                  <a:srgbClr val="171717"/>
                </a:solidFill>
              </a:rPr>
              <a:t>Wolak, </a:t>
            </a:r>
            <a:r>
              <a:rPr lang="en-US" sz="2400" b="1" dirty="0" err="1" smtClean="0">
                <a:solidFill>
                  <a:srgbClr val="171717"/>
                </a:solidFill>
              </a:rPr>
              <a:t>Ed.D</a:t>
            </a:r>
            <a:endParaRPr lang="en-US" sz="2400" b="1" dirty="0">
              <a:solidFill>
                <a:srgbClr val="171717"/>
              </a:solidFill>
            </a:endParaRPr>
          </a:p>
          <a:p>
            <a:pPr defTabSz="801688"/>
            <a:r>
              <a:rPr lang="en-US" sz="2400" b="1" dirty="0">
                <a:solidFill>
                  <a:srgbClr val="171717"/>
                </a:solidFill>
              </a:rPr>
              <a:t>St. Cloud State University </a:t>
            </a:r>
          </a:p>
          <a:p>
            <a:pPr defTabSz="801688"/>
            <a:endParaRPr lang="en-US" sz="2000" dirty="0">
              <a:solidFill>
                <a:schemeClr val="bg1">
                  <a:lumMod val="10000"/>
                </a:schemeClr>
              </a:solidFill>
            </a:endParaRPr>
          </a:p>
          <a:p>
            <a:pPr defTabSz="801688"/>
            <a:endParaRPr lang="en-US" sz="2000" dirty="0">
              <a:solidFill>
                <a:srgbClr val="171717"/>
              </a:solidFill>
            </a:endParaRPr>
          </a:p>
          <a:p>
            <a:pPr defTabSz="801688"/>
            <a:endParaRPr lang="en-US" sz="2000" dirty="0">
              <a:solidFill>
                <a:srgbClr val="171717"/>
              </a:solidFill>
            </a:endParaRPr>
          </a:p>
        </p:txBody>
      </p:sp>
      <p:sp>
        <p:nvSpPr>
          <p:cNvPr id="21509" name="Rectangle 5"/>
          <p:cNvSpPr txBox="1">
            <a:spLocks noChangeArrowheads="1"/>
          </p:cNvSpPr>
          <p:nvPr/>
        </p:nvSpPr>
        <p:spPr bwMode="gray">
          <a:xfrm>
            <a:off x="0" y="3112169"/>
            <a:ext cx="5823284" cy="1323474"/>
          </a:xfrm>
          <a:prstGeom prst="rect">
            <a:avLst/>
          </a:prstGeom>
          <a:noFill/>
          <a:ln w="9525">
            <a:noFill/>
            <a:miter lim="800000"/>
            <a:headEnd/>
            <a:tailEnd/>
          </a:ln>
        </p:spPr>
        <p:txBody>
          <a:bodyPr lIns="0" rIns="0" anchor="ctr"/>
          <a:lstStyle/>
          <a:p>
            <a:pPr defTabSz="914400" eaLnBrk="0" hangingPunct="0">
              <a:lnSpc>
                <a:spcPct val="95000"/>
              </a:lnSpc>
            </a:pPr>
            <a:r>
              <a:rPr lang="en-US" sz="3200" b="1" dirty="0" smtClean="0">
                <a:solidFill>
                  <a:schemeClr val="bg1">
                    <a:lumMod val="10000"/>
                  </a:schemeClr>
                </a:solidFill>
              </a:rPr>
              <a:t> Bored? Not Anymore! </a:t>
            </a:r>
          </a:p>
          <a:p>
            <a:pPr defTabSz="914400" eaLnBrk="0" hangingPunct="0">
              <a:lnSpc>
                <a:spcPct val="95000"/>
              </a:lnSpc>
            </a:pPr>
            <a:r>
              <a:rPr lang="en-US" sz="3200" b="1" dirty="0" smtClean="0">
                <a:solidFill>
                  <a:schemeClr val="bg1">
                    <a:lumMod val="10000"/>
                  </a:schemeClr>
                </a:solidFill>
              </a:rPr>
              <a:t> Learning Activities that Rock.</a:t>
            </a:r>
            <a:endParaRPr lang="en-US" sz="3200" b="1" dirty="0">
              <a:solidFill>
                <a:schemeClr val="bg1">
                  <a:lumMod val="10000"/>
                </a:schemeClr>
              </a:solidFill>
            </a:endParaRP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dirty="0" smtClean="0">
                <a:solidFill>
                  <a:schemeClr val="bg1">
                    <a:lumMod val="10000"/>
                  </a:schemeClr>
                </a:solidFill>
              </a:rPr>
              <a:t>Put </a:t>
            </a:r>
            <a:r>
              <a:rPr lang="en-US" sz="2400" dirty="0">
                <a:solidFill>
                  <a:schemeClr val="bg1">
                    <a:lumMod val="10000"/>
                  </a:schemeClr>
                </a:solidFill>
              </a:rPr>
              <a:t>students in </a:t>
            </a:r>
            <a:r>
              <a:rPr lang="en-US" sz="2400" dirty="0" smtClean="0">
                <a:solidFill>
                  <a:schemeClr val="bg1">
                    <a:lumMod val="10000"/>
                  </a:schemeClr>
                </a:solidFill>
              </a:rPr>
              <a:t>charge; involve learners in the task; ask them to explore; have them help each other: </a:t>
            </a:r>
            <a:endParaRPr lang="en-US" sz="2400" dirty="0">
              <a:solidFill>
                <a:schemeClr val="bg1">
                  <a:lumMod val="10000"/>
                </a:schemeClr>
              </a:solidFill>
            </a:endParaRPr>
          </a:p>
          <a:p>
            <a:r>
              <a:rPr lang="en-US" sz="2400" dirty="0">
                <a:solidFill>
                  <a:schemeClr val="bg1">
                    <a:lumMod val="10000"/>
                  </a:schemeClr>
                </a:solidFill>
              </a:rPr>
              <a:t>Student Led Discussions </a:t>
            </a:r>
          </a:p>
          <a:p>
            <a:r>
              <a:rPr lang="en-US" sz="2400" dirty="0">
                <a:solidFill>
                  <a:schemeClr val="bg1">
                    <a:lumMod val="10000"/>
                  </a:schemeClr>
                </a:solidFill>
              </a:rPr>
              <a:t>Virtual Tours and Web </a:t>
            </a:r>
            <a:r>
              <a:rPr lang="en-US" sz="2400" dirty="0" smtClean="0">
                <a:solidFill>
                  <a:schemeClr val="bg1">
                    <a:lumMod val="10000"/>
                  </a:schemeClr>
                </a:solidFill>
              </a:rPr>
              <a:t>Quests </a:t>
            </a:r>
            <a:endParaRPr lang="en-US" sz="2400" dirty="0">
              <a:solidFill>
                <a:schemeClr val="bg1">
                  <a:lumMod val="10000"/>
                </a:schemeClr>
              </a:solidFill>
            </a:endParaRPr>
          </a:p>
          <a:p>
            <a:r>
              <a:rPr lang="en-US" sz="2400" dirty="0" smtClean="0">
                <a:solidFill>
                  <a:schemeClr val="bg1">
                    <a:lumMod val="10000"/>
                  </a:schemeClr>
                </a:solidFill>
              </a:rPr>
              <a:t>Peer Review </a:t>
            </a:r>
            <a:endParaRPr lang="en-US" sz="2400" dirty="0">
              <a:solidFill>
                <a:schemeClr val="bg1">
                  <a:lumMod val="10000"/>
                </a:schemeClr>
              </a:solidFill>
            </a:endParaRPr>
          </a:p>
          <a:p>
            <a:r>
              <a:rPr lang="en-US" sz="2400" dirty="0">
                <a:solidFill>
                  <a:schemeClr val="bg1">
                    <a:lumMod val="10000"/>
                  </a:schemeClr>
                </a:solidFill>
              </a:rPr>
              <a:t>Case Study Analysis </a:t>
            </a:r>
            <a:endParaRPr lang="en-US" sz="2400" dirty="0" smtClean="0">
              <a:solidFill>
                <a:schemeClr val="bg1">
                  <a:lumMod val="10000"/>
                </a:schemeClr>
              </a:solidFill>
            </a:endParaRPr>
          </a:p>
          <a:p>
            <a:r>
              <a:rPr lang="en-US" sz="2400" dirty="0" smtClean="0">
                <a:solidFill>
                  <a:schemeClr val="bg1">
                    <a:lumMod val="10000"/>
                  </a:schemeClr>
                </a:solidFill>
              </a:rPr>
              <a:t>Peer Group Problem Solving </a:t>
            </a:r>
            <a:endParaRPr lang="en-US" sz="2400" dirty="0">
              <a:solidFill>
                <a:schemeClr val="bg1">
                  <a:lumMod val="10000"/>
                </a:schemeClr>
              </a:solidFill>
            </a:endParaRPr>
          </a:p>
          <a:p>
            <a:r>
              <a:rPr lang="en-US" sz="2400" dirty="0" smtClean="0">
                <a:solidFill>
                  <a:schemeClr val="bg1">
                    <a:lumMod val="10000"/>
                  </a:schemeClr>
                </a:solidFill>
              </a:rPr>
              <a:t>Wikis, Blogs </a:t>
            </a:r>
          </a:p>
          <a:p>
            <a:r>
              <a:rPr lang="en-US" sz="2400" dirty="0" smtClean="0">
                <a:solidFill>
                  <a:schemeClr val="bg1">
                    <a:lumMod val="10000"/>
                  </a:schemeClr>
                </a:solidFill>
              </a:rPr>
              <a:t>Role </a:t>
            </a:r>
            <a:r>
              <a:rPr lang="en-US" sz="2400" dirty="0">
                <a:solidFill>
                  <a:schemeClr val="bg1">
                    <a:lumMod val="10000"/>
                  </a:schemeClr>
                </a:solidFill>
              </a:rPr>
              <a:t>Play and Simulations</a:t>
            </a:r>
          </a:p>
          <a:p>
            <a:endParaRPr lang="en-US" sz="2400" dirty="0">
              <a:solidFill>
                <a:schemeClr val="bg1">
                  <a:lumMod val="10000"/>
                </a:schemeClr>
              </a:solidFill>
            </a:endParaRPr>
          </a:p>
          <a:p>
            <a:pPr marL="0" indent="0">
              <a:buNone/>
            </a:pPr>
            <a:endParaRPr lang="en-US" sz="2400" dirty="0">
              <a:solidFill>
                <a:schemeClr val="bg1">
                  <a:lumMod val="10000"/>
                </a:schemeClr>
              </a:solidFill>
            </a:endParaRPr>
          </a:p>
          <a:p>
            <a:endParaRPr lang="en-US" dirty="0"/>
          </a:p>
        </p:txBody>
      </p:sp>
      <p:sp>
        <p:nvSpPr>
          <p:cNvPr id="3" name="Title 2"/>
          <p:cNvSpPr>
            <a:spLocks noGrp="1"/>
          </p:cNvSpPr>
          <p:nvPr>
            <p:ph type="title"/>
          </p:nvPr>
        </p:nvSpPr>
        <p:spPr>
          <a:xfrm>
            <a:off x="177799" y="833438"/>
            <a:ext cx="6174875" cy="563562"/>
          </a:xfrm>
        </p:spPr>
        <p:txBody>
          <a:bodyPr/>
          <a:lstStyle/>
          <a:p>
            <a:r>
              <a:rPr lang="en-US" dirty="0" smtClean="0"/>
              <a:t>High Impact Learning </a:t>
            </a:r>
            <a:r>
              <a:rPr lang="en-US" dirty="0"/>
              <a:t>Activities</a:t>
            </a:r>
          </a:p>
        </p:txBody>
      </p:sp>
      <p:sp>
        <p:nvSpPr>
          <p:cNvPr id="4" name="Text Placeholder 3"/>
          <p:cNvSpPr>
            <a:spLocks noGrp="1"/>
          </p:cNvSpPr>
          <p:nvPr>
            <p:ph type="body" idx="13"/>
          </p:nvPr>
        </p:nvSpPr>
        <p:spPr/>
        <p:txBody>
          <a:bodyPr/>
          <a:lstStyle/>
          <a:p>
            <a:r>
              <a:rPr lang="en-US" dirty="0"/>
              <a:t>Do, Experience, Reflect, Share</a:t>
            </a:r>
          </a:p>
        </p:txBody>
      </p:sp>
    </p:spTree>
    <p:extLst>
      <p:ext uri="{BB962C8B-B14F-4D97-AF65-F5344CB8AC3E}">
        <p14:creationId xmlns:p14="http://schemas.microsoft.com/office/powerpoint/2010/main" val="1846738010"/>
      </p:ext>
    </p:extLst>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4592" y="2130552"/>
            <a:ext cx="8860536" cy="4562856"/>
          </a:xfrm>
        </p:spPr>
        <p:txBody>
          <a:bodyPr/>
          <a:lstStyle/>
          <a:p>
            <a:pPr marL="0" indent="0">
              <a:buNone/>
            </a:pPr>
            <a:r>
              <a:rPr lang="en-US" dirty="0" smtClean="0"/>
              <a:t>Learning Objective: </a:t>
            </a:r>
            <a:r>
              <a:rPr lang="en-US" i="1" dirty="0" smtClean="0">
                <a:solidFill>
                  <a:srgbClr val="C00000"/>
                </a:solidFill>
              </a:rPr>
              <a:t>Identify turning points in the Civil War and explain how this historical event  changed America and its people. </a:t>
            </a:r>
          </a:p>
          <a:p>
            <a:pPr marL="0" indent="0">
              <a:buNone/>
            </a:pPr>
            <a:endParaRPr lang="en-US" dirty="0" smtClean="0">
              <a:solidFill>
                <a:srgbClr val="C00000"/>
              </a:solidFill>
            </a:endParaRPr>
          </a:p>
          <a:p>
            <a:pPr marL="0" indent="0">
              <a:buNone/>
            </a:pPr>
            <a:r>
              <a:rPr lang="en-US" dirty="0" smtClean="0"/>
              <a:t>Civil War: </a:t>
            </a:r>
            <a:r>
              <a:rPr lang="en-US" sz="2400" dirty="0" smtClean="0">
                <a:hlinkClick r:id="rId3"/>
              </a:rPr>
              <a:t>Link to </a:t>
            </a:r>
            <a:r>
              <a:rPr lang="en-US" sz="2400" dirty="0" err="1" smtClean="0">
                <a:hlinkClick r:id="rId3"/>
              </a:rPr>
              <a:t>Gettsyburg</a:t>
            </a:r>
            <a:endParaRPr lang="en-US" sz="2400" dirty="0" smtClean="0"/>
          </a:p>
          <a:p>
            <a:pPr marL="0" indent="0">
              <a:buNone/>
            </a:pPr>
            <a:r>
              <a:rPr lang="en-US" dirty="0" smtClean="0"/>
              <a:t>Gettysburg: </a:t>
            </a:r>
            <a:r>
              <a:rPr lang="en-US" sz="2400" dirty="0" smtClean="0">
                <a:hlinkClick r:id="rId4"/>
              </a:rPr>
              <a:t>Link to Game</a:t>
            </a:r>
            <a:endParaRPr lang="en-US" sz="2400" dirty="0" smtClean="0"/>
          </a:p>
          <a:p>
            <a:pPr marL="0" indent="0">
              <a:buNone/>
            </a:pPr>
            <a:r>
              <a:rPr lang="en-US" dirty="0" smtClean="0"/>
              <a:t>Civil War Nurse: </a:t>
            </a:r>
            <a:r>
              <a:rPr lang="en-US" sz="2400" dirty="0" smtClean="0">
                <a:hlinkClick r:id="rId5"/>
              </a:rPr>
              <a:t>Link to Diary</a:t>
            </a:r>
            <a:endParaRPr lang="en-US" sz="2400" dirty="0" smtClean="0"/>
          </a:p>
        </p:txBody>
      </p:sp>
      <p:sp>
        <p:nvSpPr>
          <p:cNvPr id="3" name="Title 2"/>
          <p:cNvSpPr>
            <a:spLocks noGrp="1"/>
          </p:cNvSpPr>
          <p:nvPr>
            <p:ph type="title"/>
          </p:nvPr>
        </p:nvSpPr>
        <p:spPr>
          <a:xfrm>
            <a:off x="222770" y="923377"/>
            <a:ext cx="5295713" cy="1085303"/>
          </a:xfrm>
        </p:spPr>
        <p:txBody>
          <a:bodyPr/>
          <a:lstStyle/>
          <a:p>
            <a:r>
              <a:rPr lang="en-US" dirty="0" smtClean="0"/>
              <a:t>Experience History</a:t>
            </a:r>
            <a:br>
              <a:rPr lang="en-US" dirty="0" smtClean="0"/>
            </a:br>
            <a:r>
              <a:rPr lang="en-US" sz="2800" dirty="0" smtClean="0"/>
              <a:t>QM Standard </a:t>
            </a:r>
            <a:r>
              <a:rPr lang="en-US" sz="2800" dirty="0"/>
              <a:t>5.2</a:t>
            </a:r>
          </a:p>
        </p:txBody>
      </p:sp>
    </p:spTree>
    <p:extLst>
      <p:ext uri="{BB962C8B-B14F-4D97-AF65-F5344CB8AC3E}">
        <p14:creationId xmlns:p14="http://schemas.microsoft.com/office/powerpoint/2010/main" val="1587227903"/>
      </p:ext>
    </p:extLst>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4592" y="2130552"/>
            <a:ext cx="8860536" cy="4562856"/>
          </a:xfrm>
        </p:spPr>
        <p:txBody>
          <a:bodyPr/>
          <a:lstStyle/>
          <a:p>
            <a:pPr marL="0" indent="0">
              <a:buNone/>
            </a:pPr>
            <a:r>
              <a:rPr lang="en-US" dirty="0" smtClean="0"/>
              <a:t>Learning Objective: </a:t>
            </a:r>
            <a:r>
              <a:rPr lang="en-US" sz="2800" i="1" dirty="0" smtClean="0">
                <a:solidFill>
                  <a:srgbClr val="C00000"/>
                </a:solidFill>
              </a:rPr>
              <a:t>Describe the impact of United States policies on American Indians, particularly in  </a:t>
            </a:r>
            <a:r>
              <a:rPr lang="en-US" sz="2800" i="1" dirty="0">
                <a:solidFill>
                  <a:srgbClr val="C00000"/>
                </a:solidFill>
              </a:rPr>
              <a:t>relationships to the </a:t>
            </a:r>
            <a:r>
              <a:rPr lang="en-US" sz="2800" i="1" dirty="0" smtClean="0">
                <a:solidFill>
                  <a:srgbClr val="C00000"/>
                </a:solidFill>
              </a:rPr>
              <a:t>land.</a:t>
            </a:r>
          </a:p>
          <a:p>
            <a:pPr marL="0" indent="0">
              <a:buNone/>
            </a:pPr>
            <a:endParaRPr lang="en-US" dirty="0" smtClean="0"/>
          </a:p>
          <a:p>
            <a:pPr marL="0" indent="0">
              <a:buNone/>
            </a:pPr>
            <a:r>
              <a:rPr lang="en-US" dirty="0" smtClean="0"/>
              <a:t>National Museum of the American Indian:</a:t>
            </a:r>
          </a:p>
          <a:p>
            <a:pPr marL="0" indent="0">
              <a:buNone/>
            </a:pPr>
            <a:r>
              <a:rPr lang="en-US" sz="2400" dirty="0" smtClean="0">
                <a:hlinkClick r:id="rId3"/>
              </a:rPr>
              <a:t>Link to American Indian Stories</a:t>
            </a:r>
            <a:endParaRPr lang="en-US" sz="2400" dirty="0" smtClean="0"/>
          </a:p>
          <a:p>
            <a:pPr marL="0" indent="0">
              <a:buNone/>
            </a:pPr>
            <a:r>
              <a:rPr lang="en-US" dirty="0" smtClean="0"/>
              <a:t>The West: </a:t>
            </a:r>
            <a:r>
              <a:rPr lang="en-US" sz="2400" dirty="0" smtClean="0">
                <a:hlinkClick r:id="rId4"/>
              </a:rPr>
              <a:t>Link to Campfire Stories</a:t>
            </a:r>
            <a:endParaRPr lang="en-US" sz="2400" dirty="0" smtClean="0"/>
          </a:p>
          <a:p>
            <a:pPr marL="0" indent="0">
              <a:buNone/>
            </a:pPr>
            <a:r>
              <a:rPr lang="en-US" dirty="0" smtClean="0"/>
              <a:t>Lewis and Clark</a:t>
            </a:r>
            <a:r>
              <a:rPr lang="en-US" sz="2400" dirty="0" smtClean="0"/>
              <a:t>: </a:t>
            </a:r>
            <a:r>
              <a:rPr lang="en-US" sz="2400" dirty="0" smtClean="0">
                <a:hlinkClick r:id="rId5"/>
              </a:rPr>
              <a:t>Link to National Geographic</a:t>
            </a:r>
            <a:endParaRPr lang="en-US" sz="2400" dirty="0" smtClean="0"/>
          </a:p>
        </p:txBody>
      </p:sp>
      <p:sp>
        <p:nvSpPr>
          <p:cNvPr id="3" name="Title 2"/>
          <p:cNvSpPr>
            <a:spLocks noGrp="1"/>
          </p:cNvSpPr>
          <p:nvPr>
            <p:ph type="title"/>
          </p:nvPr>
        </p:nvSpPr>
        <p:spPr>
          <a:xfrm>
            <a:off x="222770" y="923377"/>
            <a:ext cx="5295713" cy="1085303"/>
          </a:xfrm>
        </p:spPr>
        <p:txBody>
          <a:bodyPr/>
          <a:lstStyle/>
          <a:p>
            <a:r>
              <a:rPr lang="en-US" dirty="0" smtClean="0"/>
              <a:t>Observe Virtually</a:t>
            </a:r>
            <a:br>
              <a:rPr lang="en-US" dirty="0" smtClean="0"/>
            </a:br>
            <a:r>
              <a:rPr lang="en-US" sz="2800" dirty="0" smtClean="0"/>
              <a:t>QM Standard </a:t>
            </a:r>
            <a:r>
              <a:rPr lang="en-US" sz="2800" dirty="0"/>
              <a:t>5.2</a:t>
            </a:r>
          </a:p>
        </p:txBody>
      </p:sp>
    </p:spTree>
    <p:extLst>
      <p:ext uri="{BB962C8B-B14F-4D97-AF65-F5344CB8AC3E}">
        <p14:creationId xmlns:p14="http://schemas.microsoft.com/office/powerpoint/2010/main" val="3873579414"/>
      </p:ext>
    </p:extLst>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4592" y="2130552"/>
            <a:ext cx="8860536" cy="4562856"/>
          </a:xfrm>
        </p:spPr>
        <p:txBody>
          <a:bodyPr/>
          <a:lstStyle/>
          <a:p>
            <a:pPr marL="0" indent="0">
              <a:buNone/>
            </a:pPr>
            <a:r>
              <a:rPr lang="en-US" dirty="0" smtClean="0"/>
              <a:t>Learning Objective:</a:t>
            </a:r>
          </a:p>
          <a:p>
            <a:pPr marL="0" indent="0">
              <a:buNone/>
            </a:pPr>
            <a:endParaRPr lang="en-US" dirty="0" smtClean="0"/>
          </a:p>
          <a:p>
            <a:pPr marL="0" indent="0">
              <a:buNone/>
            </a:pPr>
            <a:r>
              <a:rPr lang="en-US" dirty="0" smtClean="0"/>
              <a:t>Smithsonian: </a:t>
            </a:r>
            <a:r>
              <a:rPr lang="en-US" sz="2400" dirty="0" smtClean="0">
                <a:hlinkClick r:id="rId3"/>
              </a:rPr>
              <a:t>Link to National Museum of Natural History</a:t>
            </a:r>
            <a:endParaRPr lang="en-US" sz="2400" dirty="0" smtClean="0"/>
          </a:p>
          <a:p>
            <a:pPr marL="0" indent="0">
              <a:buNone/>
            </a:pPr>
            <a:r>
              <a:rPr lang="en-US" dirty="0" smtClean="0"/>
              <a:t>Rome</a:t>
            </a:r>
            <a:r>
              <a:rPr lang="en-US" sz="2400" dirty="0" smtClean="0"/>
              <a:t>: </a:t>
            </a:r>
            <a:r>
              <a:rPr lang="en-US" sz="2400" dirty="0" smtClean="0">
                <a:hlinkClick r:id="rId4"/>
              </a:rPr>
              <a:t>Link to Colosseum</a:t>
            </a:r>
            <a:endParaRPr lang="en-US" sz="2400" dirty="0" smtClean="0"/>
          </a:p>
          <a:p>
            <a:pPr marL="0" indent="0">
              <a:buNone/>
            </a:pPr>
            <a:endParaRPr lang="en-US" sz="2400" dirty="0" smtClean="0"/>
          </a:p>
        </p:txBody>
      </p:sp>
      <p:sp>
        <p:nvSpPr>
          <p:cNvPr id="3" name="Title 2"/>
          <p:cNvSpPr>
            <a:spLocks noGrp="1"/>
          </p:cNvSpPr>
          <p:nvPr>
            <p:ph type="title"/>
          </p:nvPr>
        </p:nvSpPr>
        <p:spPr>
          <a:xfrm>
            <a:off x="222770" y="923377"/>
            <a:ext cx="5295713" cy="1085303"/>
          </a:xfrm>
        </p:spPr>
        <p:txBody>
          <a:bodyPr/>
          <a:lstStyle/>
          <a:p>
            <a:r>
              <a:rPr lang="en-US" dirty="0" smtClean="0"/>
              <a:t>Take a Virtual Tour </a:t>
            </a:r>
            <a:br>
              <a:rPr lang="en-US" dirty="0" smtClean="0"/>
            </a:br>
            <a:r>
              <a:rPr lang="en-US" sz="2800" dirty="0" smtClean="0"/>
              <a:t>QM Standard </a:t>
            </a:r>
            <a:r>
              <a:rPr lang="en-US" sz="2800" dirty="0"/>
              <a:t>5.2</a:t>
            </a:r>
          </a:p>
        </p:txBody>
      </p:sp>
    </p:spTree>
    <p:extLst>
      <p:ext uri="{BB962C8B-B14F-4D97-AF65-F5344CB8AC3E}">
        <p14:creationId xmlns:p14="http://schemas.microsoft.com/office/powerpoint/2010/main" val="1217338042"/>
      </p:ext>
    </p:extLst>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8016" y="2298700"/>
            <a:ext cx="8924544" cy="4431284"/>
          </a:xfrm>
        </p:spPr>
        <p:txBody>
          <a:bodyPr/>
          <a:lstStyle/>
          <a:p>
            <a:pPr marL="0" indent="0">
              <a:buNone/>
            </a:pPr>
            <a:r>
              <a:rPr lang="en-US" dirty="0" smtClean="0"/>
              <a:t>Learning Objective: </a:t>
            </a:r>
            <a:r>
              <a:rPr lang="en-US" i="1" dirty="0" smtClean="0">
                <a:solidFill>
                  <a:srgbClr val="C00000"/>
                </a:solidFill>
              </a:rPr>
              <a:t>Students will develop their written voices, diction, and style according to different rhetorical situations.</a:t>
            </a:r>
            <a:endParaRPr lang="en-US" dirty="0">
              <a:solidFill>
                <a:srgbClr val="C00000"/>
              </a:solidFill>
            </a:endParaRPr>
          </a:p>
          <a:p>
            <a:pPr marL="0" indent="0">
              <a:buNone/>
            </a:pPr>
            <a:endParaRPr lang="en-US" dirty="0" smtClean="0"/>
          </a:p>
          <a:p>
            <a:pPr marL="0" indent="0">
              <a:buNone/>
            </a:pPr>
            <a:r>
              <a:rPr lang="en-US" dirty="0" smtClean="0"/>
              <a:t>Social Media: </a:t>
            </a:r>
            <a:r>
              <a:rPr lang="en-US" sz="2400" dirty="0" smtClean="0">
                <a:hlinkClick r:id="rId3"/>
              </a:rPr>
              <a:t>Link to Stephen King</a:t>
            </a:r>
            <a:endParaRPr lang="en-US" sz="2400" dirty="0" smtClean="0"/>
          </a:p>
          <a:p>
            <a:pPr marL="0" indent="0">
              <a:buNone/>
            </a:pPr>
            <a:r>
              <a:rPr lang="en-US" dirty="0" smtClean="0"/>
              <a:t>Wikis/Blogs: </a:t>
            </a:r>
            <a:r>
              <a:rPr lang="en-US" sz="2400" dirty="0" smtClean="0">
                <a:hlinkClick r:id="rId4"/>
              </a:rPr>
              <a:t>Link to Giving Garden</a:t>
            </a:r>
            <a:endParaRPr lang="en-US" sz="2400" dirty="0"/>
          </a:p>
        </p:txBody>
      </p:sp>
      <p:sp>
        <p:nvSpPr>
          <p:cNvPr id="3" name="Title 2"/>
          <p:cNvSpPr>
            <a:spLocks noGrp="1"/>
          </p:cNvSpPr>
          <p:nvPr>
            <p:ph type="title"/>
          </p:nvPr>
        </p:nvSpPr>
        <p:spPr/>
        <p:txBody>
          <a:bodyPr/>
          <a:lstStyle/>
          <a:p>
            <a:r>
              <a:rPr lang="en-US" sz="2800" dirty="0" smtClean="0"/>
              <a:t>Reflect and Share </a:t>
            </a:r>
            <a:br>
              <a:rPr lang="en-US" sz="2800" dirty="0" smtClean="0"/>
            </a:br>
            <a:r>
              <a:rPr lang="en-US" sz="2800" dirty="0" smtClean="0"/>
              <a:t>QM Standard </a:t>
            </a:r>
            <a:r>
              <a:rPr lang="en-US" sz="2800" dirty="0"/>
              <a:t>5.2</a:t>
            </a:r>
          </a:p>
        </p:txBody>
      </p:sp>
    </p:spTree>
    <p:extLst>
      <p:ext uri="{BB962C8B-B14F-4D97-AF65-F5344CB8AC3E}">
        <p14:creationId xmlns:p14="http://schemas.microsoft.com/office/powerpoint/2010/main" val="1099771013"/>
      </p:ext>
    </p:extLst>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8016" y="2298700"/>
            <a:ext cx="8924544" cy="4431284"/>
          </a:xfrm>
        </p:spPr>
        <p:txBody>
          <a:bodyPr/>
          <a:lstStyle/>
          <a:p>
            <a:pPr marL="0" indent="0">
              <a:buNone/>
            </a:pPr>
            <a:r>
              <a:rPr lang="en-US" dirty="0" smtClean="0"/>
              <a:t>Learning Objective: </a:t>
            </a:r>
            <a:r>
              <a:rPr lang="en-US" sz="2800" i="1" dirty="0" smtClean="0">
                <a:solidFill>
                  <a:srgbClr val="C00000"/>
                </a:solidFill>
              </a:rPr>
              <a:t>Demonstrate knowledge </a:t>
            </a:r>
            <a:r>
              <a:rPr lang="en-US" sz="2800" i="1" dirty="0">
                <a:solidFill>
                  <a:srgbClr val="C00000"/>
                </a:solidFill>
              </a:rPr>
              <a:t>of current business practice and theory; identify and address major issues presented by a business </a:t>
            </a:r>
            <a:r>
              <a:rPr lang="en-US" sz="2800" i="1" dirty="0" smtClean="0">
                <a:solidFill>
                  <a:srgbClr val="C00000"/>
                </a:solidFill>
              </a:rPr>
              <a:t>problem</a:t>
            </a:r>
            <a:r>
              <a:rPr lang="en-US" dirty="0" smtClean="0"/>
              <a:t>.</a:t>
            </a:r>
          </a:p>
          <a:p>
            <a:pPr marL="0" indent="0">
              <a:buNone/>
            </a:pPr>
            <a:endParaRPr lang="en-US" dirty="0" smtClean="0"/>
          </a:p>
          <a:p>
            <a:pPr marL="0" indent="0">
              <a:buNone/>
            </a:pPr>
            <a:r>
              <a:rPr lang="en-US" dirty="0" smtClean="0"/>
              <a:t>Supply Chain: </a:t>
            </a:r>
            <a:r>
              <a:rPr lang="en-US" dirty="0" smtClean="0">
                <a:hlinkClick r:id="rId3"/>
              </a:rPr>
              <a:t>Link to Beer Game</a:t>
            </a:r>
            <a:endParaRPr lang="en-US" dirty="0" smtClean="0"/>
          </a:p>
          <a:p>
            <a:pPr marL="0" indent="0">
              <a:buNone/>
            </a:pPr>
            <a:endParaRPr lang="en-US" dirty="0">
              <a:hlinkClick r:id="rId4"/>
            </a:endParaRPr>
          </a:p>
          <a:p>
            <a:pPr marL="0" indent="0">
              <a:buNone/>
            </a:pPr>
            <a:endParaRPr lang="en-US" dirty="0"/>
          </a:p>
        </p:txBody>
      </p:sp>
      <p:sp>
        <p:nvSpPr>
          <p:cNvPr id="3" name="Title 2"/>
          <p:cNvSpPr>
            <a:spLocks noGrp="1"/>
          </p:cNvSpPr>
          <p:nvPr>
            <p:ph type="title"/>
          </p:nvPr>
        </p:nvSpPr>
        <p:spPr/>
        <p:txBody>
          <a:bodyPr/>
          <a:lstStyle/>
          <a:p>
            <a:r>
              <a:rPr lang="en-US" dirty="0" smtClean="0"/>
              <a:t>Play a Game</a:t>
            </a:r>
            <a:r>
              <a:rPr lang="en-US" dirty="0"/>
              <a:t/>
            </a:r>
            <a:br>
              <a:rPr lang="en-US" dirty="0"/>
            </a:br>
            <a:r>
              <a:rPr lang="en-US" sz="2800" dirty="0" smtClean="0"/>
              <a:t>QM Standard </a:t>
            </a:r>
            <a:r>
              <a:rPr lang="en-US" sz="2800" dirty="0"/>
              <a:t>5.2</a:t>
            </a:r>
          </a:p>
        </p:txBody>
      </p:sp>
    </p:spTree>
    <p:extLst>
      <p:ext uri="{BB962C8B-B14F-4D97-AF65-F5344CB8AC3E}">
        <p14:creationId xmlns:p14="http://schemas.microsoft.com/office/powerpoint/2010/main" val="4008494143"/>
      </p:ext>
    </p:extLst>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8016" y="2298700"/>
            <a:ext cx="8924544" cy="4431284"/>
          </a:xfrm>
        </p:spPr>
        <p:txBody>
          <a:bodyPr/>
          <a:lstStyle/>
          <a:p>
            <a:pPr marL="0" indent="0">
              <a:buNone/>
            </a:pPr>
            <a:r>
              <a:rPr lang="en-US" dirty="0" smtClean="0"/>
              <a:t>Learning Objective:</a:t>
            </a:r>
          </a:p>
          <a:p>
            <a:pPr marL="0" indent="0">
              <a:buNone/>
            </a:pPr>
            <a:endParaRPr lang="en-US" dirty="0" smtClean="0"/>
          </a:p>
          <a:p>
            <a:pPr marL="0" indent="0">
              <a:buNone/>
            </a:pPr>
            <a:r>
              <a:rPr lang="en-US" dirty="0" smtClean="0"/>
              <a:t>Global Farming: </a:t>
            </a:r>
            <a:r>
              <a:rPr lang="en-US" dirty="0" smtClean="0">
                <a:hlinkClick r:id="rId3"/>
              </a:rPr>
              <a:t>Link to 3rd World Farmer</a:t>
            </a:r>
            <a:endParaRPr lang="en-US" dirty="0" smtClean="0"/>
          </a:p>
          <a:p>
            <a:pPr marL="0" indent="0">
              <a:buNone/>
            </a:pPr>
            <a:endParaRPr lang="en-US" dirty="0" smtClean="0"/>
          </a:p>
          <a:p>
            <a:pPr marL="0" indent="0">
              <a:buNone/>
            </a:pPr>
            <a:r>
              <a:rPr lang="en-US" dirty="0" smtClean="0"/>
              <a:t>United Nations: </a:t>
            </a:r>
            <a:r>
              <a:rPr lang="en-US" dirty="0" smtClean="0">
                <a:hlinkClick r:id="rId4"/>
              </a:rPr>
              <a:t>Link to Free </a:t>
            </a:r>
            <a:r>
              <a:rPr lang="en-US" dirty="0" smtClean="0">
                <a:hlinkClick r:id="rId4"/>
              </a:rPr>
              <a:t>Rice</a:t>
            </a:r>
            <a:endParaRPr lang="en-US" dirty="0" smtClean="0"/>
          </a:p>
          <a:p>
            <a:pPr marL="0" indent="0">
              <a:buNone/>
            </a:pPr>
            <a:endParaRPr lang="en-US" dirty="0" smtClean="0"/>
          </a:p>
          <a:p>
            <a:pPr marL="0" indent="0">
              <a:buNone/>
            </a:pPr>
            <a:r>
              <a:rPr lang="en-US" dirty="0" err="1" smtClean="0"/>
              <a:t>PhET</a:t>
            </a:r>
            <a:r>
              <a:rPr lang="en-US" dirty="0" smtClean="0"/>
              <a:t>: </a:t>
            </a:r>
            <a:r>
              <a:rPr lang="en-US" dirty="0" smtClean="0">
                <a:hlinkClick r:id="rId5"/>
              </a:rPr>
              <a:t>Link to Interactive Sims</a:t>
            </a:r>
            <a:endParaRPr lang="en-US" dirty="0"/>
          </a:p>
        </p:txBody>
      </p:sp>
      <p:sp>
        <p:nvSpPr>
          <p:cNvPr id="3" name="Title 2"/>
          <p:cNvSpPr>
            <a:spLocks noGrp="1"/>
          </p:cNvSpPr>
          <p:nvPr>
            <p:ph type="title"/>
          </p:nvPr>
        </p:nvSpPr>
        <p:spPr/>
        <p:txBody>
          <a:bodyPr/>
          <a:lstStyle/>
          <a:p>
            <a:r>
              <a:rPr lang="en-US" dirty="0" smtClean="0"/>
              <a:t>Play a Game</a:t>
            </a:r>
            <a:r>
              <a:rPr lang="en-US" dirty="0"/>
              <a:t/>
            </a:r>
            <a:br>
              <a:rPr lang="en-US" dirty="0"/>
            </a:br>
            <a:r>
              <a:rPr lang="en-US" sz="2800" dirty="0" smtClean="0"/>
              <a:t>QM Standard </a:t>
            </a:r>
            <a:r>
              <a:rPr lang="en-US" sz="2800" dirty="0"/>
              <a:t>5.2</a:t>
            </a:r>
          </a:p>
        </p:txBody>
      </p:sp>
    </p:spTree>
    <p:extLst>
      <p:ext uri="{BB962C8B-B14F-4D97-AF65-F5344CB8AC3E}">
        <p14:creationId xmlns:p14="http://schemas.microsoft.com/office/powerpoint/2010/main" val="1815805394"/>
      </p:ext>
    </p:extLst>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5448" y="2167128"/>
            <a:ext cx="8833104" cy="4488506"/>
          </a:xfrm>
        </p:spPr>
        <p:txBody>
          <a:bodyPr/>
          <a:lstStyle/>
          <a:p>
            <a:pPr marL="0" indent="0">
              <a:buNone/>
            </a:pPr>
            <a:r>
              <a:rPr lang="en-US" dirty="0" smtClean="0"/>
              <a:t>Learning Objectives: </a:t>
            </a:r>
            <a:r>
              <a:rPr lang="en-US" i="1" dirty="0" smtClean="0">
                <a:solidFill>
                  <a:srgbClr val="C00000"/>
                </a:solidFill>
              </a:rPr>
              <a:t>Students will apply </a:t>
            </a:r>
            <a:r>
              <a:rPr lang="en-US" i="1" dirty="0">
                <a:solidFill>
                  <a:srgbClr val="C00000"/>
                </a:solidFill>
              </a:rPr>
              <a:t>a theoretical framework to a case study</a:t>
            </a:r>
            <a:r>
              <a:rPr lang="en-US" i="1" dirty="0" smtClean="0">
                <a:solidFill>
                  <a:srgbClr val="C00000"/>
                </a:solidFill>
              </a:rPr>
              <a:t>. </a:t>
            </a:r>
          </a:p>
          <a:p>
            <a:pPr marL="0" indent="0">
              <a:buNone/>
            </a:pPr>
            <a:endParaRPr lang="en-US" i="1" dirty="0" smtClean="0">
              <a:solidFill>
                <a:srgbClr val="C00000"/>
              </a:solidFill>
            </a:endParaRPr>
          </a:p>
          <a:p>
            <a:pPr marL="0" indent="0">
              <a:buNone/>
            </a:pPr>
            <a:r>
              <a:rPr lang="en-US" dirty="0"/>
              <a:t>MIT </a:t>
            </a:r>
            <a:r>
              <a:rPr lang="en-US" dirty="0" smtClean="0"/>
              <a:t>Sloan: </a:t>
            </a:r>
            <a:r>
              <a:rPr lang="en-US" dirty="0" smtClean="0">
                <a:hlinkClick r:id="rId3"/>
              </a:rPr>
              <a:t>Link to </a:t>
            </a:r>
            <a:r>
              <a:rPr lang="en-US" dirty="0" err="1" smtClean="0">
                <a:hlinkClick r:id="rId3"/>
              </a:rPr>
              <a:t>LearningEdge</a:t>
            </a:r>
            <a:endParaRPr lang="en-US" dirty="0" smtClean="0"/>
          </a:p>
          <a:p>
            <a:pPr marL="0" indent="0">
              <a:buNone/>
            </a:pPr>
            <a:endParaRPr lang="en-US" dirty="0"/>
          </a:p>
          <a:p>
            <a:pPr marL="0" indent="0">
              <a:buNone/>
            </a:pPr>
            <a:r>
              <a:rPr lang="en-US" dirty="0" smtClean="0"/>
              <a:t>Harvard Business: </a:t>
            </a:r>
            <a:r>
              <a:rPr lang="en-US" smtClean="0">
                <a:hlinkClick r:id="rId4"/>
              </a:rPr>
              <a:t>Link to </a:t>
            </a:r>
            <a:r>
              <a:rPr lang="en-US" dirty="0" smtClean="0">
                <a:hlinkClick r:id="rId4"/>
              </a:rPr>
              <a:t>Case Study</a:t>
            </a:r>
            <a:endParaRPr lang="en-US" dirty="0"/>
          </a:p>
        </p:txBody>
      </p:sp>
      <p:sp>
        <p:nvSpPr>
          <p:cNvPr id="3" name="Title 2"/>
          <p:cNvSpPr>
            <a:spLocks noGrp="1"/>
          </p:cNvSpPr>
          <p:nvPr>
            <p:ph type="title"/>
          </p:nvPr>
        </p:nvSpPr>
        <p:spPr>
          <a:xfrm>
            <a:off x="177799" y="833438"/>
            <a:ext cx="4843905" cy="563562"/>
          </a:xfrm>
        </p:spPr>
        <p:txBody>
          <a:bodyPr/>
          <a:lstStyle/>
          <a:p>
            <a:r>
              <a:rPr lang="en-US" dirty="0" smtClean="0"/>
              <a:t>Case Study</a:t>
            </a:r>
            <a:endParaRPr lang="en-US" dirty="0"/>
          </a:p>
        </p:txBody>
      </p:sp>
      <p:sp>
        <p:nvSpPr>
          <p:cNvPr id="4" name="Text Placeholder 3"/>
          <p:cNvSpPr>
            <a:spLocks noGrp="1"/>
          </p:cNvSpPr>
          <p:nvPr>
            <p:ph type="body" idx="13"/>
          </p:nvPr>
        </p:nvSpPr>
        <p:spPr/>
        <p:txBody>
          <a:bodyPr/>
          <a:lstStyle/>
          <a:p>
            <a:r>
              <a:rPr lang="en-US" sz="2800" b="0" dirty="0"/>
              <a:t>Solving Problems</a:t>
            </a:r>
          </a:p>
        </p:txBody>
      </p:sp>
    </p:spTree>
    <p:extLst>
      <p:ext uri="{BB962C8B-B14F-4D97-AF65-F5344CB8AC3E}">
        <p14:creationId xmlns:p14="http://schemas.microsoft.com/office/powerpoint/2010/main" val="839952918"/>
      </p:ext>
    </p:extLst>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9803" y="2298700"/>
            <a:ext cx="8649325" cy="4386913"/>
          </a:xfrm>
        </p:spPr>
        <p:txBody>
          <a:bodyPr/>
          <a:lstStyle/>
          <a:p>
            <a:pPr marL="0" indent="0">
              <a:buNone/>
            </a:pPr>
            <a:r>
              <a:rPr lang="en-US" dirty="0"/>
              <a:t>Role playing can be used to simulate real-life group work situations and can help learners gain an understanding of a problem or situation. Learners are given a problem,  assigned various roles, and tasked to find solutions. Role play generates understanding of people's positions and attitudes, as well as the procedures useful for diagnosing and solving problems. </a:t>
            </a:r>
          </a:p>
        </p:txBody>
      </p:sp>
      <p:sp>
        <p:nvSpPr>
          <p:cNvPr id="3" name="Title 2"/>
          <p:cNvSpPr>
            <a:spLocks noGrp="1"/>
          </p:cNvSpPr>
          <p:nvPr>
            <p:ph type="title"/>
          </p:nvPr>
        </p:nvSpPr>
        <p:spPr/>
        <p:txBody>
          <a:bodyPr/>
          <a:lstStyle/>
          <a:p>
            <a:r>
              <a:rPr lang="en-US" dirty="0" smtClean="0"/>
              <a:t>Role Play </a:t>
            </a:r>
            <a:endParaRPr lang="en-US" dirty="0"/>
          </a:p>
        </p:txBody>
      </p:sp>
      <p:sp>
        <p:nvSpPr>
          <p:cNvPr id="4" name="Text Placeholder 3"/>
          <p:cNvSpPr>
            <a:spLocks noGrp="1"/>
          </p:cNvSpPr>
          <p:nvPr>
            <p:ph type="body" idx="13"/>
          </p:nvPr>
        </p:nvSpPr>
        <p:spPr/>
        <p:txBody>
          <a:bodyPr/>
          <a:lstStyle/>
          <a:p>
            <a:r>
              <a:rPr lang="en-US" sz="2800" b="0" dirty="0" smtClean="0"/>
              <a:t>QM Standard </a:t>
            </a:r>
            <a:r>
              <a:rPr lang="en-US" sz="2800" b="0" dirty="0"/>
              <a:t>5.2</a:t>
            </a:r>
          </a:p>
        </p:txBody>
      </p:sp>
    </p:spTree>
    <p:extLst>
      <p:ext uri="{BB962C8B-B14F-4D97-AF65-F5344CB8AC3E}">
        <p14:creationId xmlns:p14="http://schemas.microsoft.com/office/powerpoint/2010/main" val="1564737953"/>
      </p:ext>
    </p:extLst>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5756" y="2203554"/>
            <a:ext cx="8491928" cy="4654446"/>
          </a:xfrm>
        </p:spPr>
        <p:txBody>
          <a:bodyPr/>
          <a:lstStyle/>
          <a:p>
            <a:pPr marL="0" indent="0">
              <a:buNone/>
            </a:pPr>
            <a:r>
              <a:rPr lang="en-US" dirty="0" smtClean="0"/>
              <a:t>Learning Objective: </a:t>
            </a:r>
            <a:r>
              <a:rPr lang="en-US" i="1" dirty="0" smtClean="0">
                <a:solidFill>
                  <a:srgbClr val="FF0000"/>
                </a:solidFill>
              </a:rPr>
              <a:t>Develop decision making strategies and explore </a:t>
            </a:r>
            <a:r>
              <a:rPr lang="en-US" i="1" dirty="0">
                <a:solidFill>
                  <a:srgbClr val="FF0000"/>
                </a:solidFill>
              </a:rPr>
              <a:t>solutions to </a:t>
            </a:r>
            <a:r>
              <a:rPr lang="en-US" i="1" smtClean="0">
                <a:solidFill>
                  <a:srgbClr val="FF0000"/>
                </a:solidFill>
              </a:rPr>
              <a:t>real-world problems. </a:t>
            </a:r>
          </a:p>
          <a:p>
            <a:pPr marL="0" indent="0">
              <a:buNone/>
            </a:pPr>
            <a:endParaRPr lang="en-US" i="1" dirty="0" smtClean="0">
              <a:solidFill>
                <a:srgbClr val="FF0000"/>
              </a:solidFill>
            </a:endParaRPr>
          </a:p>
          <a:p>
            <a:pPr marL="0" indent="0">
              <a:buNone/>
            </a:pPr>
            <a:r>
              <a:rPr lang="en-US" dirty="0" smtClean="0"/>
              <a:t>Blood Type: </a:t>
            </a:r>
            <a:r>
              <a:rPr lang="en-US" sz="2400" dirty="0" smtClean="0">
                <a:hlinkClick r:id="rId3"/>
              </a:rPr>
              <a:t>Link to Blood Typing Game</a:t>
            </a:r>
            <a:endParaRPr lang="en-US" sz="2400" dirty="0" smtClean="0"/>
          </a:p>
          <a:p>
            <a:pPr marL="0" indent="0">
              <a:buNone/>
            </a:pPr>
            <a:r>
              <a:rPr lang="en-US" dirty="0" smtClean="0"/>
              <a:t>Immunity: </a:t>
            </a:r>
            <a:r>
              <a:rPr lang="en-US" sz="2400" dirty="0" smtClean="0">
                <a:hlinkClick r:id="rId4"/>
              </a:rPr>
              <a:t>Immune Response</a:t>
            </a:r>
            <a:endParaRPr lang="en-US" sz="2400" dirty="0"/>
          </a:p>
          <a:p>
            <a:pPr marL="0" indent="0">
              <a:buNone/>
            </a:pPr>
            <a:r>
              <a:rPr lang="en-US" dirty="0" smtClean="0"/>
              <a:t>Disaster Response: </a:t>
            </a:r>
            <a:r>
              <a:rPr lang="en-US" sz="2400" dirty="0" smtClean="0">
                <a:hlinkClick r:id="rId5"/>
              </a:rPr>
              <a:t>Link to Natural Disaster Game</a:t>
            </a:r>
            <a:endParaRPr lang="en-US" sz="2400" dirty="0" smtClean="0"/>
          </a:p>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a:t>Role Play/Simulations</a:t>
            </a:r>
          </a:p>
        </p:txBody>
      </p:sp>
      <p:sp>
        <p:nvSpPr>
          <p:cNvPr id="4" name="Text Placeholder 3"/>
          <p:cNvSpPr>
            <a:spLocks noGrp="1"/>
          </p:cNvSpPr>
          <p:nvPr>
            <p:ph type="body" idx="13"/>
          </p:nvPr>
        </p:nvSpPr>
        <p:spPr/>
        <p:txBody>
          <a:bodyPr/>
          <a:lstStyle/>
          <a:p>
            <a:r>
              <a:rPr lang="en-US" sz="2800" b="0" dirty="0" smtClean="0"/>
              <a:t>QM Standard </a:t>
            </a:r>
            <a:r>
              <a:rPr lang="en-US" sz="2800" b="0" dirty="0"/>
              <a:t>5.2</a:t>
            </a:r>
          </a:p>
        </p:txBody>
      </p:sp>
    </p:spTree>
    <p:extLst>
      <p:ext uri="{BB962C8B-B14F-4D97-AF65-F5344CB8AC3E}">
        <p14:creationId xmlns:p14="http://schemas.microsoft.com/office/powerpoint/2010/main" val="227162493"/>
      </p:ext>
    </p:extLst>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Billede 10" descr="Group of men and women, standing in a circle, holding the arms out in front and joining hands.&#10;" title="Group of men and women"/>
          <p:cNvPicPr>
            <a:picLocks noChangeAspect="1"/>
          </p:cNvPicPr>
          <p:nvPr/>
        </p:nvPicPr>
        <p:blipFill>
          <a:blip r:embed="rId3"/>
          <a:srcRect/>
          <a:stretch>
            <a:fillRect/>
          </a:stretch>
        </p:blipFill>
        <p:spPr bwMode="auto">
          <a:xfrm>
            <a:off x="-25400" y="0"/>
            <a:ext cx="9169400" cy="6892925"/>
          </a:xfrm>
          <a:prstGeom prst="rect">
            <a:avLst/>
          </a:prstGeom>
          <a:noFill/>
          <a:ln w="9525">
            <a:noFill/>
            <a:miter lim="800000"/>
            <a:headEnd/>
            <a:tailEnd/>
          </a:ln>
        </p:spPr>
      </p:pic>
      <p:sp>
        <p:nvSpPr>
          <p:cNvPr id="8" name="Rektangel 7"/>
          <p:cNvSpPr/>
          <p:nvPr/>
        </p:nvSpPr>
        <p:spPr>
          <a:xfrm>
            <a:off x="914400" y="1722438"/>
            <a:ext cx="7380288" cy="3732212"/>
          </a:xfrm>
          <a:prstGeom prst="rect">
            <a:avLst/>
          </a:prstGeom>
          <a:gradFill flip="none" rotWithShape="1">
            <a:gsLst>
              <a:gs pos="0">
                <a:schemeClr val="bg2"/>
              </a:gs>
              <a:gs pos="100000">
                <a:schemeClr val="accent1">
                  <a:tint val="50000"/>
                  <a:shade val="100000"/>
                  <a:satMod val="350000"/>
                  <a:alpha val="71000"/>
                </a:schemeClr>
              </a:gs>
            </a:gsLst>
            <a:path path="circle">
              <a:fillToRect l="50000" t="50000" r="50000" b="50000"/>
            </a:path>
            <a:tileRect/>
          </a:gra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dirty="0">
              <a:latin typeface="Arial" pitchFamily="34" charset="0"/>
            </a:endParaRPr>
          </a:p>
        </p:txBody>
      </p:sp>
      <p:sp>
        <p:nvSpPr>
          <p:cNvPr id="24582" name="Tekstboks 9" descr="Descriptions of QM Standards 1.9 and 5.2" title="Quality Matters Standards"/>
          <p:cNvSpPr txBox="1">
            <a:spLocks noChangeArrowheads="1"/>
          </p:cNvSpPr>
          <p:nvPr/>
        </p:nvSpPr>
        <p:spPr bwMode="auto">
          <a:xfrm>
            <a:off x="1128713" y="2020888"/>
            <a:ext cx="6997700" cy="2985433"/>
          </a:xfrm>
          <a:prstGeom prst="rect">
            <a:avLst/>
          </a:prstGeom>
          <a:noFill/>
          <a:ln w="9525">
            <a:noFill/>
            <a:miter lim="800000"/>
            <a:headEnd/>
            <a:tailEnd/>
          </a:ln>
        </p:spPr>
        <p:txBody>
          <a:bodyPr>
            <a:spAutoFit/>
          </a:bodyPr>
          <a:lstStyle/>
          <a:p>
            <a:r>
              <a:rPr lang="en-US" sz="2800" b="1" dirty="0">
                <a:solidFill>
                  <a:schemeClr val="bg1">
                    <a:lumMod val="10000"/>
                  </a:schemeClr>
                </a:solidFill>
              </a:rPr>
              <a:t>Standard 1.9</a:t>
            </a:r>
            <a:r>
              <a:rPr lang="en-US" sz="2800" b="1" dirty="0">
                <a:solidFill>
                  <a:srgbClr val="1F88C8"/>
                </a:solidFill>
              </a:rPr>
              <a:t>  Learners are asked to introduce themselves to the class.</a:t>
            </a:r>
          </a:p>
          <a:p>
            <a:endParaRPr lang="en-US" sz="2800" b="1" dirty="0">
              <a:solidFill>
                <a:srgbClr val="1F88C8"/>
              </a:solidFill>
            </a:endParaRPr>
          </a:p>
          <a:p>
            <a:r>
              <a:rPr lang="en-US" sz="2800" b="1" dirty="0">
                <a:solidFill>
                  <a:schemeClr val="bg1">
                    <a:lumMod val="10000"/>
                  </a:schemeClr>
                </a:solidFill>
              </a:rPr>
              <a:t>Standard 5.2</a:t>
            </a:r>
            <a:r>
              <a:rPr lang="en-US" sz="2800" b="1" dirty="0">
                <a:solidFill>
                  <a:srgbClr val="1F88C8"/>
                </a:solidFill>
              </a:rPr>
              <a:t>  Learning activities provide opportunities for interactions that support active learning.</a:t>
            </a:r>
          </a:p>
          <a:p>
            <a:pPr lvl="2">
              <a:buFont typeface="Wingdings" pitchFamily="2" charset="2"/>
              <a:buChar char="ü"/>
            </a:pPr>
            <a:endParaRPr lang="da-DK" sz="2000" dirty="0"/>
          </a:p>
        </p:txBody>
      </p:sp>
      <p:sp>
        <p:nvSpPr>
          <p:cNvPr id="23560" name="Rectangle 5" descr="Title of slide contents" title="Quality Matters"/>
          <p:cNvSpPr txBox="1">
            <a:spLocks noChangeArrowheads="1"/>
          </p:cNvSpPr>
          <p:nvPr/>
        </p:nvSpPr>
        <p:spPr bwMode="gray">
          <a:xfrm>
            <a:off x="1865376" y="640080"/>
            <a:ext cx="4808380" cy="671219"/>
          </a:xfrm>
          <a:prstGeom prst="rect">
            <a:avLst/>
          </a:prstGeom>
          <a:gradFill flip="none" rotWithShape="1">
            <a:gsLst>
              <a:gs pos="0">
                <a:schemeClr val="bg1">
                  <a:alpha val="87000"/>
                </a:schemeClr>
              </a:gs>
              <a:gs pos="50000">
                <a:schemeClr val="accent1">
                  <a:shade val="67500"/>
                  <a:satMod val="115000"/>
                </a:schemeClr>
              </a:gs>
              <a:gs pos="100000">
                <a:schemeClr val="accent1"/>
              </a:gs>
            </a:gsLst>
            <a:path path="circle">
              <a:fillToRect l="50000" t="50000" r="50000" b="50000"/>
            </a:path>
            <a:tileRect/>
          </a:gradFill>
          <a:ln w="9525">
            <a:noFill/>
            <a:miter lim="800000"/>
            <a:headEnd/>
            <a:tailEnd/>
          </a:ln>
        </p:spPr>
        <p:txBody>
          <a:bodyPr lIns="0" rIns="0" anchor="ctr"/>
          <a:lstStyle/>
          <a:p>
            <a:pPr defTabSz="914400" eaLnBrk="0" hangingPunct="0">
              <a:lnSpc>
                <a:spcPct val="95000"/>
              </a:lnSpc>
              <a:defRPr/>
            </a:pPr>
            <a:r>
              <a:rPr lang="en-US" sz="3000" b="1" dirty="0">
                <a:solidFill>
                  <a:schemeClr val="accent4"/>
                </a:solidFill>
                <a:ea typeface="ＭＳ Ｐゴシック" charset="-128"/>
              </a:rPr>
              <a:t>Quality Matters Standards</a:t>
            </a:r>
          </a:p>
        </p:txBody>
      </p:sp>
    </p:spTree>
  </p:cSld>
  <p:clrMapOvr>
    <a:masterClrMapping/>
  </p:clrMapOvr>
  <p:transition spd="slow">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9823" y="2298700"/>
            <a:ext cx="8664315" cy="3827463"/>
          </a:xfrm>
        </p:spPr>
        <p:txBody>
          <a:bodyPr/>
          <a:lstStyle/>
          <a:p>
            <a:pPr marL="0" indent="0">
              <a:buNone/>
            </a:pPr>
            <a:r>
              <a:rPr lang="en-US" dirty="0"/>
              <a:t>Role play/simulation games have been known to offer several benefits in the educational context:</a:t>
            </a:r>
          </a:p>
          <a:p>
            <a:r>
              <a:rPr lang="en-US" dirty="0"/>
              <a:t>engage learners in learning environments </a:t>
            </a:r>
          </a:p>
          <a:p>
            <a:r>
              <a:rPr lang="en-US" dirty="0"/>
              <a:t>increase motivation </a:t>
            </a:r>
          </a:p>
          <a:p>
            <a:r>
              <a:rPr lang="en-US" dirty="0"/>
              <a:t>intensify retention of information </a:t>
            </a:r>
          </a:p>
          <a:p>
            <a:r>
              <a:rPr lang="en-US" dirty="0"/>
              <a:t>improve problem-solving </a:t>
            </a:r>
            <a:r>
              <a:rPr lang="en-US" dirty="0" smtClean="0"/>
              <a:t>skills (COI Model), </a:t>
            </a:r>
            <a:endParaRPr lang="en-US" dirty="0"/>
          </a:p>
        </p:txBody>
      </p:sp>
      <p:sp>
        <p:nvSpPr>
          <p:cNvPr id="3" name="Title 2"/>
          <p:cNvSpPr>
            <a:spLocks noGrp="1"/>
          </p:cNvSpPr>
          <p:nvPr>
            <p:ph type="title"/>
          </p:nvPr>
        </p:nvSpPr>
        <p:spPr/>
        <p:txBody>
          <a:bodyPr/>
          <a:lstStyle/>
          <a:p>
            <a:r>
              <a:rPr lang="en-US" dirty="0" smtClean="0"/>
              <a:t>Role Play/Games</a:t>
            </a:r>
            <a:endParaRPr lang="en-US" dirty="0"/>
          </a:p>
        </p:txBody>
      </p:sp>
      <p:sp>
        <p:nvSpPr>
          <p:cNvPr id="4" name="Text Placeholder 3"/>
          <p:cNvSpPr>
            <a:spLocks noGrp="1"/>
          </p:cNvSpPr>
          <p:nvPr>
            <p:ph type="body" idx="13"/>
          </p:nvPr>
        </p:nvSpPr>
        <p:spPr/>
        <p:txBody>
          <a:bodyPr/>
          <a:lstStyle/>
          <a:p>
            <a:r>
              <a:rPr lang="en-US" sz="2800" b="0" dirty="0" smtClean="0"/>
              <a:t>QM Standard </a:t>
            </a:r>
            <a:r>
              <a:rPr lang="en-US" sz="2800" b="0" dirty="0"/>
              <a:t>5.2</a:t>
            </a:r>
          </a:p>
        </p:txBody>
      </p:sp>
    </p:spTree>
    <p:extLst>
      <p:ext uri="{BB962C8B-B14F-4D97-AF65-F5344CB8AC3E}">
        <p14:creationId xmlns:p14="http://schemas.microsoft.com/office/powerpoint/2010/main" val="857877825"/>
      </p:ext>
    </p:extLst>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2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a:latin typeface="Arial" charset="0"/>
                <a:ea typeface="ＭＳ Ｐゴシック" pitchFamily="34" charset="-128"/>
              </a:rPr>
              <a:t>References</a:t>
            </a:r>
          </a:p>
        </p:txBody>
      </p:sp>
      <p:sp>
        <p:nvSpPr>
          <p:cNvPr id="40963" name="Pladsholder til indhold 22"/>
          <p:cNvSpPr>
            <a:spLocks noGrp="1"/>
          </p:cNvSpPr>
          <p:nvPr>
            <p:ph idx="1"/>
          </p:nvPr>
        </p:nvSpPr>
        <p:spPr bwMode="auto">
          <a:xfrm>
            <a:off x="149902" y="2008682"/>
            <a:ext cx="8829206" cy="4849318"/>
          </a:xfrm>
          <a:noFill/>
          <a:ln>
            <a:miter lim="800000"/>
            <a:headEnd/>
            <a:tailEnd/>
          </a:ln>
        </p:spPr>
        <p:txBody>
          <a:bodyPr vert="horz" wrap="square" lIns="91440" tIns="45720" rIns="91440" bIns="45720" numCol="1" anchor="t" anchorCtr="0" compatLnSpc="1">
            <a:prstTxWarp prst="textNoShape">
              <a:avLst/>
            </a:prstTxWarp>
          </a:bodyPr>
          <a:lstStyle/>
          <a:p>
            <a:pPr>
              <a:lnSpc>
                <a:spcPts val="600"/>
              </a:lnSpc>
              <a:buFont typeface="Arial" charset="0"/>
              <a:buNone/>
            </a:pPr>
            <a:r>
              <a:rPr lang="en-US" sz="1400" dirty="0">
                <a:latin typeface="Arial" charset="0"/>
                <a:ea typeface="ＭＳ Ｐゴシック" pitchFamily="34" charset="-128"/>
              </a:rPr>
              <a:t> </a:t>
            </a:r>
            <a:endParaRPr lang="en-US" sz="1400" dirty="0"/>
          </a:p>
          <a:p>
            <a:pPr>
              <a:spcBef>
                <a:spcPct val="0"/>
              </a:spcBef>
              <a:buNone/>
            </a:pPr>
            <a:r>
              <a:rPr lang="en-US" sz="1600" dirty="0" smtClean="0"/>
              <a:t>Garrison</a:t>
            </a:r>
            <a:r>
              <a:rPr lang="en-US" sz="1600" dirty="0"/>
              <a:t>, D. R., Anderson, T., &amp; Archer, W. (2001). Critical thinking, cognitive presence, and computer conferencing in distance education. </a:t>
            </a:r>
            <a:r>
              <a:rPr lang="en-US" sz="1600" i="1" dirty="0"/>
              <a:t>American Journal of Distance Education, 15</a:t>
            </a:r>
            <a:r>
              <a:rPr lang="en-US" sz="1600" dirty="0"/>
              <a:t>(1), 7-23</a:t>
            </a:r>
            <a:r>
              <a:rPr lang="en-US" sz="1600" dirty="0" smtClean="0"/>
              <a:t>.</a:t>
            </a:r>
          </a:p>
          <a:p>
            <a:pPr>
              <a:spcBef>
                <a:spcPct val="0"/>
              </a:spcBef>
              <a:buNone/>
            </a:pPr>
            <a:endParaRPr lang="en-US" sz="1600" dirty="0"/>
          </a:p>
          <a:p>
            <a:pPr>
              <a:spcBef>
                <a:spcPct val="0"/>
              </a:spcBef>
              <a:buFont typeface="Arial" charset="0"/>
              <a:buNone/>
            </a:pPr>
            <a:r>
              <a:rPr lang="en-US" sz="1600" dirty="0" smtClean="0">
                <a:latin typeface="Arial" charset="0"/>
                <a:ea typeface="ＭＳ Ｐゴシック" pitchFamily="34" charset="-128"/>
              </a:rPr>
              <a:t>McMillan</a:t>
            </a:r>
            <a:r>
              <a:rPr lang="en-US" sz="1600" dirty="0">
                <a:latin typeface="Arial" charset="0"/>
                <a:ea typeface="ＭＳ Ｐゴシック" pitchFamily="34" charset="-128"/>
              </a:rPr>
              <a:t>, D.W.; </a:t>
            </a:r>
            <a:r>
              <a:rPr lang="en-US" sz="1600" dirty="0" err="1">
                <a:latin typeface="Arial" charset="0"/>
                <a:ea typeface="ＭＳ Ｐゴシック" pitchFamily="34" charset="-128"/>
              </a:rPr>
              <a:t>Chavis</a:t>
            </a:r>
            <a:r>
              <a:rPr lang="en-US" sz="1600" dirty="0">
                <a:latin typeface="Arial" charset="0"/>
                <a:ea typeface="ＭＳ Ｐゴシック" pitchFamily="34" charset="-128"/>
              </a:rPr>
              <a:t>, D.M., (1986).  Sense of community: A definition and theory . </a:t>
            </a:r>
            <a:r>
              <a:rPr lang="en-US" sz="1600" i="1" dirty="0">
                <a:latin typeface="Arial" charset="0"/>
                <a:ea typeface="ＭＳ Ｐゴシック" pitchFamily="34" charset="-128"/>
              </a:rPr>
              <a:t>Journal of </a:t>
            </a:r>
            <a:endParaRPr lang="en-US" sz="1600" dirty="0">
              <a:latin typeface="Arial" charset="0"/>
              <a:ea typeface="ＭＳ Ｐゴシック" pitchFamily="34" charset="-128"/>
            </a:endParaRPr>
          </a:p>
          <a:p>
            <a:pPr>
              <a:spcBef>
                <a:spcPct val="0"/>
              </a:spcBef>
              <a:buFont typeface="Arial" charset="0"/>
              <a:buNone/>
            </a:pPr>
            <a:r>
              <a:rPr lang="en-US" sz="1600" i="1" dirty="0">
                <a:latin typeface="Arial" charset="0"/>
                <a:ea typeface="ＭＳ Ｐゴシック" pitchFamily="34" charset="-128"/>
              </a:rPr>
              <a:t>	Community Psychology, </a:t>
            </a:r>
            <a:r>
              <a:rPr lang="en-US" sz="1600" dirty="0">
                <a:latin typeface="Arial" charset="0"/>
                <a:ea typeface="ＭＳ Ｐゴシック" pitchFamily="34" charset="-128"/>
              </a:rPr>
              <a:t>14, 6-23.</a:t>
            </a:r>
          </a:p>
          <a:p>
            <a:pPr>
              <a:lnSpc>
                <a:spcPts val="600"/>
              </a:lnSpc>
              <a:buFont typeface="Arial" charset="0"/>
              <a:buNone/>
            </a:pPr>
            <a:r>
              <a:rPr lang="en-US" sz="1600" dirty="0">
                <a:latin typeface="Arial" charset="0"/>
                <a:ea typeface="ＭＳ Ｐゴシック" pitchFamily="34" charset="-128"/>
              </a:rPr>
              <a:t> </a:t>
            </a:r>
          </a:p>
          <a:p>
            <a:pPr>
              <a:buFont typeface="Arial" charset="0"/>
              <a:buNone/>
            </a:pPr>
            <a:r>
              <a:rPr lang="en-US" sz="1600" dirty="0">
                <a:latin typeface="Arial" charset="0"/>
                <a:ea typeface="ＭＳ Ｐゴシック" pitchFamily="34" charset="-128"/>
              </a:rPr>
              <a:t>Moore, M. (1989). Three types of interaction. </a:t>
            </a:r>
            <a:r>
              <a:rPr lang="en-US" sz="1600" i="1" dirty="0">
                <a:latin typeface="Arial" charset="0"/>
                <a:ea typeface="ＭＳ Ｐゴシック" pitchFamily="34" charset="-128"/>
              </a:rPr>
              <a:t>The American Journal of Distance Education,  </a:t>
            </a:r>
            <a:r>
              <a:rPr lang="en-US" sz="1600" dirty="0">
                <a:latin typeface="Arial" charset="0"/>
                <a:ea typeface="ＭＳ Ｐゴシック" pitchFamily="34" charset="-128"/>
              </a:rPr>
              <a:t>3(2), 1-6</a:t>
            </a:r>
            <a:r>
              <a:rPr lang="en-US" sz="1600" dirty="0" smtClean="0">
                <a:latin typeface="Arial" charset="0"/>
                <a:ea typeface="ＭＳ Ｐゴシック" pitchFamily="34" charset="-128"/>
              </a:rPr>
              <a:t>.</a:t>
            </a:r>
            <a:endParaRPr lang="en-US" sz="1600" dirty="0">
              <a:latin typeface="Arial" charset="0"/>
              <a:ea typeface="ＭＳ Ｐゴシック" pitchFamily="34" charset="-128"/>
            </a:endParaRPr>
          </a:p>
          <a:p>
            <a:pPr>
              <a:buNone/>
            </a:pPr>
            <a:r>
              <a:rPr lang="en-US" sz="1600" dirty="0"/>
              <a:t>Moore, M. (1997). Theory of transactional distance. In D. Keegan (Ed.), </a:t>
            </a:r>
            <a:r>
              <a:rPr lang="en-US" sz="1600" i="1" dirty="0"/>
              <a:t>Theoretical principles of distance education </a:t>
            </a:r>
            <a:r>
              <a:rPr lang="en-US" sz="1600" dirty="0"/>
              <a:t>(pp. 22-38). New York, NY: Routledge. </a:t>
            </a:r>
            <a:endParaRPr lang="en-US" sz="1600" dirty="0" smtClean="0"/>
          </a:p>
          <a:p>
            <a:pPr>
              <a:buNone/>
            </a:pPr>
            <a:endParaRPr lang="en-US" sz="1600" dirty="0" smtClean="0"/>
          </a:p>
          <a:p>
            <a:pPr>
              <a:buNone/>
            </a:pPr>
            <a:r>
              <a:rPr lang="en-US" sz="1600" dirty="0" smtClean="0"/>
              <a:t>Quality Matters Higher Education Rubric, 5</a:t>
            </a:r>
            <a:r>
              <a:rPr lang="en-US" sz="1600" baseline="30000" dirty="0" smtClean="0"/>
              <a:t>th</a:t>
            </a:r>
            <a:r>
              <a:rPr lang="en-US" sz="1600" dirty="0" smtClean="0"/>
              <a:t> ed. (2014). www.qualitymatters.org.</a:t>
            </a:r>
            <a:endParaRPr lang="en-US" sz="1600" dirty="0"/>
          </a:p>
          <a:p>
            <a:pPr>
              <a:lnSpc>
                <a:spcPts val="600"/>
              </a:lnSpc>
              <a:buFont typeface="Arial" charset="0"/>
              <a:buNone/>
            </a:pPr>
            <a:r>
              <a:rPr lang="en-US" sz="1600" dirty="0">
                <a:latin typeface="Arial" charset="0"/>
                <a:ea typeface="ＭＳ Ｐゴシック" pitchFamily="34" charset="-128"/>
              </a:rPr>
              <a:t> </a:t>
            </a:r>
          </a:p>
          <a:p>
            <a:pPr>
              <a:buFont typeface="Arial" charset="0"/>
              <a:buNone/>
            </a:pPr>
            <a:r>
              <a:rPr lang="en-US" sz="1600" dirty="0" err="1">
                <a:latin typeface="Arial" charset="0"/>
                <a:ea typeface="ＭＳ Ｐゴシック" pitchFamily="34" charset="-128"/>
              </a:rPr>
              <a:t>Rovai</a:t>
            </a:r>
            <a:r>
              <a:rPr lang="en-US" sz="1600" dirty="0">
                <a:latin typeface="Arial" charset="0"/>
                <a:ea typeface="ＭＳ Ｐゴシック" pitchFamily="34" charset="-128"/>
              </a:rPr>
              <a:t>, A.P. (2002). Building sense of community at a distance. </a:t>
            </a:r>
            <a:r>
              <a:rPr lang="en-US" sz="1600" i="1" dirty="0">
                <a:latin typeface="Arial" charset="0"/>
                <a:ea typeface="ＭＳ Ｐゴシック" pitchFamily="34" charset="-128"/>
              </a:rPr>
              <a:t>The International  Review  of  Research in  Open and Distance Learning</a:t>
            </a:r>
            <a:r>
              <a:rPr lang="en-US" sz="1600" dirty="0">
                <a:latin typeface="Arial" charset="0"/>
                <a:ea typeface="ＭＳ Ｐゴシック" pitchFamily="34" charset="-128"/>
              </a:rPr>
              <a:t>. 3(1),  </a:t>
            </a:r>
            <a:r>
              <a:rPr lang="en-US" sz="1600" u="sng" dirty="0">
                <a:latin typeface="Arial" charset="0"/>
                <a:ea typeface="ＭＳ Ｐゴシック" pitchFamily="34" charset="-128"/>
              </a:rPr>
              <a:t>http://www.irrodl.org</a:t>
            </a:r>
            <a:r>
              <a:rPr lang="en-US" sz="1600" dirty="0">
                <a:latin typeface="Arial" charset="0"/>
                <a:ea typeface="ＭＳ Ｐゴシック" pitchFamily="34" charset="-128"/>
              </a:rPr>
              <a:t> </a:t>
            </a:r>
            <a:endParaRPr lang="en-US" sz="1600" dirty="0" smtClean="0">
              <a:latin typeface="Arial" charset="0"/>
              <a:ea typeface="ＭＳ Ｐゴシック" pitchFamily="34" charset="-128"/>
            </a:endParaRPr>
          </a:p>
          <a:p>
            <a:pPr>
              <a:buFont typeface="Arial" charset="0"/>
              <a:buNone/>
            </a:pPr>
            <a:endParaRPr lang="en-US" sz="1600" dirty="0">
              <a:latin typeface="Arial" charset="0"/>
              <a:ea typeface="ＭＳ Ｐゴシック" pitchFamily="34" charset="-128"/>
            </a:endParaRPr>
          </a:p>
          <a:p>
            <a:pPr>
              <a:lnSpc>
                <a:spcPts val="1200"/>
              </a:lnSpc>
              <a:buNone/>
            </a:pPr>
            <a:r>
              <a:rPr lang="en-US" sz="1600" dirty="0" err="1"/>
              <a:t>Vygotskii</a:t>
            </a:r>
            <a:r>
              <a:rPr lang="en-US" sz="1600" dirty="0"/>
              <a:t>̆, L. S., &amp; </a:t>
            </a:r>
            <a:r>
              <a:rPr lang="en-US" sz="1600" dirty="0" err="1"/>
              <a:t>Rieber</a:t>
            </a:r>
            <a:r>
              <a:rPr lang="en-US" sz="1600" dirty="0"/>
              <a:t>, R. W. (1997). </a:t>
            </a:r>
            <a:r>
              <a:rPr lang="en-US" sz="1600" i="1" dirty="0"/>
              <a:t>The collected works of L.S. Vygotsky</a:t>
            </a:r>
            <a:r>
              <a:rPr lang="en-US" sz="1600" dirty="0"/>
              <a:t>. New York, NY: </a:t>
            </a:r>
            <a:endParaRPr lang="en-US" sz="1600" dirty="0" smtClean="0"/>
          </a:p>
          <a:p>
            <a:pPr>
              <a:lnSpc>
                <a:spcPts val="1200"/>
              </a:lnSpc>
              <a:buNone/>
            </a:pPr>
            <a:r>
              <a:rPr lang="en-US" sz="1600" dirty="0" smtClean="0"/>
              <a:t>       Plenum</a:t>
            </a:r>
            <a:r>
              <a:rPr lang="en-US" sz="1600" dirty="0"/>
              <a:t>.</a:t>
            </a:r>
          </a:p>
          <a:p>
            <a:pPr>
              <a:lnSpc>
                <a:spcPts val="1200"/>
              </a:lnSpc>
              <a:buFont typeface="Arial" charset="0"/>
              <a:buNone/>
            </a:pPr>
            <a:endParaRPr lang="en-US" sz="1600" dirty="0">
              <a:latin typeface="Arial" charset="0"/>
              <a:ea typeface="ＭＳ Ｐゴシック" pitchFamily="34" charset="-128"/>
            </a:endParaRPr>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Billede 10" descr="Group of people, standing in a circle, holding the arms out in front and joining hands." title="Group of people"/>
          <p:cNvPicPr>
            <a:picLocks noChangeAspect="1"/>
          </p:cNvPicPr>
          <p:nvPr/>
        </p:nvPicPr>
        <p:blipFill>
          <a:blip r:embed="rId3"/>
          <a:srcRect/>
          <a:stretch>
            <a:fillRect/>
          </a:stretch>
        </p:blipFill>
        <p:spPr bwMode="auto">
          <a:xfrm>
            <a:off x="-25400" y="0"/>
            <a:ext cx="9169400" cy="6892925"/>
          </a:xfrm>
          <a:prstGeom prst="rect">
            <a:avLst/>
          </a:prstGeom>
          <a:noFill/>
          <a:ln w="9525">
            <a:noFill/>
            <a:miter lim="800000"/>
            <a:headEnd/>
            <a:tailEnd/>
          </a:ln>
        </p:spPr>
      </p:pic>
      <p:sp>
        <p:nvSpPr>
          <p:cNvPr id="8" name="Rektangel 7"/>
          <p:cNvSpPr/>
          <p:nvPr/>
        </p:nvSpPr>
        <p:spPr>
          <a:xfrm>
            <a:off x="944380" y="1588957"/>
            <a:ext cx="7240250" cy="3942413"/>
          </a:xfrm>
          <a:prstGeom prst="rect">
            <a:avLst/>
          </a:prstGeom>
          <a:gradFill flip="none" rotWithShape="1">
            <a:gsLst>
              <a:gs pos="0">
                <a:schemeClr val="bg2"/>
              </a:gs>
              <a:gs pos="100000">
                <a:schemeClr val="accent1">
                  <a:tint val="50000"/>
                  <a:shade val="100000"/>
                  <a:satMod val="350000"/>
                  <a:alpha val="71000"/>
                </a:schemeClr>
              </a:gs>
            </a:gsLst>
            <a:path path="circle">
              <a:fillToRect l="50000" t="50000" r="50000" b="50000"/>
            </a:path>
            <a:tileRect/>
          </a:gra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dirty="0">
              <a:latin typeface="Arial" pitchFamily="34" charset="0"/>
            </a:endParaRPr>
          </a:p>
        </p:txBody>
      </p:sp>
      <p:sp>
        <p:nvSpPr>
          <p:cNvPr id="24582" name="Tekstboks 9" descr="List of educational theories" title="Educational Theories"/>
          <p:cNvSpPr txBox="1">
            <a:spLocks noChangeArrowheads="1"/>
          </p:cNvSpPr>
          <p:nvPr/>
        </p:nvSpPr>
        <p:spPr bwMode="auto">
          <a:xfrm>
            <a:off x="1083742" y="1648919"/>
            <a:ext cx="6726133" cy="4708981"/>
          </a:xfrm>
          <a:prstGeom prst="rect">
            <a:avLst/>
          </a:prstGeom>
          <a:noFill/>
          <a:ln w="9525">
            <a:noFill/>
            <a:miter lim="800000"/>
            <a:headEnd/>
            <a:tailEnd/>
          </a:ln>
        </p:spPr>
        <p:txBody>
          <a:bodyPr wrap="square">
            <a:spAutoFit/>
          </a:bodyPr>
          <a:lstStyle/>
          <a:p>
            <a:r>
              <a:rPr lang="en-US" sz="2800" b="1" dirty="0">
                <a:solidFill>
                  <a:srgbClr val="1F88C8"/>
                </a:solidFill>
              </a:rPr>
              <a:t>Community of Inquiry (1997)</a:t>
            </a:r>
          </a:p>
          <a:p>
            <a:endParaRPr lang="en-US" sz="2800" b="1" dirty="0">
              <a:solidFill>
                <a:srgbClr val="1F88C8"/>
              </a:solidFill>
            </a:endParaRPr>
          </a:p>
          <a:p>
            <a:r>
              <a:rPr lang="en-US" sz="2800" b="1" dirty="0">
                <a:solidFill>
                  <a:srgbClr val="1F88C8"/>
                </a:solidFill>
              </a:rPr>
              <a:t>Transactional Distance Theory (1989)</a:t>
            </a:r>
          </a:p>
          <a:p>
            <a:endParaRPr lang="en-US" sz="2800" b="1" dirty="0">
              <a:solidFill>
                <a:srgbClr val="1F88C8"/>
              </a:solidFill>
            </a:endParaRPr>
          </a:p>
          <a:p>
            <a:r>
              <a:rPr lang="en-US" sz="2800" b="1" dirty="0">
                <a:solidFill>
                  <a:srgbClr val="1F88C8"/>
                </a:solidFill>
              </a:rPr>
              <a:t>Sense of Community Theory (1986)</a:t>
            </a:r>
          </a:p>
          <a:p>
            <a:endParaRPr lang="en-US" sz="2800" b="1" dirty="0">
              <a:solidFill>
                <a:srgbClr val="1F88C8"/>
              </a:solidFill>
            </a:endParaRPr>
          </a:p>
          <a:p>
            <a:r>
              <a:rPr lang="en-US" sz="2800" b="1" dirty="0">
                <a:solidFill>
                  <a:srgbClr val="1F88C8"/>
                </a:solidFill>
              </a:rPr>
              <a:t>Social Constructivism (1978)</a:t>
            </a:r>
          </a:p>
          <a:p>
            <a:endParaRPr lang="en-US" sz="2800" b="1" dirty="0">
              <a:solidFill>
                <a:srgbClr val="1F88C8"/>
              </a:solidFill>
            </a:endParaRPr>
          </a:p>
          <a:p>
            <a:r>
              <a:rPr lang="en-US" sz="2800" b="1" dirty="0">
                <a:solidFill>
                  <a:srgbClr val="1F88C8"/>
                </a:solidFill>
              </a:rPr>
              <a:t>Social Presence Theory (1976)</a:t>
            </a:r>
          </a:p>
          <a:p>
            <a:endParaRPr lang="en-US" sz="2800" b="1" dirty="0">
              <a:solidFill>
                <a:srgbClr val="1F88C8"/>
              </a:solidFill>
            </a:endParaRPr>
          </a:p>
          <a:p>
            <a:pPr lvl="2">
              <a:buFont typeface="Wingdings" pitchFamily="2" charset="2"/>
              <a:buChar char="ü"/>
            </a:pPr>
            <a:endParaRPr lang="da-DK" sz="2000" dirty="0"/>
          </a:p>
        </p:txBody>
      </p:sp>
      <p:sp>
        <p:nvSpPr>
          <p:cNvPr id="23560" name="Rectangle 5" descr="Theorectical framework " title="Title of slide"/>
          <p:cNvSpPr txBox="1">
            <a:spLocks noChangeArrowheads="1"/>
          </p:cNvSpPr>
          <p:nvPr/>
        </p:nvSpPr>
        <p:spPr bwMode="gray">
          <a:xfrm>
            <a:off x="2157984" y="711224"/>
            <a:ext cx="4515772" cy="600075"/>
          </a:xfrm>
          <a:prstGeom prst="rect">
            <a:avLst/>
          </a:prstGeom>
          <a:gradFill flip="none" rotWithShape="1">
            <a:gsLst>
              <a:gs pos="0">
                <a:schemeClr val="bg1">
                  <a:alpha val="87000"/>
                </a:schemeClr>
              </a:gs>
              <a:gs pos="50000">
                <a:schemeClr val="accent1">
                  <a:shade val="67500"/>
                  <a:satMod val="115000"/>
                </a:schemeClr>
              </a:gs>
              <a:gs pos="100000">
                <a:schemeClr val="accent1"/>
              </a:gs>
            </a:gsLst>
            <a:path path="circle">
              <a:fillToRect l="50000" t="50000" r="50000" b="50000"/>
            </a:path>
            <a:tileRect/>
          </a:gradFill>
          <a:ln w="9525">
            <a:noFill/>
            <a:miter lim="800000"/>
            <a:headEnd/>
            <a:tailEnd/>
          </a:ln>
        </p:spPr>
        <p:txBody>
          <a:bodyPr lIns="0" rIns="0" anchor="ctr"/>
          <a:lstStyle/>
          <a:p>
            <a:pPr defTabSz="914400" eaLnBrk="0" hangingPunct="0">
              <a:lnSpc>
                <a:spcPct val="95000"/>
              </a:lnSpc>
              <a:defRPr/>
            </a:pPr>
            <a:r>
              <a:rPr lang="en-US" sz="3000" b="1" dirty="0">
                <a:solidFill>
                  <a:srgbClr val="1F88C8"/>
                </a:solidFill>
                <a:ea typeface="ＭＳ Ｐゴシック" charset="-128"/>
              </a:rPr>
              <a:t>  Theoretical Framework</a:t>
            </a:r>
          </a:p>
        </p:txBody>
      </p:sp>
    </p:spTree>
    <p:extLst>
      <p:ext uri="{BB962C8B-B14F-4D97-AF65-F5344CB8AC3E}">
        <p14:creationId xmlns:p14="http://schemas.microsoft.com/office/powerpoint/2010/main" val="562442518"/>
      </p:ext>
    </p:extLst>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dsholder til indhold 17"/>
          <p:cNvSpPr>
            <a:spLocks noGrp="1"/>
          </p:cNvSpPr>
          <p:nvPr>
            <p:ph idx="1"/>
          </p:nvPr>
        </p:nvSpPr>
        <p:spPr bwMode="auto">
          <a:xfrm>
            <a:off x="457200" y="2076994"/>
            <a:ext cx="8229600" cy="4049169"/>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2800" dirty="0">
                <a:latin typeface="Arial" charset="0"/>
                <a:ea typeface="ＭＳ Ｐゴシック" pitchFamily="34" charset="-128"/>
              </a:rPr>
              <a:t>A sense of community is directly related to student learning, student success, and student satisfaction.</a:t>
            </a:r>
          </a:p>
          <a:p>
            <a:pPr eaLnBrk="1" hangingPunct="1"/>
            <a:endParaRPr lang="en-US" sz="1200" dirty="0">
              <a:latin typeface="Arial" charset="0"/>
              <a:ea typeface="ＭＳ Ｐゴシック" pitchFamily="34" charset="-128"/>
            </a:endParaRPr>
          </a:p>
          <a:p>
            <a:pPr eaLnBrk="1" hangingPunct="1"/>
            <a:r>
              <a:rPr lang="en-US" sz="2800" dirty="0">
                <a:latin typeface="Arial" charset="0"/>
                <a:ea typeface="ＭＳ Ｐゴシック" pitchFamily="34" charset="-128"/>
              </a:rPr>
              <a:t>The classroom is a social setting. Students want to feel like they belong; they want to be a part of the group.</a:t>
            </a:r>
          </a:p>
          <a:p>
            <a:pPr eaLnBrk="1" hangingPunct="1"/>
            <a:endParaRPr lang="en-US" sz="1200" dirty="0">
              <a:latin typeface="Arial" charset="0"/>
              <a:ea typeface="ＭＳ Ｐゴシック" pitchFamily="34" charset="-128"/>
            </a:endParaRPr>
          </a:p>
          <a:p>
            <a:pPr eaLnBrk="1" hangingPunct="1"/>
            <a:r>
              <a:rPr lang="en-US" sz="2800" dirty="0">
                <a:latin typeface="Arial" charset="0"/>
                <a:ea typeface="ＭＳ Ｐゴシック" pitchFamily="34" charset="-128"/>
              </a:rPr>
              <a:t>When students do not feel connected to the class they may stop participating or drop out.</a:t>
            </a:r>
          </a:p>
          <a:p>
            <a:pPr eaLnBrk="1" hangingPunct="1">
              <a:buFont typeface="Arial" charset="0"/>
              <a:buNone/>
            </a:pPr>
            <a:endParaRPr lang="en-US" sz="2800" dirty="0">
              <a:latin typeface="Arial" charset="0"/>
              <a:ea typeface="ＭＳ Ｐゴシック" pitchFamily="34" charset="-128"/>
              <a:cs typeface="Times New Roman" pitchFamily="18" charset="0"/>
            </a:endParaRPr>
          </a:p>
        </p:txBody>
      </p:sp>
      <p:sp>
        <p:nvSpPr>
          <p:cNvPr id="25603" name="Titel 16"/>
          <p:cNvSpPr>
            <a:spLocks noGrp="1"/>
          </p:cNvSpPr>
          <p:nvPr>
            <p:ph type="title"/>
          </p:nvPr>
        </p:nvSpPr>
        <p:spPr bwMode="auto">
          <a:xfrm>
            <a:off x="569626" y="974360"/>
            <a:ext cx="5966086" cy="764499"/>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a:latin typeface="Arial" charset="0"/>
                <a:ea typeface="ＭＳ Ｐゴシック" pitchFamily="34" charset="-128"/>
              </a:rPr>
              <a:t>Interactivity Builds Community</a:t>
            </a: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dsholder til indhold 17"/>
          <p:cNvSpPr>
            <a:spLocks noGrp="1"/>
          </p:cNvSpPr>
          <p:nvPr>
            <p:ph idx="1"/>
          </p:nvPr>
        </p:nvSpPr>
        <p:spPr bwMode="auto">
          <a:xfrm>
            <a:off x="415925" y="2176463"/>
            <a:ext cx="8229600" cy="3827462"/>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 typeface="Arial" charset="0"/>
              <a:buNone/>
            </a:pPr>
            <a:r>
              <a:rPr lang="en-US" sz="2400" dirty="0">
                <a:latin typeface="Arial" charset="0"/>
                <a:ea typeface="ＭＳ Ｐゴシック" pitchFamily="34" charset="-128"/>
              </a:rPr>
              <a:t>Alfred </a:t>
            </a:r>
            <a:r>
              <a:rPr lang="en-US" sz="2400" dirty="0" err="1">
                <a:latin typeface="Arial" charset="0"/>
                <a:ea typeface="ＭＳ Ｐゴシック" pitchFamily="34" charset="-128"/>
              </a:rPr>
              <a:t>Rovai</a:t>
            </a:r>
            <a:r>
              <a:rPr lang="en-US" sz="2400" dirty="0">
                <a:latin typeface="Arial" charset="0"/>
                <a:ea typeface="ＭＳ Ｐゴシック" pitchFamily="34" charset="-128"/>
              </a:rPr>
              <a:t> (2002) noted that the </a:t>
            </a:r>
          </a:p>
          <a:p>
            <a:pPr eaLnBrk="1" hangingPunct="1">
              <a:buFont typeface="Arial" charset="0"/>
              <a:buNone/>
            </a:pPr>
            <a:r>
              <a:rPr lang="en-US" sz="2400" dirty="0">
                <a:latin typeface="Arial" charset="0"/>
                <a:ea typeface="ＭＳ Ｐゴシック" pitchFamily="34" charset="-128"/>
              </a:rPr>
              <a:t>measurement of classroom </a:t>
            </a:r>
          </a:p>
          <a:p>
            <a:pPr eaLnBrk="1" hangingPunct="1">
              <a:buFont typeface="Arial" charset="0"/>
              <a:buNone/>
            </a:pPr>
            <a:r>
              <a:rPr lang="en-US" sz="2400" dirty="0">
                <a:latin typeface="Arial" charset="0"/>
                <a:ea typeface="ＭＳ Ｐゴシック" pitchFamily="34" charset="-128"/>
              </a:rPr>
              <a:t>community may be affected</a:t>
            </a:r>
          </a:p>
          <a:p>
            <a:pPr eaLnBrk="1" hangingPunct="1">
              <a:buFont typeface="Arial" charset="0"/>
              <a:buNone/>
            </a:pPr>
            <a:r>
              <a:rPr lang="en-US" sz="2400" dirty="0">
                <a:latin typeface="Arial" charset="0"/>
                <a:ea typeface="ＭＳ Ｐゴシック" pitchFamily="34" charset="-128"/>
              </a:rPr>
              <a:t>by variables such as:  </a:t>
            </a:r>
          </a:p>
          <a:p>
            <a:pPr eaLnBrk="1" hangingPunct="1">
              <a:buFont typeface="Arial" charset="0"/>
              <a:buNone/>
            </a:pPr>
            <a:endParaRPr lang="en-US" sz="1200" dirty="0">
              <a:latin typeface="Arial" charset="0"/>
              <a:ea typeface="ＭＳ Ｐゴシック" pitchFamily="34" charset="-128"/>
            </a:endParaRPr>
          </a:p>
        </p:txBody>
      </p:sp>
      <p:sp>
        <p:nvSpPr>
          <p:cNvPr id="28675" name="Titel 16"/>
          <p:cNvSpPr>
            <a:spLocks noGrp="1"/>
          </p:cNvSpPr>
          <p:nvPr>
            <p:ph type="title"/>
          </p:nvPr>
        </p:nvSpPr>
        <p:spPr bwMode="auto">
          <a:xfrm>
            <a:off x="177800" y="1052513"/>
            <a:ext cx="6127750" cy="563562"/>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a:latin typeface="Arial" charset="0"/>
                <a:ea typeface="ＭＳ Ｐゴシック" pitchFamily="34" charset="-128"/>
              </a:rPr>
              <a:t>Classroom Community</a:t>
            </a:r>
          </a:p>
        </p:txBody>
      </p:sp>
      <p:graphicFrame>
        <p:nvGraphicFramePr>
          <p:cNvPr id="8" name="Diagram 7" descr="Graphic of 5 circles explaining Alfred Rovai's classroom community." title="Circular Graphic"/>
          <p:cNvGraphicFramePr/>
          <p:nvPr>
            <p:extLst>
              <p:ext uri="{D42A27DB-BD31-4B8C-83A1-F6EECF244321}">
                <p14:modId xmlns:p14="http://schemas.microsoft.com/office/powerpoint/2010/main" val="3059026691"/>
              </p:ext>
            </p:extLst>
          </p:nvPr>
        </p:nvGraphicFramePr>
        <p:xfrm>
          <a:off x="2988860" y="2197289"/>
          <a:ext cx="6632812" cy="44969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10000"/>
                  </a:schemeClr>
                </a:solidFill>
              </a:rPr>
              <a:t>Based on the research of McMillan and </a:t>
            </a:r>
            <a:r>
              <a:rPr lang="en-US" dirty="0" err="1" smtClean="0">
                <a:solidFill>
                  <a:schemeClr val="bg1">
                    <a:lumMod val="10000"/>
                  </a:schemeClr>
                </a:solidFill>
              </a:rPr>
              <a:t>Chavis</a:t>
            </a:r>
            <a:r>
              <a:rPr lang="en-US" dirty="0" smtClean="0">
                <a:solidFill>
                  <a:schemeClr val="bg1">
                    <a:lumMod val="10000"/>
                  </a:schemeClr>
                </a:solidFill>
              </a:rPr>
              <a:t> (1986), </a:t>
            </a:r>
            <a:r>
              <a:rPr lang="en-US" dirty="0" err="1" smtClean="0">
                <a:solidFill>
                  <a:schemeClr val="bg1">
                    <a:lumMod val="10000"/>
                  </a:schemeClr>
                </a:solidFill>
              </a:rPr>
              <a:t>Rovai</a:t>
            </a:r>
            <a:r>
              <a:rPr lang="en-US" dirty="0" smtClean="0">
                <a:solidFill>
                  <a:schemeClr val="bg1">
                    <a:lumMod val="10000"/>
                  </a:schemeClr>
                </a:solidFill>
              </a:rPr>
              <a:t> defined two key components of sense of community – connectedness and learning.   </a:t>
            </a:r>
          </a:p>
          <a:p>
            <a:r>
              <a:rPr lang="en-US" b="1" dirty="0" smtClean="0">
                <a:solidFill>
                  <a:schemeClr val="bg1">
                    <a:lumMod val="10000"/>
                  </a:schemeClr>
                </a:solidFill>
              </a:rPr>
              <a:t>Quality </a:t>
            </a:r>
            <a:r>
              <a:rPr lang="en-US" b="1" dirty="0">
                <a:solidFill>
                  <a:schemeClr val="bg1">
                    <a:lumMod val="10000"/>
                  </a:schemeClr>
                </a:solidFill>
              </a:rPr>
              <a:t>Matters Standards 1.9 and 5.2 </a:t>
            </a:r>
            <a:r>
              <a:rPr lang="en-US" b="1" dirty="0" smtClean="0">
                <a:solidFill>
                  <a:schemeClr val="bg1">
                    <a:lumMod val="10000"/>
                  </a:schemeClr>
                </a:solidFill>
              </a:rPr>
              <a:t> also address </a:t>
            </a:r>
            <a:r>
              <a:rPr lang="en-US" b="1" dirty="0">
                <a:solidFill>
                  <a:schemeClr val="bg1">
                    <a:lumMod val="10000"/>
                  </a:schemeClr>
                </a:solidFill>
              </a:rPr>
              <a:t>“connectedness and learning”. </a:t>
            </a:r>
            <a:endParaRPr lang="en-US" dirty="0">
              <a:solidFill>
                <a:schemeClr val="bg1">
                  <a:lumMod val="10000"/>
                </a:schemeClr>
              </a:solidFill>
            </a:endParaRPr>
          </a:p>
        </p:txBody>
      </p:sp>
      <p:sp>
        <p:nvSpPr>
          <p:cNvPr id="3" name="Title 2"/>
          <p:cNvSpPr>
            <a:spLocks noGrp="1"/>
          </p:cNvSpPr>
          <p:nvPr>
            <p:ph type="title"/>
          </p:nvPr>
        </p:nvSpPr>
        <p:spPr>
          <a:xfrm>
            <a:off x="177799" y="833438"/>
            <a:ext cx="5862053" cy="563562"/>
          </a:xfrm>
        </p:spPr>
        <p:txBody>
          <a:bodyPr/>
          <a:lstStyle/>
          <a:p>
            <a:r>
              <a:rPr lang="en-US" dirty="0" smtClean="0"/>
              <a:t>Connectedness and Learning</a:t>
            </a:r>
            <a:endParaRPr lang="en-US" dirty="0"/>
          </a:p>
        </p:txBody>
      </p:sp>
      <p:sp>
        <p:nvSpPr>
          <p:cNvPr id="4" name="Text Placeholder 3"/>
          <p:cNvSpPr>
            <a:spLocks noGrp="1"/>
          </p:cNvSpPr>
          <p:nvPr>
            <p:ph type="body" idx="13"/>
          </p:nvPr>
        </p:nvSpPr>
        <p:spPr/>
        <p:txBody>
          <a:bodyPr/>
          <a:lstStyle/>
          <a:p>
            <a:r>
              <a:rPr lang="en-US" dirty="0" smtClean="0"/>
              <a:t>QM Standards 1.9 and 5.2</a:t>
            </a:r>
            <a:endParaRPr lang="en-US" dirty="0"/>
          </a:p>
        </p:txBody>
      </p:sp>
    </p:spTree>
    <p:extLst>
      <p:ext uri="{BB962C8B-B14F-4D97-AF65-F5344CB8AC3E}">
        <p14:creationId xmlns:p14="http://schemas.microsoft.com/office/powerpoint/2010/main" val="2363216759"/>
      </p:ext>
    </p:extLst>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6"/>
          <p:cNvSpPr>
            <a:spLocks noGrp="1"/>
          </p:cNvSpPr>
          <p:nvPr>
            <p:ph type="title"/>
          </p:nvPr>
        </p:nvSpPr>
        <p:spPr bwMode="auto">
          <a:xfrm>
            <a:off x="177800" y="1052513"/>
            <a:ext cx="6127750" cy="563562"/>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a:latin typeface="Arial" charset="0"/>
                <a:ea typeface="ＭＳ Ｐゴシック" pitchFamily="34" charset="-128"/>
              </a:rPr>
              <a:t>Prioritize Student </a:t>
            </a:r>
            <a:r>
              <a:rPr lang="en-US" dirty="0" smtClean="0">
                <a:latin typeface="Arial" charset="0"/>
                <a:ea typeface="ＭＳ Ｐゴシック" pitchFamily="34" charset="-128"/>
              </a:rPr>
              <a:t>Interactivity</a:t>
            </a:r>
            <a:br>
              <a:rPr lang="en-US" dirty="0" smtClean="0">
                <a:latin typeface="Arial" charset="0"/>
                <a:ea typeface="ＭＳ Ｐゴシック" pitchFamily="34" charset="-128"/>
              </a:rPr>
            </a:br>
            <a:r>
              <a:rPr lang="en-US" sz="2800" dirty="0" smtClean="0">
                <a:latin typeface="Arial" charset="0"/>
                <a:ea typeface="ＭＳ Ｐゴシック" pitchFamily="34" charset="-128"/>
              </a:rPr>
              <a:t>QM Standards 1.9, 5.2</a:t>
            </a:r>
            <a:endParaRPr lang="en-US" sz="2800" dirty="0">
              <a:latin typeface="Arial" charset="0"/>
              <a:ea typeface="ＭＳ Ｐゴシック" pitchFamily="34" charset="-128"/>
            </a:endParaRPr>
          </a:p>
        </p:txBody>
      </p:sp>
      <p:sp>
        <p:nvSpPr>
          <p:cNvPr id="3" name="Rectangle 2"/>
          <p:cNvSpPr/>
          <p:nvPr/>
        </p:nvSpPr>
        <p:spPr>
          <a:xfrm>
            <a:off x="265176" y="2553559"/>
            <a:ext cx="8357616" cy="3967240"/>
          </a:xfrm>
          <a:prstGeom prst="rect">
            <a:avLst/>
          </a:prstGeom>
        </p:spPr>
        <p:txBody>
          <a:bodyPr wrap="square">
            <a:spAutoFit/>
          </a:bodyPr>
          <a:lstStyle/>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latin typeface="Calibri" panose="020F0502020204030204"/>
                <a:ea typeface="+mn-ea"/>
              </a:rPr>
              <a:t>Interactivity makes the difference; give students opportunities to do activities and share observations.</a:t>
            </a:r>
          </a:p>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latin typeface="Calibri" panose="020F0502020204030204"/>
                <a:ea typeface="+mn-ea"/>
              </a:rPr>
              <a:t>Students learn when they interact with each other and the course content.</a:t>
            </a:r>
          </a:p>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latin typeface="Calibri" panose="020F0502020204030204"/>
                <a:ea typeface="+mn-ea"/>
              </a:rPr>
              <a:t>Let the students do (most of) the work. The more quality time students spend engaged in content, the more of that content they learn.‖ </a:t>
            </a:r>
          </a:p>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latin typeface="Calibri" panose="020F0502020204030204"/>
                <a:ea typeface="+mn-ea"/>
              </a:rPr>
              <a:t>Think variety for learning </a:t>
            </a:r>
            <a:r>
              <a:rPr lang="en-US" sz="2800" dirty="0" smtClean="0">
                <a:solidFill>
                  <a:prstClr val="black"/>
                </a:solidFill>
                <a:latin typeface="Calibri" panose="020F0502020204030204"/>
                <a:ea typeface="+mn-ea"/>
              </a:rPr>
              <a:t>activities (in-class and out of class).</a:t>
            </a:r>
            <a:endParaRPr lang="en-US" sz="2800" dirty="0">
              <a:solidFill>
                <a:prstClr val="black"/>
              </a:solidFill>
              <a:latin typeface="Calibri" panose="020F0502020204030204"/>
              <a:ea typeface="+mn-ea"/>
            </a:endParaRPr>
          </a:p>
        </p:txBody>
      </p:sp>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Introductions are informal and get students talking to each other. Learners converse about themselves rather than discussing course content. </a:t>
            </a:r>
          </a:p>
          <a:p>
            <a:pPr marL="0" indent="0">
              <a:buNone/>
            </a:pPr>
            <a:r>
              <a:rPr lang="en-US" dirty="0"/>
              <a:t>Students are the </a:t>
            </a:r>
            <a:r>
              <a:rPr lang="en-US" b="1" dirty="0">
                <a:solidFill>
                  <a:srgbClr val="C00000"/>
                </a:solidFill>
              </a:rPr>
              <a:t>center</a:t>
            </a:r>
            <a:r>
              <a:rPr lang="en-US" dirty="0"/>
              <a:t> of the conversation.</a:t>
            </a:r>
          </a:p>
          <a:p>
            <a:pPr marL="0" indent="0">
              <a:buNone/>
            </a:pPr>
            <a:r>
              <a:rPr lang="en-US" dirty="0"/>
              <a:t>This early engagement fosters a sense of community. </a:t>
            </a:r>
          </a:p>
        </p:txBody>
      </p:sp>
      <p:sp>
        <p:nvSpPr>
          <p:cNvPr id="3" name="Title 2"/>
          <p:cNvSpPr>
            <a:spLocks noGrp="1"/>
          </p:cNvSpPr>
          <p:nvPr>
            <p:ph type="title"/>
          </p:nvPr>
        </p:nvSpPr>
        <p:spPr/>
        <p:txBody>
          <a:bodyPr/>
          <a:lstStyle/>
          <a:p>
            <a:r>
              <a:rPr lang="en-US" dirty="0"/>
              <a:t>Class Introductions</a:t>
            </a:r>
          </a:p>
        </p:txBody>
      </p:sp>
      <p:sp>
        <p:nvSpPr>
          <p:cNvPr id="4" name="Text Placeholder 3"/>
          <p:cNvSpPr>
            <a:spLocks noGrp="1"/>
          </p:cNvSpPr>
          <p:nvPr>
            <p:ph type="body" idx="13"/>
          </p:nvPr>
        </p:nvSpPr>
        <p:spPr>
          <a:xfrm>
            <a:off x="177800" y="1447801"/>
            <a:ext cx="6489700" cy="500920"/>
          </a:xfrm>
        </p:spPr>
        <p:txBody>
          <a:bodyPr/>
          <a:lstStyle/>
          <a:p>
            <a:r>
              <a:rPr lang="en-US" sz="2400" dirty="0" smtClean="0"/>
              <a:t>QM Standard </a:t>
            </a:r>
            <a:r>
              <a:rPr lang="en-US" sz="2400" dirty="0"/>
              <a:t>1.9</a:t>
            </a:r>
          </a:p>
        </p:txBody>
      </p:sp>
    </p:spTree>
    <p:extLst>
      <p:ext uri="{BB962C8B-B14F-4D97-AF65-F5344CB8AC3E}">
        <p14:creationId xmlns:p14="http://schemas.microsoft.com/office/powerpoint/2010/main" val="2153470353"/>
      </p:ext>
    </p:extLst>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98700"/>
            <a:ext cx="8229600" cy="4302626"/>
          </a:xfrm>
        </p:spPr>
        <p:txBody>
          <a:bodyPr/>
          <a:lstStyle/>
          <a:p>
            <a:pPr marL="0" indent="0">
              <a:buNone/>
            </a:pPr>
            <a:r>
              <a:rPr lang="en-US" dirty="0" smtClean="0"/>
              <a:t>Introduce yourself, then connect via: </a:t>
            </a:r>
          </a:p>
          <a:p>
            <a:pPr marL="0" indent="0">
              <a:buNone/>
            </a:pPr>
            <a:r>
              <a:rPr lang="en-US" dirty="0" smtClean="0"/>
              <a:t>Facebook </a:t>
            </a:r>
          </a:p>
          <a:p>
            <a:pPr marL="0" indent="0">
              <a:buNone/>
            </a:pPr>
            <a:r>
              <a:rPr lang="en-US" dirty="0" smtClean="0"/>
              <a:t>Skype</a:t>
            </a:r>
            <a:endParaRPr lang="en-US" dirty="0"/>
          </a:p>
          <a:p>
            <a:pPr marL="0" indent="0">
              <a:buNone/>
            </a:pPr>
            <a:r>
              <a:rPr lang="en-US" dirty="0" smtClean="0"/>
              <a:t>Google Hangouts</a:t>
            </a:r>
          </a:p>
          <a:p>
            <a:pPr marL="0" indent="0">
              <a:buNone/>
            </a:pPr>
            <a:r>
              <a:rPr lang="en-US" dirty="0" smtClean="0"/>
              <a:t>Dropbox</a:t>
            </a:r>
          </a:p>
          <a:p>
            <a:pPr marL="0" indent="0">
              <a:buNone/>
            </a:pPr>
            <a:r>
              <a:rPr lang="en-US" dirty="0" err="1" smtClean="0"/>
              <a:t>VoiceThread</a:t>
            </a:r>
            <a:endParaRPr lang="en-US" dirty="0"/>
          </a:p>
          <a:p>
            <a:pPr marL="0" indent="0">
              <a:buNone/>
            </a:pPr>
            <a:r>
              <a:rPr lang="en-US" sz="2800" b="1" i="1" dirty="0" smtClean="0">
                <a:solidFill>
                  <a:srgbClr val="7030A0"/>
                </a:solidFill>
              </a:rPr>
              <a:t>Create a strong social presence online.</a:t>
            </a:r>
          </a:p>
        </p:txBody>
      </p:sp>
      <p:sp>
        <p:nvSpPr>
          <p:cNvPr id="3" name="Title 2"/>
          <p:cNvSpPr>
            <a:spLocks noGrp="1"/>
          </p:cNvSpPr>
          <p:nvPr>
            <p:ph type="title"/>
          </p:nvPr>
        </p:nvSpPr>
        <p:spPr>
          <a:xfrm>
            <a:off x="177799" y="833438"/>
            <a:ext cx="5019843" cy="563562"/>
          </a:xfrm>
        </p:spPr>
        <p:txBody>
          <a:bodyPr/>
          <a:lstStyle/>
          <a:p>
            <a:r>
              <a:rPr lang="en-US" dirty="0" smtClean="0"/>
              <a:t>Connect with Social Media </a:t>
            </a:r>
            <a:endParaRPr lang="en-US" dirty="0"/>
          </a:p>
        </p:txBody>
      </p:sp>
      <p:sp>
        <p:nvSpPr>
          <p:cNvPr id="4" name="Text Placeholder 3"/>
          <p:cNvSpPr>
            <a:spLocks noGrp="1"/>
          </p:cNvSpPr>
          <p:nvPr>
            <p:ph type="body" idx="13"/>
          </p:nvPr>
        </p:nvSpPr>
        <p:spPr>
          <a:xfrm>
            <a:off x="177800" y="1447801"/>
            <a:ext cx="6489700" cy="500920"/>
          </a:xfrm>
        </p:spPr>
        <p:txBody>
          <a:bodyPr/>
          <a:lstStyle/>
          <a:p>
            <a:r>
              <a:rPr lang="en-US" sz="2400" dirty="0" smtClean="0"/>
              <a:t>QM Standard </a:t>
            </a:r>
            <a:r>
              <a:rPr lang="en-US" sz="2400" dirty="0"/>
              <a:t>1.9</a:t>
            </a:r>
          </a:p>
        </p:txBody>
      </p:sp>
    </p:spTree>
    <p:extLst>
      <p:ext uri="{BB962C8B-B14F-4D97-AF65-F5344CB8AC3E}">
        <p14:creationId xmlns:p14="http://schemas.microsoft.com/office/powerpoint/2010/main" val="752312598"/>
      </p:ext>
    </p:extLst>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TS101875474">
  <a:themeElements>
    <a:clrScheme name="Brugerdefineret 6">
      <a:dk1>
        <a:srgbClr val="FFFCF9"/>
      </a:dk1>
      <a:lt1>
        <a:sysClr val="window" lastClr="FFFFFF"/>
      </a:lt1>
      <a:dk2>
        <a:srgbClr val="D7D8D9"/>
      </a:dk2>
      <a:lt2>
        <a:srgbClr val="FFFFFF"/>
      </a:lt2>
      <a:accent1>
        <a:srgbClr val="E6E6E6"/>
      </a:accent1>
      <a:accent2>
        <a:srgbClr val="F9AF18"/>
      </a:accent2>
      <a:accent3>
        <a:srgbClr val="78C5DD"/>
      </a:accent3>
      <a:accent4>
        <a:srgbClr val="0081BE"/>
      </a:accent4>
      <a:accent5>
        <a:srgbClr val="FAB900"/>
      </a:accent5>
      <a:accent6>
        <a:srgbClr val="E7711C"/>
      </a:accent6>
      <a:hlink>
        <a:srgbClr val="7EB220"/>
      </a:hlink>
      <a:folHlink>
        <a:srgbClr val="7EB22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9626E48-2633-4046-AC88-6732CA3FC9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4113</TotalTime>
  <Words>1932</Words>
  <Application>Microsoft Office PowerPoint</Application>
  <PresentationFormat>On-screen Show (4:3)</PresentationFormat>
  <Paragraphs>186</Paragraphs>
  <Slides>21</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ＭＳ Ｐゴシック</vt:lpstr>
      <vt:lpstr>Arial</vt:lpstr>
      <vt:lpstr>Arial Narrow</vt:lpstr>
      <vt:lpstr>Calibri</vt:lpstr>
      <vt:lpstr>Times New Roman</vt:lpstr>
      <vt:lpstr>Wingdings</vt:lpstr>
      <vt:lpstr>TS101875474</vt:lpstr>
      <vt:lpstr>PowerPoint Presentation</vt:lpstr>
      <vt:lpstr>PowerPoint Presentation</vt:lpstr>
      <vt:lpstr>PowerPoint Presentation</vt:lpstr>
      <vt:lpstr>Interactivity Builds Community</vt:lpstr>
      <vt:lpstr>Classroom Community</vt:lpstr>
      <vt:lpstr>Connectedness and Learning</vt:lpstr>
      <vt:lpstr>Prioritize Student Interactivity QM Standards 1.9, 5.2</vt:lpstr>
      <vt:lpstr>Class Introductions</vt:lpstr>
      <vt:lpstr>Connect with Social Media </vt:lpstr>
      <vt:lpstr>High Impact Learning Activities</vt:lpstr>
      <vt:lpstr>Experience History QM Standard 5.2</vt:lpstr>
      <vt:lpstr>Observe Virtually QM Standard 5.2</vt:lpstr>
      <vt:lpstr>Take a Virtual Tour  QM Standard 5.2</vt:lpstr>
      <vt:lpstr>Reflect and Share  QM Standard 5.2</vt:lpstr>
      <vt:lpstr>Play a Game QM Standard 5.2</vt:lpstr>
      <vt:lpstr>Play a Game QM Standard 5.2</vt:lpstr>
      <vt:lpstr>Case Study</vt:lpstr>
      <vt:lpstr>Role Play </vt:lpstr>
      <vt:lpstr>Role Play/Simulations</vt:lpstr>
      <vt:lpstr>Role Play/Games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 Johnson</dc:creator>
  <cp:lastModifiedBy>Wolak, Roseann M.</cp:lastModifiedBy>
  <cp:revision>273</cp:revision>
  <dcterms:created xsi:type="dcterms:W3CDTF">2012-05-02T05:00:17Z</dcterms:created>
  <dcterms:modified xsi:type="dcterms:W3CDTF">2016-10-21T17:39:02Z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TC018754749991</vt:lpwstr>
  </property>
</Properties>
</file>