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5" r:id="rId3"/>
    <p:sldId id="264" r:id="rId4"/>
    <p:sldId id="270" r:id="rId5"/>
    <p:sldId id="277" r:id="rId6"/>
    <p:sldId id="262" r:id="rId7"/>
    <p:sldId id="263" r:id="rId8"/>
    <p:sldId id="279" r:id="rId9"/>
    <p:sldId id="278" r:id="rId10"/>
    <p:sldId id="276" r:id="rId11"/>
    <p:sldId id="290" r:id="rId12"/>
    <p:sldId id="291" r:id="rId13"/>
    <p:sldId id="272" r:id="rId14"/>
    <p:sldId id="280" r:id="rId15"/>
    <p:sldId id="268" r:id="rId16"/>
    <p:sldId id="281" r:id="rId17"/>
    <p:sldId id="283" r:id="rId18"/>
    <p:sldId id="287" r:id="rId19"/>
    <p:sldId id="282"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4033" autoAdjust="0"/>
    <p:restoredTop sz="94660"/>
  </p:normalViewPr>
  <p:slideViewPr>
    <p:cSldViewPr snapToGrid="0">
      <p:cViewPr>
        <p:scale>
          <a:sx n="116" d="100"/>
          <a:sy n="116" d="100"/>
        </p:scale>
        <p:origin x="-144" y="480"/>
      </p:cViewPr>
      <p:guideLst>
        <p:guide orient="horz" pos="2160"/>
        <p:guide pos="3840"/>
      </p:guideLst>
    </p:cSldViewPr>
  </p:slideViewPr>
  <p:notesTextViewPr>
    <p:cViewPr>
      <p:scale>
        <a:sx n="1" d="1"/>
        <a:sy n="1" d="1"/>
      </p:scale>
      <p:origin x="0" y="0"/>
    </p:cViewPr>
  </p:notesTextViewPr>
  <p:sorterViewPr>
    <p:cViewPr>
      <p:scale>
        <a:sx n="132" d="100"/>
        <a:sy n="132" d="100"/>
      </p:scale>
      <p:origin x="0" y="0"/>
    </p:cViewPr>
  </p:sorterViewPr>
  <p:notesViewPr>
    <p:cSldViewPr snapToGrid="0" snapToObjects="1">
      <p:cViewPr varScale="1">
        <p:scale>
          <a:sx n="71" d="100"/>
          <a:sy n="71" d="100"/>
        </p:scale>
        <p:origin x="-27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090FB-51AA-EE46-AEEB-DCB22F965AFD}" type="datetimeFigureOut">
              <a:rPr lang="en-US" smtClean="0"/>
              <a:t>3/14/16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808DE-BC2B-BA4A-950A-9CC5C398ED33}" type="slidenum">
              <a:rPr lang="en-US" smtClean="0"/>
              <a:t>‹#›</a:t>
            </a:fld>
            <a:endParaRPr lang="en-US" dirty="0"/>
          </a:p>
        </p:txBody>
      </p:sp>
    </p:spTree>
    <p:extLst>
      <p:ext uri="{BB962C8B-B14F-4D97-AF65-F5344CB8AC3E}">
        <p14:creationId xmlns:p14="http://schemas.microsoft.com/office/powerpoint/2010/main" val="35086611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808DE-BC2B-BA4A-950A-9CC5C398ED33}" type="slidenum">
              <a:rPr lang="en-US" smtClean="0"/>
              <a:t>7</a:t>
            </a:fld>
            <a:endParaRPr lang="en-US" dirty="0"/>
          </a:p>
        </p:txBody>
      </p:sp>
    </p:spTree>
    <p:extLst>
      <p:ext uri="{BB962C8B-B14F-4D97-AF65-F5344CB8AC3E}">
        <p14:creationId xmlns:p14="http://schemas.microsoft.com/office/powerpoint/2010/main" val="28301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808DE-BC2B-BA4A-950A-9CC5C398ED33}" type="slidenum">
              <a:rPr lang="en-US" smtClean="0"/>
              <a:t>8</a:t>
            </a:fld>
            <a:endParaRPr lang="en-US" dirty="0"/>
          </a:p>
        </p:txBody>
      </p:sp>
    </p:spTree>
    <p:extLst>
      <p:ext uri="{BB962C8B-B14F-4D97-AF65-F5344CB8AC3E}">
        <p14:creationId xmlns:p14="http://schemas.microsoft.com/office/powerpoint/2010/main" val="225673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044042-968E-4A15-8407-4B93BF62DF3C}" type="datetimeFigureOut">
              <a:rPr lang="en-US" smtClean="0"/>
              <a:t>3/14/16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277828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44042-968E-4A15-8407-4B93BF62DF3C}" type="datetimeFigureOut">
              <a:rPr lang="en-US" smtClean="0"/>
              <a:t>3/14/16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230626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44042-968E-4A15-8407-4B93BF62DF3C}" type="datetimeFigureOut">
              <a:rPr lang="en-US" smtClean="0"/>
              <a:t>3/14/16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17690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44042-968E-4A15-8407-4B93BF62DF3C}" type="datetimeFigureOut">
              <a:rPr lang="en-US" smtClean="0"/>
              <a:t>3/14/16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2C7636-ED48-4F40-ACC3-DE856633B1F8}"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5684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44042-968E-4A15-8407-4B93BF62DF3C}" type="datetimeFigureOut">
              <a:rPr lang="en-US" smtClean="0"/>
              <a:t>3/14/16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723461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044042-968E-4A15-8407-4B93BF62DF3C}" type="datetimeFigureOut">
              <a:rPr lang="en-US" smtClean="0"/>
              <a:t>3/14/16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2766189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044042-968E-4A15-8407-4B93BF62DF3C}" type="datetimeFigureOut">
              <a:rPr lang="en-US" smtClean="0"/>
              <a:t>3/14/16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2493567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044042-968E-4A15-8407-4B93BF62DF3C}" type="datetimeFigureOut">
              <a:rPr lang="en-US" smtClean="0"/>
              <a:t>3/14/16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3778436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044042-968E-4A15-8407-4B93BF62DF3C}" type="datetimeFigureOut">
              <a:rPr lang="en-US" smtClean="0"/>
              <a:t>3/14/16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5262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044042-968E-4A15-8407-4B93BF62DF3C}" type="datetimeFigureOut">
              <a:rPr lang="en-US" smtClean="0"/>
              <a:t>3/14/16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345543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44042-968E-4A15-8407-4B93BF62DF3C}" type="datetimeFigureOut">
              <a:rPr lang="en-US" smtClean="0"/>
              <a:t>3/14/16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367216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044042-968E-4A15-8407-4B93BF62DF3C}" type="datetimeFigureOut">
              <a:rPr lang="en-US" smtClean="0"/>
              <a:t>3/14/16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156002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044042-968E-4A15-8407-4B93BF62DF3C}" type="datetimeFigureOut">
              <a:rPr lang="en-US" smtClean="0"/>
              <a:t>3/14/16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224913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044042-968E-4A15-8407-4B93BF62DF3C}" type="datetimeFigureOut">
              <a:rPr lang="en-US" smtClean="0"/>
              <a:t>3/14/16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7110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0044042-968E-4A15-8407-4B93BF62DF3C}" type="datetimeFigureOut">
              <a:rPr lang="en-US" smtClean="0"/>
              <a:t>3/14/16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159849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44042-968E-4A15-8407-4B93BF62DF3C}" type="datetimeFigureOut">
              <a:rPr lang="en-US" smtClean="0"/>
              <a:t>3/14/16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148315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44042-968E-4A15-8407-4B93BF62DF3C}" type="datetimeFigureOut">
              <a:rPr lang="en-US" smtClean="0"/>
              <a:t>3/14/16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2C7636-ED48-4F40-ACC3-DE856633B1F8}" type="slidenum">
              <a:rPr lang="en-US" smtClean="0"/>
              <a:t>‹#›</a:t>
            </a:fld>
            <a:endParaRPr lang="en-US" dirty="0"/>
          </a:p>
        </p:txBody>
      </p:sp>
    </p:spTree>
    <p:extLst>
      <p:ext uri="{BB962C8B-B14F-4D97-AF65-F5344CB8AC3E}">
        <p14:creationId xmlns:p14="http://schemas.microsoft.com/office/powerpoint/2010/main" val="5709912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0044042-968E-4A15-8407-4B93BF62DF3C}" type="datetimeFigureOut">
              <a:rPr lang="en-US" smtClean="0"/>
              <a:t>3/14/16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62C7636-ED48-4F40-ACC3-DE856633B1F8}" type="slidenum">
              <a:rPr lang="en-US" smtClean="0"/>
              <a:t>‹#›</a:t>
            </a:fld>
            <a:endParaRPr lang="en-US" dirty="0"/>
          </a:p>
        </p:txBody>
      </p:sp>
    </p:spTree>
    <p:extLst>
      <p:ext uri="{BB962C8B-B14F-4D97-AF65-F5344CB8AC3E}">
        <p14:creationId xmlns:p14="http://schemas.microsoft.com/office/powerpoint/2010/main" val="1381300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urses.sfcollege.edu/courses/317096/pages/beginning-notes-week-1?module_item_id=6174735%20https://courses.sfcollege.edu/courses/317096/pages/beginning-notes-week-1?module_item_id=6174735" TargetMode="External"/><Relationship Id="rId3" Type="http://schemas.openxmlformats.org/officeDocument/2006/relationships/hyperlink" Target="https://courses.sfcollege.edu/courses/317096/pages/beginning-notes-week-1?module_item_id=617473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urses.sfcollege.edu/courses/332404" TargetMode="External"/><Relationship Id="rId3" Type="http://schemas.openxmlformats.org/officeDocument/2006/relationships/hyperlink" Target="https://courses.sfcollege.edu/courses/31709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cap="none" dirty="0" smtClean="0"/>
              <a:t>Composition </a:t>
            </a:r>
            <a:r>
              <a:rPr lang="en-US" sz="4400" cap="none" dirty="0"/>
              <a:t>C</a:t>
            </a:r>
            <a:r>
              <a:rPr lang="en-US" sz="4400" cap="none" dirty="0" smtClean="0"/>
              <a:t>lass</a:t>
            </a:r>
            <a:r>
              <a:rPr lang="en-US" cap="none" dirty="0" smtClean="0"/>
              <a:t/>
            </a:r>
            <a:br>
              <a:rPr lang="en-US" cap="none" dirty="0" smtClean="0"/>
            </a:br>
            <a:r>
              <a:rPr lang="en-US" cap="none" dirty="0" smtClean="0"/>
              <a:t>Before and After</a:t>
            </a:r>
            <a:br>
              <a:rPr lang="en-US" cap="none" dirty="0" smtClean="0"/>
            </a:br>
            <a:r>
              <a:rPr lang="en-US" cap="none" dirty="0" smtClean="0"/>
              <a:t>QM Peer </a:t>
            </a:r>
            <a:r>
              <a:rPr lang="en-US" cap="none" dirty="0"/>
              <a:t>R</a:t>
            </a:r>
            <a:r>
              <a:rPr lang="en-US" cap="none" dirty="0" smtClean="0"/>
              <a:t>eview</a:t>
            </a:r>
            <a:endParaRPr lang="en-US" cap="none" dirty="0"/>
          </a:p>
        </p:txBody>
      </p:sp>
      <p:sp>
        <p:nvSpPr>
          <p:cNvPr id="3" name="Subtitle 2"/>
          <p:cNvSpPr>
            <a:spLocks noGrp="1"/>
          </p:cNvSpPr>
          <p:nvPr>
            <p:ph type="subTitle" idx="1"/>
          </p:nvPr>
        </p:nvSpPr>
        <p:spPr/>
        <p:txBody>
          <a:bodyPr>
            <a:normAutofit fontScale="62500" lnSpcReduction="20000"/>
          </a:bodyPr>
          <a:lstStyle/>
          <a:p>
            <a:r>
              <a:rPr lang="en-US" cap="none" dirty="0" smtClean="0"/>
              <a:t>Suzanne Carlton</a:t>
            </a:r>
          </a:p>
          <a:p>
            <a:r>
              <a:rPr lang="en-US" cap="none" dirty="0" smtClean="0"/>
              <a:t>Professor of </a:t>
            </a:r>
            <a:r>
              <a:rPr lang="en-US" cap="none" dirty="0"/>
              <a:t>E</a:t>
            </a:r>
            <a:r>
              <a:rPr lang="en-US" cap="none" dirty="0" smtClean="0"/>
              <a:t>nglish</a:t>
            </a:r>
          </a:p>
          <a:p>
            <a:r>
              <a:rPr lang="en-US" cap="none" dirty="0" smtClean="0"/>
              <a:t>Santa </a:t>
            </a:r>
            <a:r>
              <a:rPr lang="en-US" cap="none" dirty="0"/>
              <a:t>F</a:t>
            </a:r>
            <a:r>
              <a:rPr lang="en-US" cap="none" dirty="0" smtClean="0"/>
              <a:t>e </a:t>
            </a:r>
            <a:r>
              <a:rPr lang="en-US" cap="none" dirty="0"/>
              <a:t>C</a:t>
            </a:r>
            <a:r>
              <a:rPr lang="en-US" cap="none" dirty="0" smtClean="0"/>
              <a:t>ollege</a:t>
            </a:r>
          </a:p>
          <a:p>
            <a:r>
              <a:rPr lang="en-US" cap="none" dirty="0" smtClean="0"/>
              <a:t>Gainesville, </a:t>
            </a:r>
            <a:r>
              <a:rPr lang="en-US" cap="none" dirty="0"/>
              <a:t>F</a:t>
            </a:r>
            <a:r>
              <a:rPr lang="en-US" cap="none" dirty="0" smtClean="0"/>
              <a:t>lorida</a:t>
            </a:r>
            <a:endParaRPr lang="en-US" cap="none" dirty="0"/>
          </a:p>
        </p:txBody>
      </p:sp>
    </p:spTree>
    <p:extLst>
      <p:ext uri="{BB962C8B-B14F-4D97-AF65-F5344CB8AC3E}">
        <p14:creationId xmlns:p14="http://schemas.microsoft.com/office/powerpoint/2010/main" val="4552819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After QM</a:t>
            </a:r>
            <a:br>
              <a:rPr lang="en-US" sz="4400" cap="none" dirty="0" smtClean="0"/>
            </a:br>
            <a:r>
              <a:rPr lang="en-US" sz="4400" cap="none" dirty="0" smtClean="0"/>
              <a:t>Course Introduction</a:t>
            </a:r>
            <a:endParaRPr lang="en-US" sz="4400" cap="none" dirty="0"/>
          </a:p>
        </p:txBody>
      </p:sp>
      <p:sp>
        <p:nvSpPr>
          <p:cNvPr id="3" name="Content Placeholder 2"/>
          <p:cNvSpPr>
            <a:spLocks noGrp="1"/>
          </p:cNvSpPr>
          <p:nvPr>
            <p:ph sz="quarter" idx="13"/>
          </p:nvPr>
        </p:nvSpPr>
        <p:spPr/>
        <p:txBody>
          <a:bodyPr/>
          <a:lstStyle/>
          <a:p>
            <a:pPr marL="0" indent="0">
              <a:buNone/>
            </a:pPr>
            <a:r>
              <a:rPr lang="en-US" sz="3600" cap="none" dirty="0" smtClean="0"/>
              <a:t>			Beginning Notes Week 1</a:t>
            </a:r>
          </a:p>
          <a:p>
            <a:pPr marL="0" indent="0">
              <a:buNone/>
            </a:pPr>
            <a:endParaRPr lang="en-US" cap="none" dirty="0"/>
          </a:p>
          <a:p>
            <a:pPr marL="0" indent="0">
              <a:buNone/>
            </a:pPr>
            <a:endParaRPr lang="en-US" cap="none" dirty="0" smtClean="0"/>
          </a:p>
          <a:p>
            <a:pPr marL="0" indent="0">
              <a:buNone/>
            </a:pPr>
            <a:r>
              <a:rPr lang="en-US" cap="none" dirty="0" smtClean="0">
                <a:hlinkClick r:id="rId2"/>
              </a:rPr>
              <a:t>https://courses.sfcollege.edu/courses/317096/pages/beginning-notes-week-1?module_item_id=6174735 https://courses.sfcollege.edu/courses/317096/pages/beginning-notes-week-1?</a:t>
            </a:r>
            <a:r>
              <a:rPr lang="en-US" cap="none" dirty="0" smtClean="0">
                <a:hlinkClick r:id="rId3"/>
              </a:rPr>
              <a:t>module_item_id</a:t>
            </a:r>
            <a:r>
              <a:rPr lang="en-US" cap="none" dirty="0" smtClean="0">
                <a:hlinkClick r:id="rId2"/>
              </a:rPr>
              <a:t>=6174735</a:t>
            </a:r>
            <a:endParaRPr lang="en-US" cap="none" dirty="0" smtClean="0"/>
          </a:p>
          <a:p>
            <a:pPr marL="0" indent="0">
              <a:buNone/>
            </a:pPr>
            <a:endParaRPr lang="en-US" cap="none" dirty="0"/>
          </a:p>
        </p:txBody>
      </p:sp>
    </p:spTree>
    <p:extLst>
      <p:ext uri="{BB962C8B-B14F-4D97-AF65-F5344CB8AC3E}">
        <p14:creationId xmlns:p14="http://schemas.microsoft.com/office/powerpoint/2010/main" val="860961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After QM</a:t>
            </a:r>
            <a:br>
              <a:rPr lang="en-US" cap="none" dirty="0" smtClean="0"/>
            </a:br>
            <a:r>
              <a:rPr lang="en-US" cap="none" dirty="0" smtClean="0"/>
              <a:t>Beginning Notes Week 1</a:t>
            </a:r>
            <a:endParaRPr lang="en-US" cap="none" dirty="0"/>
          </a:p>
        </p:txBody>
      </p:sp>
      <p:sp>
        <p:nvSpPr>
          <p:cNvPr id="3" name="Content Placeholder 2"/>
          <p:cNvSpPr>
            <a:spLocks noGrp="1"/>
          </p:cNvSpPr>
          <p:nvPr>
            <p:ph sz="quarter" idx="13"/>
          </p:nvPr>
        </p:nvSpPr>
        <p:spPr/>
        <p:txBody>
          <a:bodyPr/>
          <a:lstStyle/>
          <a:p>
            <a:pPr marL="0" indent="0">
              <a:buNone/>
            </a:pPr>
            <a:r>
              <a:rPr lang="en-US" cap="none" dirty="0" smtClean="0"/>
              <a:t>Welcome to ENC1101. I look forward to working with you this semester!</a:t>
            </a:r>
          </a:p>
          <a:p>
            <a:pPr marL="0" indent="0">
              <a:buNone/>
            </a:pPr>
            <a:r>
              <a:rPr lang="en-US" b="1" cap="none" dirty="0" smtClean="0"/>
              <a:t>Everything you need for this first week of class can be found in the week 1 module</a:t>
            </a:r>
            <a:r>
              <a:rPr lang="en-US" cap="none" dirty="0" smtClean="0"/>
              <a:t>. This week includes reading the class syllabus, introducing yourself to classmates, working on thesis development, and writing essay 1.</a:t>
            </a:r>
          </a:p>
          <a:p>
            <a:pPr marL="0" indent="0">
              <a:buNone/>
            </a:pPr>
            <a:r>
              <a:rPr lang="en-US" b="1" cap="none" dirty="0" smtClean="0"/>
              <a:t>Week 1 module objectives</a:t>
            </a:r>
            <a:endParaRPr lang="en-US" cap="none" dirty="0" smtClean="0"/>
          </a:p>
          <a:p>
            <a:pPr marL="0" indent="0">
              <a:buNone/>
            </a:pPr>
            <a:r>
              <a:rPr lang="en-US" cap="none" dirty="0" smtClean="0"/>
              <a:t>By the end of this week students should be able to recognize a vague thesis and to write a thesis that is specific and focused.</a:t>
            </a:r>
            <a:endParaRPr lang="en-US" cap="none" dirty="0"/>
          </a:p>
        </p:txBody>
      </p:sp>
    </p:spTree>
    <p:extLst>
      <p:ext uri="{BB962C8B-B14F-4D97-AF65-F5344CB8AC3E}">
        <p14:creationId xmlns:p14="http://schemas.microsoft.com/office/powerpoint/2010/main" val="164027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After QM</a:t>
            </a:r>
            <a:r>
              <a:rPr lang="en-US" cap="none" dirty="0"/>
              <a:t/>
            </a:r>
            <a:br>
              <a:rPr lang="en-US" cap="none" dirty="0"/>
            </a:br>
            <a:r>
              <a:rPr lang="en-US" cap="none" dirty="0" smtClean="0"/>
              <a:t>Beginning Notes Week 1, Continued</a:t>
            </a:r>
            <a:endParaRPr lang="en-US" cap="none" dirty="0"/>
          </a:p>
        </p:txBody>
      </p:sp>
      <p:sp>
        <p:nvSpPr>
          <p:cNvPr id="3" name="Content Placeholder 2"/>
          <p:cNvSpPr>
            <a:spLocks noGrp="1"/>
          </p:cNvSpPr>
          <p:nvPr>
            <p:ph sz="quarter" idx="13"/>
          </p:nvPr>
        </p:nvSpPr>
        <p:spPr/>
        <p:txBody>
          <a:bodyPr>
            <a:normAutofit fontScale="40000" lnSpcReduction="20000"/>
          </a:bodyPr>
          <a:lstStyle/>
          <a:p>
            <a:pPr marL="0" indent="0">
              <a:buNone/>
            </a:pPr>
            <a:r>
              <a:rPr lang="en-US" sz="3400" b="1" cap="none" dirty="0" smtClean="0"/>
              <a:t>Questions?</a:t>
            </a:r>
            <a:endParaRPr lang="en-US" sz="3400" cap="none" dirty="0"/>
          </a:p>
          <a:p>
            <a:pPr marL="0" indent="0">
              <a:buNone/>
            </a:pPr>
            <a:r>
              <a:rPr lang="en-US" sz="3400" cap="none" dirty="0" smtClean="0"/>
              <a:t>If you have any questions about the class or an assignment, please ask them. I am happy to help.</a:t>
            </a:r>
          </a:p>
          <a:p>
            <a:pPr lvl="0"/>
            <a:r>
              <a:rPr lang="en-US" sz="3400" cap="none" dirty="0" smtClean="0"/>
              <a:t>Post to </a:t>
            </a:r>
            <a:r>
              <a:rPr lang="en-US" sz="3400" b="1" cap="none" dirty="0"/>
              <a:t>C</a:t>
            </a:r>
            <a:r>
              <a:rPr lang="en-US" sz="3400" b="1" cap="none" dirty="0" smtClean="0"/>
              <a:t>lass </a:t>
            </a:r>
            <a:r>
              <a:rPr lang="en-US" sz="3400" b="1" cap="none" dirty="0"/>
              <a:t>C</a:t>
            </a:r>
            <a:r>
              <a:rPr lang="en-US" sz="3400" b="1" cap="none" dirty="0" smtClean="0"/>
              <a:t>onnection</a:t>
            </a:r>
            <a:r>
              <a:rPr lang="en-US" sz="3400" cap="none" dirty="0" smtClean="0"/>
              <a:t>,  a discussion for students to ask for help or clarification. If you have any questions about class or an assignment, you may post them here. Teacher and students may respond. </a:t>
            </a:r>
          </a:p>
          <a:p>
            <a:pPr lvl="0"/>
            <a:r>
              <a:rPr lang="en-US" sz="3400" cap="none" dirty="0" smtClean="0"/>
              <a:t>Post to </a:t>
            </a:r>
            <a:r>
              <a:rPr lang="en-US" sz="3400" b="1" cap="none" dirty="0"/>
              <a:t>L</a:t>
            </a:r>
            <a:r>
              <a:rPr lang="en-US" sz="3400" b="1" cap="none" dirty="0" smtClean="0"/>
              <a:t>et's </a:t>
            </a:r>
            <a:r>
              <a:rPr lang="en-US" sz="3400" b="1" cap="none" dirty="0"/>
              <a:t>D</a:t>
            </a:r>
            <a:r>
              <a:rPr lang="en-US" sz="3400" b="1" cap="none" dirty="0" smtClean="0"/>
              <a:t>iscuss </a:t>
            </a:r>
            <a:r>
              <a:rPr lang="en-US" sz="3400" b="1" cap="none" dirty="0"/>
              <a:t>W</a:t>
            </a:r>
            <a:r>
              <a:rPr lang="en-US" sz="3400" b="1" cap="none" dirty="0" smtClean="0"/>
              <a:t>riting</a:t>
            </a:r>
            <a:r>
              <a:rPr lang="en-US" sz="3400" cap="none" dirty="0" smtClean="0"/>
              <a:t>, a discussion for students to post questions specifically focused on writing. Teacher and students may respond. </a:t>
            </a:r>
          </a:p>
          <a:p>
            <a:pPr lvl="0"/>
            <a:r>
              <a:rPr lang="en-US" sz="3400" cap="none" dirty="0" smtClean="0"/>
              <a:t>Send an </a:t>
            </a:r>
            <a:r>
              <a:rPr lang="en-US" sz="3400" b="1" cap="none" dirty="0" smtClean="0"/>
              <a:t>email</a:t>
            </a:r>
            <a:r>
              <a:rPr lang="en-US" sz="3400" cap="none" dirty="0" smtClean="0"/>
              <a:t>: questions may be sent through class mail, the inbox link at the top right of our class site. Class mail also connects to my </a:t>
            </a:r>
            <a:r>
              <a:rPr lang="en-US" sz="3400" cap="none" dirty="0"/>
              <a:t>S</a:t>
            </a:r>
            <a:r>
              <a:rPr lang="en-US" sz="3400" cap="none" dirty="0" smtClean="0"/>
              <a:t>anta </a:t>
            </a:r>
            <a:r>
              <a:rPr lang="en-US" sz="3400" cap="none" dirty="0"/>
              <a:t>F</a:t>
            </a:r>
            <a:r>
              <a:rPr lang="en-US" sz="3400" cap="none" dirty="0" smtClean="0"/>
              <a:t>e College email. </a:t>
            </a:r>
          </a:p>
          <a:p>
            <a:pPr lvl="0"/>
            <a:r>
              <a:rPr lang="en-US" sz="3400" cap="none" dirty="0" smtClean="0"/>
              <a:t>Call my office </a:t>
            </a:r>
            <a:r>
              <a:rPr lang="en-US" sz="3400" b="1" cap="none" dirty="0" smtClean="0"/>
              <a:t>phone</a:t>
            </a:r>
            <a:r>
              <a:rPr lang="en-US" sz="3400" cap="none" dirty="0" smtClean="0"/>
              <a:t>: 352.381.3652. </a:t>
            </a:r>
          </a:p>
          <a:p>
            <a:pPr marL="0" indent="0">
              <a:buNone/>
            </a:pPr>
            <a:r>
              <a:rPr lang="en-US" sz="3400" b="1" cap="none" dirty="0" smtClean="0"/>
              <a:t>Questions about </a:t>
            </a:r>
            <a:r>
              <a:rPr lang="en-US" sz="3400" b="1" cap="none" dirty="0" smtClean="0"/>
              <a:t>Canvas</a:t>
            </a:r>
            <a:r>
              <a:rPr lang="en-US" sz="3400" b="1" cap="none" dirty="0" smtClean="0"/>
              <a:t>?</a:t>
            </a:r>
            <a:endParaRPr lang="en-US" sz="3400" cap="none" dirty="0" smtClean="0"/>
          </a:p>
          <a:p>
            <a:pPr marL="0" indent="0">
              <a:buNone/>
            </a:pPr>
            <a:r>
              <a:rPr lang="en-US" sz="3400" cap="none" dirty="0" smtClean="0"/>
              <a:t>If you have questions about </a:t>
            </a:r>
            <a:r>
              <a:rPr lang="en-US" sz="3400" cap="none" dirty="0" smtClean="0"/>
              <a:t>Canvas</a:t>
            </a:r>
            <a:r>
              <a:rPr lang="en-US" sz="3400" cap="none" dirty="0" smtClean="0"/>
              <a:t>, you can start by clicking on Canvas 101 for students located on the left.</a:t>
            </a:r>
          </a:p>
          <a:p>
            <a:endParaRPr lang="en-US" dirty="0"/>
          </a:p>
        </p:txBody>
      </p:sp>
    </p:spTree>
    <p:extLst>
      <p:ext uri="{BB962C8B-B14F-4D97-AF65-F5344CB8AC3E}">
        <p14:creationId xmlns:p14="http://schemas.microsoft.com/office/powerpoint/2010/main" val="110055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QM S</a:t>
            </a:r>
            <a:r>
              <a:rPr lang="en-US" sz="4400" cap="none" dirty="0" smtClean="0"/>
              <a:t>tandard</a:t>
            </a:r>
            <a:r>
              <a:rPr lang="en-US" sz="4400" dirty="0" smtClean="0"/>
              <a:t> 2.4</a:t>
            </a:r>
            <a:endParaRPr lang="en-US" sz="4400" dirty="0"/>
          </a:p>
        </p:txBody>
      </p:sp>
      <p:sp>
        <p:nvSpPr>
          <p:cNvPr id="6" name="Content Placeholder 5"/>
          <p:cNvSpPr>
            <a:spLocks noGrp="1"/>
          </p:cNvSpPr>
          <p:nvPr>
            <p:ph sz="quarter" idx="13"/>
          </p:nvPr>
        </p:nvSpPr>
        <p:spPr/>
        <p:txBody>
          <a:bodyPr>
            <a:normAutofit/>
          </a:bodyPr>
          <a:lstStyle/>
          <a:p>
            <a:pPr marL="0" indent="0">
              <a:buNone/>
            </a:pPr>
            <a:r>
              <a:rPr lang="en-US" sz="3600" i="1" cap="none" dirty="0" smtClean="0"/>
              <a:t>The relationship between learning objectives or competencies and course activities is clearly stated.</a:t>
            </a:r>
            <a:endParaRPr lang="en-US" sz="3600" i="1" cap="none" dirty="0"/>
          </a:p>
        </p:txBody>
      </p:sp>
    </p:spTree>
    <p:extLst>
      <p:ext uri="{BB962C8B-B14F-4D97-AF65-F5344CB8AC3E}">
        <p14:creationId xmlns:p14="http://schemas.microsoft.com/office/powerpoint/2010/main" val="10057047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Peer Reviewer Recommendations</a:t>
            </a:r>
            <a:endParaRPr lang="en-US" sz="4400" cap="none" dirty="0"/>
          </a:p>
        </p:txBody>
      </p:sp>
      <p:sp>
        <p:nvSpPr>
          <p:cNvPr id="7" name="Content Placeholder 6"/>
          <p:cNvSpPr>
            <a:spLocks noGrp="1"/>
          </p:cNvSpPr>
          <p:nvPr>
            <p:ph sz="quarter" idx="13"/>
          </p:nvPr>
        </p:nvSpPr>
        <p:spPr/>
        <p:txBody>
          <a:bodyPr/>
          <a:lstStyle/>
          <a:p>
            <a:pPr marL="0" indent="0">
              <a:buNone/>
            </a:pPr>
            <a:r>
              <a:rPr lang="en-US" cap="none" dirty="0" smtClean="0"/>
              <a:t>The module objectives listed in each week’s beginning notes and on the course worksheet are measurable and consistent with the course-level objectives as stated in this standard.</a:t>
            </a:r>
          </a:p>
          <a:p>
            <a:pPr marL="0" indent="0">
              <a:buNone/>
            </a:pPr>
            <a:endParaRPr lang="en-US" cap="none" dirty="0"/>
          </a:p>
        </p:txBody>
      </p:sp>
      <p:pic>
        <p:nvPicPr>
          <p:cNvPr id="8" name="Picture 7" descr="Screen Shot 2016-03-12 at 2.15.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200" y="3341228"/>
            <a:ext cx="4682339" cy="3016809"/>
          </a:xfrm>
          <a:prstGeom prst="rect">
            <a:avLst/>
          </a:prstGeom>
        </p:spPr>
      </p:pic>
      <p:sp>
        <p:nvSpPr>
          <p:cNvPr id="9" name="TextBox 8"/>
          <p:cNvSpPr txBox="1"/>
          <p:nvPr/>
        </p:nvSpPr>
        <p:spPr>
          <a:xfrm>
            <a:off x="8386191" y="6076536"/>
            <a:ext cx="2246829" cy="369332"/>
          </a:xfrm>
          <a:prstGeom prst="rect">
            <a:avLst/>
          </a:prstGeom>
          <a:noFill/>
        </p:spPr>
        <p:txBody>
          <a:bodyPr wrap="none" rtlCol="0">
            <a:spAutoFit/>
          </a:bodyPr>
          <a:lstStyle/>
          <a:p>
            <a:r>
              <a:rPr lang="en-US" dirty="0" smtClean="0"/>
              <a:t>Lewis Global PR Photo</a:t>
            </a:r>
            <a:endParaRPr lang="en-US" dirty="0"/>
          </a:p>
        </p:txBody>
      </p:sp>
    </p:spTree>
    <p:extLst>
      <p:ext uri="{BB962C8B-B14F-4D97-AF65-F5344CB8AC3E}">
        <p14:creationId xmlns:p14="http://schemas.microsoft.com/office/powerpoint/2010/main" val="30736276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ENC 1101 Minimum Course Outcomes</a:t>
            </a:r>
            <a:endParaRPr lang="en-US" sz="4400" cap="none" dirty="0"/>
          </a:p>
        </p:txBody>
      </p:sp>
      <p:sp>
        <p:nvSpPr>
          <p:cNvPr id="3" name="Content Placeholder 2"/>
          <p:cNvSpPr>
            <a:spLocks noGrp="1"/>
          </p:cNvSpPr>
          <p:nvPr>
            <p:ph sz="quarter" idx="13"/>
          </p:nvPr>
        </p:nvSpPr>
        <p:spPr/>
        <p:txBody>
          <a:bodyPr>
            <a:normAutofit fontScale="92500" lnSpcReduction="10000"/>
          </a:bodyPr>
          <a:lstStyle/>
          <a:p>
            <a:pPr lvl="0"/>
            <a:r>
              <a:rPr lang="en-US" sz="1900" cap="none" dirty="0" smtClean="0"/>
              <a:t>Students will be competent in reading instructions and essays. </a:t>
            </a:r>
          </a:p>
          <a:p>
            <a:pPr lvl="0"/>
            <a:r>
              <a:rPr lang="en-US" sz="1900" cap="none" dirty="0" smtClean="0"/>
              <a:t>Students will be able to write essays substantially free of major errors of standard written English. </a:t>
            </a:r>
          </a:p>
          <a:p>
            <a:pPr lvl="0"/>
            <a:r>
              <a:rPr lang="en-US" sz="1900" cap="none" dirty="0" smtClean="0"/>
              <a:t>Students will be able to use supporting details in an essay.</a:t>
            </a:r>
          </a:p>
          <a:p>
            <a:pPr lvl="0"/>
            <a:r>
              <a:rPr lang="en-US" sz="1900" cap="none" dirty="0" smtClean="0"/>
              <a:t>Students will be competent in structuring essays.</a:t>
            </a:r>
          </a:p>
          <a:p>
            <a:pPr lvl="0"/>
            <a:r>
              <a:rPr lang="en-US" sz="1900" cap="none" dirty="0"/>
              <a:t>Students will be competent in formatting their essays according to MLA conventions. </a:t>
            </a:r>
          </a:p>
          <a:p>
            <a:pPr lvl="0"/>
            <a:r>
              <a:rPr lang="en-US" sz="1900" cap="none" dirty="0"/>
              <a:t>Students will be able to incorporate information from two or more distinct sources into an essay. </a:t>
            </a:r>
          </a:p>
          <a:p>
            <a:pPr lvl="0"/>
            <a:r>
              <a:rPr lang="en-US" sz="1900" cap="none" dirty="0"/>
              <a:t>Students will learn that the process of writing requires working with drafts in order to achieve an effective final product.</a:t>
            </a:r>
          </a:p>
          <a:p>
            <a:endParaRPr lang="en-US" sz="1800" dirty="0"/>
          </a:p>
        </p:txBody>
      </p:sp>
    </p:spTree>
    <p:extLst>
      <p:ext uri="{BB962C8B-B14F-4D97-AF65-F5344CB8AC3E}">
        <p14:creationId xmlns:p14="http://schemas.microsoft.com/office/powerpoint/2010/main" val="29655587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Before and After QM</a:t>
            </a:r>
            <a:br>
              <a:rPr lang="en-US" sz="4400" cap="none" dirty="0" smtClean="0"/>
            </a:br>
            <a:r>
              <a:rPr lang="en-US" sz="4400" cap="none" dirty="0" smtClean="0"/>
              <a:t>Module Objectives</a:t>
            </a:r>
            <a:endParaRPr lang="en-US" sz="4400" cap="none" dirty="0"/>
          </a:p>
        </p:txBody>
      </p:sp>
      <p:sp>
        <p:nvSpPr>
          <p:cNvPr id="3" name="Content Placeholder 2"/>
          <p:cNvSpPr>
            <a:spLocks noGrp="1"/>
          </p:cNvSpPr>
          <p:nvPr>
            <p:ph sz="quarter" idx="13"/>
          </p:nvPr>
        </p:nvSpPr>
        <p:spPr/>
        <p:txBody>
          <a:bodyPr/>
          <a:lstStyle/>
          <a:p>
            <a:pPr marL="0" indent="0">
              <a:buNone/>
            </a:pPr>
            <a:r>
              <a:rPr lang="en-US" cap="none" dirty="0" smtClean="0"/>
              <a:t>Before</a:t>
            </a:r>
          </a:p>
          <a:p>
            <a:pPr marL="0" indent="0">
              <a:buNone/>
            </a:pPr>
            <a:r>
              <a:rPr lang="en-US" cap="none" dirty="0" smtClean="0"/>
              <a:t>Week </a:t>
            </a:r>
            <a:r>
              <a:rPr lang="en-US" cap="none" dirty="0"/>
              <a:t>3</a:t>
            </a:r>
          </a:p>
          <a:p>
            <a:r>
              <a:rPr lang="en-US" cap="none" dirty="0"/>
              <a:t>Remember that your Essay 2 rough draft is due to the Week 3B discussion for writing workshop peer review</a:t>
            </a:r>
          </a:p>
          <a:p>
            <a:r>
              <a:rPr lang="en-US" cap="none" dirty="0"/>
              <a:t>MLA paper format is required for essay assignments. MLA materials are provided in </a:t>
            </a:r>
            <a:r>
              <a:rPr lang="en-US" i="1" cap="none" dirty="0"/>
              <a:t>the Bedford Handbook</a:t>
            </a:r>
            <a:r>
              <a:rPr lang="en-US" cap="none" dirty="0"/>
              <a:t> and class handouts.</a:t>
            </a:r>
          </a:p>
          <a:p>
            <a:endParaRPr lang="en-US" dirty="0"/>
          </a:p>
        </p:txBody>
      </p:sp>
      <p:sp>
        <p:nvSpPr>
          <p:cNvPr id="4" name="Content Placeholder 3"/>
          <p:cNvSpPr>
            <a:spLocks noGrp="1"/>
          </p:cNvSpPr>
          <p:nvPr>
            <p:ph sz="quarter" idx="14"/>
          </p:nvPr>
        </p:nvSpPr>
        <p:spPr/>
        <p:txBody>
          <a:bodyPr>
            <a:normAutofit fontScale="92500" lnSpcReduction="20000"/>
          </a:bodyPr>
          <a:lstStyle/>
          <a:p>
            <a:pPr marL="0" indent="0">
              <a:buNone/>
            </a:pPr>
            <a:r>
              <a:rPr lang="en-US" cap="none" dirty="0" smtClean="0"/>
              <a:t>After</a:t>
            </a:r>
          </a:p>
          <a:p>
            <a:r>
              <a:rPr lang="en-US" cap="none" dirty="0" smtClean="0"/>
              <a:t>By the </a:t>
            </a:r>
            <a:r>
              <a:rPr lang="en-US" cap="none" dirty="0"/>
              <a:t>end of </a:t>
            </a:r>
            <a:r>
              <a:rPr lang="en-US" cap="none" dirty="0" smtClean="0"/>
              <a:t>Week 3 students </a:t>
            </a:r>
            <a:r>
              <a:rPr lang="en-US" cap="none" dirty="0"/>
              <a:t>should be able to write peer reviews regarding essay structure, supporting details, MLA documentation, MLA paper format, and sentence-level errors</a:t>
            </a:r>
            <a:r>
              <a:rPr lang="en-US" cap="none" dirty="0" smtClean="0"/>
              <a:t>.</a:t>
            </a:r>
          </a:p>
          <a:p>
            <a:r>
              <a:rPr lang="en-US" cap="none" dirty="0" smtClean="0"/>
              <a:t>They </a:t>
            </a:r>
            <a:r>
              <a:rPr lang="en-US" cap="none" dirty="0"/>
              <a:t>should be able to reflect on their own writing and their goals for revision. </a:t>
            </a:r>
            <a:endParaRPr lang="en-US" cap="none" dirty="0" smtClean="0"/>
          </a:p>
          <a:p>
            <a:r>
              <a:rPr lang="en-US" cap="none" dirty="0" smtClean="0"/>
              <a:t>They </a:t>
            </a:r>
            <a:r>
              <a:rPr lang="en-US" cap="none" dirty="0"/>
              <a:t>should be able to write shorter and longer assignments </a:t>
            </a:r>
            <a:r>
              <a:rPr lang="en-US" cap="none" dirty="0" smtClean="0"/>
              <a:t>using </a:t>
            </a:r>
            <a:r>
              <a:rPr lang="en-US" cap="none" dirty="0"/>
              <a:t>correct MLA documentation and correct MLA paper format.</a:t>
            </a:r>
          </a:p>
          <a:p>
            <a:endParaRPr lang="en-US" dirty="0"/>
          </a:p>
        </p:txBody>
      </p:sp>
    </p:spTree>
    <p:extLst>
      <p:ext uri="{BB962C8B-B14F-4D97-AF65-F5344CB8AC3E}">
        <p14:creationId xmlns:p14="http://schemas.microsoft.com/office/powerpoint/2010/main" val="41481075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400" cap="none" dirty="0" smtClean="0">
                <a:cs typeface="Century"/>
              </a:rPr>
              <a:t>Students and Teacher Benefit</a:t>
            </a:r>
            <a:endParaRPr lang="en-US" sz="4400" cap="none" dirty="0">
              <a:cs typeface="Century"/>
            </a:endParaRPr>
          </a:p>
        </p:txBody>
      </p:sp>
      <p:sp>
        <p:nvSpPr>
          <p:cNvPr id="3" name="Content Placeholder 2"/>
          <p:cNvSpPr>
            <a:spLocks noGrp="1"/>
          </p:cNvSpPr>
          <p:nvPr>
            <p:ph sz="quarter" idx="13"/>
          </p:nvPr>
        </p:nvSpPr>
        <p:spPr/>
        <p:txBody>
          <a:bodyPr>
            <a:normAutofit fontScale="47500" lnSpcReduction="20000"/>
          </a:bodyPr>
          <a:lstStyle/>
          <a:p>
            <a:r>
              <a:rPr lang="en-US" sz="3600" cap="none" dirty="0" smtClean="0">
                <a:cs typeface="Century"/>
              </a:rPr>
              <a:t>Focus on class work instead of experiencing stress from navigation</a:t>
            </a:r>
          </a:p>
          <a:p>
            <a:r>
              <a:rPr lang="en-US" sz="3600" cap="none" dirty="0" smtClean="0">
                <a:cs typeface="Century"/>
              </a:rPr>
              <a:t>Engage in activities that clearly align with course objectives</a:t>
            </a:r>
          </a:p>
          <a:p>
            <a:r>
              <a:rPr lang="en-US" sz="3600" cap="none" dirty="0" smtClean="0">
                <a:cs typeface="Century"/>
              </a:rPr>
              <a:t>Use technology necessary to the class and to learning</a:t>
            </a:r>
          </a:p>
          <a:p>
            <a:r>
              <a:rPr lang="en-US" sz="3600" cap="none" dirty="0" smtClean="0">
                <a:cs typeface="Century"/>
              </a:rPr>
              <a:t>Have accessibility as needed</a:t>
            </a:r>
          </a:p>
          <a:p>
            <a:r>
              <a:rPr lang="en-US" sz="3600" cap="none" dirty="0" smtClean="0">
                <a:cs typeface="Century"/>
              </a:rPr>
              <a:t>Know about college resources</a:t>
            </a:r>
          </a:p>
          <a:p>
            <a:r>
              <a:rPr lang="en-US" sz="3600" cap="none" dirty="0" smtClean="0">
                <a:cs typeface="Century"/>
              </a:rPr>
              <a:t>Participate in assessments that align with course objectives</a:t>
            </a:r>
          </a:p>
          <a:p>
            <a:pPr marL="0" indent="0">
              <a:buNone/>
            </a:pPr>
            <a:endParaRPr lang="en-US" dirty="0" smtClean="0"/>
          </a:p>
          <a:p>
            <a:pPr marL="0" indent="0">
              <a:buNone/>
            </a:pPr>
            <a:endParaRPr lang="en-US" dirty="0" smtClean="0"/>
          </a:p>
          <a:p>
            <a:pPr marL="0" indent="0">
              <a:buNone/>
            </a:pPr>
            <a:endParaRPr lang="en-US" dirty="0"/>
          </a:p>
        </p:txBody>
      </p:sp>
      <p:sp>
        <p:nvSpPr>
          <p:cNvPr id="4" name="Content Placeholder 3"/>
          <p:cNvSpPr>
            <a:spLocks noGrp="1"/>
          </p:cNvSpPr>
          <p:nvPr>
            <p:ph sz="quarter" idx="14"/>
          </p:nvPr>
        </p:nvSpPr>
        <p:spPr/>
        <p:txBody>
          <a:bodyPr>
            <a:normAutofit/>
          </a:bodyPr>
          <a:lstStyle/>
          <a:p>
            <a:r>
              <a:rPr lang="en-US" cap="none" dirty="0" smtClean="0">
                <a:cs typeface="Century"/>
              </a:rPr>
              <a:t>Sees course from a learner’s point of view</a:t>
            </a:r>
          </a:p>
          <a:p>
            <a:r>
              <a:rPr lang="en-US" cap="none" dirty="0" smtClean="0">
                <a:cs typeface="Century"/>
              </a:rPr>
              <a:t>Connects with students </a:t>
            </a:r>
          </a:p>
          <a:p>
            <a:r>
              <a:rPr lang="en-US" cap="none" dirty="0" smtClean="0">
                <a:cs typeface="Century"/>
              </a:rPr>
              <a:t>Creates a clearer learning environment</a:t>
            </a:r>
          </a:p>
          <a:p>
            <a:r>
              <a:rPr lang="en-US" cap="none" dirty="0" smtClean="0">
                <a:cs typeface="Century"/>
              </a:rPr>
              <a:t>Makes sure course objectives align with class work and materials</a:t>
            </a:r>
          </a:p>
          <a:p>
            <a:r>
              <a:rPr lang="en-US" cap="none" dirty="0" smtClean="0">
                <a:cs typeface="Century"/>
              </a:rPr>
              <a:t>Receives positive feedback </a:t>
            </a:r>
          </a:p>
          <a:p>
            <a:r>
              <a:rPr lang="en-US" cap="none" dirty="0" smtClean="0">
                <a:cs typeface="Century"/>
              </a:rPr>
              <a:t>Has a class recognized as QM certified </a:t>
            </a:r>
            <a:endParaRPr lang="en-US" cap="none" dirty="0">
              <a:cs typeface="Century"/>
            </a:endParaRPr>
          </a:p>
        </p:txBody>
      </p:sp>
      <p:sp>
        <p:nvSpPr>
          <p:cNvPr id="5" name="TextBox 4"/>
          <p:cNvSpPr txBox="1"/>
          <p:nvPr/>
        </p:nvSpPr>
        <p:spPr>
          <a:xfrm>
            <a:off x="9415306" y="151092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134587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Suggestions Regarding QM Peer Review </a:t>
            </a:r>
            <a:endParaRPr lang="en-US" sz="4400" cap="none" dirty="0"/>
          </a:p>
        </p:txBody>
      </p:sp>
      <p:sp>
        <p:nvSpPr>
          <p:cNvPr id="3" name="Content Placeholder 2"/>
          <p:cNvSpPr>
            <a:spLocks noGrp="1"/>
          </p:cNvSpPr>
          <p:nvPr>
            <p:ph sz="quarter" idx="13"/>
          </p:nvPr>
        </p:nvSpPr>
        <p:spPr/>
        <p:txBody>
          <a:bodyPr/>
          <a:lstStyle/>
          <a:p>
            <a:r>
              <a:rPr lang="en-US" cap="none" dirty="0" smtClean="0"/>
              <a:t>Complete the course “Applying the QM Rubric” (APPQMR)</a:t>
            </a:r>
          </a:p>
          <a:p>
            <a:r>
              <a:rPr lang="en-US" cap="none" dirty="0" smtClean="0"/>
              <a:t>Complete a QM Self-</a:t>
            </a:r>
            <a:r>
              <a:rPr lang="en-US" cap="none" dirty="0"/>
              <a:t>R</a:t>
            </a:r>
            <a:r>
              <a:rPr lang="en-US" cap="none" dirty="0" smtClean="0"/>
              <a:t>eview Worksheet before submitting course </a:t>
            </a:r>
          </a:p>
          <a:p>
            <a:r>
              <a:rPr lang="en-US" cap="none" dirty="0" smtClean="0"/>
              <a:t>Be willing </a:t>
            </a:r>
            <a:r>
              <a:rPr lang="en-US" cap="none" dirty="0"/>
              <a:t>to </a:t>
            </a:r>
            <a:r>
              <a:rPr lang="en-US" cap="none" dirty="0" smtClean="0"/>
              <a:t>listen to reviews</a:t>
            </a:r>
          </a:p>
          <a:p>
            <a:r>
              <a:rPr lang="en-US" cap="none" dirty="0" smtClean="0"/>
              <a:t>Be willing to make necessary changes</a:t>
            </a:r>
            <a:endParaRPr lang="en-US" cap="none" dirty="0"/>
          </a:p>
          <a:p>
            <a:r>
              <a:rPr lang="en-US" cap="none" dirty="0"/>
              <a:t>View the peer review process as helpful</a:t>
            </a:r>
          </a:p>
          <a:p>
            <a:pPr marL="0" indent="0">
              <a:buNone/>
            </a:pPr>
            <a:endParaRPr lang="en-US" cap="none"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060350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none" dirty="0" smtClean="0"/>
              <a:t>Links to Classes: Before and After Peer Review</a:t>
            </a:r>
            <a:endParaRPr lang="en-US" sz="4000" cap="none" dirty="0"/>
          </a:p>
        </p:txBody>
      </p:sp>
      <p:sp>
        <p:nvSpPr>
          <p:cNvPr id="3" name="Content Placeholder 2"/>
          <p:cNvSpPr>
            <a:spLocks noGrp="1"/>
          </p:cNvSpPr>
          <p:nvPr>
            <p:ph sz="quarter" idx="13"/>
          </p:nvPr>
        </p:nvSpPr>
        <p:spPr/>
        <p:txBody>
          <a:bodyPr/>
          <a:lstStyle/>
          <a:p>
            <a:pPr marL="0" indent="0">
              <a:buNone/>
            </a:pPr>
            <a:r>
              <a:rPr lang="en-US" dirty="0"/>
              <a:t> </a:t>
            </a:r>
          </a:p>
          <a:p>
            <a:pPr marL="0" indent="0">
              <a:buNone/>
            </a:pPr>
            <a:r>
              <a:rPr lang="en-US" u="sng" dirty="0" smtClean="0">
                <a:hlinkClick r:id="rId2"/>
              </a:rPr>
              <a:t>https://courses.sfcollege.edu/courses/332404   </a:t>
            </a:r>
            <a:endParaRPr lang="en-US" u="sng" dirty="0" smtClean="0"/>
          </a:p>
          <a:p>
            <a:pPr marL="0" indent="0">
              <a:buNone/>
            </a:pPr>
            <a:r>
              <a:rPr lang="en-US" dirty="0" smtClean="0"/>
              <a:t>(</a:t>
            </a:r>
            <a:r>
              <a:rPr lang="en-US" cap="none" dirty="0" smtClean="0"/>
              <a:t>Before QM Peer Review</a:t>
            </a:r>
            <a:r>
              <a:rPr lang="en-US" dirty="0" smtClean="0"/>
              <a:t>)</a:t>
            </a:r>
            <a:endParaRPr lang="en-US" dirty="0"/>
          </a:p>
          <a:p>
            <a:pPr marL="0" indent="0">
              <a:buNone/>
            </a:pPr>
            <a:endParaRPr lang="en-US" dirty="0" smtClean="0"/>
          </a:p>
          <a:p>
            <a:pPr marL="0" indent="0">
              <a:buNone/>
            </a:pPr>
            <a:r>
              <a:rPr lang="en-US" u="sng" dirty="0" smtClean="0">
                <a:hlinkClick r:id="rId3" tooltip="After "/>
              </a:rPr>
              <a:t>https://courses.sfcollege.edu/courses/317096</a:t>
            </a:r>
            <a:endParaRPr lang="en-US" u="sng" dirty="0" smtClean="0"/>
          </a:p>
          <a:p>
            <a:pPr marL="0" indent="0">
              <a:buNone/>
            </a:pPr>
            <a:r>
              <a:rPr lang="en-US" dirty="0" smtClean="0"/>
              <a:t>(</a:t>
            </a:r>
            <a:r>
              <a:rPr lang="en-US" cap="none" dirty="0" smtClean="0"/>
              <a:t>After QM Peer Review</a:t>
            </a:r>
            <a:r>
              <a:rPr lang="en-US" dirty="0" smtClean="0"/>
              <a:t>)</a:t>
            </a:r>
            <a:endParaRPr lang="en-US" dirty="0"/>
          </a:p>
          <a:p>
            <a:pPr marL="0" indent="0">
              <a:buNone/>
            </a:pPr>
            <a:r>
              <a:rPr lang="en-US" dirty="0"/>
              <a:t> </a:t>
            </a:r>
          </a:p>
        </p:txBody>
      </p:sp>
    </p:spTree>
    <p:extLst>
      <p:ext uri="{BB962C8B-B14F-4D97-AF65-F5344CB8AC3E}">
        <p14:creationId xmlns:p14="http://schemas.microsoft.com/office/powerpoint/2010/main" val="2216944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5888" y="1160061"/>
            <a:ext cx="8607779" cy="4524315"/>
          </a:xfrm>
          <a:prstGeom prst="rect">
            <a:avLst/>
          </a:prstGeom>
        </p:spPr>
        <p:txBody>
          <a:bodyPr wrap="square">
            <a:spAutoFit/>
          </a:bodyPr>
          <a:lstStyle/>
          <a:p>
            <a:r>
              <a:rPr lang="en-US" sz="2000" dirty="0" smtClean="0"/>
              <a:t>                                       </a:t>
            </a:r>
            <a:r>
              <a:rPr lang="en-US" sz="3600" dirty="0" smtClean="0"/>
              <a:t>    </a:t>
            </a:r>
            <a:r>
              <a:rPr lang="en-US" sz="4800" dirty="0" smtClean="0"/>
              <a:t>Introduction</a:t>
            </a:r>
          </a:p>
          <a:p>
            <a:pPr marL="342900" indent="-342900">
              <a:buFont typeface="Arial"/>
              <a:buChar char="•"/>
            </a:pPr>
            <a:endParaRPr lang="en-US" sz="2000" dirty="0"/>
          </a:p>
          <a:p>
            <a:pPr marL="342900" indent="-342900">
              <a:buFont typeface="Arial"/>
              <a:buChar char="•"/>
            </a:pPr>
            <a:r>
              <a:rPr lang="en-US" sz="2000" b="1" dirty="0" smtClean="0"/>
              <a:t>Decade of Online Experience. </a:t>
            </a:r>
            <a:r>
              <a:rPr lang="en-US" sz="2000" dirty="0" smtClean="0"/>
              <a:t>At Santa Fe College I have taught all of my classes online for the past eight years—Composition </a:t>
            </a:r>
            <a:r>
              <a:rPr lang="en-US" sz="2000" dirty="0"/>
              <a:t>I, Composition II, </a:t>
            </a:r>
            <a:r>
              <a:rPr lang="en-US" sz="2000" dirty="0" smtClean="0"/>
              <a:t>Fiction Writing</a:t>
            </a:r>
            <a:r>
              <a:rPr lang="en-US" sz="2000" dirty="0"/>
              <a:t>, and </a:t>
            </a:r>
            <a:r>
              <a:rPr lang="en-US" sz="2000" dirty="0" smtClean="0"/>
              <a:t>others.</a:t>
            </a:r>
          </a:p>
          <a:p>
            <a:pPr marL="342900" indent="-342900">
              <a:buFont typeface="Arial"/>
              <a:buChar char="•"/>
            </a:pPr>
            <a:endParaRPr lang="en-US" sz="2000" dirty="0"/>
          </a:p>
          <a:p>
            <a:pPr marL="342900" indent="-342900">
              <a:buFont typeface="Arial"/>
              <a:buChar char="•"/>
            </a:pPr>
            <a:r>
              <a:rPr lang="en-US" sz="2000" b="1" dirty="0" smtClean="0"/>
              <a:t>QM </a:t>
            </a:r>
            <a:r>
              <a:rPr lang="en-US" sz="2000" b="1" dirty="0"/>
              <a:t>Peer </a:t>
            </a:r>
            <a:r>
              <a:rPr lang="en-US" sz="2000" b="1" dirty="0" smtClean="0"/>
              <a:t>Review</a:t>
            </a:r>
            <a:r>
              <a:rPr lang="en-US" sz="2000" dirty="0" smtClean="0"/>
              <a:t>. Last semester I submitted one of my classes for a QM Peer Review to improve the way that students learn how to write. I have also become certified as a QM Peer Reviewer myself.</a:t>
            </a:r>
          </a:p>
          <a:p>
            <a:pPr marL="342900" indent="-342900">
              <a:buFont typeface="Arial"/>
              <a:buChar char="•"/>
            </a:pPr>
            <a:endParaRPr lang="en-US" sz="2000" dirty="0"/>
          </a:p>
          <a:p>
            <a:pPr marL="342900" indent="-342900">
              <a:buFont typeface="Arial"/>
              <a:buChar char="•"/>
            </a:pPr>
            <a:r>
              <a:rPr lang="en-US" sz="2000" b="1" dirty="0" smtClean="0"/>
              <a:t>Benefit to Others</a:t>
            </a:r>
            <a:r>
              <a:rPr lang="en-US" sz="2000" dirty="0" smtClean="0"/>
              <a:t>. I want </a:t>
            </a:r>
            <a:r>
              <a:rPr lang="en-US" sz="2000" dirty="0"/>
              <a:t>to share my peer review experience so that others may </a:t>
            </a:r>
            <a:r>
              <a:rPr lang="en-US" sz="2000" dirty="0" smtClean="0"/>
              <a:t>see </a:t>
            </a:r>
            <a:r>
              <a:rPr lang="en-US" sz="2000" dirty="0"/>
              <a:t>the advantages of peer review for students and teachers, and be able to prepare their own classes for review.</a:t>
            </a:r>
          </a:p>
        </p:txBody>
      </p:sp>
    </p:spTree>
    <p:extLst>
      <p:ext uri="{BB962C8B-B14F-4D97-AF65-F5344CB8AC3E}">
        <p14:creationId xmlns:p14="http://schemas.microsoft.com/office/powerpoint/2010/main" val="13731017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cap="none" dirty="0" smtClean="0"/>
              <a:t/>
            </a:r>
            <a:br>
              <a:rPr lang="en-US" sz="4000" cap="none" dirty="0" smtClean="0"/>
            </a:br>
            <a:r>
              <a:rPr lang="en-US" sz="4000" cap="none" dirty="0"/>
              <a:t/>
            </a:r>
            <a:br>
              <a:rPr lang="en-US" sz="4000" cap="none" dirty="0"/>
            </a:br>
            <a:r>
              <a:rPr lang="en-US" sz="4900" cap="none" dirty="0" smtClean="0"/>
              <a:t>Thank You!</a:t>
            </a:r>
            <a:br>
              <a:rPr lang="en-US" sz="4900" cap="none" dirty="0" smtClean="0"/>
            </a:br>
            <a:r>
              <a:rPr lang="en-US" sz="4900" cap="none" dirty="0"/>
              <a:t/>
            </a:r>
            <a:br>
              <a:rPr lang="en-US" sz="4900" cap="none" dirty="0"/>
            </a:br>
            <a:r>
              <a:rPr lang="en-US" sz="4900" cap="none" dirty="0" smtClean="0"/>
              <a:t/>
            </a:r>
            <a:br>
              <a:rPr lang="en-US" sz="4900" cap="none" dirty="0" smtClean="0"/>
            </a:br>
            <a:r>
              <a:rPr lang="en-US" sz="4000" cap="none" dirty="0" smtClean="0"/>
              <a:t>SSan</a:t>
            </a:r>
            <a:endParaRPr lang="en-US" sz="4000" cap="none" dirty="0"/>
          </a:p>
        </p:txBody>
      </p:sp>
      <p:pic>
        <p:nvPicPr>
          <p:cNvPr id="4" name="Content Placeholder 3" descr="Santa Fe 1.jpg"/>
          <p:cNvPicPr>
            <a:picLocks noGrp="1" noChangeAspect="1"/>
          </p:cNvPicPr>
          <p:nvPr>
            <p:ph sz="quarter" idx="13"/>
          </p:nvPr>
        </p:nvPicPr>
        <p:blipFill>
          <a:blip r:embed="rId2">
            <a:extLst>
              <a:ext uri="{28A0092B-C50C-407E-A947-70E740481C1C}">
                <a14:useLocalDpi xmlns:a14="http://schemas.microsoft.com/office/drawing/2010/main" val="0"/>
              </a:ext>
            </a:extLst>
          </a:blip>
          <a:srcRect t="25079" b="25079"/>
          <a:stretch>
            <a:fillRect/>
          </a:stretch>
        </p:blipFill>
        <p:spPr>
          <a:xfrm>
            <a:off x="344476" y="1948871"/>
            <a:ext cx="10363826" cy="4313793"/>
          </a:xfrm>
        </p:spPr>
      </p:pic>
      <p:sp>
        <p:nvSpPr>
          <p:cNvPr id="6" name="TextBox 5"/>
          <p:cNvSpPr txBox="1"/>
          <p:nvPr/>
        </p:nvSpPr>
        <p:spPr>
          <a:xfrm>
            <a:off x="10772863" y="2452512"/>
            <a:ext cx="1419800" cy="923330"/>
          </a:xfrm>
          <a:prstGeom prst="rect">
            <a:avLst/>
          </a:prstGeom>
          <a:noFill/>
        </p:spPr>
        <p:txBody>
          <a:bodyPr wrap="square" rtlCol="0">
            <a:spAutoFit/>
          </a:bodyPr>
          <a:lstStyle/>
          <a:p>
            <a:r>
              <a:rPr lang="en-US" dirty="0" smtClean="0"/>
              <a:t>Santa</a:t>
            </a:r>
          </a:p>
          <a:p>
            <a:r>
              <a:rPr lang="en-US" dirty="0" smtClean="0"/>
              <a:t>Fe</a:t>
            </a:r>
          </a:p>
          <a:p>
            <a:r>
              <a:rPr lang="en-US" dirty="0" smtClean="0"/>
              <a:t>College</a:t>
            </a:r>
            <a:endParaRPr lang="en-US" dirty="0"/>
          </a:p>
        </p:txBody>
      </p:sp>
      <p:sp>
        <p:nvSpPr>
          <p:cNvPr id="3" name="TextBox 2"/>
          <p:cNvSpPr txBox="1"/>
          <p:nvPr/>
        </p:nvSpPr>
        <p:spPr>
          <a:xfrm>
            <a:off x="10805705" y="3689717"/>
            <a:ext cx="1249060" cy="646331"/>
          </a:xfrm>
          <a:prstGeom prst="rect">
            <a:avLst/>
          </a:prstGeom>
          <a:noFill/>
        </p:spPr>
        <p:txBody>
          <a:bodyPr wrap="none" rtlCol="0">
            <a:spAutoFit/>
          </a:bodyPr>
          <a:lstStyle/>
          <a:p>
            <a:r>
              <a:rPr lang="en-US" dirty="0" smtClean="0"/>
              <a:t>Gainesville, </a:t>
            </a:r>
          </a:p>
          <a:p>
            <a:r>
              <a:rPr lang="en-US" dirty="0" smtClean="0"/>
              <a:t>Florida</a:t>
            </a:r>
            <a:endParaRPr lang="en-US" dirty="0"/>
          </a:p>
        </p:txBody>
      </p:sp>
    </p:spTree>
    <p:extLst>
      <p:ext uri="{BB962C8B-B14F-4D97-AF65-F5344CB8AC3E}">
        <p14:creationId xmlns:p14="http://schemas.microsoft.com/office/powerpoint/2010/main" val="31352745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10 at 1.36.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77135"/>
            <a:ext cx="8607778" cy="6338626"/>
          </a:xfrm>
          <a:prstGeom prst="rect">
            <a:avLst/>
          </a:prstGeom>
        </p:spPr>
      </p:pic>
    </p:spTree>
    <p:extLst>
      <p:ext uri="{BB962C8B-B14F-4D97-AF65-F5344CB8AC3E}">
        <p14:creationId xmlns:p14="http://schemas.microsoft.com/office/powerpoint/2010/main" val="20362977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65" y="816960"/>
            <a:ext cx="9885164" cy="2023254"/>
          </a:xfrm>
        </p:spPr>
        <p:txBody>
          <a:bodyPr>
            <a:normAutofit/>
          </a:bodyPr>
          <a:lstStyle/>
          <a:p>
            <a:r>
              <a:rPr lang="en-US" sz="4400" dirty="0" smtClean="0"/>
              <a:t>QM S</a:t>
            </a:r>
            <a:r>
              <a:rPr lang="en-US" sz="4400" cap="none" dirty="0" smtClean="0"/>
              <a:t>tandard</a:t>
            </a:r>
            <a:r>
              <a:rPr lang="en-US" sz="4400" dirty="0" smtClean="0"/>
              <a:t> 1.1</a:t>
            </a:r>
            <a:endParaRPr lang="en-US" sz="4400" dirty="0"/>
          </a:p>
        </p:txBody>
      </p:sp>
      <p:sp>
        <p:nvSpPr>
          <p:cNvPr id="4" name="Text Placeholder 3"/>
          <p:cNvSpPr>
            <a:spLocks noGrp="1"/>
          </p:cNvSpPr>
          <p:nvPr>
            <p:ph type="body" sz="half" idx="2"/>
          </p:nvPr>
        </p:nvSpPr>
        <p:spPr>
          <a:xfrm>
            <a:off x="913794" y="3084480"/>
            <a:ext cx="9902421" cy="2706719"/>
          </a:xfrm>
        </p:spPr>
        <p:txBody>
          <a:bodyPr>
            <a:normAutofit/>
          </a:bodyPr>
          <a:lstStyle/>
          <a:p>
            <a:pPr algn="l"/>
            <a:r>
              <a:rPr lang="en-US" sz="3600" i="1" cap="none" dirty="0" smtClean="0"/>
              <a:t>Required instructions make clear how to get started and where to find various course components.</a:t>
            </a:r>
          </a:p>
          <a:p>
            <a:pPr algn="l"/>
            <a:endParaRPr lang="en-US" sz="3200" cap="none" dirty="0"/>
          </a:p>
          <a:p>
            <a:pPr algn="l"/>
            <a:endParaRPr lang="en-US" sz="3200" cap="none" dirty="0"/>
          </a:p>
        </p:txBody>
      </p:sp>
    </p:spTree>
    <p:extLst>
      <p:ext uri="{BB962C8B-B14F-4D97-AF65-F5344CB8AC3E}">
        <p14:creationId xmlns:p14="http://schemas.microsoft.com/office/powerpoint/2010/main" val="35937457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cap="none" dirty="0" smtClean="0"/>
              <a:t>Peer Reviewer Recommendations</a:t>
            </a:r>
            <a:endParaRPr lang="en-US" sz="4800" cap="none" dirty="0"/>
          </a:p>
        </p:txBody>
      </p:sp>
      <p:sp>
        <p:nvSpPr>
          <p:cNvPr id="3" name="Content Placeholder 2"/>
          <p:cNvSpPr>
            <a:spLocks noGrp="1"/>
          </p:cNvSpPr>
          <p:nvPr>
            <p:ph sz="quarter" idx="13"/>
          </p:nvPr>
        </p:nvSpPr>
        <p:spPr/>
        <p:txBody>
          <a:bodyPr>
            <a:normAutofit/>
          </a:bodyPr>
          <a:lstStyle/>
          <a:p>
            <a:pPr marL="0" indent="0">
              <a:buNone/>
            </a:pPr>
            <a:r>
              <a:rPr lang="en-US" cap="none" dirty="0" smtClean="0"/>
              <a:t>Reviewer recommendations: It might be nice to spell out that students click the modules link on the left to access modules. Since this is an introductory class, there may be some students who have never used Canvas and might be unfamiliar with how to navigate.</a:t>
            </a:r>
          </a:p>
          <a:p>
            <a:pPr marL="0" indent="0">
              <a:buNone/>
            </a:pPr>
            <a:r>
              <a:rPr lang="en-US" cap="none" dirty="0" smtClean="0"/>
              <a:t>  </a:t>
            </a:r>
          </a:p>
          <a:p>
            <a:pPr marL="0" indent="0">
              <a:buNone/>
            </a:pPr>
            <a:r>
              <a:rPr lang="en-US" cap="none" dirty="0" smtClean="0"/>
              <a:t>The instructor should consider sharing how she prefers to be addressed by students who may come from different cultures and duplicate information she provides in the course syllabus that gives her email address, phone number, and office location.</a:t>
            </a:r>
          </a:p>
          <a:p>
            <a:endParaRPr lang="en-US" dirty="0"/>
          </a:p>
        </p:txBody>
      </p:sp>
    </p:spTree>
    <p:extLst>
      <p:ext uri="{BB962C8B-B14F-4D97-AF65-F5344CB8AC3E}">
        <p14:creationId xmlns:p14="http://schemas.microsoft.com/office/powerpoint/2010/main" val="1742007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995" y="1288421"/>
            <a:ext cx="5873669" cy="1351844"/>
          </a:xfrm>
        </p:spPr>
        <p:txBody>
          <a:bodyPr>
            <a:noAutofit/>
          </a:bodyPr>
          <a:lstStyle/>
          <a:p>
            <a:r>
              <a:rPr lang="en-US" sz="4400" cap="none" dirty="0" smtClean="0"/>
              <a:t>Before QM</a:t>
            </a:r>
            <a:br>
              <a:rPr lang="en-US" sz="4400" cap="none" dirty="0" smtClean="0"/>
            </a:br>
            <a:r>
              <a:rPr lang="en-US" sz="4400" cap="none" dirty="0" smtClean="0"/>
              <a:t>First-Day Home Page</a:t>
            </a:r>
            <a:br>
              <a:rPr lang="en-US" sz="4400" cap="none" dirty="0" smtClean="0"/>
            </a:br>
            <a:endParaRPr lang="en-US" sz="4400" cap="none" dirty="0"/>
          </a:p>
        </p:txBody>
      </p:sp>
      <p:sp>
        <p:nvSpPr>
          <p:cNvPr id="4" name="Text Placeholder 3"/>
          <p:cNvSpPr>
            <a:spLocks noGrp="1"/>
          </p:cNvSpPr>
          <p:nvPr>
            <p:ph type="body" sz="half" idx="2"/>
          </p:nvPr>
        </p:nvSpPr>
        <p:spPr>
          <a:xfrm>
            <a:off x="328441" y="2216801"/>
            <a:ext cx="6783055" cy="4034914"/>
          </a:xfrm>
        </p:spPr>
        <p:txBody>
          <a:bodyPr>
            <a:normAutofit fontScale="25000" lnSpcReduction="20000"/>
          </a:bodyPr>
          <a:lstStyle/>
          <a:p>
            <a:r>
              <a:rPr lang="en-US" sz="4800" cap="none" dirty="0" smtClean="0">
                <a:latin typeface="Century"/>
                <a:cs typeface="Century"/>
              </a:rPr>
              <a:t>First day of class</a:t>
            </a:r>
          </a:p>
          <a:p>
            <a:r>
              <a:rPr lang="en-US" sz="4800" b="1" cap="none" dirty="0" smtClean="0">
                <a:latin typeface="Century"/>
                <a:cs typeface="Century"/>
              </a:rPr>
              <a:t>Required texts:</a:t>
            </a:r>
            <a:endParaRPr lang="en-US" sz="4800" cap="none" dirty="0" smtClean="0">
              <a:latin typeface="Century"/>
              <a:cs typeface="Century"/>
            </a:endParaRPr>
          </a:p>
          <a:p>
            <a:r>
              <a:rPr lang="en-US" sz="4800" b="1" cap="none" dirty="0" smtClean="0">
                <a:latin typeface="Century"/>
                <a:cs typeface="Century"/>
              </a:rPr>
              <a:t>The correct textbooks for this class include the following:</a:t>
            </a:r>
            <a:endParaRPr lang="en-US" sz="4800" cap="none" dirty="0" smtClean="0">
              <a:latin typeface="Century"/>
              <a:cs typeface="Century"/>
            </a:endParaRPr>
          </a:p>
          <a:p>
            <a:pPr lvl="0"/>
            <a:r>
              <a:rPr lang="en-US" sz="4800" i="1" cap="none" dirty="0" smtClean="0">
                <a:latin typeface="Century"/>
                <a:cs typeface="Century"/>
              </a:rPr>
              <a:t>The Norton Field Guide to Writing with Readings, </a:t>
            </a:r>
            <a:r>
              <a:rPr lang="en-US" sz="4800" cap="none" dirty="0" smtClean="0">
                <a:latin typeface="Century"/>
                <a:cs typeface="Century"/>
              </a:rPr>
              <a:t>3rd edition</a:t>
            </a:r>
            <a:r>
              <a:rPr lang="en-US" sz="4800" cap="none" dirty="0">
                <a:latin typeface="Century"/>
                <a:cs typeface="Century"/>
              </a:rPr>
              <a:t>. </a:t>
            </a:r>
            <a:r>
              <a:rPr lang="en-US" sz="4800" cap="none" dirty="0" smtClean="0">
                <a:latin typeface="Century"/>
                <a:cs typeface="Century"/>
              </a:rPr>
              <a:t>by Richard Bullock and Maureen Daly Goggin. ISBN 978-0-393-91957-8</a:t>
            </a:r>
          </a:p>
          <a:p>
            <a:pPr lvl="0"/>
            <a:r>
              <a:rPr lang="en-US" sz="4800" cap="none" dirty="0" smtClean="0">
                <a:latin typeface="Century"/>
                <a:cs typeface="Century"/>
              </a:rPr>
              <a:t> 2) </a:t>
            </a:r>
            <a:r>
              <a:rPr lang="en-US" sz="4800" i="1" cap="none" dirty="0" smtClean="0">
                <a:latin typeface="Century"/>
                <a:cs typeface="Century"/>
              </a:rPr>
              <a:t>The </a:t>
            </a:r>
            <a:r>
              <a:rPr lang="en-US" sz="4800" i="1" cap="none" dirty="0">
                <a:latin typeface="Century"/>
                <a:cs typeface="Century"/>
              </a:rPr>
              <a:t>B</a:t>
            </a:r>
            <a:r>
              <a:rPr lang="en-US" sz="4800" i="1" cap="none" dirty="0" smtClean="0">
                <a:latin typeface="Century"/>
                <a:cs typeface="Century"/>
              </a:rPr>
              <a:t>edford Handbook</a:t>
            </a:r>
            <a:r>
              <a:rPr lang="en-US" sz="4800" cap="none" dirty="0" smtClean="0">
                <a:latin typeface="Century"/>
                <a:cs typeface="Century"/>
              </a:rPr>
              <a:t>, 9th edition, ISBN: 978-1-4576-0802-5</a:t>
            </a:r>
          </a:p>
          <a:p>
            <a:r>
              <a:rPr lang="en-US" sz="4800" b="1" cap="none" dirty="0" smtClean="0">
                <a:latin typeface="Century"/>
                <a:cs typeface="Century"/>
              </a:rPr>
              <a:t>  Textbooks are available at the Santa Fe bookstore on the Northwest Campus.</a:t>
            </a:r>
            <a:endParaRPr lang="en-US" sz="4800" cap="none" dirty="0" smtClean="0">
              <a:latin typeface="Century"/>
              <a:cs typeface="Century"/>
            </a:endParaRPr>
          </a:p>
          <a:p>
            <a:r>
              <a:rPr lang="en-US" sz="4800" b="1" cap="none" dirty="0" smtClean="0">
                <a:latin typeface="Century"/>
                <a:cs typeface="Century"/>
              </a:rPr>
              <a:t>Copies of textbooks are available at the Santa Fe College Library, but they cannot be checked out of the library.</a:t>
            </a:r>
            <a:endParaRPr lang="en-US" sz="4800" cap="none" dirty="0" smtClean="0">
              <a:latin typeface="Century"/>
              <a:cs typeface="Century"/>
            </a:endParaRPr>
          </a:p>
          <a:p>
            <a:r>
              <a:rPr lang="en-US" sz="4800" b="1" cap="none" dirty="0" smtClean="0">
                <a:latin typeface="Century"/>
                <a:cs typeface="Century"/>
              </a:rPr>
              <a:t>The syllabus had contained two sets of books, but this semester we're using the ones listed here.</a:t>
            </a:r>
            <a:endParaRPr lang="en-US" sz="4800" cap="none" dirty="0" smtClean="0">
              <a:latin typeface="Century"/>
              <a:cs typeface="Century"/>
            </a:endParaRPr>
          </a:p>
          <a:p>
            <a:r>
              <a:rPr lang="en-US" sz="4800" b="1" cap="none" dirty="0" smtClean="0">
                <a:latin typeface="Century"/>
                <a:cs typeface="Century"/>
              </a:rPr>
              <a:t>Please let me know if you have questions about the class!</a:t>
            </a:r>
            <a:endParaRPr lang="en-US" sz="4800" cap="none" dirty="0" smtClean="0">
              <a:latin typeface="Century"/>
              <a:cs typeface="Century"/>
            </a:endParaRPr>
          </a:p>
          <a:p>
            <a:r>
              <a:rPr lang="en-US" sz="4800" cap="none" dirty="0" smtClean="0"/>
              <a:t> 		                                  Photo by CollegeDegrees360 Flickr</a:t>
            </a:r>
          </a:p>
          <a:p>
            <a:endParaRPr lang="en-US" dirty="0"/>
          </a:p>
        </p:txBody>
      </p:sp>
      <p:pic>
        <p:nvPicPr>
          <p:cNvPr id="6" name="Picture Placeholder 5" descr="Screen Shot 2016-03-12 at 12.14.21 AM.png"/>
          <p:cNvPicPr>
            <a:picLocks noGrp="1" noChangeAspect="1"/>
          </p:cNvPicPr>
          <p:nvPr>
            <p:ph type="pic" idx="1"/>
          </p:nvPr>
        </p:nvPicPr>
        <p:blipFill>
          <a:blip r:embed="rId2">
            <a:extLst>
              <a:ext uri="{28A0092B-C50C-407E-A947-70E740481C1C}">
                <a14:useLocalDpi xmlns:a14="http://schemas.microsoft.com/office/drawing/2010/main" val="0"/>
              </a:ext>
            </a:extLst>
          </a:blip>
          <a:srcRect l="29521" r="29521"/>
          <a:stretch>
            <a:fillRect/>
          </a:stretch>
        </p:blipFill>
        <p:spPr/>
      </p:pic>
    </p:spTree>
    <p:extLst>
      <p:ext uri="{BB962C8B-B14F-4D97-AF65-F5344CB8AC3E}">
        <p14:creationId xmlns:p14="http://schemas.microsoft.com/office/powerpoint/2010/main" val="30658587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cap="none" dirty="0"/>
              <a:t>After </a:t>
            </a:r>
            <a:r>
              <a:rPr lang="en-US" sz="4400" cap="none" dirty="0" smtClean="0"/>
              <a:t>QM</a:t>
            </a:r>
            <a:br>
              <a:rPr lang="en-US" sz="4400" cap="none" dirty="0" smtClean="0"/>
            </a:br>
            <a:r>
              <a:rPr lang="en-US" sz="4400" cap="none" dirty="0" smtClean="0"/>
              <a:t>First-Day Home Page</a:t>
            </a:r>
            <a:r>
              <a:rPr lang="en-US" cap="none" dirty="0" smtClean="0"/>
              <a:t/>
            </a:r>
            <a:br>
              <a:rPr lang="en-US" cap="none" dirty="0" smtClean="0"/>
            </a:br>
            <a:endParaRPr lang="en-US" cap="none"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25000" lnSpcReduction="20000"/>
          </a:bodyPr>
          <a:lstStyle/>
          <a:p>
            <a:endParaRPr lang="en-US" cap="none" dirty="0" smtClean="0"/>
          </a:p>
          <a:p>
            <a:r>
              <a:rPr lang="en-US" sz="4800" b="1" cap="none" dirty="0" smtClean="0"/>
              <a:t>Welcome to ENC1101!</a:t>
            </a:r>
          </a:p>
          <a:p>
            <a:r>
              <a:rPr lang="en-US" sz="4800" cap="none" dirty="0" smtClean="0"/>
              <a:t>Start by clicking on modules on the left and then opening the Week 1 module.</a:t>
            </a:r>
          </a:p>
          <a:p>
            <a:r>
              <a:rPr lang="en-US" sz="4800" cap="none" dirty="0" smtClean="0"/>
              <a:t>I look forward to working with you!</a:t>
            </a:r>
            <a:endParaRPr lang="en-US" sz="4800" dirty="0"/>
          </a:p>
          <a:p>
            <a:r>
              <a:rPr lang="en-US" sz="4800" dirty="0"/>
              <a:t> </a:t>
            </a:r>
          </a:p>
          <a:p>
            <a:r>
              <a:rPr lang="en-US" sz="4800" dirty="0"/>
              <a:t>         </a:t>
            </a:r>
            <a:r>
              <a:rPr lang="en-US" sz="4800" b="1" dirty="0"/>
              <a:t> </a:t>
            </a:r>
            <a:r>
              <a:rPr lang="en-US" sz="4800" b="1" cap="none" dirty="0" smtClean="0"/>
              <a:t>Professor </a:t>
            </a:r>
            <a:r>
              <a:rPr lang="en-US" sz="4800" b="1" cap="none" dirty="0"/>
              <a:t>S</a:t>
            </a:r>
            <a:r>
              <a:rPr lang="en-US" sz="4800" b="1" cap="none" dirty="0" smtClean="0"/>
              <a:t>uzanne Carlton</a:t>
            </a:r>
          </a:p>
          <a:p>
            <a:r>
              <a:rPr lang="en-US" sz="4800" cap="none" dirty="0" smtClean="0"/>
              <a:t>Please let me know when you have questions!</a:t>
            </a:r>
          </a:p>
          <a:p>
            <a:r>
              <a:rPr lang="en-US" sz="4800" cap="none" dirty="0" smtClean="0"/>
              <a:t>The best way to contact me is by class mail or on our Class Connection discussion.</a:t>
            </a:r>
          </a:p>
          <a:p>
            <a:r>
              <a:rPr lang="en-US" sz="4800" cap="none" dirty="0" smtClean="0"/>
              <a:t>See the syllabus for additional contact information and office hours.</a:t>
            </a:r>
          </a:p>
          <a:p>
            <a:r>
              <a:rPr lang="en-US" sz="1900" dirty="0"/>
              <a:t> </a:t>
            </a:r>
          </a:p>
          <a:p>
            <a:endParaRPr lang="en-US" dirty="0"/>
          </a:p>
        </p:txBody>
      </p:sp>
      <p:pic>
        <p:nvPicPr>
          <p:cNvPr id="5" name="Picture 4" descr="IMG_40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6667" y="575040"/>
            <a:ext cx="4089262" cy="6141848"/>
          </a:xfrm>
          <a:prstGeom prst="rect">
            <a:avLst/>
          </a:prstGeom>
        </p:spPr>
      </p:pic>
    </p:spTree>
    <p:extLst>
      <p:ext uri="{BB962C8B-B14F-4D97-AF65-F5344CB8AC3E}">
        <p14:creationId xmlns:p14="http://schemas.microsoft.com/office/powerpoint/2010/main" val="42735549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Before QM</a:t>
            </a:r>
            <a:r>
              <a:rPr lang="en-US" sz="4400" cap="none" dirty="0"/>
              <a:t/>
            </a:r>
            <a:br>
              <a:rPr lang="en-US" sz="4400" cap="none" dirty="0"/>
            </a:br>
            <a:r>
              <a:rPr lang="en-US" sz="4400" cap="none" dirty="0" smtClean="0"/>
              <a:t> Course Introduction</a:t>
            </a:r>
            <a:endParaRPr lang="en-US" sz="4400" cap="none" dirty="0"/>
          </a:p>
        </p:txBody>
      </p:sp>
      <p:sp>
        <p:nvSpPr>
          <p:cNvPr id="3" name="Content Placeholder 2"/>
          <p:cNvSpPr>
            <a:spLocks noGrp="1"/>
          </p:cNvSpPr>
          <p:nvPr>
            <p:ph sz="quarter" idx="13"/>
          </p:nvPr>
        </p:nvSpPr>
        <p:spPr/>
        <p:txBody>
          <a:bodyPr/>
          <a:lstStyle/>
          <a:p>
            <a:pPr marL="0" indent="0">
              <a:buNone/>
            </a:pPr>
            <a:r>
              <a:rPr lang="en-US" cap="none" dirty="0" smtClean="0"/>
              <a:t>Before I started the QM Review, students were simply directed</a:t>
            </a:r>
          </a:p>
          <a:p>
            <a:pPr marL="0" indent="0">
              <a:buNone/>
            </a:pPr>
            <a:r>
              <a:rPr lang="en-US" cap="none" dirty="0" smtClean="0"/>
              <a:t>from the home page to open the Week 1 Module </a:t>
            </a:r>
          </a:p>
          <a:p>
            <a:pPr marL="0" indent="0">
              <a:buNone/>
            </a:pPr>
            <a:r>
              <a:rPr lang="en-US" cap="none" dirty="0" smtClean="0"/>
              <a:t>to locate class work.</a:t>
            </a:r>
          </a:p>
          <a:p>
            <a:pPr marL="0" indent="0">
              <a:buNone/>
            </a:pPr>
            <a:endParaRPr lang="en-US" cap="none" dirty="0" smtClean="0"/>
          </a:p>
          <a:p>
            <a:pPr marL="0" indent="0">
              <a:buNone/>
            </a:pPr>
            <a:endParaRPr lang="en-US" cap="none" dirty="0"/>
          </a:p>
          <a:p>
            <a:pPr marL="0" indent="0">
              <a:buNone/>
            </a:pPr>
            <a:endParaRPr lang="en-US" cap="none" dirty="0" smtClean="0"/>
          </a:p>
          <a:p>
            <a:pPr marL="0" indent="0">
              <a:buNone/>
            </a:pPr>
            <a:r>
              <a:rPr lang="en-US" sz="1200" cap="none" dirty="0" smtClean="0"/>
              <a:t>                                                             “Confused Swan” Photo by Jeff_Fahey flicker</a:t>
            </a:r>
            <a:endParaRPr lang="en-US" sz="1200" cap="none" dirty="0"/>
          </a:p>
        </p:txBody>
      </p:sp>
      <p:pic>
        <p:nvPicPr>
          <p:cNvPr id="5" name="Picture 4" descr="Screen Shot 2016-03-11 at 11.36.40 PM.png"/>
          <p:cNvPicPr>
            <a:picLocks noChangeAspect="1"/>
          </p:cNvPicPr>
          <p:nvPr/>
        </p:nvPicPr>
        <p:blipFill rotWithShape="1">
          <a:blip r:embed="rId3">
            <a:extLst>
              <a:ext uri="{28A0092B-C50C-407E-A947-70E740481C1C}">
                <a14:useLocalDpi xmlns:a14="http://schemas.microsoft.com/office/drawing/2010/main" val="0"/>
              </a:ext>
            </a:extLst>
          </a:blip>
          <a:srcRect l="-691" t="10314" r="3426" b="-10314"/>
          <a:stretch/>
        </p:blipFill>
        <p:spPr>
          <a:xfrm>
            <a:off x="7290023" y="2184149"/>
            <a:ext cx="4622800" cy="5003800"/>
          </a:xfrm>
          <a:prstGeom prst="rect">
            <a:avLst/>
          </a:prstGeom>
        </p:spPr>
      </p:pic>
    </p:spTree>
    <p:extLst>
      <p:ext uri="{BB962C8B-B14F-4D97-AF65-F5344CB8AC3E}">
        <p14:creationId xmlns:p14="http://schemas.microsoft.com/office/powerpoint/2010/main" val="41008496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Peer Reviewer Recommendations</a:t>
            </a:r>
            <a:endParaRPr lang="en-US" sz="4400" cap="none" dirty="0"/>
          </a:p>
        </p:txBody>
      </p:sp>
      <p:sp>
        <p:nvSpPr>
          <p:cNvPr id="3" name="Content Placeholder 2"/>
          <p:cNvSpPr>
            <a:spLocks noGrp="1"/>
          </p:cNvSpPr>
          <p:nvPr>
            <p:ph sz="quarter" idx="13"/>
          </p:nvPr>
        </p:nvSpPr>
        <p:spPr>
          <a:xfrm>
            <a:off x="826190" y="1874399"/>
            <a:ext cx="10363826" cy="3424107"/>
          </a:xfrm>
        </p:spPr>
        <p:txBody>
          <a:bodyPr>
            <a:normAutofit fontScale="32500" lnSpcReduction="20000"/>
          </a:bodyPr>
          <a:lstStyle/>
          <a:p>
            <a:r>
              <a:rPr lang="en-US" dirty="0"/>
              <a:t> </a:t>
            </a:r>
            <a:endParaRPr lang="en-US" sz="5600" dirty="0"/>
          </a:p>
          <a:p>
            <a:pPr marL="0" indent="0">
              <a:buNone/>
            </a:pPr>
            <a:r>
              <a:rPr lang="en-US" sz="8000" cap="none" dirty="0" smtClean="0"/>
              <a:t>Reviewer recommendations: The page (beginning notes) lets learners  know what they are to do for Week 1 but also has information about the course and other information that is in the syllabus. It may be helpful to break this up and have an “about the course” giving general information about the course as well as the syllabus. Links to those pages/navigation tool would be helpful.</a:t>
            </a:r>
          </a:p>
          <a:p>
            <a:endParaRPr lang="en-US" cap="none" dirty="0"/>
          </a:p>
        </p:txBody>
      </p:sp>
    </p:spTree>
    <p:extLst>
      <p:ext uri="{BB962C8B-B14F-4D97-AF65-F5344CB8AC3E}">
        <p14:creationId xmlns:p14="http://schemas.microsoft.com/office/powerpoint/2010/main" val="10109339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3821</TotalTime>
  <Words>785</Words>
  <Application>Microsoft Macintosh PowerPoint</Application>
  <PresentationFormat>Custom</PresentationFormat>
  <Paragraphs>129</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Droplet</vt:lpstr>
      <vt:lpstr>Composition Class Before and After QM Peer Review</vt:lpstr>
      <vt:lpstr>PowerPoint Presentation</vt:lpstr>
      <vt:lpstr>PowerPoint Presentation</vt:lpstr>
      <vt:lpstr>QM Standard 1.1</vt:lpstr>
      <vt:lpstr>Peer Reviewer Recommendations</vt:lpstr>
      <vt:lpstr>Before QM First-Day Home Page </vt:lpstr>
      <vt:lpstr>After QM First-Day Home Page </vt:lpstr>
      <vt:lpstr>Before QM  Course Introduction</vt:lpstr>
      <vt:lpstr>Peer Reviewer Recommendations</vt:lpstr>
      <vt:lpstr>After QM Course Introduction</vt:lpstr>
      <vt:lpstr>After QM Beginning Notes Week 1</vt:lpstr>
      <vt:lpstr>After QM Beginning Notes Week 1, Continued</vt:lpstr>
      <vt:lpstr>QM Standard 2.4</vt:lpstr>
      <vt:lpstr>Peer Reviewer Recommendations</vt:lpstr>
      <vt:lpstr>ENC 1101 Minimum Course Outcomes</vt:lpstr>
      <vt:lpstr>Before and After QM Module Objectives</vt:lpstr>
      <vt:lpstr> Students and Teacher Benefit</vt:lpstr>
      <vt:lpstr>Suggestions Regarding QM Peer Review </vt:lpstr>
      <vt:lpstr>Links to Classes: Before and After Peer Review</vt:lpstr>
      <vt:lpstr>  Thank You!   SSan</vt:lpstr>
    </vt:vector>
  </TitlesOfParts>
  <Company>SF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Class Before and After QM Peer Review</dc:title>
  <dc:creator>P138</dc:creator>
  <cp:lastModifiedBy>Suzanne Carlton</cp:lastModifiedBy>
  <cp:revision>84</cp:revision>
  <dcterms:created xsi:type="dcterms:W3CDTF">2016-03-09T19:32:40Z</dcterms:created>
  <dcterms:modified xsi:type="dcterms:W3CDTF">2016-03-14T19:05:52Z</dcterms:modified>
</cp:coreProperties>
</file>