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orbel" panose="020B0503020204020204" pitchFamily="34" charset="0"/>
      <p:regular r:id="rId17"/>
      <p:bold r:id="rId18"/>
      <p:italic r:id="rId19"/>
      <p:boldItalic r:id="rId20"/>
    </p:embeddedFont>
    <p:embeddedFont>
      <p:font typeface="Cantarell" panose="020B0604020202020204" charset="0"/>
      <p:regular r:id="rId21"/>
      <p:bold r:id="rId22"/>
      <p:italic r:id="rId23"/>
      <p:boldItalic r:id="rId24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39980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36491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8610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661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01966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6385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930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55873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54719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54030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88909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7336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01517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42530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76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-5131" y="2059011"/>
            <a:ext cx="9146751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74318" y="2166365"/>
            <a:ext cx="8603673" cy="17393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Font typeface="Cantarell"/>
              <a:buNone/>
              <a:defRPr sz="6000" b="0" i="0" u="none" strike="noStrike" cap="none" baseline="0">
                <a:solidFill>
                  <a:schemeClr val="dk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143000" y="3970314"/>
            <a:ext cx="6858000" cy="13092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Font typeface="Noto Symbol"/>
              <a:buNone/>
              <a:defRPr sz="2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572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None/>
              <a:defRPr sz="2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9144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None/>
              <a:defRPr sz="2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3716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None/>
              <a:defRPr sz="2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8288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None/>
              <a:defRPr sz="2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2860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None/>
              <a:defRPr sz="2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27432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None/>
              <a:defRPr sz="2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2004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None/>
              <a:defRPr sz="2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3657600" marR="0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None/>
              <a:defRPr sz="2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81556" y="6422855"/>
            <a:ext cx="25950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191000" y="6422855"/>
            <a:ext cx="406062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685018" y="284176"/>
            <a:ext cx="7772400" cy="1508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b="1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 rot="5400000">
            <a:off x="2468098" y="228600"/>
            <a:ext cx="420624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43179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Font typeface="Noto Symbol"/>
              <a:buChar char="▪"/>
              <a:defRPr sz="22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11480" indent="-558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20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640080" indent="-685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18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868680" indent="-812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097280" indent="-812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1284600" indent="-1288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1471800" indent="-1382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1629000" indent="-1303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1806200" indent="-129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681556" y="6422855"/>
            <a:ext cx="25950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4191000" y="6422855"/>
            <a:ext cx="406062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951960" y="2528107"/>
            <a:ext cx="5638800" cy="1801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Font typeface="Cantarell"/>
              <a:buNone/>
              <a:defRPr sz="4000" cap="none" baseline="0">
                <a:solidFill>
                  <a:schemeClr val="dk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799233" y="439016"/>
            <a:ext cx="5638800" cy="5979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43179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Font typeface="Noto Symbol"/>
              <a:buChar char="▪"/>
              <a:defRPr sz="22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11480" indent="-558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20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640080" indent="-685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18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868680" indent="-812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097280" indent="-812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1284600" indent="-1288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1471800" indent="-1382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1629000" indent="-1303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1806200" indent="-129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28650" y="6422855"/>
            <a:ext cx="205739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2832101" y="6422855"/>
            <a:ext cx="320975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054787" y="6422855"/>
            <a:ext cx="659818" cy="365125"/>
          </a:xfrm>
          <a:prstGeom prst="rect">
            <a:avLst/>
          </a:prstGeom>
          <a:noFill/>
          <a:ln>
            <a:noFill/>
          </a:ln>
        </p:spPr>
        <p:txBody>
          <a:bodyPr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5018" y="284176"/>
            <a:ext cx="7772400" cy="1508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b="1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797" y="2011680"/>
            <a:ext cx="3657600" cy="4206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2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4800600" y="2011680"/>
            <a:ext cx="3657600" cy="4206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2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81556" y="6422855"/>
            <a:ext cx="25950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191000" y="6422855"/>
            <a:ext cx="406062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85018" y="284176"/>
            <a:ext cx="7772400" cy="1508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b="1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018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indent="-43179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Font typeface="Noto Symbol"/>
              <a:buChar char="▪"/>
              <a:defRPr sz="22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11480" indent="-558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20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640080" indent="-685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18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868680" indent="-812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097280" indent="-812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1284600" indent="-1288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1471800" indent="-1382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1629000" indent="-1303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1806200" indent="-129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160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81556" y="6422855"/>
            <a:ext cx="25950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191000" y="6422855"/>
            <a:ext cx="406062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85018" y="284176"/>
            <a:ext cx="7772400" cy="1508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b="1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1556" y="6422855"/>
            <a:ext cx="25950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191000" y="6422855"/>
            <a:ext cx="406062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rgbClr val="006747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-5131" y="2059011"/>
            <a:ext cx="9146751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24893" y="2208878"/>
            <a:ext cx="7886700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80000"/>
              </a:lnSpc>
              <a:spcBef>
                <a:spcPts val="0"/>
              </a:spcBef>
              <a:defRPr sz="6000" b="0" baseline="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dk2"/>
              </a:buClr>
              <a:buFont typeface="Cantarell"/>
              <a:buNone/>
              <a:defRPr sz="2000">
                <a:solidFill>
                  <a:schemeClr val="dk2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C8C8C"/>
              </a:buClr>
              <a:buFont typeface="Cantarell"/>
              <a:buNone/>
              <a:defRPr sz="1800">
                <a:solidFill>
                  <a:srgbClr val="8C8C8C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C8C8C"/>
              </a:buClr>
              <a:buFont typeface="Cantarell"/>
              <a:buNone/>
              <a:defRPr sz="1600">
                <a:solidFill>
                  <a:srgbClr val="8C8C8C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C8C8C"/>
              </a:buClr>
              <a:buFont typeface="Cantarell"/>
              <a:buNone/>
              <a:defRPr sz="1400">
                <a:solidFill>
                  <a:srgbClr val="8C8C8C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C8C8C"/>
              </a:buClr>
              <a:buFont typeface="Cantarell"/>
              <a:buNone/>
              <a:defRPr sz="1400">
                <a:solidFill>
                  <a:srgbClr val="8C8C8C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C8C8C"/>
              </a:buClr>
              <a:buFont typeface="Cantarell"/>
              <a:buNone/>
              <a:defRPr sz="1400">
                <a:solidFill>
                  <a:srgbClr val="8C8C8C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C8C8C"/>
              </a:buClr>
              <a:buFont typeface="Cantarell"/>
              <a:buNone/>
              <a:defRPr sz="1400">
                <a:solidFill>
                  <a:srgbClr val="8C8C8C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C8C8C"/>
              </a:buClr>
              <a:buFont typeface="Cantarell"/>
              <a:buNone/>
              <a:defRPr sz="1400">
                <a:solidFill>
                  <a:srgbClr val="8C8C8C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C8C8C"/>
              </a:buClr>
              <a:buFont typeface="Cantarell"/>
              <a:buNone/>
              <a:defRPr sz="14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1556" y="6422855"/>
            <a:ext cx="25950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dk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191000" y="6422855"/>
            <a:ext cx="406062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dk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2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  <a:endParaRPr lang="en-US" sz="1200" b="0" i="0" u="none" strike="noStrike" cap="none" baseline="0">
              <a:solidFill>
                <a:schemeClr val="dk2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85018" y="284176"/>
            <a:ext cx="7772400" cy="1508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b="1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1913469"/>
            <a:ext cx="3657600" cy="7430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Cantarell"/>
              <a:buNone/>
              <a:defRPr sz="2000" b="1"/>
            </a:lvl1pPr>
            <a:lvl2pPr marL="457200" indent="0" rtl="0">
              <a:spcBef>
                <a:spcPts val="0"/>
              </a:spcBef>
              <a:buFont typeface="Cantarell"/>
              <a:buNone/>
              <a:defRPr sz="2000" b="1"/>
            </a:lvl2pPr>
            <a:lvl3pPr marL="914400" indent="0" rtl="0">
              <a:spcBef>
                <a:spcPts val="0"/>
              </a:spcBef>
              <a:buFont typeface="Cantarell"/>
              <a:buNone/>
              <a:defRPr sz="1800" b="1"/>
            </a:lvl3pPr>
            <a:lvl4pPr marL="1371600" indent="0" rtl="0">
              <a:spcBef>
                <a:spcPts val="0"/>
              </a:spcBef>
              <a:buFont typeface="Cantarell"/>
              <a:buNone/>
              <a:defRPr sz="1600" b="1"/>
            </a:lvl4pPr>
            <a:lvl5pPr marL="1828800" indent="0" rtl="0">
              <a:spcBef>
                <a:spcPts val="0"/>
              </a:spcBef>
              <a:buFont typeface="Cantarell"/>
              <a:buNone/>
              <a:defRPr sz="1600" b="1"/>
            </a:lvl5pPr>
            <a:lvl6pPr marL="2286000" indent="0" rtl="0">
              <a:spcBef>
                <a:spcPts val="0"/>
              </a:spcBef>
              <a:buFont typeface="Cantarell"/>
              <a:buNone/>
              <a:defRPr sz="1600" b="1"/>
            </a:lvl6pPr>
            <a:lvl7pPr marL="2743200" indent="0" rtl="0">
              <a:spcBef>
                <a:spcPts val="0"/>
              </a:spcBef>
              <a:buFont typeface="Cantarell"/>
              <a:buNone/>
              <a:defRPr sz="1600" b="1"/>
            </a:lvl7pPr>
            <a:lvl8pPr marL="3200400" indent="0" rtl="0">
              <a:spcBef>
                <a:spcPts val="0"/>
              </a:spcBef>
              <a:buFont typeface="Cantarell"/>
              <a:buNone/>
              <a:defRPr sz="1600" b="1"/>
            </a:lvl8pPr>
            <a:lvl9pPr marL="3657600" indent="0" rtl="0">
              <a:spcBef>
                <a:spcPts val="0"/>
              </a:spcBef>
              <a:buFont typeface="Cantarell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85800" y="2656566"/>
            <a:ext cx="3657600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2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800428" y="1913469"/>
            <a:ext cx="3657600" cy="7430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Cantarell"/>
              <a:buNone/>
              <a:defRPr sz="2000" b="1"/>
            </a:lvl1pPr>
            <a:lvl2pPr marL="457200" indent="0" rtl="0">
              <a:spcBef>
                <a:spcPts val="0"/>
              </a:spcBef>
              <a:buFont typeface="Cantarell"/>
              <a:buNone/>
              <a:defRPr sz="2000" b="1"/>
            </a:lvl2pPr>
            <a:lvl3pPr marL="914400" indent="0" rtl="0">
              <a:spcBef>
                <a:spcPts val="0"/>
              </a:spcBef>
              <a:buFont typeface="Cantarell"/>
              <a:buNone/>
              <a:defRPr sz="1800" b="1"/>
            </a:lvl3pPr>
            <a:lvl4pPr marL="1371600" indent="0" rtl="0">
              <a:spcBef>
                <a:spcPts val="0"/>
              </a:spcBef>
              <a:buFont typeface="Cantarell"/>
              <a:buNone/>
              <a:defRPr sz="1600" b="1"/>
            </a:lvl4pPr>
            <a:lvl5pPr marL="1828800" indent="0" rtl="0">
              <a:spcBef>
                <a:spcPts val="0"/>
              </a:spcBef>
              <a:buFont typeface="Cantarell"/>
              <a:buNone/>
              <a:defRPr sz="1600" b="1"/>
            </a:lvl5pPr>
            <a:lvl6pPr marL="2286000" indent="0" rtl="0">
              <a:spcBef>
                <a:spcPts val="0"/>
              </a:spcBef>
              <a:buFont typeface="Cantarell"/>
              <a:buNone/>
              <a:defRPr sz="1600" b="1"/>
            </a:lvl6pPr>
            <a:lvl7pPr marL="2743200" indent="0" rtl="0">
              <a:spcBef>
                <a:spcPts val="0"/>
              </a:spcBef>
              <a:buFont typeface="Cantarell"/>
              <a:buNone/>
              <a:defRPr sz="1600" b="1"/>
            </a:lvl7pPr>
            <a:lvl8pPr marL="3200400" indent="0" rtl="0">
              <a:spcBef>
                <a:spcPts val="0"/>
              </a:spcBef>
              <a:buFont typeface="Cantarell"/>
              <a:buNone/>
              <a:defRPr sz="1600" b="1"/>
            </a:lvl8pPr>
            <a:lvl9pPr marL="3657600" indent="0" rtl="0">
              <a:spcBef>
                <a:spcPts val="0"/>
              </a:spcBef>
              <a:buFont typeface="Cantarell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800428" y="2656564"/>
            <a:ext cx="3657600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2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1556" y="6422855"/>
            <a:ext cx="25950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191000" y="6422855"/>
            <a:ext cx="406062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81556" y="6422855"/>
            <a:ext cx="25950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4191000" y="6422855"/>
            <a:ext cx="406062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85018" y="284176"/>
            <a:ext cx="7772400" cy="1508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b="1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2148840"/>
            <a:ext cx="4572000" cy="3840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2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5892567" y="2147486"/>
            <a:ext cx="2560319" cy="3432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95000"/>
              </a:lnSpc>
              <a:spcBef>
                <a:spcPts val="0"/>
              </a:spcBef>
              <a:buFont typeface="Cantarell"/>
              <a:buNone/>
              <a:defRPr sz="1700"/>
            </a:lvl1pPr>
            <a:lvl2pPr marL="457200" indent="0" rtl="0">
              <a:spcBef>
                <a:spcPts val="0"/>
              </a:spcBef>
              <a:buFont typeface="Cantarell"/>
              <a:buNone/>
              <a:defRPr sz="1200"/>
            </a:lvl2pPr>
            <a:lvl3pPr marL="914400" indent="0" rtl="0">
              <a:spcBef>
                <a:spcPts val="0"/>
              </a:spcBef>
              <a:buFont typeface="Cantarell"/>
              <a:buNone/>
              <a:defRPr sz="1000"/>
            </a:lvl3pPr>
            <a:lvl4pPr marL="1371600" indent="0" rtl="0">
              <a:spcBef>
                <a:spcPts val="0"/>
              </a:spcBef>
              <a:buFont typeface="Cantarell"/>
              <a:buNone/>
              <a:defRPr sz="900"/>
            </a:lvl4pPr>
            <a:lvl5pPr marL="1828800" indent="0" rtl="0">
              <a:spcBef>
                <a:spcPts val="0"/>
              </a:spcBef>
              <a:buFont typeface="Cantarell"/>
              <a:buNone/>
              <a:defRPr sz="900"/>
            </a:lvl5pPr>
            <a:lvl6pPr marL="2286000" indent="0" rtl="0">
              <a:spcBef>
                <a:spcPts val="0"/>
              </a:spcBef>
              <a:buFont typeface="Cantarell"/>
              <a:buNone/>
              <a:defRPr sz="900"/>
            </a:lvl6pPr>
            <a:lvl7pPr marL="2743200" indent="0" rtl="0">
              <a:spcBef>
                <a:spcPts val="0"/>
              </a:spcBef>
              <a:buFont typeface="Cantarell"/>
              <a:buNone/>
              <a:defRPr sz="900"/>
            </a:lvl7pPr>
            <a:lvl8pPr marL="3200400" indent="0" rtl="0">
              <a:spcBef>
                <a:spcPts val="0"/>
              </a:spcBef>
              <a:buFont typeface="Cantarell"/>
              <a:buNone/>
              <a:defRPr sz="900"/>
            </a:lvl8pPr>
            <a:lvl9pPr marL="3657600" indent="0" rtl="0">
              <a:spcBef>
                <a:spcPts val="0"/>
              </a:spcBef>
              <a:buFont typeface="Cantarell"/>
              <a:buNone/>
              <a:defRPr sz="9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81556" y="6422855"/>
            <a:ext cx="25950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4191000" y="6422855"/>
            <a:ext cx="406062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85018" y="284176"/>
            <a:ext cx="7772400" cy="1508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b="1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pic" idx="2"/>
          </p:nvPr>
        </p:nvSpPr>
        <p:spPr>
          <a:xfrm>
            <a:off x="685800" y="2211493"/>
            <a:ext cx="4754879" cy="384047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rgbClr val="7F7F7F"/>
              </a:buClr>
              <a:buFont typeface="Cantarell"/>
              <a:buNone/>
              <a:defRPr sz="3200" b="0" i="0" u="none" strike="noStrike" cap="none" baseline="0">
                <a:solidFill>
                  <a:srgbClr val="7F7F7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 sz="2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 sz="24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 sz="2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 sz="2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 sz="2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 sz="2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 sz="2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Cantarell"/>
              <a:buNone/>
              <a:defRPr sz="2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5885351" y="2150621"/>
            <a:ext cx="2560319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95000"/>
              </a:lnSpc>
              <a:spcBef>
                <a:spcPts val="0"/>
              </a:spcBef>
              <a:buFont typeface="Cantarell"/>
              <a:buNone/>
              <a:defRPr sz="1700"/>
            </a:lvl1pPr>
            <a:lvl2pPr marL="457200" indent="0" rtl="0">
              <a:spcBef>
                <a:spcPts val="0"/>
              </a:spcBef>
              <a:buFont typeface="Cantarell"/>
              <a:buNone/>
              <a:defRPr sz="1200"/>
            </a:lvl2pPr>
            <a:lvl3pPr marL="914400" indent="0" rtl="0">
              <a:spcBef>
                <a:spcPts val="0"/>
              </a:spcBef>
              <a:buFont typeface="Cantarell"/>
              <a:buNone/>
              <a:defRPr sz="1000"/>
            </a:lvl3pPr>
            <a:lvl4pPr marL="1371600" indent="0" rtl="0">
              <a:spcBef>
                <a:spcPts val="0"/>
              </a:spcBef>
              <a:buFont typeface="Cantarell"/>
              <a:buNone/>
              <a:defRPr sz="900"/>
            </a:lvl4pPr>
            <a:lvl5pPr marL="1828800" indent="0" rtl="0">
              <a:spcBef>
                <a:spcPts val="0"/>
              </a:spcBef>
              <a:buFont typeface="Cantarell"/>
              <a:buNone/>
              <a:defRPr sz="900"/>
            </a:lvl5pPr>
            <a:lvl6pPr marL="2286000" indent="0" rtl="0">
              <a:spcBef>
                <a:spcPts val="0"/>
              </a:spcBef>
              <a:buFont typeface="Cantarell"/>
              <a:buNone/>
              <a:defRPr sz="900"/>
            </a:lvl6pPr>
            <a:lvl7pPr marL="2743200" indent="0" rtl="0">
              <a:spcBef>
                <a:spcPts val="0"/>
              </a:spcBef>
              <a:buFont typeface="Cantarell"/>
              <a:buNone/>
              <a:defRPr sz="900"/>
            </a:lvl7pPr>
            <a:lvl8pPr marL="3200400" indent="0" rtl="0">
              <a:spcBef>
                <a:spcPts val="0"/>
              </a:spcBef>
              <a:buFont typeface="Cantarell"/>
              <a:buNone/>
              <a:defRPr sz="900"/>
            </a:lvl8pPr>
            <a:lvl9pPr marL="3657600" indent="0" rtl="0">
              <a:spcBef>
                <a:spcPts val="0"/>
              </a:spcBef>
              <a:buFont typeface="Cantarell"/>
              <a:buNone/>
              <a:defRPr sz="9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681556" y="6422855"/>
            <a:ext cx="25950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4191000" y="6422855"/>
            <a:ext cx="406062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47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361" y="176108"/>
            <a:ext cx="9141714" cy="16459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5018" y="284176"/>
            <a:ext cx="7772400" cy="1508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Font typeface="Cantarell"/>
              <a:buNone/>
              <a:defRPr sz="4000" b="0" i="0" u="none" strike="noStrike" cap="none" baseline="0">
                <a:solidFill>
                  <a:schemeClr val="dk2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5018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indent="-43179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Font typeface="Noto Symbol"/>
              <a:buChar char="▪"/>
              <a:defRPr sz="22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11480" marR="0" indent="-558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20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640080" marR="0" indent="-685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868680" marR="0" indent="-812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16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097280" marR="0" indent="-8128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16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1284600" marR="0" indent="-1288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16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1471800" marR="0" indent="-1382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16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1629000" marR="0" indent="-1303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16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1806200" marR="0" indent="-1298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ymbol"/>
              <a:buChar char="▪"/>
              <a:defRPr sz="16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81556" y="6422855"/>
            <a:ext cx="25950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191000" y="6422855"/>
            <a:ext cx="406062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05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  <a:noFill/>
          <a:ln>
            <a:noFill/>
          </a:ln>
        </p:spPr>
        <p:txBody>
          <a:bodyPr lIns="457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brodosi@mail.usf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kmetz1@mail.usf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274318" y="2166365"/>
            <a:ext cx="8603673" cy="17393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Font typeface="Cantarell"/>
              <a:buNone/>
            </a:pPr>
            <a:endParaRPr sz="6000" b="0" i="0" u="none" strike="noStrike" cap="none" baseline="0">
              <a:solidFill>
                <a:schemeClr val="dk2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143000" y="3970314"/>
            <a:ext cx="6858000" cy="13092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lt1"/>
              </a:buClr>
              <a:buFont typeface="Noto Symbol"/>
              <a:buNone/>
            </a:pPr>
            <a:endParaRPr sz="2000" b="0" i="0" u="none" strike="noStrike" cap="none" baseline="0">
              <a:solidFill>
                <a:schemeClr val="lt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86" name="Shape 86" descr="Closed captioning matters titl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685018" y="284176"/>
            <a:ext cx="7772400" cy="150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latin typeface="Corbel" panose="020B0503020204020204" pitchFamily="34" charset="0"/>
              </a:rPr>
              <a:t>The Findings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645750" y="2024200"/>
            <a:ext cx="4050000" cy="4206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b="1" dirty="0">
                <a:latin typeface="Corbel" panose="020B0503020204020204" pitchFamily="34" charset="0"/>
              </a:rPr>
              <a:t>Reported Benefits</a:t>
            </a:r>
          </a:p>
          <a:p>
            <a:pPr marL="0" marR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dirty="0">
                <a:latin typeface="Corbel" panose="020B0503020204020204" pitchFamily="34" charset="0"/>
              </a:rPr>
              <a:t>Students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dirty="0">
                <a:latin typeface="Corbel" panose="020B0503020204020204" pitchFamily="34" charset="0"/>
              </a:rPr>
              <a:t>Clarification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dirty="0">
                <a:latin typeface="Corbel" panose="020B0503020204020204" pitchFamily="34" charset="0"/>
              </a:rPr>
              <a:t>Comprehension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dirty="0">
                <a:latin typeface="Corbel" panose="020B0503020204020204" pitchFamily="34" charset="0"/>
              </a:rPr>
              <a:t>Spelling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dirty="0">
                <a:latin typeface="Corbel" panose="020B0503020204020204" pitchFamily="34" charset="0"/>
              </a:rPr>
              <a:t>Note-taking</a:t>
            </a:r>
          </a:p>
          <a:p>
            <a:pPr marL="0" marR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dirty="0">
                <a:latin typeface="Corbel" panose="020B0503020204020204" pitchFamily="34" charset="0"/>
              </a:rPr>
              <a:t>Faculty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dirty="0">
                <a:latin typeface="Corbel" panose="020B0503020204020204" pitchFamily="34" charset="0"/>
              </a:rPr>
              <a:t>Improvements in evaluations</a:t>
            </a:r>
          </a:p>
        </p:txBody>
      </p:sp>
      <p:pic>
        <p:nvPicPr>
          <p:cNvPr id="146" name="Shape 146" descr="99 percent of students found the captions helpful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199" y="3006349"/>
            <a:ext cx="4011616" cy="241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685018" y="284176"/>
            <a:ext cx="7772400" cy="150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latin typeface="Corbel" panose="020B0503020204020204" pitchFamily="34" charset="0"/>
              </a:rPr>
              <a:t>Cost Analysis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018" y="2011680"/>
            <a:ext cx="7772400" cy="4206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>
                <a:latin typeface="Corbel" panose="020B0503020204020204" pitchFamily="34" charset="0"/>
              </a:rPr>
              <a:t>Explored: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>
                <a:latin typeface="Corbel" panose="020B0503020204020204" pitchFamily="34" charset="0"/>
              </a:rPr>
              <a:t>External vendor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>
                <a:latin typeface="Corbel" panose="020B0503020204020204" pitchFamily="34" charset="0"/>
              </a:rPr>
              <a:t>In-house captionist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>
                <a:latin typeface="Corbel" panose="020B0503020204020204" pitchFamily="34" charset="0"/>
              </a:rPr>
              <a:t>Speech-to-text software</a:t>
            </a:r>
          </a:p>
          <a:p>
            <a:pPr marL="0" lvl="0" indent="0" rtl="0">
              <a:spcBef>
                <a:spcPts val="0"/>
              </a:spcBef>
              <a:buNone/>
            </a:pPr>
            <a:endParaRPr>
              <a:latin typeface="Corbel" panose="020B0503020204020204" pitchFamily="34" charset="0"/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en-US">
                <a:latin typeface="Corbel" panose="020B0503020204020204" pitchFamily="34" charset="0"/>
              </a:rPr>
              <a:t>Considerations: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>
                <a:latin typeface="Corbel" panose="020B0503020204020204" pitchFamily="34" charset="0"/>
              </a:rPr>
              <a:t>Annual cost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>
                <a:latin typeface="Corbel" panose="020B0503020204020204" pitchFamily="34" charset="0"/>
              </a:rPr>
              <a:t>Time investment</a:t>
            </a:r>
          </a:p>
          <a:p>
            <a:pPr marL="914400" lvl="1" indent="-228600">
              <a:spcBef>
                <a:spcPts val="0"/>
              </a:spcBef>
            </a:pPr>
            <a:r>
              <a:rPr lang="en-US">
                <a:latin typeface="Corbel" panose="020B0503020204020204" pitchFamily="34" charset="0"/>
              </a:rPr>
              <a:t>Accuracy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685018" y="284176"/>
            <a:ext cx="7772400" cy="1508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ntarell"/>
              <a:buNone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Corbel" panose="020B0503020204020204" pitchFamily="34" charset="0"/>
                <a:sym typeface="Cantarell"/>
              </a:rPr>
              <a:t>R</a:t>
            </a:r>
            <a:r>
              <a:rPr lang="en-US">
                <a:latin typeface="Corbel" panose="020B0503020204020204" pitchFamily="34" charset="0"/>
              </a:rPr>
              <a:t>esults @ USFSP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018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latin typeface="Corbel" panose="020B0503020204020204" pitchFamily="34" charset="0"/>
              </a:rPr>
              <a:t>Online Learning at USFSP:</a:t>
            </a:r>
          </a:p>
          <a:p>
            <a: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latin typeface="Corbel" panose="020B0503020204020204" pitchFamily="34" charset="0"/>
              </a:rPr>
              <a:t>All online courses can receive closed captioning for course media.</a:t>
            </a:r>
          </a:p>
          <a:p>
            <a: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latin typeface="Corbel" panose="020B0503020204020204" pitchFamily="34" charset="0"/>
              </a:rPr>
              <a:t>All online courses developed through our office must be closed captioned.</a:t>
            </a:r>
          </a:p>
          <a:p>
            <a: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latin typeface="Corbel" panose="020B0503020204020204" pitchFamily="34" charset="0"/>
              </a:rPr>
              <a:t>Official procedure within Instructional Design Operating </a:t>
            </a:r>
            <a:r>
              <a:rPr lang="en-US" dirty="0" smtClean="0">
                <a:latin typeface="Corbel" panose="020B0503020204020204" pitchFamily="34" charset="0"/>
              </a:rPr>
              <a:t>Procedure</a:t>
            </a:r>
          </a:p>
          <a:p>
            <a: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 smtClean="0">
                <a:latin typeface="Corbel" panose="020B0503020204020204" pitchFamily="34" charset="0"/>
              </a:rPr>
              <a:t>Combination of external vendor or staff (if script provided)</a:t>
            </a:r>
            <a:endParaRPr lang="en-US" dirty="0">
              <a:latin typeface="Corbel" panose="020B0503020204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dirty="0">
              <a:latin typeface="Corbel" panose="020B0503020204020204" pitchFamily="34" charset="0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latin typeface="Corbel" panose="020B0503020204020204" pitchFamily="34" charset="0"/>
              </a:rPr>
              <a:t>Proposed USF System Procedure:</a:t>
            </a:r>
          </a:p>
          <a:p>
            <a: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latin typeface="Corbel" panose="020B0503020204020204" pitchFamily="34" charset="0"/>
              </a:rPr>
              <a:t>Caption/Transcribe media in all F2F and Online courses</a:t>
            </a:r>
          </a:p>
          <a:p>
            <a:pPr marL="182880" marR="0" lvl="0" indent="-43179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lt1"/>
              </a:buClr>
              <a:buFont typeface="Noto Symbol"/>
              <a:buNone/>
            </a:pPr>
            <a:endParaRPr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685018" y="284176"/>
            <a:ext cx="7772400" cy="1508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ntarell"/>
              <a:buNone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Corbel" panose="020B0503020204020204" pitchFamily="34" charset="0"/>
                <a:sym typeface="Cantarell"/>
              </a:rPr>
              <a:t>Q</a:t>
            </a:r>
            <a:r>
              <a:rPr lang="en-US">
                <a:latin typeface="Corbel" panose="020B0503020204020204" pitchFamily="34" charset="0"/>
              </a:rPr>
              <a:t>uestions</a:t>
            </a:r>
            <a:r>
              <a:rPr lang="en-US" sz="4000" b="1" i="0" u="none" strike="noStrike" cap="none" baseline="0">
                <a:solidFill>
                  <a:schemeClr val="dk1"/>
                </a:solidFill>
                <a:latin typeface="Corbel" panose="020B0503020204020204" pitchFamily="34" charset="0"/>
                <a:sym typeface="Cantarell"/>
              </a:rPr>
              <a:t>?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685018" y="284176"/>
            <a:ext cx="7772400" cy="1508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ntarell"/>
              <a:buNone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Corbel" panose="020B0503020204020204" pitchFamily="34" charset="0"/>
                <a:sym typeface="Cantarell"/>
              </a:rPr>
              <a:t>C</a:t>
            </a:r>
            <a:r>
              <a:rPr lang="en-US">
                <a:latin typeface="Corbel" panose="020B0503020204020204" pitchFamily="34" charset="0"/>
              </a:rPr>
              <a:t>ontact Us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018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43179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ymbol"/>
              <a:buNone/>
            </a:pPr>
            <a:r>
              <a:rPr lang="en-US" dirty="0">
                <a:latin typeface="Corbel" panose="020B0503020204020204" pitchFamily="34" charset="0"/>
              </a:rPr>
              <a:t>We’d love to hear from you!</a:t>
            </a:r>
          </a:p>
          <a:p>
            <a:pPr marL="182880" marR="0" lvl="0" indent="-43179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lt1"/>
              </a:buClr>
              <a:buFont typeface="Noto Symbol"/>
              <a:buNone/>
            </a:pPr>
            <a:endParaRPr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182880" marR="0" lvl="0" indent="-43179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ymbol"/>
              <a:buNone/>
            </a:pP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David </a:t>
            </a:r>
            <a:r>
              <a:rPr lang="en-US" dirty="0" err="1">
                <a:solidFill>
                  <a:schemeClr val="bg1"/>
                </a:solidFill>
                <a:latin typeface="Corbel" panose="020B0503020204020204" pitchFamily="34" charset="0"/>
              </a:rPr>
              <a:t>Brodosi</a:t>
            </a:r>
            <a:endParaRPr lang="en-US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182880" marR="0" lvl="0" indent="-43179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ymbol"/>
              <a:buNone/>
            </a:pPr>
            <a:r>
              <a:rPr lang="en-US" u="sng" dirty="0">
                <a:solidFill>
                  <a:schemeClr val="bg1"/>
                </a:solidFill>
                <a:latin typeface="Corbel" panose="020B0503020204020204" pitchFamily="34" charset="0"/>
              </a:rPr>
              <a:t>brodosi@mail.usf.edu</a:t>
            </a:r>
            <a:endParaRPr lang="en-US" u="sng" dirty="0">
              <a:solidFill>
                <a:schemeClr val="bg1"/>
              </a:solidFill>
              <a:latin typeface="Corbel" panose="020B0503020204020204" pitchFamily="34" charset="0"/>
              <a:hlinkClick r:id="rId3"/>
            </a:endParaRPr>
          </a:p>
          <a:p>
            <a:pPr marL="182880" marR="0" lvl="0" indent="-43179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lt1"/>
              </a:buClr>
              <a:buFont typeface="Noto Symbol"/>
              <a:buNone/>
            </a:pPr>
            <a:endParaRPr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182880" marR="0" lvl="0" indent="-43179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ymbol"/>
              <a:buNone/>
            </a:pP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Karla </a:t>
            </a:r>
            <a:r>
              <a:rPr lang="en-US" dirty="0" err="1">
                <a:solidFill>
                  <a:schemeClr val="bg1"/>
                </a:solidFill>
                <a:latin typeface="Corbel" panose="020B0503020204020204" pitchFamily="34" charset="0"/>
              </a:rPr>
              <a:t>Kmetz</a:t>
            </a: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 Morris</a:t>
            </a:r>
          </a:p>
          <a:p>
            <a:pPr marL="182880" marR="0" lvl="0" indent="-43179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ymbol"/>
              <a:buNone/>
            </a:pPr>
            <a:r>
              <a:rPr lang="en-US" u="sng" dirty="0">
                <a:solidFill>
                  <a:schemeClr val="bg1"/>
                </a:solidFill>
                <a:latin typeface="Corbel" panose="020B0503020204020204" pitchFamily="34" charset="0"/>
              </a:rPr>
              <a:t>kmetz1@mail.usf.edu</a:t>
            </a:r>
            <a:endParaRPr lang="en-US" u="sng" dirty="0">
              <a:solidFill>
                <a:schemeClr val="bg1"/>
              </a:solidFill>
              <a:latin typeface="Corbel" panose="020B0503020204020204" pitchFamily="34" charset="0"/>
              <a:hlinkClick r:id="rId4"/>
            </a:endParaRPr>
          </a:p>
          <a:p>
            <a:pPr marL="182880" marR="0" lvl="0" indent="-43179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lt1"/>
              </a:buClr>
              <a:buFont typeface="Noto Symbol"/>
              <a:buNone/>
            </a:pPr>
            <a:endParaRPr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685018" y="284176"/>
            <a:ext cx="7772400" cy="1508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ntarell"/>
              <a:buNone/>
            </a:pPr>
            <a:r>
              <a:rPr lang="en-US" sz="4000" b="1" i="0" u="none" strike="noStrike" cap="none" baseline="0" dirty="0" smtClean="0">
                <a:solidFill>
                  <a:schemeClr val="dk1"/>
                </a:solidFill>
                <a:latin typeface="Corbel" panose="020B0503020204020204" pitchFamily="34" charset="0"/>
                <a:sym typeface="Cantarell"/>
              </a:rPr>
              <a:t>About Us</a:t>
            </a:r>
            <a:endParaRPr lang="en-US" sz="4000" b="1" i="0" u="none" strike="noStrike" cap="none" baseline="0" dirty="0">
              <a:solidFill>
                <a:schemeClr val="dk1"/>
              </a:solidFill>
              <a:latin typeface="Corbel" panose="020B0503020204020204" pitchFamily="34" charset="0"/>
              <a:sym typeface="Cantarell"/>
            </a:endParaRPr>
          </a:p>
        </p:txBody>
      </p:sp>
      <p:pic>
        <p:nvPicPr>
          <p:cNvPr id="92" name="Shape 92" descr="david brodosi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9728" y="2130426"/>
            <a:ext cx="2057400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293925" y="2318675"/>
            <a:ext cx="4850100" cy="435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oto Symbol"/>
              <a:buNone/>
            </a:pPr>
            <a:r>
              <a:rPr lang="en-US" dirty="0">
                <a:latin typeface="Corbel" panose="020B0503020204020204" pitchFamily="34" charset="0"/>
              </a:rPr>
              <a:t>Karla </a:t>
            </a:r>
            <a:r>
              <a:rPr lang="en-US" dirty="0" err="1">
                <a:latin typeface="Corbel" panose="020B0503020204020204" pitchFamily="34" charset="0"/>
              </a:rPr>
              <a:t>Kmetz</a:t>
            </a:r>
            <a:r>
              <a:rPr lang="en-US" dirty="0">
                <a:latin typeface="Corbel" panose="020B0503020204020204" pitchFamily="34" charset="0"/>
              </a:rPr>
              <a:t> Morris                </a:t>
            </a:r>
            <a:endParaRPr lang="en-US" dirty="0" smtClean="0">
              <a:latin typeface="Corbel" panose="020B0503020204020204" pitchFamily="34" charset="0"/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oto Symbol"/>
              <a:buNone/>
            </a:pPr>
            <a:r>
              <a:rPr lang="en-US" sz="1800" dirty="0" smtClean="0">
                <a:latin typeface="Corbel" panose="020B0503020204020204" pitchFamily="34" charset="0"/>
              </a:rPr>
              <a:t>Manager </a:t>
            </a:r>
            <a:r>
              <a:rPr lang="en-US" sz="1800" dirty="0">
                <a:latin typeface="Corbel" panose="020B0503020204020204" pitchFamily="34" charset="0"/>
              </a:rPr>
              <a:t>of Instructional Design </a:t>
            </a:r>
            <a:r>
              <a:rPr lang="en-US" sz="1800" dirty="0" smtClean="0">
                <a:latin typeface="Corbel" panose="020B0503020204020204" pitchFamily="34" charset="0"/>
              </a:rPr>
              <a:t>Services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Noto Symbol"/>
              <a:buNone/>
            </a:pPr>
            <a:endParaRPr lang="en-US" sz="1800" dirty="0">
              <a:latin typeface="Corbel" panose="020B0503020204020204" pitchFamily="34" charset="0"/>
            </a:endParaRPr>
          </a:p>
          <a:p>
            <a:pPr lvl="0" algn="ctr" rtl="0">
              <a:spcBef>
                <a:spcPts val="0"/>
              </a:spcBef>
              <a:buClr>
                <a:schemeClr val="lt1"/>
              </a:buClr>
              <a:buSzPct val="25000"/>
              <a:buFont typeface="Noto Symbol"/>
              <a:buNone/>
            </a:pPr>
            <a:r>
              <a:rPr lang="en-US" baseline="0" dirty="0">
                <a:latin typeface="Corbel" panose="020B0503020204020204" pitchFamily="34" charset="0"/>
              </a:rPr>
              <a:t>David </a:t>
            </a:r>
            <a:r>
              <a:rPr lang="en-US" baseline="0" dirty="0" err="1">
                <a:latin typeface="Corbel" panose="020B0503020204020204" pitchFamily="34" charset="0"/>
              </a:rPr>
              <a:t>Brodosi</a:t>
            </a:r>
            <a:r>
              <a:rPr lang="en-US" dirty="0">
                <a:latin typeface="Corbel" panose="020B0503020204020204" pitchFamily="34" charset="0"/>
              </a:rPr>
              <a:t>                          </a:t>
            </a:r>
            <a:endParaRPr lang="en-US" dirty="0" smtClean="0">
              <a:latin typeface="Corbel" panose="020B0503020204020204" pitchFamily="34" charset="0"/>
            </a:endParaRPr>
          </a:p>
          <a:p>
            <a:pPr lvl="0" algn="ctr" rtl="0">
              <a:spcBef>
                <a:spcPts val="0"/>
              </a:spcBef>
              <a:buClr>
                <a:schemeClr val="lt1"/>
              </a:buClr>
              <a:buSzPct val="25000"/>
              <a:buFont typeface="Noto Symbol"/>
              <a:buNone/>
            </a:pPr>
            <a:r>
              <a:rPr lang="en-US" sz="1800" baseline="0" dirty="0" smtClean="0">
                <a:latin typeface="Corbel" panose="020B0503020204020204" pitchFamily="34" charset="0"/>
              </a:rPr>
              <a:t>Director </a:t>
            </a:r>
            <a:r>
              <a:rPr lang="en-US" sz="1800" dirty="0">
                <a:latin typeface="Corbel" panose="020B0503020204020204" pitchFamily="34" charset="0"/>
              </a:rPr>
              <a:t>of </a:t>
            </a:r>
            <a:r>
              <a:rPr lang="en-US" sz="1800" dirty="0" smtClean="0">
                <a:latin typeface="Corbel" panose="020B0503020204020204" pitchFamily="34" charset="0"/>
              </a:rPr>
              <a:t>Operations</a:t>
            </a:r>
          </a:p>
          <a:p>
            <a:pPr lvl="0" algn="ctr" rtl="0">
              <a:spcBef>
                <a:spcPts val="0"/>
              </a:spcBef>
              <a:buClr>
                <a:schemeClr val="lt1"/>
              </a:buClr>
              <a:buSzPct val="25000"/>
              <a:buFont typeface="Noto Symbol"/>
              <a:buNone/>
            </a:pPr>
            <a:endParaRPr lang="en-US" sz="1800" dirty="0">
              <a:latin typeface="Corbel" panose="020B0503020204020204" pitchFamily="34" charset="0"/>
            </a:endParaRPr>
          </a:p>
          <a:p>
            <a:pPr lvl="0" algn="ctr" rtl="0">
              <a:spcBef>
                <a:spcPts val="0"/>
              </a:spcBef>
              <a:buClr>
                <a:schemeClr val="lt1"/>
              </a:buClr>
              <a:buSzPct val="25000"/>
              <a:buFont typeface="Noto Symbol"/>
              <a:buNone/>
            </a:pPr>
            <a:r>
              <a:rPr lang="en-US" baseline="0" dirty="0">
                <a:latin typeface="Corbel" panose="020B0503020204020204" pitchFamily="34" charset="0"/>
              </a:rPr>
              <a:t>Online Learning &amp; Instructional Technology Services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200"/>
              </a:spcAft>
              <a:buClr>
                <a:schemeClr val="lt1"/>
              </a:buClr>
              <a:buFont typeface="Noto Symbol"/>
              <a:buNone/>
            </a:pPr>
            <a:endParaRPr sz="1700" b="0" i="0" u="none" strike="noStrike" cap="none" baseline="0" dirty="0">
              <a:solidFill>
                <a:schemeClr val="lt1"/>
              </a:solidFill>
              <a:latin typeface="Corbel" panose="020B0503020204020204" pitchFamily="34" charset="0"/>
              <a:sym typeface="Cantarell"/>
            </a:endParaRPr>
          </a:p>
        </p:txBody>
      </p:sp>
      <p:pic>
        <p:nvPicPr>
          <p:cNvPr id="94" name="Shape 94" descr="karla kmetz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6531" y="2606043"/>
            <a:ext cx="2057400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USF St Pete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5125" y="5304075"/>
            <a:ext cx="2387699" cy="136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85018" y="284176"/>
            <a:ext cx="7772400" cy="1508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ntarell"/>
              <a:buNone/>
            </a:pPr>
            <a:r>
              <a:rPr lang="en-US" sz="4000" b="1" i="0" u="none" strike="noStrike" cap="none" baseline="0" dirty="0">
                <a:solidFill>
                  <a:schemeClr val="dk1"/>
                </a:solidFill>
                <a:latin typeface="Corbel" panose="020B0503020204020204" pitchFamily="34" charset="0"/>
                <a:sym typeface="Cantarell"/>
              </a:rPr>
              <a:t>W</a:t>
            </a:r>
            <a:r>
              <a:rPr lang="en-US" dirty="0">
                <a:latin typeface="Corbel" panose="020B0503020204020204" pitchFamily="34" charset="0"/>
              </a:rPr>
              <a:t>hat We Are Here to Share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018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43179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-US" sz="3000" dirty="0">
                <a:latin typeface="Corbel" panose="020B0503020204020204" pitchFamily="34" charset="0"/>
              </a:rPr>
              <a:t>USFSP conducted a study to determine if closed captioning had any impact on students without a reported disability. </a:t>
            </a:r>
          </a:p>
          <a:p>
            <a:pPr marL="182880" marR="0" lvl="0" indent="-43179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lt1"/>
              </a:buClr>
              <a:buFont typeface="Noto Symbol"/>
              <a:buNone/>
            </a:pPr>
            <a:endParaRPr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85018" y="284176"/>
            <a:ext cx="7772400" cy="1508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ntarell"/>
              <a:buNone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Corbel" panose="020B0503020204020204" pitchFamily="34" charset="0"/>
                <a:sym typeface="Cantarell"/>
              </a:rPr>
              <a:t>G</a:t>
            </a:r>
            <a:r>
              <a:rPr lang="en-US">
                <a:latin typeface="Corbel" panose="020B0503020204020204" pitchFamily="34" charset="0"/>
              </a:rPr>
              <a:t>oals for Today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018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Corbel" panose="020B0503020204020204" pitchFamily="34" charset="0"/>
                <a:sym typeface="Cantarell"/>
              </a:rPr>
              <a:t>We hope you leave with new ideas regarding: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orbel" panose="020B0503020204020204" pitchFamily="34" charset="0"/>
            </a:endParaRPr>
          </a:p>
          <a:p>
            <a: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Corbel" panose="020B0503020204020204" pitchFamily="34" charset="0"/>
              </a:rPr>
              <a:t>Rationale for closed captioning online courses</a:t>
            </a:r>
          </a:p>
          <a:p>
            <a: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Corbel" panose="020B0503020204020204" pitchFamily="34" charset="0"/>
              </a:rPr>
              <a:t>Processes to caption online courses at your institution</a:t>
            </a:r>
          </a:p>
          <a:p>
            <a: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Corbel" panose="020B0503020204020204" pitchFamily="34" charset="0"/>
              </a:rPr>
              <a:t>Practices for closed captioning online courses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ymbol"/>
              <a:buChar char="▪"/>
            </a:pPr>
            <a:r>
              <a:rPr lang="en-US" sz="2400" dirty="0">
                <a:latin typeface="Corbel" panose="020B0503020204020204" pitchFamily="34" charset="0"/>
              </a:rPr>
              <a:t>There will be t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Corbel" panose="020B0503020204020204" pitchFamily="34" charset="0"/>
                <a:sym typeface="Cantarell"/>
              </a:rPr>
              <a:t>ime for Q &amp; A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685018" y="284176"/>
            <a:ext cx="7772400" cy="1508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ntarell"/>
              <a:buNone/>
            </a:pPr>
            <a:r>
              <a:rPr lang="en-US">
                <a:latin typeface="Corbel" panose="020B0503020204020204" pitchFamily="34" charset="0"/>
              </a:rPr>
              <a:t>Quick Poll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018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>
                <a:latin typeface="Corbel" panose="020B0503020204020204" pitchFamily="34" charset="0"/>
              </a:rPr>
              <a:t>Who's in the audience?</a:t>
            </a:r>
          </a:p>
          <a:p>
            <a:pPr marL="640080" marR="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▪"/>
            </a:pPr>
            <a:r>
              <a:rPr lang="en-US">
                <a:latin typeface="Corbel" panose="020B0503020204020204" pitchFamily="34" charset="0"/>
              </a:rPr>
              <a:t>Faculty</a:t>
            </a:r>
          </a:p>
          <a:p>
            <a:pPr marL="640080" marR="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▪"/>
            </a:pPr>
            <a:r>
              <a:rPr lang="en-US">
                <a:latin typeface="Corbel" panose="020B0503020204020204" pitchFamily="34" charset="0"/>
              </a:rPr>
              <a:t>Designers</a:t>
            </a:r>
          </a:p>
          <a:p>
            <a:pPr marL="640080" marR="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▪"/>
            </a:pPr>
            <a:r>
              <a:rPr lang="en-US">
                <a:latin typeface="Corbel" panose="020B0503020204020204" pitchFamily="34" charset="0"/>
              </a:rPr>
              <a:t>Managers, directors, dean, or higher</a:t>
            </a: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>
              <a:latin typeface="Corbel" panose="020B0503020204020204" pitchFamily="34" charset="0"/>
            </a:endParaRPr>
          </a:p>
          <a:p>
            <a:pPr marL="182880" marR="0" lvl="0" indent="-43179" algn="l" rtl="0">
              <a:lnSpc>
                <a:spcPct val="90000"/>
              </a:lnSpc>
              <a:spcBef>
                <a:spcPts val="1400"/>
              </a:spcBef>
              <a:spcAft>
                <a:spcPts val="200"/>
              </a:spcAft>
              <a:buClr>
                <a:schemeClr val="lt1"/>
              </a:buClr>
              <a:buFont typeface="Noto Symbol"/>
              <a:buNone/>
            </a:pPr>
            <a:endParaRPr sz="2200" b="0" i="0" u="none" strike="noStrike" cap="none" baseline="0">
              <a:solidFill>
                <a:schemeClr val="lt1"/>
              </a:solidFill>
              <a:latin typeface="Corbel" panose="020B0503020204020204" pitchFamily="34" charset="0"/>
              <a:sym typeface="Cantarell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685018" y="284176"/>
            <a:ext cx="7772400" cy="150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latin typeface="Corbel" panose="020B0503020204020204" pitchFamily="34" charset="0"/>
              </a:rPr>
              <a:t>Support Services for Students with a Disability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018" y="2011680"/>
            <a:ext cx="7772400" cy="4206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dirty="0">
                <a:latin typeface="Corbel" panose="020B0503020204020204" pitchFamily="34" charset="0"/>
              </a:rPr>
              <a:t>Ad hoc process</a:t>
            </a:r>
          </a:p>
          <a:p>
            <a:pPr marL="1371600" lvl="1" indent="-228600" rtl="0">
              <a:spcBef>
                <a:spcPts val="0"/>
              </a:spcBef>
            </a:pPr>
            <a:r>
              <a:rPr lang="en-US" dirty="0">
                <a:latin typeface="Corbel" panose="020B0503020204020204" pitchFamily="34" charset="0"/>
              </a:rPr>
              <a:t>Per student request</a:t>
            </a:r>
          </a:p>
          <a:p>
            <a:pPr marL="914400" lvl="0" indent="0" rtl="0">
              <a:spcBef>
                <a:spcPts val="0"/>
              </a:spcBef>
              <a:buNone/>
            </a:pPr>
            <a:endParaRPr lang="en-US" dirty="0" smtClean="0">
              <a:latin typeface="Corbel" panose="020B0503020204020204" pitchFamily="34" charset="0"/>
            </a:endParaRPr>
          </a:p>
          <a:p>
            <a:pPr marL="914400" lvl="0" indent="0" rtl="0">
              <a:spcBef>
                <a:spcPts val="0"/>
              </a:spcBef>
              <a:buNone/>
            </a:pPr>
            <a:r>
              <a:rPr lang="en-US" dirty="0" smtClean="0">
                <a:latin typeface="Corbel" panose="020B0503020204020204" pitchFamily="34" charset="0"/>
              </a:rPr>
              <a:t>Found </a:t>
            </a:r>
            <a:r>
              <a:rPr lang="en-US" dirty="0">
                <a:latin typeface="Corbel" panose="020B0503020204020204" pitchFamily="34" charset="0"/>
              </a:rPr>
              <a:t>three levels of service</a:t>
            </a:r>
          </a:p>
          <a:p>
            <a:pPr marL="1371600" lvl="1" indent="-228600" rtl="0">
              <a:spcBef>
                <a:spcPts val="0"/>
              </a:spcBef>
            </a:pPr>
            <a:r>
              <a:rPr lang="en-US" dirty="0">
                <a:latin typeface="Corbel" panose="020B0503020204020204" pitchFamily="34" charset="0"/>
              </a:rPr>
              <a:t>C-Print Transcripts for meaning</a:t>
            </a:r>
          </a:p>
          <a:p>
            <a:pPr marL="1371600" lvl="1" indent="-228600" rtl="0">
              <a:spcBef>
                <a:spcPts val="0"/>
              </a:spcBef>
            </a:pPr>
            <a:r>
              <a:rPr lang="en-US" dirty="0">
                <a:latin typeface="Corbel" panose="020B0503020204020204" pitchFamily="34" charset="0"/>
              </a:rPr>
              <a:t>Full transcriptions</a:t>
            </a:r>
          </a:p>
          <a:p>
            <a:pPr marL="1371600" lvl="1" indent="-228600" rtl="0">
              <a:spcBef>
                <a:spcPts val="0"/>
              </a:spcBef>
            </a:pPr>
            <a:r>
              <a:rPr lang="en-US" dirty="0">
                <a:latin typeface="Corbel" panose="020B0503020204020204" pitchFamily="34" charset="0"/>
              </a:rPr>
              <a:t>Transcription with time code</a:t>
            </a: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50000"/>
              <a:buFont typeface="Arial"/>
              <a:buNone/>
            </a:pPr>
            <a:endParaRPr lang="en-US" dirty="0" smtClean="0">
              <a:latin typeface="Corbel" panose="020B0503020204020204" pitchFamily="34" charset="0"/>
            </a:endParaRPr>
          </a:p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50000"/>
              <a:buFont typeface="Arial"/>
              <a:buNone/>
            </a:pPr>
            <a:r>
              <a:rPr lang="en-US" dirty="0" smtClean="0">
                <a:latin typeface="Corbel" panose="020B0503020204020204" pitchFamily="34" charset="0"/>
              </a:rPr>
              <a:t>USFSP </a:t>
            </a:r>
            <a:r>
              <a:rPr lang="en-US" dirty="0">
                <a:latin typeface="Corbel" panose="020B0503020204020204" pitchFamily="34" charset="0"/>
              </a:rPr>
              <a:t>was only doing C-print!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-US" dirty="0">
                <a:latin typeface="Corbel" panose="020B0503020204020204" pitchFamily="34" charset="0"/>
              </a:rPr>
              <a:t>Were students really getting the same level of service?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-US" dirty="0">
                <a:latin typeface="Corbel" panose="020B0503020204020204" pitchFamily="34" charset="0"/>
              </a:rPr>
              <a:t>When was the lawsuit going to drop?</a:t>
            </a:r>
          </a:p>
          <a:p>
            <a:pPr>
              <a:spcBef>
                <a:spcPts val="0"/>
              </a:spcBef>
              <a:buNone/>
            </a:pPr>
            <a:endParaRPr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685018" y="284176"/>
            <a:ext cx="7772400" cy="1508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ntarell"/>
              <a:buNone/>
            </a:pPr>
            <a:r>
              <a:rPr lang="en-US">
                <a:latin typeface="Corbel" panose="020B0503020204020204" pitchFamily="34" charset="0"/>
              </a:rPr>
              <a:t>Our Solution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018" y="2011680"/>
            <a:ext cx="7772400" cy="42062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dirty="0">
              <a:latin typeface="Corbel" panose="020B0503020204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>
                <a:latin typeface="Corbel" panose="020B0503020204020204" pitchFamily="34" charset="0"/>
              </a:rPr>
              <a:t>How to get around administration?</a:t>
            </a:r>
          </a:p>
          <a:p>
            <a: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latin typeface="Corbel" panose="020B0503020204020204" pitchFamily="34" charset="0"/>
              </a:rPr>
              <a:t>Find ways to benefit all students?</a:t>
            </a:r>
          </a:p>
          <a:p>
            <a: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latin typeface="Corbel" panose="020B0503020204020204" pitchFamily="34" charset="0"/>
              </a:rPr>
              <a:t>Show that it’s cost effective.</a:t>
            </a:r>
          </a:p>
          <a:p>
            <a: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latin typeface="Corbel" panose="020B0503020204020204" pitchFamily="34" charset="0"/>
              </a:rPr>
              <a:t>Try to be the leader for Florida Colleges and Universities.</a:t>
            </a:r>
          </a:p>
          <a:p>
            <a:pPr marL="457200" marR="0" indent="0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dirty="0">
              <a:latin typeface="Corbel" panose="020B0503020204020204" pitchFamily="34" charset="0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>
                <a:latin typeface="Corbel" panose="020B0503020204020204" pitchFamily="34" charset="0"/>
              </a:rPr>
              <a:t>That’s when the idea for the project was born. </a:t>
            </a:r>
          </a:p>
          <a:p>
            <a:pPr marL="182880" marR="0" lvl="0" indent="-43179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lt1"/>
              </a:buClr>
              <a:buFont typeface="Noto Symbol"/>
              <a:buNone/>
            </a:pPr>
            <a:endParaRPr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685018" y="284176"/>
            <a:ext cx="7772400" cy="15087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ntarell"/>
              <a:buNone/>
            </a:pPr>
            <a:r>
              <a:rPr lang="en-US">
                <a:latin typeface="Corbel" panose="020B0503020204020204" pitchFamily="34" charset="0"/>
              </a:rPr>
              <a:t>The Project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30425" y="2085975"/>
            <a:ext cx="3927000" cy="413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Cantarell"/>
            </a:pPr>
            <a:r>
              <a:rPr lang="en-US" dirty="0">
                <a:latin typeface="Corbel" panose="020B0503020204020204" pitchFamily="34" charset="0"/>
              </a:rPr>
              <a:t>Caption two online courses previously offered without captions</a:t>
            </a:r>
          </a:p>
          <a:p>
            <a: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latin typeface="Corbel" panose="020B0503020204020204" pitchFamily="34" charset="0"/>
              </a:rPr>
              <a:t>Intro to Psych</a:t>
            </a:r>
          </a:p>
          <a:p>
            <a: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latin typeface="Corbel" panose="020B0503020204020204" pitchFamily="34" charset="0"/>
              </a:rPr>
              <a:t>Business Law </a:t>
            </a:r>
            <a:r>
              <a:rPr lang="en-US" dirty="0" smtClean="0">
                <a:latin typeface="Corbel" panose="020B0503020204020204" pitchFamily="34" charset="0"/>
              </a:rPr>
              <a:t>I</a:t>
            </a:r>
          </a:p>
          <a:p>
            <a:pPr marL="6858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en-US" dirty="0">
              <a:latin typeface="Corbel" panose="020B0503020204020204" pitchFamily="34" charset="0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latin typeface="Corbel" panose="020B0503020204020204" pitchFamily="34" charset="0"/>
              </a:rPr>
              <a:t>Compare achievement and student </a:t>
            </a:r>
            <a:r>
              <a:rPr lang="en-US" dirty="0" smtClean="0">
                <a:latin typeface="Corbel" panose="020B0503020204020204" pitchFamily="34" charset="0"/>
              </a:rPr>
              <a:t>evaluations</a:t>
            </a:r>
          </a:p>
          <a:p>
            <a:pPr marL="228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 smtClean="0">
                <a:latin typeface="Corbel" panose="020B0503020204020204" pitchFamily="34" charset="0"/>
              </a:rPr>
              <a:t> </a:t>
            </a:r>
            <a:endParaRPr lang="en-US" dirty="0">
              <a:latin typeface="Corbel" panose="020B0503020204020204" pitchFamily="34" charset="0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dirty="0">
                <a:latin typeface="Corbel" panose="020B0503020204020204" pitchFamily="34" charset="0"/>
              </a:rPr>
              <a:t>Seek student and faculty feedback through survey and discussion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25" y="2529862"/>
            <a:ext cx="3773149" cy="31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685018" y="284176"/>
            <a:ext cx="7772400" cy="150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latin typeface="Corbel" panose="020B0503020204020204" pitchFamily="34" charset="0"/>
              </a:rPr>
              <a:t>The Participants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018" y="2011680"/>
            <a:ext cx="7772400" cy="4206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>
                <a:latin typeface="Corbel" panose="020B0503020204020204" pitchFamily="34" charset="0"/>
              </a:rPr>
              <a:t>Total of 241 students:</a:t>
            </a:r>
          </a:p>
        </p:txBody>
      </p:sp>
      <p:pic>
        <p:nvPicPr>
          <p:cNvPr id="139" name="Shape 139" descr="only 13 percent of students indicated a disabilit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748" y="2735273"/>
            <a:ext cx="6118949" cy="36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345</Words>
  <Application>Microsoft Office PowerPoint</Application>
  <PresentationFormat>On-screen Show (4:3)</PresentationFormat>
  <Paragraphs>89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Noto Symbol</vt:lpstr>
      <vt:lpstr>Corbel</vt:lpstr>
      <vt:lpstr>Arial</vt:lpstr>
      <vt:lpstr>Cantarell</vt:lpstr>
      <vt:lpstr>Banded</vt:lpstr>
      <vt:lpstr>PowerPoint Presentation</vt:lpstr>
      <vt:lpstr>About Us</vt:lpstr>
      <vt:lpstr>What We Are Here to Share</vt:lpstr>
      <vt:lpstr>Goals for Today</vt:lpstr>
      <vt:lpstr>Quick Poll</vt:lpstr>
      <vt:lpstr>Support Services for Students with a Disability</vt:lpstr>
      <vt:lpstr>Our Solution</vt:lpstr>
      <vt:lpstr>The Project</vt:lpstr>
      <vt:lpstr>The Participants</vt:lpstr>
      <vt:lpstr>The Findings</vt:lpstr>
      <vt:lpstr>Cost Analysis</vt:lpstr>
      <vt:lpstr>Results @ USFSP</vt:lpstr>
      <vt:lpstr>Questions?</vt:lpstr>
      <vt:lpstr>Contact 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 Kmetz</dc:creator>
  <cp:lastModifiedBy>Karla Kmetz</cp:lastModifiedBy>
  <cp:revision>2</cp:revision>
  <dcterms:modified xsi:type="dcterms:W3CDTF">2015-10-20T20:14:13Z</dcterms:modified>
</cp:coreProperties>
</file>