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3"/>
  </p:notesMasterIdLst>
  <p:handoutMasterIdLst>
    <p:handoutMasterId r:id="rId24"/>
  </p:handoutMasterIdLst>
  <p:sldIdLst>
    <p:sldId id="304" r:id="rId3"/>
    <p:sldId id="310" r:id="rId4"/>
    <p:sldId id="311" r:id="rId5"/>
    <p:sldId id="312" r:id="rId6"/>
    <p:sldId id="366" r:id="rId7"/>
    <p:sldId id="325" r:id="rId8"/>
    <p:sldId id="334" r:id="rId9"/>
    <p:sldId id="318" r:id="rId10"/>
    <p:sldId id="359" r:id="rId11"/>
    <p:sldId id="360" r:id="rId12"/>
    <p:sldId id="361" r:id="rId13"/>
    <p:sldId id="363" r:id="rId14"/>
    <p:sldId id="362" r:id="rId15"/>
    <p:sldId id="364" r:id="rId16"/>
    <p:sldId id="357" r:id="rId17"/>
    <p:sldId id="358" r:id="rId18"/>
    <p:sldId id="348" r:id="rId19"/>
    <p:sldId id="347" r:id="rId20"/>
    <p:sldId id="322" r:id="rId21"/>
    <p:sldId id="308" r:id="rId22"/>
  </p:sldIdLst>
  <p:sldSz cx="9144000" cy="6858000" type="screen4x3"/>
  <p:notesSz cx="6858000" cy="9144000"/>
  <p:defaultTextStyle>
    <a:defPPr>
      <a:defRPr lang="en-US"/>
    </a:defPPr>
    <a:lvl1pPr algn="l" rtl="0" eaLnBrk="0" fontAlgn="base" hangingPunct="0">
      <a:spcBef>
        <a:spcPct val="0"/>
      </a:spcBef>
      <a:spcAft>
        <a:spcPct val="0"/>
      </a:spcAft>
      <a:defRPr sz="28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8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8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8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bose" initials="m"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C89800"/>
    <a:srgbClr val="FF9900"/>
    <a:srgbClr val="401B5B"/>
    <a:srgbClr val="57257D"/>
    <a:srgbClr val="855CEA"/>
    <a:srgbClr val="612A8A"/>
    <a:srgbClr val="DBD107"/>
    <a:srgbClr val="D3C907"/>
    <a:srgbClr val="FF6600"/>
    <a:srgbClr val="0F9341"/>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29" autoAdjust="0"/>
    <p:restoredTop sz="85815" autoAdjust="0"/>
  </p:normalViewPr>
  <p:slideViewPr>
    <p:cSldViewPr>
      <p:cViewPr>
        <p:scale>
          <a:sx n="78" d="100"/>
          <a:sy n="78" d="100"/>
        </p:scale>
        <p:origin x="-984" y="-288"/>
      </p:cViewPr>
      <p:guideLst>
        <p:guide orient="horz" pos="2160"/>
        <p:guide pos="2880"/>
      </p:guideLst>
    </p:cSldViewPr>
  </p:slideViewPr>
  <p:outlineViewPr>
    <p:cViewPr>
      <p:scale>
        <a:sx n="33" d="100"/>
        <a:sy n="33" d="100"/>
      </p:scale>
      <p:origin x="6"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7BA370-F2C0-4B06-8D97-B7E6BBFCFAA6}"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BCA97874-8462-4647-AD81-E603A7956B24}">
      <dgm:prSet phldrT="[Text]" custT="1"/>
      <dgm:spPr/>
      <dgm:t>
        <a:bodyPr/>
        <a:lstStyle/>
        <a:p>
          <a:r>
            <a:rPr lang="en-US" sz="1600" b="1" dirty="0" smtClean="0"/>
            <a:t>Office of Strategy &amp; Institutional Effectiveness</a:t>
          </a:r>
          <a:endParaRPr lang="en-US" sz="1600" b="1" dirty="0"/>
        </a:p>
      </dgm:t>
    </dgm:pt>
    <dgm:pt modelId="{28270296-7A78-46FA-8D15-D85A86DAF9EC}" type="parTrans" cxnId="{4275E81B-0A28-441A-9650-095A1D623AED}">
      <dgm:prSet/>
      <dgm:spPr/>
      <dgm:t>
        <a:bodyPr/>
        <a:lstStyle/>
        <a:p>
          <a:endParaRPr lang="en-US"/>
        </a:p>
      </dgm:t>
    </dgm:pt>
    <dgm:pt modelId="{6B59F85F-C053-44A6-A1B0-57DCDBA2938E}" type="sibTrans" cxnId="{4275E81B-0A28-441A-9650-095A1D623AED}">
      <dgm:prSet/>
      <dgm:spPr>
        <a:solidFill>
          <a:srgbClr val="FF9900"/>
        </a:solidFill>
      </dgm:spPr>
      <dgm:t>
        <a:bodyPr/>
        <a:lstStyle/>
        <a:p>
          <a:endParaRPr lang="en-US" dirty="0"/>
        </a:p>
      </dgm:t>
    </dgm:pt>
    <dgm:pt modelId="{A1AE7CEB-275E-4DAB-846C-D1B9C70EECD4}">
      <dgm:prSet phldrT="[Text]"/>
      <dgm:spPr/>
      <dgm:t>
        <a:bodyPr/>
        <a:lstStyle/>
        <a:p>
          <a:r>
            <a:rPr lang="en-US" b="1" dirty="0" smtClean="0"/>
            <a:t>Faculty Steering Committee</a:t>
          </a:r>
          <a:endParaRPr lang="en-US" b="1" dirty="0"/>
        </a:p>
      </dgm:t>
    </dgm:pt>
    <dgm:pt modelId="{BBB2174E-5176-43AD-A452-1914CE8E2933}" type="parTrans" cxnId="{5662BAED-7FDD-43B7-BEC4-FBBDF1B0BB60}">
      <dgm:prSet/>
      <dgm:spPr/>
      <dgm:t>
        <a:bodyPr/>
        <a:lstStyle/>
        <a:p>
          <a:endParaRPr lang="en-US"/>
        </a:p>
      </dgm:t>
    </dgm:pt>
    <dgm:pt modelId="{20FED1BA-9876-415C-89C7-9F7FA760A9EB}" type="sibTrans" cxnId="{5662BAED-7FDD-43B7-BEC4-FBBDF1B0BB60}">
      <dgm:prSet/>
      <dgm:spPr>
        <a:solidFill>
          <a:srgbClr val="FF9900"/>
        </a:solidFill>
      </dgm:spPr>
      <dgm:t>
        <a:bodyPr/>
        <a:lstStyle/>
        <a:p>
          <a:endParaRPr lang="en-US" dirty="0"/>
        </a:p>
      </dgm:t>
    </dgm:pt>
    <dgm:pt modelId="{9D0B91D9-6C92-44A9-BB58-EED804AEB8A7}">
      <dgm:prSet phldrT="[Text]"/>
      <dgm:spPr/>
      <dgm:t>
        <a:bodyPr/>
        <a:lstStyle/>
        <a:p>
          <a:r>
            <a:rPr lang="en-US" b="1" dirty="0" smtClean="0"/>
            <a:t>Schools</a:t>
          </a:r>
          <a:endParaRPr lang="en-US" b="1" dirty="0"/>
        </a:p>
      </dgm:t>
    </dgm:pt>
    <dgm:pt modelId="{9A6CDE66-7D38-442D-87C8-3F13A577FA49}" type="parTrans" cxnId="{DE3E58A3-FF27-42C7-AD36-D8FF8EA90094}">
      <dgm:prSet/>
      <dgm:spPr/>
      <dgm:t>
        <a:bodyPr/>
        <a:lstStyle/>
        <a:p>
          <a:endParaRPr lang="en-US"/>
        </a:p>
      </dgm:t>
    </dgm:pt>
    <dgm:pt modelId="{FD46835A-AA2B-4DE3-B6C6-8DF10A2E0364}" type="sibTrans" cxnId="{DE3E58A3-FF27-42C7-AD36-D8FF8EA90094}">
      <dgm:prSet/>
      <dgm:spPr>
        <a:solidFill>
          <a:srgbClr val="FF9900"/>
        </a:solidFill>
      </dgm:spPr>
      <dgm:t>
        <a:bodyPr/>
        <a:lstStyle/>
        <a:p>
          <a:endParaRPr lang="en-US" dirty="0"/>
        </a:p>
      </dgm:t>
    </dgm:pt>
    <dgm:pt modelId="{8B0B6120-63A0-41A1-BF65-DF9C85FCF302}">
      <dgm:prSet phldrT="[Text]"/>
      <dgm:spPr/>
      <dgm:t>
        <a:bodyPr/>
        <a:lstStyle/>
        <a:p>
          <a:r>
            <a:rPr lang="en-US" b="1" dirty="0" smtClean="0"/>
            <a:t>Instructional Designers</a:t>
          </a:r>
          <a:endParaRPr lang="en-US" b="1" dirty="0"/>
        </a:p>
      </dgm:t>
    </dgm:pt>
    <dgm:pt modelId="{6ECCAB0B-1E76-46E5-B318-9AE09BE3F519}" type="parTrans" cxnId="{69FD0F8A-6DD1-4FD5-9675-486F33E4FB4A}">
      <dgm:prSet/>
      <dgm:spPr/>
      <dgm:t>
        <a:bodyPr/>
        <a:lstStyle/>
        <a:p>
          <a:endParaRPr lang="en-US"/>
        </a:p>
      </dgm:t>
    </dgm:pt>
    <dgm:pt modelId="{8EF13F8C-E397-48AD-AD5C-29298700FADC}" type="sibTrans" cxnId="{69FD0F8A-6DD1-4FD5-9675-486F33E4FB4A}">
      <dgm:prSet/>
      <dgm:spPr>
        <a:solidFill>
          <a:srgbClr val="FF9900"/>
        </a:solidFill>
      </dgm:spPr>
      <dgm:t>
        <a:bodyPr/>
        <a:lstStyle/>
        <a:p>
          <a:endParaRPr lang="en-US" dirty="0"/>
        </a:p>
      </dgm:t>
    </dgm:pt>
    <dgm:pt modelId="{1778BA5A-9FEA-48C4-98DA-0D4C36899BF1}">
      <dgm:prSet phldrT="[Text]"/>
      <dgm:spPr/>
      <dgm:t>
        <a:bodyPr/>
        <a:lstStyle/>
        <a:p>
          <a:r>
            <a:rPr lang="en-US" b="1" dirty="0" smtClean="0"/>
            <a:t>Faculty Steering Committee</a:t>
          </a:r>
          <a:endParaRPr lang="en-US" b="1" dirty="0">
            <a:solidFill>
              <a:srgbClr val="FF0000"/>
            </a:solidFill>
          </a:endParaRPr>
        </a:p>
      </dgm:t>
    </dgm:pt>
    <dgm:pt modelId="{E4FA639F-D4E0-4A82-83FD-4B01AB43233F}" type="parTrans" cxnId="{F4B7216A-24B1-4F48-8E4D-780012FCEDBD}">
      <dgm:prSet/>
      <dgm:spPr/>
      <dgm:t>
        <a:bodyPr/>
        <a:lstStyle/>
        <a:p>
          <a:endParaRPr lang="en-US"/>
        </a:p>
      </dgm:t>
    </dgm:pt>
    <dgm:pt modelId="{77D51300-3127-44D1-A42D-EC2684F070CF}" type="sibTrans" cxnId="{F4B7216A-24B1-4F48-8E4D-780012FCEDBD}">
      <dgm:prSet/>
      <dgm:spPr>
        <a:solidFill>
          <a:srgbClr val="FF9900"/>
        </a:solidFill>
      </dgm:spPr>
      <dgm:t>
        <a:bodyPr/>
        <a:lstStyle/>
        <a:p>
          <a:endParaRPr lang="en-US" dirty="0"/>
        </a:p>
      </dgm:t>
    </dgm:pt>
    <dgm:pt modelId="{B3316FA4-5686-4B23-868F-CEB02DADFE2C}" type="pres">
      <dgm:prSet presAssocID="{117BA370-F2C0-4B06-8D97-B7E6BBFCFAA6}" presName="cycle" presStyleCnt="0">
        <dgm:presLayoutVars>
          <dgm:dir/>
          <dgm:resizeHandles val="exact"/>
        </dgm:presLayoutVars>
      </dgm:prSet>
      <dgm:spPr/>
      <dgm:t>
        <a:bodyPr/>
        <a:lstStyle/>
        <a:p>
          <a:endParaRPr lang="en-US"/>
        </a:p>
      </dgm:t>
    </dgm:pt>
    <dgm:pt modelId="{4379547D-4B09-4830-9706-1119DE81D072}" type="pres">
      <dgm:prSet presAssocID="{BCA97874-8462-4647-AD81-E603A7956B24}" presName="dummy" presStyleCnt="0"/>
      <dgm:spPr/>
    </dgm:pt>
    <dgm:pt modelId="{B3EBE47E-3521-41CF-AA70-8F0154467068}" type="pres">
      <dgm:prSet presAssocID="{BCA97874-8462-4647-AD81-E603A7956B24}" presName="node" presStyleLbl="revTx" presStyleIdx="0" presStyleCnt="5" custScaleX="132286" custScaleY="122832">
        <dgm:presLayoutVars>
          <dgm:bulletEnabled val="1"/>
        </dgm:presLayoutVars>
      </dgm:prSet>
      <dgm:spPr/>
      <dgm:t>
        <a:bodyPr/>
        <a:lstStyle/>
        <a:p>
          <a:endParaRPr lang="en-US"/>
        </a:p>
      </dgm:t>
    </dgm:pt>
    <dgm:pt modelId="{9249CED0-509E-4DEC-AA28-67C2D7988EF8}" type="pres">
      <dgm:prSet presAssocID="{6B59F85F-C053-44A6-A1B0-57DCDBA2938E}" presName="sibTrans" presStyleLbl="node1" presStyleIdx="0" presStyleCnt="5"/>
      <dgm:spPr/>
      <dgm:t>
        <a:bodyPr/>
        <a:lstStyle/>
        <a:p>
          <a:endParaRPr lang="en-US"/>
        </a:p>
      </dgm:t>
    </dgm:pt>
    <dgm:pt modelId="{D0813AD4-5DBA-4D8D-B8AA-0C62247A0BCE}" type="pres">
      <dgm:prSet presAssocID="{A1AE7CEB-275E-4DAB-846C-D1B9C70EECD4}" presName="dummy" presStyleCnt="0"/>
      <dgm:spPr/>
    </dgm:pt>
    <dgm:pt modelId="{4EA4F27F-1747-4C51-98E4-E2D36E5EC38D}" type="pres">
      <dgm:prSet presAssocID="{A1AE7CEB-275E-4DAB-846C-D1B9C70EECD4}" presName="node" presStyleLbl="revTx" presStyleIdx="1" presStyleCnt="5">
        <dgm:presLayoutVars>
          <dgm:bulletEnabled val="1"/>
        </dgm:presLayoutVars>
      </dgm:prSet>
      <dgm:spPr/>
      <dgm:t>
        <a:bodyPr/>
        <a:lstStyle/>
        <a:p>
          <a:endParaRPr lang="en-US"/>
        </a:p>
      </dgm:t>
    </dgm:pt>
    <dgm:pt modelId="{244CB424-1115-441E-A5D6-9904A7EB8BDF}" type="pres">
      <dgm:prSet presAssocID="{20FED1BA-9876-415C-89C7-9F7FA760A9EB}" presName="sibTrans" presStyleLbl="node1" presStyleIdx="1" presStyleCnt="5"/>
      <dgm:spPr/>
      <dgm:t>
        <a:bodyPr/>
        <a:lstStyle/>
        <a:p>
          <a:endParaRPr lang="en-US"/>
        </a:p>
      </dgm:t>
    </dgm:pt>
    <dgm:pt modelId="{0D0E85C3-CEE0-41F9-8133-61B4211918A2}" type="pres">
      <dgm:prSet presAssocID="{9D0B91D9-6C92-44A9-BB58-EED804AEB8A7}" presName="dummy" presStyleCnt="0"/>
      <dgm:spPr/>
    </dgm:pt>
    <dgm:pt modelId="{E8730B0D-DD50-41F8-9027-762196BBCE33}" type="pres">
      <dgm:prSet presAssocID="{9D0B91D9-6C92-44A9-BB58-EED804AEB8A7}" presName="node" presStyleLbl="revTx" presStyleIdx="2" presStyleCnt="5">
        <dgm:presLayoutVars>
          <dgm:bulletEnabled val="1"/>
        </dgm:presLayoutVars>
      </dgm:prSet>
      <dgm:spPr/>
      <dgm:t>
        <a:bodyPr/>
        <a:lstStyle/>
        <a:p>
          <a:endParaRPr lang="en-US"/>
        </a:p>
      </dgm:t>
    </dgm:pt>
    <dgm:pt modelId="{B6C0525C-7931-49BC-9476-77DBC3331EFE}" type="pres">
      <dgm:prSet presAssocID="{FD46835A-AA2B-4DE3-B6C6-8DF10A2E0364}" presName="sibTrans" presStyleLbl="node1" presStyleIdx="2" presStyleCnt="5"/>
      <dgm:spPr/>
      <dgm:t>
        <a:bodyPr/>
        <a:lstStyle/>
        <a:p>
          <a:endParaRPr lang="en-US"/>
        </a:p>
      </dgm:t>
    </dgm:pt>
    <dgm:pt modelId="{1C03E090-D102-4D5C-B771-591F234F23BB}" type="pres">
      <dgm:prSet presAssocID="{8B0B6120-63A0-41A1-BF65-DF9C85FCF302}" presName="dummy" presStyleCnt="0"/>
      <dgm:spPr/>
    </dgm:pt>
    <dgm:pt modelId="{F9C9736D-4C92-43F5-A807-C6DE89D50764}" type="pres">
      <dgm:prSet presAssocID="{8B0B6120-63A0-41A1-BF65-DF9C85FCF302}" presName="node" presStyleLbl="revTx" presStyleIdx="3" presStyleCnt="5">
        <dgm:presLayoutVars>
          <dgm:bulletEnabled val="1"/>
        </dgm:presLayoutVars>
      </dgm:prSet>
      <dgm:spPr/>
      <dgm:t>
        <a:bodyPr/>
        <a:lstStyle/>
        <a:p>
          <a:endParaRPr lang="en-US"/>
        </a:p>
      </dgm:t>
    </dgm:pt>
    <dgm:pt modelId="{E69BEDCE-C92A-48C4-B5A7-465E892B8445}" type="pres">
      <dgm:prSet presAssocID="{8EF13F8C-E397-48AD-AD5C-29298700FADC}" presName="sibTrans" presStyleLbl="node1" presStyleIdx="3" presStyleCnt="5"/>
      <dgm:spPr/>
      <dgm:t>
        <a:bodyPr/>
        <a:lstStyle/>
        <a:p>
          <a:endParaRPr lang="en-US"/>
        </a:p>
      </dgm:t>
    </dgm:pt>
    <dgm:pt modelId="{1A7D514B-77EB-4A1B-A30C-23B1DA32DEEA}" type="pres">
      <dgm:prSet presAssocID="{1778BA5A-9FEA-48C4-98DA-0D4C36899BF1}" presName="dummy" presStyleCnt="0"/>
      <dgm:spPr/>
    </dgm:pt>
    <dgm:pt modelId="{FE7C9F82-D77C-4693-8EE3-9F0E1EA46CCF}" type="pres">
      <dgm:prSet presAssocID="{1778BA5A-9FEA-48C4-98DA-0D4C36899BF1}" presName="node" presStyleLbl="revTx" presStyleIdx="4" presStyleCnt="5">
        <dgm:presLayoutVars>
          <dgm:bulletEnabled val="1"/>
        </dgm:presLayoutVars>
      </dgm:prSet>
      <dgm:spPr/>
      <dgm:t>
        <a:bodyPr/>
        <a:lstStyle/>
        <a:p>
          <a:endParaRPr lang="en-US"/>
        </a:p>
      </dgm:t>
    </dgm:pt>
    <dgm:pt modelId="{65C1A1CD-E731-45E8-BDD9-47EE0A836AF9}" type="pres">
      <dgm:prSet presAssocID="{77D51300-3127-44D1-A42D-EC2684F070CF}" presName="sibTrans" presStyleLbl="node1" presStyleIdx="4" presStyleCnt="5" custScaleX="99924" custScaleY="95238"/>
      <dgm:spPr/>
      <dgm:t>
        <a:bodyPr/>
        <a:lstStyle/>
        <a:p>
          <a:endParaRPr lang="en-US"/>
        </a:p>
      </dgm:t>
    </dgm:pt>
  </dgm:ptLst>
  <dgm:cxnLst>
    <dgm:cxn modelId="{952CAC18-6D54-402B-BEF8-9784B9CB97E9}" type="presOf" srcId="{77D51300-3127-44D1-A42D-EC2684F070CF}" destId="{65C1A1CD-E731-45E8-BDD9-47EE0A836AF9}" srcOrd="0" destOrd="0" presId="urn:microsoft.com/office/officeart/2005/8/layout/cycle1"/>
    <dgm:cxn modelId="{69FD0F8A-6DD1-4FD5-9675-486F33E4FB4A}" srcId="{117BA370-F2C0-4B06-8D97-B7E6BBFCFAA6}" destId="{8B0B6120-63A0-41A1-BF65-DF9C85FCF302}" srcOrd="3" destOrd="0" parTransId="{6ECCAB0B-1E76-46E5-B318-9AE09BE3F519}" sibTransId="{8EF13F8C-E397-48AD-AD5C-29298700FADC}"/>
    <dgm:cxn modelId="{83BBEC10-520C-430B-9E35-3F18215E4AAC}" type="presOf" srcId="{20FED1BA-9876-415C-89C7-9F7FA760A9EB}" destId="{244CB424-1115-441E-A5D6-9904A7EB8BDF}" srcOrd="0" destOrd="0" presId="urn:microsoft.com/office/officeart/2005/8/layout/cycle1"/>
    <dgm:cxn modelId="{F4B7216A-24B1-4F48-8E4D-780012FCEDBD}" srcId="{117BA370-F2C0-4B06-8D97-B7E6BBFCFAA6}" destId="{1778BA5A-9FEA-48C4-98DA-0D4C36899BF1}" srcOrd="4" destOrd="0" parTransId="{E4FA639F-D4E0-4A82-83FD-4B01AB43233F}" sibTransId="{77D51300-3127-44D1-A42D-EC2684F070CF}"/>
    <dgm:cxn modelId="{DE3E58A3-FF27-42C7-AD36-D8FF8EA90094}" srcId="{117BA370-F2C0-4B06-8D97-B7E6BBFCFAA6}" destId="{9D0B91D9-6C92-44A9-BB58-EED804AEB8A7}" srcOrd="2" destOrd="0" parTransId="{9A6CDE66-7D38-442D-87C8-3F13A577FA49}" sibTransId="{FD46835A-AA2B-4DE3-B6C6-8DF10A2E0364}"/>
    <dgm:cxn modelId="{F636A017-3A75-4CED-8739-57C6CEB2AD3F}" type="presOf" srcId="{8EF13F8C-E397-48AD-AD5C-29298700FADC}" destId="{E69BEDCE-C92A-48C4-B5A7-465E892B8445}" srcOrd="0" destOrd="0" presId="urn:microsoft.com/office/officeart/2005/8/layout/cycle1"/>
    <dgm:cxn modelId="{6A7A6F60-7DCD-4DB8-8419-4F949C199D7B}" type="presOf" srcId="{117BA370-F2C0-4B06-8D97-B7E6BBFCFAA6}" destId="{B3316FA4-5686-4B23-868F-CEB02DADFE2C}" srcOrd="0" destOrd="0" presId="urn:microsoft.com/office/officeart/2005/8/layout/cycle1"/>
    <dgm:cxn modelId="{4275E81B-0A28-441A-9650-095A1D623AED}" srcId="{117BA370-F2C0-4B06-8D97-B7E6BBFCFAA6}" destId="{BCA97874-8462-4647-AD81-E603A7956B24}" srcOrd="0" destOrd="0" parTransId="{28270296-7A78-46FA-8D15-D85A86DAF9EC}" sibTransId="{6B59F85F-C053-44A6-A1B0-57DCDBA2938E}"/>
    <dgm:cxn modelId="{7888865C-D3EA-4598-AEFA-45C4392EEEB7}" type="presOf" srcId="{8B0B6120-63A0-41A1-BF65-DF9C85FCF302}" destId="{F9C9736D-4C92-43F5-A807-C6DE89D50764}" srcOrd="0" destOrd="0" presId="urn:microsoft.com/office/officeart/2005/8/layout/cycle1"/>
    <dgm:cxn modelId="{0324E265-87D7-499E-B485-50EBAE449BEF}" type="presOf" srcId="{BCA97874-8462-4647-AD81-E603A7956B24}" destId="{B3EBE47E-3521-41CF-AA70-8F0154467068}" srcOrd="0" destOrd="0" presId="urn:microsoft.com/office/officeart/2005/8/layout/cycle1"/>
    <dgm:cxn modelId="{08C63943-2355-4F7C-B7A8-D80A6DF1F942}" type="presOf" srcId="{FD46835A-AA2B-4DE3-B6C6-8DF10A2E0364}" destId="{B6C0525C-7931-49BC-9476-77DBC3331EFE}" srcOrd="0" destOrd="0" presId="urn:microsoft.com/office/officeart/2005/8/layout/cycle1"/>
    <dgm:cxn modelId="{1BA4987B-A4C4-477B-B13A-648C1ED81721}" type="presOf" srcId="{A1AE7CEB-275E-4DAB-846C-D1B9C70EECD4}" destId="{4EA4F27F-1747-4C51-98E4-E2D36E5EC38D}" srcOrd="0" destOrd="0" presId="urn:microsoft.com/office/officeart/2005/8/layout/cycle1"/>
    <dgm:cxn modelId="{E39ED9F0-C4DE-4BFD-8622-EBC400349DC1}" type="presOf" srcId="{1778BA5A-9FEA-48C4-98DA-0D4C36899BF1}" destId="{FE7C9F82-D77C-4693-8EE3-9F0E1EA46CCF}" srcOrd="0" destOrd="0" presId="urn:microsoft.com/office/officeart/2005/8/layout/cycle1"/>
    <dgm:cxn modelId="{5662BAED-7FDD-43B7-BEC4-FBBDF1B0BB60}" srcId="{117BA370-F2C0-4B06-8D97-B7E6BBFCFAA6}" destId="{A1AE7CEB-275E-4DAB-846C-D1B9C70EECD4}" srcOrd="1" destOrd="0" parTransId="{BBB2174E-5176-43AD-A452-1914CE8E2933}" sibTransId="{20FED1BA-9876-415C-89C7-9F7FA760A9EB}"/>
    <dgm:cxn modelId="{C40B91A9-9097-45BD-BAA0-22C1E7B79267}" type="presOf" srcId="{9D0B91D9-6C92-44A9-BB58-EED804AEB8A7}" destId="{E8730B0D-DD50-41F8-9027-762196BBCE33}" srcOrd="0" destOrd="0" presId="urn:microsoft.com/office/officeart/2005/8/layout/cycle1"/>
    <dgm:cxn modelId="{C869B32A-2B17-4876-8FA3-365EA3E8B490}" type="presOf" srcId="{6B59F85F-C053-44A6-A1B0-57DCDBA2938E}" destId="{9249CED0-509E-4DEC-AA28-67C2D7988EF8}" srcOrd="0" destOrd="0" presId="urn:microsoft.com/office/officeart/2005/8/layout/cycle1"/>
    <dgm:cxn modelId="{5C579ED0-2543-4E7F-B829-6F628E0D2AD1}" type="presParOf" srcId="{B3316FA4-5686-4B23-868F-CEB02DADFE2C}" destId="{4379547D-4B09-4830-9706-1119DE81D072}" srcOrd="0" destOrd="0" presId="urn:microsoft.com/office/officeart/2005/8/layout/cycle1"/>
    <dgm:cxn modelId="{FE5CEFF5-A677-4085-AC19-28C51A230D96}" type="presParOf" srcId="{B3316FA4-5686-4B23-868F-CEB02DADFE2C}" destId="{B3EBE47E-3521-41CF-AA70-8F0154467068}" srcOrd="1" destOrd="0" presId="urn:microsoft.com/office/officeart/2005/8/layout/cycle1"/>
    <dgm:cxn modelId="{66A90302-3679-4EC3-8760-87A867C36636}" type="presParOf" srcId="{B3316FA4-5686-4B23-868F-CEB02DADFE2C}" destId="{9249CED0-509E-4DEC-AA28-67C2D7988EF8}" srcOrd="2" destOrd="0" presId="urn:microsoft.com/office/officeart/2005/8/layout/cycle1"/>
    <dgm:cxn modelId="{A2C0CFE9-0D81-4A89-B2A5-B3818E3012F4}" type="presParOf" srcId="{B3316FA4-5686-4B23-868F-CEB02DADFE2C}" destId="{D0813AD4-5DBA-4D8D-B8AA-0C62247A0BCE}" srcOrd="3" destOrd="0" presId="urn:microsoft.com/office/officeart/2005/8/layout/cycle1"/>
    <dgm:cxn modelId="{0292CC29-7290-4BB5-B83F-AF2C9D48EFB4}" type="presParOf" srcId="{B3316FA4-5686-4B23-868F-CEB02DADFE2C}" destId="{4EA4F27F-1747-4C51-98E4-E2D36E5EC38D}" srcOrd="4" destOrd="0" presId="urn:microsoft.com/office/officeart/2005/8/layout/cycle1"/>
    <dgm:cxn modelId="{2C1B01A1-11A0-4416-BBE5-90AB913E4859}" type="presParOf" srcId="{B3316FA4-5686-4B23-868F-CEB02DADFE2C}" destId="{244CB424-1115-441E-A5D6-9904A7EB8BDF}" srcOrd="5" destOrd="0" presId="urn:microsoft.com/office/officeart/2005/8/layout/cycle1"/>
    <dgm:cxn modelId="{F6AE5101-DFE1-496B-89AC-6AC2B654B55F}" type="presParOf" srcId="{B3316FA4-5686-4B23-868F-CEB02DADFE2C}" destId="{0D0E85C3-CEE0-41F9-8133-61B4211918A2}" srcOrd="6" destOrd="0" presId="urn:microsoft.com/office/officeart/2005/8/layout/cycle1"/>
    <dgm:cxn modelId="{F1D4BAA8-308D-46D6-A707-CF51F14CD8BA}" type="presParOf" srcId="{B3316FA4-5686-4B23-868F-CEB02DADFE2C}" destId="{E8730B0D-DD50-41F8-9027-762196BBCE33}" srcOrd="7" destOrd="0" presId="urn:microsoft.com/office/officeart/2005/8/layout/cycle1"/>
    <dgm:cxn modelId="{6B0E758F-280B-4374-B52E-BFF1FF0BDA5F}" type="presParOf" srcId="{B3316FA4-5686-4B23-868F-CEB02DADFE2C}" destId="{B6C0525C-7931-49BC-9476-77DBC3331EFE}" srcOrd="8" destOrd="0" presId="urn:microsoft.com/office/officeart/2005/8/layout/cycle1"/>
    <dgm:cxn modelId="{7CC97590-E999-4F90-AD3B-DFA4A614504F}" type="presParOf" srcId="{B3316FA4-5686-4B23-868F-CEB02DADFE2C}" destId="{1C03E090-D102-4D5C-B771-591F234F23BB}" srcOrd="9" destOrd="0" presId="urn:microsoft.com/office/officeart/2005/8/layout/cycle1"/>
    <dgm:cxn modelId="{CF20E097-8704-4752-8E5F-4963AE45FB8A}" type="presParOf" srcId="{B3316FA4-5686-4B23-868F-CEB02DADFE2C}" destId="{F9C9736D-4C92-43F5-A807-C6DE89D50764}" srcOrd="10" destOrd="0" presId="urn:microsoft.com/office/officeart/2005/8/layout/cycle1"/>
    <dgm:cxn modelId="{095444F3-EBF3-4BE5-ACE5-9507DEF0E478}" type="presParOf" srcId="{B3316FA4-5686-4B23-868F-CEB02DADFE2C}" destId="{E69BEDCE-C92A-48C4-B5A7-465E892B8445}" srcOrd="11" destOrd="0" presId="urn:microsoft.com/office/officeart/2005/8/layout/cycle1"/>
    <dgm:cxn modelId="{63D941AB-4E3E-4B60-BA36-9965F7B183C9}" type="presParOf" srcId="{B3316FA4-5686-4B23-868F-CEB02DADFE2C}" destId="{1A7D514B-77EB-4A1B-A30C-23B1DA32DEEA}" srcOrd="12" destOrd="0" presId="urn:microsoft.com/office/officeart/2005/8/layout/cycle1"/>
    <dgm:cxn modelId="{3852D900-8F78-421C-84E9-448848E0F723}" type="presParOf" srcId="{B3316FA4-5686-4B23-868F-CEB02DADFE2C}" destId="{FE7C9F82-D77C-4693-8EE3-9F0E1EA46CCF}" srcOrd="13" destOrd="0" presId="urn:microsoft.com/office/officeart/2005/8/layout/cycle1"/>
    <dgm:cxn modelId="{FFA16DE2-5536-423E-8AA6-861BE46C2E77}" type="presParOf" srcId="{B3316FA4-5686-4B23-868F-CEB02DADFE2C}" destId="{65C1A1CD-E731-45E8-BDD9-47EE0A836AF9}" srcOrd="14" destOrd="0" presId="urn:microsoft.com/office/officeart/2005/8/layout/cycle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BA9716E-46E6-4DD0-8948-8830DD86AF04}"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21B6EC9F-E3F2-4AA0-84F4-07905093B304}">
      <dgm:prSet phldrT="[Text]" custT="1"/>
      <dgm:spPr>
        <a:solidFill>
          <a:srgbClr val="C89800"/>
        </a:solidFill>
      </dgm:spPr>
      <dgm:t>
        <a:bodyPr/>
        <a:lstStyle/>
        <a:p>
          <a:r>
            <a:rPr lang="en-US" sz="1200" dirty="0" smtClean="0"/>
            <a:t>Course Development</a:t>
          </a:r>
          <a:endParaRPr lang="en-US" sz="1200" dirty="0"/>
        </a:p>
      </dgm:t>
    </dgm:pt>
    <dgm:pt modelId="{E56D5B1E-B101-4E6B-80B0-6EFA1251F452}" type="parTrans" cxnId="{E027D0AA-85C0-4E31-B00D-9AC5DE53DE40}">
      <dgm:prSet/>
      <dgm:spPr/>
      <dgm:t>
        <a:bodyPr/>
        <a:lstStyle/>
        <a:p>
          <a:endParaRPr lang="en-US"/>
        </a:p>
      </dgm:t>
    </dgm:pt>
    <dgm:pt modelId="{584E8E62-43E9-4157-98AB-22162E60FDA4}" type="sibTrans" cxnId="{E027D0AA-85C0-4E31-B00D-9AC5DE53DE40}">
      <dgm:prSet/>
      <dgm:spPr>
        <a:solidFill>
          <a:srgbClr val="002060"/>
        </a:solidFill>
      </dgm:spPr>
      <dgm:t>
        <a:bodyPr/>
        <a:lstStyle/>
        <a:p>
          <a:endParaRPr lang="en-US" dirty="0"/>
        </a:p>
      </dgm:t>
    </dgm:pt>
    <dgm:pt modelId="{D690DE00-B08C-4E05-8ABC-91AAD768C5F6}">
      <dgm:prSet phldrT="[Text]" custT="1"/>
      <dgm:spPr>
        <a:solidFill>
          <a:srgbClr val="C89800"/>
        </a:solidFill>
      </dgm:spPr>
      <dgm:t>
        <a:bodyPr/>
        <a:lstStyle/>
        <a:p>
          <a:r>
            <a:rPr lang="en-US" sz="1300" dirty="0" smtClean="0"/>
            <a:t>Course Delivery</a:t>
          </a:r>
          <a:endParaRPr lang="en-US" sz="1300" dirty="0"/>
        </a:p>
      </dgm:t>
    </dgm:pt>
    <dgm:pt modelId="{A8F0F584-8738-4533-8C26-BDF1F256713C}" type="parTrans" cxnId="{4EF93F72-CC02-435D-B77A-917F0C21C37A}">
      <dgm:prSet/>
      <dgm:spPr/>
      <dgm:t>
        <a:bodyPr/>
        <a:lstStyle/>
        <a:p>
          <a:endParaRPr lang="en-US"/>
        </a:p>
      </dgm:t>
    </dgm:pt>
    <dgm:pt modelId="{7376B04F-BBB9-4650-9059-56BEC4E6A98E}" type="sibTrans" cxnId="{4EF93F72-CC02-435D-B77A-917F0C21C37A}">
      <dgm:prSet/>
      <dgm:spPr>
        <a:solidFill>
          <a:srgbClr val="002060"/>
        </a:solidFill>
      </dgm:spPr>
      <dgm:t>
        <a:bodyPr/>
        <a:lstStyle/>
        <a:p>
          <a:endParaRPr lang="en-US" dirty="0"/>
        </a:p>
      </dgm:t>
    </dgm:pt>
    <dgm:pt modelId="{548FC6B0-E032-4EFC-8EA4-C44938156134}">
      <dgm:prSet phldrT="[Text]" custT="1"/>
      <dgm:spPr>
        <a:solidFill>
          <a:srgbClr val="C89800"/>
        </a:solidFill>
      </dgm:spPr>
      <dgm:t>
        <a:bodyPr/>
        <a:lstStyle/>
        <a:p>
          <a:r>
            <a:rPr lang="en-US" sz="1200" b="0" dirty="0" smtClean="0"/>
            <a:t>Student Course Survey</a:t>
          </a:r>
        </a:p>
        <a:p>
          <a:r>
            <a:rPr lang="en-US" sz="1200" b="0" dirty="0" smtClean="0"/>
            <a:t>Faculty Feedback</a:t>
          </a:r>
          <a:endParaRPr lang="en-US" sz="1200" b="0" dirty="0"/>
        </a:p>
      </dgm:t>
    </dgm:pt>
    <dgm:pt modelId="{3142C216-BF79-4EE0-83BC-6A385A7CC080}" type="parTrans" cxnId="{7DEED7E5-B55E-4E93-82CE-3B0A5786257C}">
      <dgm:prSet/>
      <dgm:spPr/>
      <dgm:t>
        <a:bodyPr/>
        <a:lstStyle/>
        <a:p>
          <a:endParaRPr lang="en-US"/>
        </a:p>
      </dgm:t>
    </dgm:pt>
    <dgm:pt modelId="{6BDB496B-0D81-4254-806B-C76C2F5EDF3D}" type="sibTrans" cxnId="{7DEED7E5-B55E-4E93-82CE-3B0A5786257C}">
      <dgm:prSet/>
      <dgm:spPr>
        <a:solidFill>
          <a:srgbClr val="002060"/>
        </a:solidFill>
      </dgm:spPr>
      <dgm:t>
        <a:bodyPr/>
        <a:lstStyle/>
        <a:p>
          <a:endParaRPr lang="en-US" dirty="0"/>
        </a:p>
      </dgm:t>
    </dgm:pt>
    <dgm:pt modelId="{52502271-ADC9-4D6A-9F75-738C46F3089A}">
      <dgm:prSet phldrT="[Text]"/>
      <dgm:spPr>
        <a:solidFill>
          <a:srgbClr val="C89800"/>
        </a:solidFill>
      </dgm:spPr>
      <dgm:t>
        <a:bodyPr/>
        <a:lstStyle/>
        <a:p>
          <a:r>
            <a:rPr lang="en-US" dirty="0" smtClean="0"/>
            <a:t>QM Course Reviews</a:t>
          </a:r>
          <a:endParaRPr lang="en-US" dirty="0"/>
        </a:p>
      </dgm:t>
    </dgm:pt>
    <dgm:pt modelId="{FB6C5E2E-792D-4C45-818D-E4A330A18852}" type="parTrans" cxnId="{176E9DED-28B6-48D9-90EB-C94B776BF490}">
      <dgm:prSet/>
      <dgm:spPr/>
      <dgm:t>
        <a:bodyPr/>
        <a:lstStyle/>
        <a:p>
          <a:endParaRPr lang="en-US"/>
        </a:p>
      </dgm:t>
    </dgm:pt>
    <dgm:pt modelId="{0899A9F1-B2BA-401E-A972-CB82DD4AE201}" type="sibTrans" cxnId="{176E9DED-28B6-48D9-90EB-C94B776BF490}">
      <dgm:prSet/>
      <dgm:spPr>
        <a:solidFill>
          <a:srgbClr val="002060"/>
        </a:solidFill>
      </dgm:spPr>
      <dgm:t>
        <a:bodyPr/>
        <a:lstStyle/>
        <a:p>
          <a:endParaRPr lang="en-US" dirty="0"/>
        </a:p>
      </dgm:t>
    </dgm:pt>
    <dgm:pt modelId="{2E808498-25C8-4C7C-8096-86F0BDDC754C}">
      <dgm:prSet phldrT="[Text]"/>
      <dgm:spPr>
        <a:solidFill>
          <a:srgbClr val="C89800"/>
        </a:solidFill>
      </dgm:spPr>
      <dgm:t>
        <a:bodyPr/>
        <a:lstStyle/>
        <a:p>
          <a:r>
            <a:rPr lang="en-US" dirty="0" smtClean="0"/>
            <a:t>QM Committee</a:t>
          </a:r>
          <a:endParaRPr lang="en-US" dirty="0"/>
        </a:p>
      </dgm:t>
    </dgm:pt>
    <dgm:pt modelId="{FF393409-5EB4-4E62-A7F6-3AA78657399A}" type="parTrans" cxnId="{F3CC2E57-EC43-4753-882B-E74B2C482E23}">
      <dgm:prSet/>
      <dgm:spPr/>
      <dgm:t>
        <a:bodyPr/>
        <a:lstStyle/>
        <a:p>
          <a:endParaRPr lang="en-US"/>
        </a:p>
      </dgm:t>
    </dgm:pt>
    <dgm:pt modelId="{86169E5E-AB64-4734-B98B-A5BAD91BBABA}" type="sibTrans" cxnId="{F3CC2E57-EC43-4753-882B-E74B2C482E23}">
      <dgm:prSet/>
      <dgm:spPr>
        <a:solidFill>
          <a:schemeClr val="accent6">
            <a:lumMod val="50000"/>
          </a:schemeClr>
        </a:solidFill>
      </dgm:spPr>
      <dgm:t>
        <a:bodyPr/>
        <a:lstStyle/>
        <a:p>
          <a:endParaRPr lang="en-US" dirty="0"/>
        </a:p>
      </dgm:t>
    </dgm:pt>
    <dgm:pt modelId="{F6FB9AA3-D39A-4B20-BF07-4EA8551A9BF0}">
      <dgm:prSet phldrT="[Text]"/>
      <dgm:spPr>
        <a:solidFill>
          <a:srgbClr val="C89800"/>
        </a:solidFill>
      </dgm:spPr>
      <dgm:t>
        <a:bodyPr/>
        <a:lstStyle/>
        <a:p>
          <a:r>
            <a:rPr lang="en-US" dirty="0" smtClean="0"/>
            <a:t>Template Revisions</a:t>
          </a:r>
          <a:endParaRPr lang="en-US" dirty="0"/>
        </a:p>
      </dgm:t>
    </dgm:pt>
    <dgm:pt modelId="{D92BA944-BCA5-435B-855E-AA548CBDE0BF}" type="parTrans" cxnId="{F07950BD-9954-4A42-9F4E-EFACEA7190CA}">
      <dgm:prSet/>
      <dgm:spPr/>
      <dgm:t>
        <a:bodyPr/>
        <a:lstStyle/>
        <a:p>
          <a:endParaRPr lang="en-US"/>
        </a:p>
      </dgm:t>
    </dgm:pt>
    <dgm:pt modelId="{EA530B2F-3396-4070-BC4E-7AB71F4FC113}" type="sibTrans" cxnId="{F07950BD-9954-4A42-9F4E-EFACEA7190CA}">
      <dgm:prSet/>
      <dgm:spPr>
        <a:solidFill>
          <a:srgbClr val="002060"/>
        </a:solidFill>
      </dgm:spPr>
      <dgm:t>
        <a:bodyPr/>
        <a:lstStyle/>
        <a:p>
          <a:endParaRPr lang="en-US" dirty="0"/>
        </a:p>
      </dgm:t>
    </dgm:pt>
    <dgm:pt modelId="{52CCF021-FF37-4251-BC72-6D9EDA5DA718}">
      <dgm:prSet/>
      <dgm:spPr>
        <a:solidFill>
          <a:srgbClr val="C89800"/>
        </a:solidFill>
      </dgm:spPr>
      <dgm:t>
        <a:bodyPr/>
        <a:lstStyle/>
        <a:p>
          <a:r>
            <a:rPr lang="en-US" dirty="0" smtClean="0"/>
            <a:t>Course revisions</a:t>
          </a:r>
          <a:endParaRPr lang="en-US" dirty="0"/>
        </a:p>
      </dgm:t>
    </dgm:pt>
    <dgm:pt modelId="{A3524F7A-FBD0-45C4-9370-6D21160F21E0}" type="parTrans" cxnId="{8A6950D6-555B-4CB5-AA2D-3AA1F793A780}">
      <dgm:prSet/>
      <dgm:spPr/>
      <dgm:t>
        <a:bodyPr/>
        <a:lstStyle/>
        <a:p>
          <a:endParaRPr lang="en-US"/>
        </a:p>
      </dgm:t>
    </dgm:pt>
    <dgm:pt modelId="{6D1ECEF4-42FB-4169-900C-56A8FAF33D09}" type="sibTrans" cxnId="{8A6950D6-555B-4CB5-AA2D-3AA1F793A780}">
      <dgm:prSet/>
      <dgm:spPr>
        <a:solidFill>
          <a:srgbClr val="002060"/>
        </a:solidFill>
      </dgm:spPr>
      <dgm:t>
        <a:bodyPr/>
        <a:lstStyle/>
        <a:p>
          <a:endParaRPr lang="en-US" dirty="0"/>
        </a:p>
      </dgm:t>
    </dgm:pt>
    <dgm:pt modelId="{A03E26C9-FCCA-497E-957F-49C554F02B16}" type="pres">
      <dgm:prSet presAssocID="{CBA9716E-46E6-4DD0-8948-8830DD86AF04}" presName="cycle" presStyleCnt="0">
        <dgm:presLayoutVars>
          <dgm:dir/>
          <dgm:resizeHandles val="exact"/>
        </dgm:presLayoutVars>
      </dgm:prSet>
      <dgm:spPr/>
      <dgm:t>
        <a:bodyPr/>
        <a:lstStyle/>
        <a:p>
          <a:endParaRPr lang="en-US"/>
        </a:p>
      </dgm:t>
    </dgm:pt>
    <dgm:pt modelId="{D5895FC6-429F-4CE9-9D43-F7B854204CA6}" type="pres">
      <dgm:prSet presAssocID="{21B6EC9F-E3F2-4AA0-84F4-07905093B304}" presName="node" presStyleLbl="node1" presStyleIdx="0" presStyleCnt="7" custScaleX="113413" custScaleY="99694" custRadScaleRad="101666" custRadScaleInc="33713">
        <dgm:presLayoutVars>
          <dgm:bulletEnabled val="1"/>
        </dgm:presLayoutVars>
      </dgm:prSet>
      <dgm:spPr/>
      <dgm:t>
        <a:bodyPr/>
        <a:lstStyle/>
        <a:p>
          <a:endParaRPr lang="en-US"/>
        </a:p>
      </dgm:t>
    </dgm:pt>
    <dgm:pt modelId="{DA4492E4-913E-4EDB-BEAB-C1723ED6DD9C}" type="pres">
      <dgm:prSet presAssocID="{584E8E62-43E9-4157-98AB-22162E60FDA4}" presName="sibTrans" presStyleLbl="sibTrans2D1" presStyleIdx="0" presStyleCnt="7" custLinFactNeighborX="22340" custLinFactNeighborY="-751"/>
      <dgm:spPr/>
      <dgm:t>
        <a:bodyPr/>
        <a:lstStyle/>
        <a:p>
          <a:endParaRPr lang="en-US"/>
        </a:p>
      </dgm:t>
    </dgm:pt>
    <dgm:pt modelId="{12AEA62C-A78F-4530-90AC-EB04B956FF3C}" type="pres">
      <dgm:prSet presAssocID="{584E8E62-43E9-4157-98AB-22162E60FDA4}" presName="connectorText" presStyleLbl="sibTrans2D1" presStyleIdx="0" presStyleCnt="7"/>
      <dgm:spPr/>
      <dgm:t>
        <a:bodyPr/>
        <a:lstStyle/>
        <a:p>
          <a:endParaRPr lang="en-US"/>
        </a:p>
      </dgm:t>
    </dgm:pt>
    <dgm:pt modelId="{CBE73D6A-EF83-4698-A728-D5D8D3D3F182}" type="pres">
      <dgm:prSet presAssocID="{D690DE00-B08C-4E05-8ABC-91AAD768C5F6}" presName="node" presStyleLbl="node1" presStyleIdx="1" presStyleCnt="7" custRadScaleRad="121506" custRadScaleInc="18176">
        <dgm:presLayoutVars>
          <dgm:bulletEnabled val="1"/>
        </dgm:presLayoutVars>
      </dgm:prSet>
      <dgm:spPr/>
      <dgm:t>
        <a:bodyPr/>
        <a:lstStyle/>
        <a:p>
          <a:endParaRPr lang="en-US"/>
        </a:p>
      </dgm:t>
    </dgm:pt>
    <dgm:pt modelId="{41B7414D-857F-46D8-8FC8-38D13EDA04CF}" type="pres">
      <dgm:prSet presAssocID="{7376B04F-BBB9-4650-9059-56BEC4E6A98E}" presName="sibTrans" presStyleLbl="sibTrans2D1" presStyleIdx="1" presStyleCnt="7" custLinFactNeighborX="66067" custLinFactNeighborY="7669"/>
      <dgm:spPr/>
      <dgm:t>
        <a:bodyPr/>
        <a:lstStyle/>
        <a:p>
          <a:endParaRPr lang="en-US"/>
        </a:p>
      </dgm:t>
    </dgm:pt>
    <dgm:pt modelId="{93958E31-5CAC-4E4B-A3AE-14AD13CE8AB7}" type="pres">
      <dgm:prSet presAssocID="{7376B04F-BBB9-4650-9059-56BEC4E6A98E}" presName="connectorText" presStyleLbl="sibTrans2D1" presStyleIdx="1" presStyleCnt="7"/>
      <dgm:spPr/>
      <dgm:t>
        <a:bodyPr/>
        <a:lstStyle/>
        <a:p>
          <a:endParaRPr lang="en-US"/>
        </a:p>
      </dgm:t>
    </dgm:pt>
    <dgm:pt modelId="{6EF48644-6D06-44D0-B2BA-1CAA54BB3846}" type="pres">
      <dgm:prSet presAssocID="{548FC6B0-E032-4EFC-8EA4-C44938156134}" presName="node" presStyleLbl="node1" presStyleIdx="2" presStyleCnt="7" custRadScaleRad="121728" custRadScaleInc="-17917">
        <dgm:presLayoutVars>
          <dgm:bulletEnabled val="1"/>
        </dgm:presLayoutVars>
      </dgm:prSet>
      <dgm:spPr/>
      <dgm:t>
        <a:bodyPr/>
        <a:lstStyle/>
        <a:p>
          <a:endParaRPr lang="en-US"/>
        </a:p>
      </dgm:t>
    </dgm:pt>
    <dgm:pt modelId="{E212CF8F-019D-4060-BF0B-D16C1172457B}" type="pres">
      <dgm:prSet presAssocID="{6BDB496B-0D81-4254-806B-C76C2F5EDF3D}" presName="sibTrans" presStyleLbl="sibTrans2D1" presStyleIdx="2" presStyleCnt="7" custLinFactNeighborX="96849" custLinFactNeighborY="34777"/>
      <dgm:spPr/>
      <dgm:t>
        <a:bodyPr/>
        <a:lstStyle/>
        <a:p>
          <a:endParaRPr lang="en-US"/>
        </a:p>
      </dgm:t>
    </dgm:pt>
    <dgm:pt modelId="{A7249E0A-D53E-4B97-A8F6-970149CFF167}" type="pres">
      <dgm:prSet presAssocID="{6BDB496B-0D81-4254-806B-C76C2F5EDF3D}" presName="connectorText" presStyleLbl="sibTrans2D1" presStyleIdx="2" presStyleCnt="7"/>
      <dgm:spPr/>
      <dgm:t>
        <a:bodyPr/>
        <a:lstStyle/>
        <a:p>
          <a:endParaRPr lang="en-US"/>
        </a:p>
      </dgm:t>
    </dgm:pt>
    <dgm:pt modelId="{198A90FA-C22F-434D-94A7-3BCB7B406D9E}" type="pres">
      <dgm:prSet presAssocID="{52502271-ADC9-4D6A-9F75-738C46F3089A}" presName="node" presStyleLbl="node1" presStyleIdx="3" presStyleCnt="7" custRadScaleRad="117767" custRadScaleInc="-55494">
        <dgm:presLayoutVars>
          <dgm:bulletEnabled val="1"/>
        </dgm:presLayoutVars>
      </dgm:prSet>
      <dgm:spPr/>
      <dgm:t>
        <a:bodyPr/>
        <a:lstStyle/>
        <a:p>
          <a:endParaRPr lang="en-US"/>
        </a:p>
      </dgm:t>
    </dgm:pt>
    <dgm:pt modelId="{114778E7-FF72-448B-B20F-DB9CCDEC2106}" type="pres">
      <dgm:prSet presAssocID="{0899A9F1-B2BA-401E-A972-CB82DD4AE201}" presName="sibTrans" presStyleLbl="sibTrans2D1" presStyleIdx="3" presStyleCnt="7" custLinFactNeighborX="931" custLinFactNeighborY="8519"/>
      <dgm:spPr/>
      <dgm:t>
        <a:bodyPr/>
        <a:lstStyle/>
        <a:p>
          <a:endParaRPr lang="en-US"/>
        </a:p>
      </dgm:t>
    </dgm:pt>
    <dgm:pt modelId="{A2053340-9DB3-45A0-B2A6-4E9AFF2215D1}" type="pres">
      <dgm:prSet presAssocID="{0899A9F1-B2BA-401E-A972-CB82DD4AE201}" presName="connectorText" presStyleLbl="sibTrans2D1" presStyleIdx="3" presStyleCnt="7"/>
      <dgm:spPr/>
      <dgm:t>
        <a:bodyPr/>
        <a:lstStyle/>
        <a:p>
          <a:endParaRPr lang="en-US"/>
        </a:p>
      </dgm:t>
    </dgm:pt>
    <dgm:pt modelId="{6BBCCBBE-A41D-4C27-A5A5-AA0B5C9B54F4}" type="pres">
      <dgm:prSet presAssocID="{2E808498-25C8-4C7C-8096-86F0BDDC754C}" presName="node" presStyleLbl="node1" presStyleIdx="4" presStyleCnt="7" custRadScaleRad="93647" custRadScaleInc="-39678">
        <dgm:presLayoutVars>
          <dgm:bulletEnabled val="1"/>
        </dgm:presLayoutVars>
      </dgm:prSet>
      <dgm:spPr/>
      <dgm:t>
        <a:bodyPr/>
        <a:lstStyle/>
        <a:p>
          <a:endParaRPr lang="en-US"/>
        </a:p>
      </dgm:t>
    </dgm:pt>
    <dgm:pt modelId="{5ED4A2AE-A309-464C-85F7-87D34AC11B18}" type="pres">
      <dgm:prSet presAssocID="{86169E5E-AB64-4734-B98B-A5BAD91BBABA}" presName="sibTrans" presStyleLbl="sibTrans2D1" presStyleIdx="4" presStyleCnt="7" custLinFactNeighborX="-24332" custLinFactNeighborY="40299"/>
      <dgm:spPr/>
      <dgm:t>
        <a:bodyPr/>
        <a:lstStyle/>
        <a:p>
          <a:endParaRPr lang="en-US"/>
        </a:p>
      </dgm:t>
    </dgm:pt>
    <dgm:pt modelId="{751B3B5D-2511-45B5-BE82-F67EB6BD576A}" type="pres">
      <dgm:prSet presAssocID="{86169E5E-AB64-4734-B98B-A5BAD91BBABA}" presName="connectorText" presStyleLbl="sibTrans2D1" presStyleIdx="4" presStyleCnt="7"/>
      <dgm:spPr/>
      <dgm:t>
        <a:bodyPr/>
        <a:lstStyle/>
        <a:p>
          <a:endParaRPr lang="en-US"/>
        </a:p>
      </dgm:t>
    </dgm:pt>
    <dgm:pt modelId="{F5375F3F-6F79-4FC8-BA1C-0BB1A5FA1508}" type="pres">
      <dgm:prSet presAssocID="{F6FB9AA3-D39A-4B20-BF07-4EA8551A9BF0}" presName="node" presStyleLbl="node1" presStyleIdx="5" presStyleCnt="7" custRadScaleRad="92486" custRadScaleInc="-3918">
        <dgm:presLayoutVars>
          <dgm:bulletEnabled val="1"/>
        </dgm:presLayoutVars>
      </dgm:prSet>
      <dgm:spPr/>
      <dgm:t>
        <a:bodyPr/>
        <a:lstStyle/>
        <a:p>
          <a:endParaRPr lang="en-US"/>
        </a:p>
      </dgm:t>
    </dgm:pt>
    <dgm:pt modelId="{F474EBFA-13F2-4AD3-A677-FF1AE9E62B7B}" type="pres">
      <dgm:prSet presAssocID="{EA530B2F-3396-4070-BC4E-7AB71F4FC113}" presName="sibTrans" presStyleLbl="sibTrans2D1" presStyleIdx="5" presStyleCnt="7" custScaleY="143111" custLinFactNeighborX="4007" custLinFactNeighborY="8345"/>
      <dgm:spPr/>
      <dgm:t>
        <a:bodyPr/>
        <a:lstStyle/>
        <a:p>
          <a:endParaRPr lang="en-US"/>
        </a:p>
      </dgm:t>
    </dgm:pt>
    <dgm:pt modelId="{DBA7274F-BCBA-450E-9496-61F9F1E445A4}" type="pres">
      <dgm:prSet presAssocID="{EA530B2F-3396-4070-BC4E-7AB71F4FC113}" presName="connectorText" presStyleLbl="sibTrans2D1" presStyleIdx="5" presStyleCnt="7"/>
      <dgm:spPr/>
      <dgm:t>
        <a:bodyPr/>
        <a:lstStyle/>
        <a:p>
          <a:endParaRPr lang="en-US"/>
        </a:p>
      </dgm:t>
    </dgm:pt>
    <dgm:pt modelId="{F05F7634-DFC2-4FA2-84DF-CBED25CD489A}" type="pres">
      <dgm:prSet presAssocID="{52CCF021-FF37-4251-BC72-6D9EDA5DA718}" presName="node" presStyleLbl="node1" presStyleIdx="6" presStyleCnt="7" custRadScaleRad="96300" custRadScaleInc="12497">
        <dgm:presLayoutVars>
          <dgm:bulletEnabled val="1"/>
        </dgm:presLayoutVars>
      </dgm:prSet>
      <dgm:spPr/>
      <dgm:t>
        <a:bodyPr/>
        <a:lstStyle/>
        <a:p>
          <a:endParaRPr lang="en-US"/>
        </a:p>
      </dgm:t>
    </dgm:pt>
    <dgm:pt modelId="{9A655E97-2C24-44C6-9526-25E13734C4D6}" type="pres">
      <dgm:prSet presAssocID="{6D1ECEF4-42FB-4169-900C-56A8FAF33D09}" presName="sibTrans" presStyleLbl="sibTrans2D1" presStyleIdx="6" presStyleCnt="7"/>
      <dgm:spPr/>
      <dgm:t>
        <a:bodyPr/>
        <a:lstStyle/>
        <a:p>
          <a:endParaRPr lang="en-US"/>
        </a:p>
      </dgm:t>
    </dgm:pt>
    <dgm:pt modelId="{2649CE9D-CF35-4D0E-98E4-67908DA0CC28}" type="pres">
      <dgm:prSet presAssocID="{6D1ECEF4-42FB-4169-900C-56A8FAF33D09}" presName="connectorText" presStyleLbl="sibTrans2D1" presStyleIdx="6" presStyleCnt="7"/>
      <dgm:spPr/>
      <dgm:t>
        <a:bodyPr/>
        <a:lstStyle/>
        <a:p>
          <a:endParaRPr lang="en-US"/>
        </a:p>
      </dgm:t>
    </dgm:pt>
  </dgm:ptLst>
  <dgm:cxnLst>
    <dgm:cxn modelId="{F07950BD-9954-4A42-9F4E-EFACEA7190CA}" srcId="{CBA9716E-46E6-4DD0-8948-8830DD86AF04}" destId="{F6FB9AA3-D39A-4B20-BF07-4EA8551A9BF0}" srcOrd="5" destOrd="0" parTransId="{D92BA944-BCA5-435B-855E-AA548CBDE0BF}" sibTransId="{EA530B2F-3396-4070-BC4E-7AB71F4FC113}"/>
    <dgm:cxn modelId="{6B9166B3-47D5-4794-815B-49882747F88A}" type="presOf" srcId="{86169E5E-AB64-4734-B98B-A5BAD91BBABA}" destId="{5ED4A2AE-A309-464C-85F7-87D34AC11B18}" srcOrd="0" destOrd="0" presId="urn:microsoft.com/office/officeart/2005/8/layout/cycle2"/>
    <dgm:cxn modelId="{90FEDCB8-4AC2-4F8B-B5D7-B4D0ABB02D25}" type="presOf" srcId="{EA530B2F-3396-4070-BC4E-7AB71F4FC113}" destId="{F474EBFA-13F2-4AD3-A677-FF1AE9E62B7B}" srcOrd="0" destOrd="0" presId="urn:microsoft.com/office/officeart/2005/8/layout/cycle2"/>
    <dgm:cxn modelId="{A32F9EC2-92AE-4291-A24B-CCD0E29EFAB0}" type="presOf" srcId="{7376B04F-BBB9-4650-9059-56BEC4E6A98E}" destId="{93958E31-5CAC-4E4B-A3AE-14AD13CE8AB7}" srcOrd="1" destOrd="0" presId="urn:microsoft.com/office/officeart/2005/8/layout/cycle2"/>
    <dgm:cxn modelId="{BC1F1F78-E502-43A1-816B-47728E04D251}" type="presOf" srcId="{584E8E62-43E9-4157-98AB-22162E60FDA4}" destId="{DA4492E4-913E-4EDB-BEAB-C1723ED6DD9C}" srcOrd="0" destOrd="0" presId="urn:microsoft.com/office/officeart/2005/8/layout/cycle2"/>
    <dgm:cxn modelId="{715A0B12-DC63-42C4-A82D-1D24515DF104}" type="presOf" srcId="{F6FB9AA3-D39A-4B20-BF07-4EA8551A9BF0}" destId="{F5375F3F-6F79-4FC8-BA1C-0BB1A5FA1508}" srcOrd="0" destOrd="0" presId="urn:microsoft.com/office/officeart/2005/8/layout/cycle2"/>
    <dgm:cxn modelId="{7E69343C-0D80-4BAB-8363-A7E2EE605C62}" type="presOf" srcId="{6D1ECEF4-42FB-4169-900C-56A8FAF33D09}" destId="{9A655E97-2C24-44C6-9526-25E13734C4D6}" srcOrd="0" destOrd="0" presId="urn:microsoft.com/office/officeart/2005/8/layout/cycle2"/>
    <dgm:cxn modelId="{A326F35C-2AF8-4ECB-94ED-46079295F2A0}" type="presOf" srcId="{EA530B2F-3396-4070-BC4E-7AB71F4FC113}" destId="{DBA7274F-BCBA-450E-9496-61F9F1E445A4}" srcOrd="1" destOrd="0" presId="urn:microsoft.com/office/officeart/2005/8/layout/cycle2"/>
    <dgm:cxn modelId="{F3CC2E57-EC43-4753-882B-E74B2C482E23}" srcId="{CBA9716E-46E6-4DD0-8948-8830DD86AF04}" destId="{2E808498-25C8-4C7C-8096-86F0BDDC754C}" srcOrd="4" destOrd="0" parTransId="{FF393409-5EB4-4E62-A7F6-3AA78657399A}" sibTransId="{86169E5E-AB64-4734-B98B-A5BAD91BBABA}"/>
    <dgm:cxn modelId="{A93B4BD9-297B-4131-BBFC-89916C7DA09E}" type="presOf" srcId="{D690DE00-B08C-4E05-8ABC-91AAD768C5F6}" destId="{CBE73D6A-EF83-4698-A728-D5D8D3D3F182}" srcOrd="0" destOrd="0" presId="urn:microsoft.com/office/officeart/2005/8/layout/cycle2"/>
    <dgm:cxn modelId="{498A68F9-51F0-4696-82AC-3928023A0A12}" type="presOf" srcId="{6BDB496B-0D81-4254-806B-C76C2F5EDF3D}" destId="{A7249E0A-D53E-4B97-A8F6-970149CFF167}" srcOrd="1" destOrd="0" presId="urn:microsoft.com/office/officeart/2005/8/layout/cycle2"/>
    <dgm:cxn modelId="{65E76C6B-B633-4B37-961C-A3DA8766EC48}" type="presOf" srcId="{6D1ECEF4-42FB-4169-900C-56A8FAF33D09}" destId="{2649CE9D-CF35-4D0E-98E4-67908DA0CC28}" srcOrd="1" destOrd="0" presId="urn:microsoft.com/office/officeart/2005/8/layout/cycle2"/>
    <dgm:cxn modelId="{7DEED7E5-B55E-4E93-82CE-3B0A5786257C}" srcId="{CBA9716E-46E6-4DD0-8948-8830DD86AF04}" destId="{548FC6B0-E032-4EFC-8EA4-C44938156134}" srcOrd="2" destOrd="0" parTransId="{3142C216-BF79-4EE0-83BC-6A385A7CC080}" sibTransId="{6BDB496B-0D81-4254-806B-C76C2F5EDF3D}"/>
    <dgm:cxn modelId="{8A6950D6-555B-4CB5-AA2D-3AA1F793A780}" srcId="{CBA9716E-46E6-4DD0-8948-8830DD86AF04}" destId="{52CCF021-FF37-4251-BC72-6D9EDA5DA718}" srcOrd="6" destOrd="0" parTransId="{A3524F7A-FBD0-45C4-9370-6D21160F21E0}" sibTransId="{6D1ECEF4-42FB-4169-900C-56A8FAF33D09}"/>
    <dgm:cxn modelId="{2469DAC8-90C5-4496-9238-6E593B036F4E}" type="presOf" srcId="{86169E5E-AB64-4734-B98B-A5BAD91BBABA}" destId="{751B3B5D-2511-45B5-BE82-F67EB6BD576A}" srcOrd="1" destOrd="0" presId="urn:microsoft.com/office/officeart/2005/8/layout/cycle2"/>
    <dgm:cxn modelId="{3F5032A7-45DF-4FC6-90EE-3DA38ED19CFD}" type="presOf" srcId="{52502271-ADC9-4D6A-9F75-738C46F3089A}" destId="{198A90FA-C22F-434D-94A7-3BCB7B406D9E}" srcOrd="0" destOrd="0" presId="urn:microsoft.com/office/officeart/2005/8/layout/cycle2"/>
    <dgm:cxn modelId="{865CE22B-EAFF-4D0B-96B6-12C24BEA08D1}" type="presOf" srcId="{6BDB496B-0D81-4254-806B-C76C2F5EDF3D}" destId="{E212CF8F-019D-4060-BF0B-D16C1172457B}" srcOrd="0" destOrd="0" presId="urn:microsoft.com/office/officeart/2005/8/layout/cycle2"/>
    <dgm:cxn modelId="{82A321BD-E248-44FB-878D-79BD3343F6D9}" type="presOf" srcId="{548FC6B0-E032-4EFC-8EA4-C44938156134}" destId="{6EF48644-6D06-44D0-B2BA-1CAA54BB3846}" srcOrd="0" destOrd="0" presId="urn:microsoft.com/office/officeart/2005/8/layout/cycle2"/>
    <dgm:cxn modelId="{176E9DED-28B6-48D9-90EB-C94B776BF490}" srcId="{CBA9716E-46E6-4DD0-8948-8830DD86AF04}" destId="{52502271-ADC9-4D6A-9F75-738C46F3089A}" srcOrd="3" destOrd="0" parTransId="{FB6C5E2E-792D-4C45-818D-E4A330A18852}" sibTransId="{0899A9F1-B2BA-401E-A972-CB82DD4AE201}"/>
    <dgm:cxn modelId="{E027D0AA-85C0-4E31-B00D-9AC5DE53DE40}" srcId="{CBA9716E-46E6-4DD0-8948-8830DD86AF04}" destId="{21B6EC9F-E3F2-4AA0-84F4-07905093B304}" srcOrd="0" destOrd="0" parTransId="{E56D5B1E-B101-4E6B-80B0-6EFA1251F452}" sibTransId="{584E8E62-43E9-4157-98AB-22162E60FDA4}"/>
    <dgm:cxn modelId="{60670BDB-ECD9-46AC-BA4F-2858738C2D15}" type="presOf" srcId="{0899A9F1-B2BA-401E-A972-CB82DD4AE201}" destId="{A2053340-9DB3-45A0-B2A6-4E9AFF2215D1}" srcOrd="1" destOrd="0" presId="urn:microsoft.com/office/officeart/2005/8/layout/cycle2"/>
    <dgm:cxn modelId="{4EF93F72-CC02-435D-B77A-917F0C21C37A}" srcId="{CBA9716E-46E6-4DD0-8948-8830DD86AF04}" destId="{D690DE00-B08C-4E05-8ABC-91AAD768C5F6}" srcOrd="1" destOrd="0" parTransId="{A8F0F584-8738-4533-8C26-BDF1F256713C}" sibTransId="{7376B04F-BBB9-4650-9059-56BEC4E6A98E}"/>
    <dgm:cxn modelId="{8757122B-F5C9-446A-BF77-6230B4AF1F07}" type="presOf" srcId="{584E8E62-43E9-4157-98AB-22162E60FDA4}" destId="{12AEA62C-A78F-4530-90AC-EB04B956FF3C}" srcOrd="1" destOrd="0" presId="urn:microsoft.com/office/officeart/2005/8/layout/cycle2"/>
    <dgm:cxn modelId="{8A8BE747-E935-49DE-A03A-1CA303AAC36A}" type="presOf" srcId="{7376B04F-BBB9-4650-9059-56BEC4E6A98E}" destId="{41B7414D-857F-46D8-8FC8-38D13EDA04CF}" srcOrd="0" destOrd="0" presId="urn:microsoft.com/office/officeart/2005/8/layout/cycle2"/>
    <dgm:cxn modelId="{CF6D8322-8BFE-48B6-98EC-1F943E1A1878}" type="presOf" srcId="{52CCF021-FF37-4251-BC72-6D9EDA5DA718}" destId="{F05F7634-DFC2-4FA2-84DF-CBED25CD489A}" srcOrd="0" destOrd="0" presId="urn:microsoft.com/office/officeart/2005/8/layout/cycle2"/>
    <dgm:cxn modelId="{D6C19B33-8575-4951-95B9-C11B56BAFA78}" type="presOf" srcId="{21B6EC9F-E3F2-4AA0-84F4-07905093B304}" destId="{D5895FC6-429F-4CE9-9D43-F7B854204CA6}" srcOrd="0" destOrd="0" presId="urn:microsoft.com/office/officeart/2005/8/layout/cycle2"/>
    <dgm:cxn modelId="{238ABE7B-61F1-4D4B-B572-D087FBC8EEE0}" type="presOf" srcId="{0899A9F1-B2BA-401E-A972-CB82DD4AE201}" destId="{114778E7-FF72-448B-B20F-DB9CCDEC2106}" srcOrd="0" destOrd="0" presId="urn:microsoft.com/office/officeart/2005/8/layout/cycle2"/>
    <dgm:cxn modelId="{275FCE34-FAB0-4997-A87D-B4AD22E3D270}" type="presOf" srcId="{CBA9716E-46E6-4DD0-8948-8830DD86AF04}" destId="{A03E26C9-FCCA-497E-957F-49C554F02B16}" srcOrd="0" destOrd="0" presId="urn:microsoft.com/office/officeart/2005/8/layout/cycle2"/>
    <dgm:cxn modelId="{38CB1BC4-E3D7-4040-BAB9-CE9EB186BD3B}" type="presOf" srcId="{2E808498-25C8-4C7C-8096-86F0BDDC754C}" destId="{6BBCCBBE-A41D-4C27-A5A5-AA0B5C9B54F4}" srcOrd="0" destOrd="0" presId="urn:microsoft.com/office/officeart/2005/8/layout/cycle2"/>
    <dgm:cxn modelId="{7242098B-3BBE-4039-8ABA-090AF1CD095D}" type="presParOf" srcId="{A03E26C9-FCCA-497E-957F-49C554F02B16}" destId="{D5895FC6-429F-4CE9-9D43-F7B854204CA6}" srcOrd="0" destOrd="0" presId="urn:microsoft.com/office/officeart/2005/8/layout/cycle2"/>
    <dgm:cxn modelId="{F5D9B1E7-6F3E-4674-9943-14FEFB88ECB9}" type="presParOf" srcId="{A03E26C9-FCCA-497E-957F-49C554F02B16}" destId="{DA4492E4-913E-4EDB-BEAB-C1723ED6DD9C}" srcOrd="1" destOrd="0" presId="urn:microsoft.com/office/officeart/2005/8/layout/cycle2"/>
    <dgm:cxn modelId="{0AE458D0-9BA7-4F3E-8E57-FC478520B213}" type="presParOf" srcId="{DA4492E4-913E-4EDB-BEAB-C1723ED6DD9C}" destId="{12AEA62C-A78F-4530-90AC-EB04B956FF3C}" srcOrd="0" destOrd="0" presId="urn:microsoft.com/office/officeart/2005/8/layout/cycle2"/>
    <dgm:cxn modelId="{1EB0872D-2D57-4020-AF4D-7A73A9BDC127}" type="presParOf" srcId="{A03E26C9-FCCA-497E-957F-49C554F02B16}" destId="{CBE73D6A-EF83-4698-A728-D5D8D3D3F182}" srcOrd="2" destOrd="0" presId="urn:microsoft.com/office/officeart/2005/8/layout/cycle2"/>
    <dgm:cxn modelId="{21A201D4-C883-4594-90FD-739C9E7BF6AC}" type="presParOf" srcId="{A03E26C9-FCCA-497E-957F-49C554F02B16}" destId="{41B7414D-857F-46D8-8FC8-38D13EDA04CF}" srcOrd="3" destOrd="0" presId="urn:microsoft.com/office/officeart/2005/8/layout/cycle2"/>
    <dgm:cxn modelId="{3FFF6B3D-3878-48FF-A4F5-2A8D9F568208}" type="presParOf" srcId="{41B7414D-857F-46D8-8FC8-38D13EDA04CF}" destId="{93958E31-5CAC-4E4B-A3AE-14AD13CE8AB7}" srcOrd="0" destOrd="0" presId="urn:microsoft.com/office/officeart/2005/8/layout/cycle2"/>
    <dgm:cxn modelId="{9A5C175C-34F3-48F1-B468-1018DFC7453A}" type="presParOf" srcId="{A03E26C9-FCCA-497E-957F-49C554F02B16}" destId="{6EF48644-6D06-44D0-B2BA-1CAA54BB3846}" srcOrd="4" destOrd="0" presId="urn:microsoft.com/office/officeart/2005/8/layout/cycle2"/>
    <dgm:cxn modelId="{B272710A-9923-4B22-B7B0-07DE3B0ABF3C}" type="presParOf" srcId="{A03E26C9-FCCA-497E-957F-49C554F02B16}" destId="{E212CF8F-019D-4060-BF0B-D16C1172457B}" srcOrd="5" destOrd="0" presId="urn:microsoft.com/office/officeart/2005/8/layout/cycle2"/>
    <dgm:cxn modelId="{38C0B254-DEA0-449E-AAC8-0309DF4BB4D5}" type="presParOf" srcId="{E212CF8F-019D-4060-BF0B-D16C1172457B}" destId="{A7249E0A-D53E-4B97-A8F6-970149CFF167}" srcOrd="0" destOrd="0" presId="urn:microsoft.com/office/officeart/2005/8/layout/cycle2"/>
    <dgm:cxn modelId="{727AE881-FD33-4FFB-ADDF-783676F0E2AD}" type="presParOf" srcId="{A03E26C9-FCCA-497E-957F-49C554F02B16}" destId="{198A90FA-C22F-434D-94A7-3BCB7B406D9E}" srcOrd="6" destOrd="0" presId="urn:microsoft.com/office/officeart/2005/8/layout/cycle2"/>
    <dgm:cxn modelId="{3552DB5E-E53A-4759-BAB4-8CE784224D4D}" type="presParOf" srcId="{A03E26C9-FCCA-497E-957F-49C554F02B16}" destId="{114778E7-FF72-448B-B20F-DB9CCDEC2106}" srcOrd="7" destOrd="0" presId="urn:microsoft.com/office/officeart/2005/8/layout/cycle2"/>
    <dgm:cxn modelId="{5A6C878A-7036-4715-A912-0F3449533F81}" type="presParOf" srcId="{114778E7-FF72-448B-B20F-DB9CCDEC2106}" destId="{A2053340-9DB3-45A0-B2A6-4E9AFF2215D1}" srcOrd="0" destOrd="0" presId="urn:microsoft.com/office/officeart/2005/8/layout/cycle2"/>
    <dgm:cxn modelId="{651DA2CB-C090-400B-82EC-E18D5B4A7BCA}" type="presParOf" srcId="{A03E26C9-FCCA-497E-957F-49C554F02B16}" destId="{6BBCCBBE-A41D-4C27-A5A5-AA0B5C9B54F4}" srcOrd="8" destOrd="0" presId="urn:microsoft.com/office/officeart/2005/8/layout/cycle2"/>
    <dgm:cxn modelId="{3EB20916-B97C-4749-8B82-A2212F75E235}" type="presParOf" srcId="{A03E26C9-FCCA-497E-957F-49C554F02B16}" destId="{5ED4A2AE-A309-464C-85F7-87D34AC11B18}" srcOrd="9" destOrd="0" presId="urn:microsoft.com/office/officeart/2005/8/layout/cycle2"/>
    <dgm:cxn modelId="{C5F04ECF-F40F-41BC-94CC-F6F31F93B534}" type="presParOf" srcId="{5ED4A2AE-A309-464C-85F7-87D34AC11B18}" destId="{751B3B5D-2511-45B5-BE82-F67EB6BD576A}" srcOrd="0" destOrd="0" presId="urn:microsoft.com/office/officeart/2005/8/layout/cycle2"/>
    <dgm:cxn modelId="{F75D3CEA-026C-4533-B392-A29548FCEF1E}" type="presParOf" srcId="{A03E26C9-FCCA-497E-957F-49C554F02B16}" destId="{F5375F3F-6F79-4FC8-BA1C-0BB1A5FA1508}" srcOrd="10" destOrd="0" presId="urn:microsoft.com/office/officeart/2005/8/layout/cycle2"/>
    <dgm:cxn modelId="{A95B799D-ACC0-443C-A7A2-6B085D59A7CF}" type="presParOf" srcId="{A03E26C9-FCCA-497E-957F-49C554F02B16}" destId="{F474EBFA-13F2-4AD3-A677-FF1AE9E62B7B}" srcOrd="11" destOrd="0" presId="urn:microsoft.com/office/officeart/2005/8/layout/cycle2"/>
    <dgm:cxn modelId="{531DBDD8-6F7A-4243-BCB9-44486894BCD5}" type="presParOf" srcId="{F474EBFA-13F2-4AD3-A677-FF1AE9E62B7B}" destId="{DBA7274F-BCBA-450E-9496-61F9F1E445A4}" srcOrd="0" destOrd="0" presId="urn:microsoft.com/office/officeart/2005/8/layout/cycle2"/>
    <dgm:cxn modelId="{AAC90B46-9787-4A81-ADC7-8B8511B7C536}" type="presParOf" srcId="{A03E26C9-FCCA-497E-957F-49C554F02B16}" destId="{F05F7634-DFC2-4FA2-84DF-CBED25CD489A}" srcOrd="12" destOrd="0" presId="urn:microsoft.com/office/officeart/2005/8/layout/cycle2"/>
    <dgm:cxn modelId="{2777CB1F-F80D-4C27-8C20-8272CC5928FF}" type="presParOf" srcId="{A03E26C9-FCCA-497E-957F-49C554F02B16}" destId="{9A655E97-2C24-44C6-9526-25E13734C4D6}" srcOrd="13" destOrd="0" presId="urn:microsoft.com/office/officeart/2005/8/layout/cycle2"/>
    <dgm:cxn modelId="{51483088-5C47-45D6-8C20-DB24040C8BED}" type="presParOf" srcId="{9A655E97-2C24-44C6-9526-25E13734C4D6}" destId="{2649CE9D-CF35-4D0E-98E4-67908DA0CC28}" srcOrd="0" destOrd="0" presId="urn:microsoft.com/office/officeart/2005/8/layout/cycle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3EBE47E-3521-41CF-AA70-8F0154467068}">
      <dsp:nvSpPr>
        <dsp:cNvPr id="0" name=""/>
        <dsp:cNvSpPr/>
      </dsp:nvSpPr>
      <dsp:spPr>
        <a:xfrm>
          <a:off x="4602893" y="-54695"/>
          <a:ext cx="1721704" cy="1598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Office of Strategy &amp; Institutional Effectiveness</a:t>
          </a:r>
          <a:endParaRPr lang="en-US" sz="1600" b="1" kern="1200" dirty="0"/>
        </a:p>
      </dsp:txBody>
      <dsp:txXfrm>
        <a:off x="4602893" y="-54695"/>
        <a:ext cx="1721704" cy="1598660"/>
      </dsp:txXfrm>
    </dsp:sp>
    <dsp:sp modelId="{9249CED0-509E-4DEC-AA28-67C2D7988EF8}">
      <dsp:nvSpPr>
        <dsp:cNvPr id="0" name=""/>
        <dsp:cNvSpPr/>
      </dsp:nvSpPr>
      <dsp:spPr>
        <a:xfrm>
          <a:off x="1750732" y="56151"/>
          <a:ext cx="4880535" cy="4880535"/>
        </a:xfrm>
        <a:prstGeom prst="circularArrow">
          <a:avLst>
            <a:gd name="adj1" fmla="val 5200"/>
            <a:gd name="adj2" fmla="val 335909"/>
            <a:gd name="adj3" fmla="val 21293258"/>
            <a:gd name="adj4" fmla="val 20034277"/>
            <a:gd name="adj5" fmla="val 6067"/>
          </a:avLst>
        </a:prstGeom>
        <a:solidFill>
          <a:srgbClr val="FF99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A4F27F-1747-4C51-98E4-E2D36E5EC38D}">
      <dsp:nvSpPr>
        <dsp:cNvPr id="0" name=""/>
        <dsp:cNvSpPr/>
      </dsp:nvSpPr>
      <dsp:spPr>
        <a:xfrm>
          <a:off x="5599595" y="2514790"/>
          <a:ext cx="1301501" cy="13015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Faculty Steering Committee</a:t>
          </a:r>
          <a:endParaRPr lang="en-US" sz="1600" b="1" kern="1200" dirty="0"/>
        </a:p>
      </dsp:txBody>
      <dsp:txXfrm>
        <a:off x="5599595" y="2514790"/>
        <a:ext cx="1301501" cy="1301501"/>
      </dsp:txXfrm>
    </dsp:sp>
    <dsp:sp modelId="{244CB424-1115-441E-A5D6-9904A7EB8BDF}">
      <dsp:nvSpPr>
        <dsp:cNvPr id="0" name=""/>
        <dsp:cNvSpPr/>
      </dsp:nvSpPr>
      <dsp:spPr>
        <a:xfrm>
          <a:off x="1750732" y="56151"/>
          <a:ext cx="4880535" cy="4880535"/>
        </a:xfrm>
        <a:prstGeom prst="circularArrow">
          <a:avLst>
            <a:gd name="adj1" fmla="val 5200"/>
            <a:gd name="adj2" fmla="val 335909"/>
            <a:gd name="adj3" fmla="val 4014715"/>
            <a:gd name="adj4" fmla="val 2253417"/>
            <a:gd name="adj5" fmla="val 6067"/>
          </a:avLst>
        </a:prstGeom>
        <a:solidFill>
          <a:srgbClr val="FF99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730B0D-DD50-41F8-9027-762196BBCE33}">
      <dsp:nvSpPr>
        <dsp:cNvPr id="0" name=""/>
        <dsp:cNvSpPr/>
      </dsp:nvSpPr>
      <dsp:spPr>
        <a:xfrm>
          <a:off x="3540249" y="4010993"/>
          <a:ext cx="1301501" cy="13015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Schools</a:t>
          </a:r>
          <a:endParaRPr lang="en-US" sz="1600" b="1" kern="1200" dirty="0"/>
        </a:p>
      </dsp:txBody>
      <dsp:txXfrm>
        <a:off x="3540249" y="4010993"/>
        <a:ext cx="1301501" cy="1301501"/>
      </dsp:txXfrm>
    </dsp:sp>
    <dsp:sp modelId="{B6C0525C-7931-49BC-9476-77DBC3331EFE}">
      <dsp:nvSpPr>
        <dsp:cNvPr id="0" name=""/>
        <dsp:cNvSpPr/>
      </dsp:nvSpPr>
      <dsp:spPr>
        <a:xfrm>
          <a:off x="1750732" y="56151"/>
          <a:ext cx="4880535" cy="4880535"/>
        </a:xfrm>
        <a:prstGeom prst="circularArrow">
          <a:avLst>
            <a:gd name="adj1" fmla="val 5200"/>
            <a:gd name="adj2" fmla="val 335909"/>
            <a:gd name="adj3" fmla="val 8210674"/>
            <a:gd name="adj4" fmla="val 6449376"/>
            <a:gd name="adj5" fmla="val 6067"/>
          </a:avLst>
        </a:prstGeom>
        <a:solidFill>
          <a:srgbClr val="FF99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C9736D-4C92-43F5-A807-C6DE89D50764}">
      <dsp:nvSpPr>
        <dsp:cNvPr id="0" name=""/>
        <dsp:cNvSpPr/>
      </dsp:nvSpPr>
      <dsp:spPr>
        <a:xfrm>
          <a:off x="1480902" y="2514790"/>
          <a:ext cx="1301501" cy="13015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Instructional Designers</a:t>
          </a:r>
          <a:endParaRPr lang="en-US" sz="1600" b="1" kern="1200" dirty="0"/>
        </a:p>
      </dsp:txBody>
      <dsp:txXfrm>
        <a:off x="1480902" y="2514790"/>
        <a:ext cx="1301501" cy="1301501"/>
      </dsp:txXfrm>
    </dsp:sp>
    <dsp:sp modelId="{E69BEDCE-C92A-48C4-B5A7-465E892B8445}">
      <dsp:nvSpPr>
        <dsp:cNvPr id="0" name=""/>
        <dsp:cNvSpPr/>
      </dsp:nvSpPr>
      <dsp:spPr>
        <a:xfrm>
          <a:off x="1750732" y="56151"/>
          <a:ext cx="4880535" cy="4880535"/>
        </a:xfrm>
        <a:prstGeom prst="circularArrow">
          <a:avLst>
            <a:gd name="adj1" fmla="val 5200"/>
            <a:gd name="adj2" fmla="val 335909"/>
            <a:gd name="adj3" fmla="val 12297866"/>
            <a:gd name="adj4" fmla="val 10770833"/>
            <a:gd name="adj5" fmla="val 6067"/>
          </a:avLst>
        </a:prstGeom>
        <a:solidFill>
          <a:srgbClr val="FF99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7C9F82-D77C-4693-8EE3-9F0E1EA46CCF}">
      <dsp:nvSpPr>
        <dsp:cNvPr id="0" name=""/>
        <dsp:cNvSpPr/>
      </dsp:nvSpPr>
      <dsp:spPr>
        <a:xfrm>
          <a:off x="2267502" y="93883"/>
          <a:ext cx="1301501" cy="13015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t>Faculty Steering Committee</a:t>
          </a:r>
          <a:endParaRPr lang="en-US" sz="1600" b="1" kern="1200" dirty="0">
            <a:solidFill>
              <a:srgbClr val="FF0000"/>
            </a:solidFill>
          </a:endParaRPr>
        </a:p>
      </dsp:txBody>
      <dsp:txXfrm>
        <a:off x="2267502" y="93883"/>
        <a:ext cx="1301501" cy="1301501"/>
      </dsp:txXfrm>
    </dsp:sp>
    <dsp:sp modelId="{65C1A1CD-E731-45E8-BDD9-47EE0A836AF9}">
      <dsp:nvSpPr>
        <dsp:cNvPr id="0" name=""/>
        <dsp:cNvSpPr/>
      </dsp:nvSpPr>
      <dsp:spPr>
        <a:xfrm>
          <a:off x="1752587" y="172357"/>
          <a:ext cx="4876825" cy="4648124"/>
        </a:xfrm>
        <a:prstGeom prst="circularArrow">
          <a:avLst>
            <a:gd name="adj1" fmla="val 5200"/>
            <a:gd name="adj2" fmla="val 335909"/>
            <a:gd name="adj3" fmla="val 16522038"/>
            <a:gd name="adj4" fmla="val 15198387"/>
            <a:gd name="adj5" fmla="val 6067"/>
          </a:avLst>
        </a:prstGeom>
        <a:solidFill>
          <a:srgbClr val="FF99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5895FC6-429F-4CE9-9D43-F7B854204CA6}">
      <dsp:nvSpPr>
        <dsp:cNvPr id="0" name=""/>
        <dsp:cNvSpPr/>
      </dsp:nvSpPr>
      <dsp:spPr>
        <a:xfrm>
          <a:off x="4517079" y="0"/>
          <a:ext cx="1350323" cy="1186981"/>
        </a:xfrm>
        <a:prstGeom prst="ellipse">
          <a:avLst/>
        </a:prstGeom>
        <a:solidFill>
          <a:srgbClr val="C898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Course Development</a:t>
          </a:r>
          <a:endParaRPr lang="en-US" sz="1200" kern="1200" dirty="0"/>
        </a:p>
      </dsp:txBody>
      <dsp:txXfrm>
        <a:off x="4517079" y="0"/>
        <a:ext cx="1350323" cy="1186981"/>
      </dsp:txXfrm>
    </dsp:sp>
    <dsp:sp modelId="{DA4492E4-913E-4EDB-BEAB-C1723ED6DD9C}">
      <dsp:nvSpPr>
        <dsp:cNvPr id="0" name=""/>
        <dsp:cNvSpPr/>
      </dsp:nvSpPr>
      <dsp:spPr>
        <a:xfrm rot="1243531">
          <a:off x="6003998" y="731324"/>
          <a:ext cx="330771" cy="401835"/>
        </a:xfrm>
        <a:prstGeom prst="rightArrow">
          <a:avLst>
            <a:gd name="adj1" fmla="val 60000"/>
            <a:gd name="adj2" fmla="val 50000"/>
          </a:avLst>
        </a:prstGeom>
        <a:solidFill>
          <a:srgbClr val="00206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dirty="0"/>
        </a:p>
      </dsp:txBody>
      <dsp:txXfrm rot="1243531">
        <a:off x="6003998" y="731324"/>
        <a:ext cx="330771" cy="401835"/>
      </dsp:txXfrm>
    </dsp:sp>
    <dsp:sp modelId="{CBE73D6A-EF83-4698-A728-D5D8D3D3F182}">
      <dsp:nvSpPr>
        <dsp:cNvPr id="0" name=""/>
        <dsp:cNvSpPr/>
      </dsp:nvSpPr>
      <dsp:spPr>
        <a:xfrm>
          <a:off x="6357576" y="664367"/>
          <a:ext cx="1190624" cy="1190624"/>
        </a:xfrm>
        <a:prstGeom prst="ellipse">
          <a:avLst/>
        </a:prstGeom>
        <a:solidFill>
          <a:srgbClr val="C898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Course Delivery</a:t>
          </a:r>
          <a:endParaRPr lang="en-US" sz="1300" kern="1200" dirty="0"/>
        </a:p>
      </dsp:txBody>
      <dsp:txXfrm>
        <a:off x="6357576" y="664367"/>
        <a:ext cx="1190624" cy="1190624"/>
      </dsp:txXfrm>
    </dsp:sp>
    <dsp:sp modelId="{41B7414D-857F-46D8-8FC8-38D13EDA04CF}">
      <dsp:nvSpPr>
        <dsp:cNvPr id="0" name=""/>
        <dsp:cNvSpPr/>
      </dsp:nvSpPr>
      <dsp:spPr>
        <a:xfrm rot="4622427">
          <a:off x="7204637" y="1957918"/>
          <a:ext cx="323160" cy="401835"/>
        </a:xfrm>
        <a:prstGeom prst="rightArrow">
          <a:avLst>
            <a:gd name="adj1" fmla="val 60000"/>
            <a:gd name="adj2" fmla="val 50000"/>
          </a:avLst>
        </a:prstGeom>
        <a:solidFill>
          <a:srgbClr val="00206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dirty="0"/>
        </a:p>
      </dsp:txBody>
      <dsp:txXfrm rot="4622427">
        <a:off x="7204637" y="1957918"/>
        <a:ext cx="323160" cy="401835"/>
      </dsp:txXfrm>
    </dsp:sp>
    <dsp:sp modelId="{6EF48644-6D06-44D0-B2BA-1CAA54BB3846}">
      <dsp:nvSpPr>
        <dsp:cNvPr id="0" name=""/>
        <dsp:cNvSpPr/>
      </dsp:nvSpPr>
      <dsp:spPr>
        <a:xfrm>
          <a:off x="6761331" y="2418871"/>
          <a:ext cx="1190624" cy="1190624"/>
        </a:xfrm>
        <a:prstGeom prst="ellipse">
          <a:avLst/>
        </a:prstGeom>
        <a:solidFill>
          <a:srgbClr val="C898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0" kern="1200" dirty="0" smtClean="0"/>
            <a:t>Student Course Survey</a:t>
          </a:r>
        </a:p>
        <a:p>
          <a:pPr lvl="0" algn="ctr" defTabSz="533400">
            <a:lnSpc>
              <a:spcPct val="90000"/>
            </a:lnSpc>
            <a:spcBef>
              <a:spcPct val="0"/>
            </a:spcBef>
            <a:spcAft>
              <a:spcPct val="35000"/>
            </a:spcAft>
          </a:pPr>
          <a:r>
            <a:rPr lang="en-US" sz="1200" b="0" kern="1200" dirty="0" smtClean="0"/>
            <a:t>Faculty Feedback</a:t>
          </a:r>
          <a:endParaRPr lang="en-US" sz="1200" b="0" kern="1200" dirty="0"/>
        </a:p>
      </dsp:txBody>
      <dsp:txXfrm>
        <a:off x="6761331" y="2418871"/>
        <a:ext cx="1190624" cy="1190624"/>
      </dsp:txXfrm>
    </dsp:sp>
    <dsp:sp modelId="{E212CF8F-019D-4060-BF0B-D16C1172457B}">
      <dsp:nvSpPr>
        <dsp:cNvPr id="0" name=""/>
        <dsp:cNvSpPr/>
      </dsp:nvSpPr>
      <dsp:spPr>
        <a:xfrm rot="7299002">
          <a:off x="7040755" y="3693729"/>
          <a:ext cx="300317" cy="401835"/>
        </a:xfrm>
        <a:prstGeom prst="rightArrow">
          <a:avLst>
            <a:gd name="adj1" fmla="val 60000"/>
            <a:gd name="adj2" fmla="val 50000"/>
          </a:avLst>
        </a:prstGeom>
        <a:solidFill>
          <a:srgbClr val="00206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dirty="0"/>
        </a:p>
      </dsp:txBody>
      <dsp:txXfrm rot="7299002">
        <a:off x="7040755" y="3693729"/>
        <a:ext cx="300317" cy="401835"/>
      </dsp:txXfrm>
    </dsp:sp>
    <dsp:sp modelId="{198A90FA-C22F-434D-94A7-3BCB7B406D9E}">
      <dsp:nvSpPr>
        <dsp:cNvPr id="0" name=""/>
        <dsp:cNvSpPr/>
      </dsp:nvSpPr>
      <dsp:spPr>
        <a:xfrm>
          <a:off x="5839243" y="3914775"/>
          <a:ext cx="1190624" cy="1190624"/>
        </a:xfrm>
        <a:prstGeom prst="ellipse">
          <a:avLst/>
        </a:prstGeom>
        <a:solidFill>
          <a:srgbClr val="C898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QM Course Reviews</a:t>
          </a:r>
          <a:endParaRPr lang="en-US" sz="1300" kern="1200" dirty="0"/>
        </a:p>
      </dsp:txBody>
      <dsp:txXfrm>
        <a:off x="5839243" y="3914775"/>
        <a:ext cx="1190624" cy="1190624"/>
      </dsp:txXfrm>
    </dsp:sp>
    <dsp:sp modelId="{114778E7-FF72-448B-B20F-DB9CCDEC2106}">
      <dsp:nvSpPr>
        <dsp:cNvPr id="0" name=""/>
        <dsp:cNvSpPr/>
      </dsp:nvSpPr>
      <dsp:spPr>
        <a:xfrm rot="10800000">
          <a:off x="5181602" y="4343401"/>
          <a:ext cx="467811" cy="401835"/>
        </a:xfrm>
        <a:prstGeom prst="rightArrow">
          <a:avLst>
            <a:gd name="adj1" fmla="val 60000"/>
            <a:gd name="adj2" fmla="val 50000"/>
          </a:avLst>
        </a:prstGeom>
        <a:solidFill>
          <a:srgbClr val="00206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dirty="0"/>
        </a:p>
      </dsp:txBody>
      <dsp:txXfrm rot="10800000">
        <a:off x="5181602" y="4343401"/>
        <a:ext cx="467811" cy="401835"/>
      </dsp:txXfrm>
    </dsp:sp>
    <dsp:sp modelId="{6BBCCBBE-A41D-4C27-A5A5-AA0B5C9B54F4}">
      <dsp:nvSpPr>
        <dsp:cNvPr id="0" name=""/>
        <dsp:cNvSpPr/>
      </dsp:nvSpPr>
      <dsp:spPr>
        <a:xfrm>
          <a:off x="3765956" y="3914775"/>
          <a:ext cx="1190624" cy="1190624"/>
        </a:xfrm>
        <a:prstGeom prst="ellipse">
          <a:avLst/>
        </a:prstGeom>
        <a:solidFill>
          <a:srgbClr val="C898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QM Committee</a:t>
          </a:r>
          <a:endParaRPr lang="en-US" sz="1300" kern="1200" dirty="0"/>
        </a:p>
      </dsp:txBody>
      <dsp:txXfrm>
        <a:off x="3765956" y="3914775"/>
        <a:ext cx="1190624" cy="1190624"/>
      </dsp:txXfrm>
    </dsp:sp>
    <dsp:sp modelId="{5ED4A2AE-A309-464C-85F7-87D34AC11B18}">
      <dsp:nvSpPr>
        <dsp:cNvPr id="0" name=""/>
        <dsp:cNvSpPr/>
      </dsp:nvSpPr>
      <dsp:spPr>
        <a:xfrm rot="13583560">
          <a:off x="3410284" y="3779538"/>
          <a:ext cx="393161" cy="401835"/>
        </a:xfrm>
        <a:prstGeom prst="rightArrow">
          <a:avLst>
            <a:gd name="adj1" fmla="val 60000"/>
            <a:gd name="adj2" fmla="val 50000"/>
          </a:avLst>
        </a:prstGeom>
        <a:solidFill>
          <a:schemeClr val="accent6">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dirty="0"/>
        </a:p>
      </dsp:txBody>
      <dsp:txXfrm rot="13583560">
        <a:off x="3410284" y="3779538"/>
        <a:ext cx="393161" cy="401835"/>
      </dsp:txXfrm>
    </dsp:sp>
    <dsp:sp modelId="{F5375F3F-6F79-4FC8-BA1C-0BB1A5FA1508}">
      <dsp:nvSpPr>
        <dsp:cNvPr id="0" name=""/>
        <dsp:cNvSpPr/>
      </dsp:nvSpPr>
      <dsp:spPr>
        <a:xfrm>
          <a:off x="2433129" y="2515527"/>
          <a:ext cx="1190624" cy="1190624"/>
        </a:xfrm>
        <a:prstGeom prst="ellipse">
          <a:avLst/>
        </a:prstGeom>
        <a:solidFill>
          <a:srgbClr val="C898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Template Revisions</a:t>
          </a:r>
          <a:endParaRPr lang="en-US" sz="1300" kern="1200" dirty="0"/>
        </a:p>
      </dsp:txBody>
      <dsp:txXfrm>
        <a:off x="2433129" y="2515527"/>
        <a:ext cx="1190624" cy="1190624"/>
      </dsp:txXfrm>
    </dsp:sp>
    <dsp:sp modelId="{F474EBFA-13F2-4AD3-A677-FF1AE9E62B7B}">
      <dsp:nvSpPr>
        <dsp:cNvPr id="0" name=""/>
        <dsp:cNvSpPr/>
      </dsp:nvSpPr>
      <dsp:spPr>
        <a:xfrm rot="16906084">
          <a:off x="3059378" y="1977451"/>
          <a:ext cx="331062" cy="575071"/>
        </a:xfrm>
        <a:prstGeom prst="rightArrow">
          <a:avLst>
            <a:gd name="adj1" fmla="val 60000"/>
            <a:gd name="adj2" fmla="val 50000"/>
          </a:avLst>
        </a:prstGeom>
        <a:solidFill>
          <a:srgbClr val="00206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dirty="0"/>
        </a:p>
      </dsp:txBody>
      <dsp:txXfrm rot="16906084">
        <a:off x="3059378" y="1977451"/>
        <a:ext cx="331062" cy="575071"/>
      </dsp:txXfrm>
    </dsp:sp>
    <dsp:sp modelId="{F05F7634-DFC2-4FA2-84DF-CBED25CD489A}">
      <dsp:nvSpPr>
        <dsp:cNvPr id="0" name=""/>
        <dsp:cNvSpPr/>
      </dsp:nvSpPr>
      <dsp:spPr>
        <a:xfrm>
          <a:off x="2803354" y="738411"/>
          <a:ext cx="1190624" cy="1190624"/>
        </a:xfrm>
        <a:prstGeom prst="ellipse">
          <a:avLst/>
        </a:prstGeom>
        <a:solidFill>
          <a:srgbClr val="C898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Course revisions</a:t>
          </a:r>
          <a:endParaRPr lang="en-US" sz="1300" kern="1200" dirty="0"/>
        </a:p>
      </dsp:txBody>
      <dsp:txXfrm>
        <a:off x="2803354" y="738411"/>
        <a:ext cx="1190624" cy="1190624"/>
      </dsp:txXfrm>
    </dsp:sp>
    <dsp:sp modelId="{9A655E97-2C24-44C6-9526-25E13734C4D6}">
      <dsp:nvSpPr>
        <dsp:cNvPr id="0" name=""/>
        <dsp:cNvSpPr/>
      </dsp:nvSpPr>
      <dsp:spPr>
        <a:xfrm rot="20254403">
          <a:off x="4074318" y="779162"/>
          <a:ext cx="362441" cy="401835"/>
        </a:xfrm>
        <a:prstGeom prst="rightArrow">
          <a:avLst>
            <a:gd name="adj1" fmla="val 60000"/>
            <a:gd name="adj2" fmla="val 50000"/>
          </a:avLst>
        </a:prstGeom>
        <a:solidFill>
          <a:srgbClr val="00206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dirty="0"/>
        </a:p>
      </dsp:txBody>
      <dsp:txXfrm rot="20254403">
        <a:off x="4074318" y="779162"/>
        <a:ext cx="362441" cy="401835"/>
      </dsp:txXfrm>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
        <p:nvSpPr>
          <p:cNvPr id="2051" name="Rectangle 3"/>
          <p:cNvSpPr>
            <a:spLocks noGrp="1" noChangeArrowheads="1"/>
          </p:cNvSpPr>
          <p:nvPr>
            <p:ph type="body" sz="quarter" idx="3"/>
          </p:nvPr>
        </p:nvSpPr>
        <p:spPr bwMode="auto">
          <a:xfrm>
            <a:off x="914400" y="4341813"/>
            <a:ext cx="5027613" cy="4116387"/>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dirty="0">
              <a:solidFill>
                <a:srgbClr val="FF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r>
              <a:rPr lang="en-US" dirty="0" smtClean="0"/>
              <a:t>The</a:t>
            </a:r>
            <a:r>
              <a:rPr lang="en-US" baseline="0" dirty="0" smtClean="0"/>
              <a:t> QM standards 2.1-2.5 were more related to instructional design and assessment and are not items students can assess</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Note that 4.2 was an area which was not addressed on our survey so we added a new item on this aspect in the revised survey.</a:t>
            </a:r>
            <a:endParaRPr lang="en-US" dirty="0" smtClean="0"/>
          </a:p>
          <a:p>
            <a:endParaRPr lang="en-US" dirty="0" smtClean="0"/>
          </a:p>
          <a:p>
            <a:r>
              <a:rPr lang="en-US" dirty="0" smtClean="0"/>
              <a:t>An item </a:t>
            </a:r>
            <a:r>
              <a:rPr lang="en-US" baseline="0" dirty="0" smtClean="0"/>
              <a:t>also </a:t>
            </a:r>
            <a:r>
              <a:rPr lang="en-US" dirty="0" smtClean="0"/>
              <a:t>was </a:t>
            </a:r>
            <a:r>
              <a:rPr lang="en-US" baseline="0" dirty="0" smtClean="0"/>
              <a:t>added to address 4.1</a:t>
            </a:r>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r>
              <a:rPr lang="en-US" dirty="0" smtClean="0"/>
              <a:t>Survey</a:t>
            </a:r>
            <a:r>
              <a:rPr lang="en-US" baseline="0" dirty="0" smtClean="0"/>
              <a:t> item #2 was deleted (that was directly aligned with QM 7.4, somewhat aligned with QM 7.3) since the links for students are in a standard location for all courses and are not needed on a multi-year survey for students.</a:t>
            </a:r>
          </a:p>
          <a:p>
            <a:endParaRPr lang="en-US" dirty="0" smtClean="0"/>
          </a:p>
          <a:p>
            <a:r>
              <a:rPr lang="en-US" dirty="0" smtClean="0"/>
              <a:t>From MB:</a:t>
            </a:r>
            <a:r>
              <a:rPr lang="en-US" baseline="0" dirty="0" smtClean="0"/>
              <a:t> We also deleted the item which previously aligned with 7.4.</a:t>
            </a:r>
          </a:p>
          <a:p>
            <a:r>
              <a:rPr lang="en-US" baseline="0" dirty="0" smtClean="0"/>
              <a:t>Overall, even if not in a slide, it will be beneficial to sum it up of where we saw alignment (I mentioned in my comment under slide 7), and where we did not make any effort to incorporate into the survey because:</a:t>
            </a:r>
          </a:p>
          <a:p>
            <a:pPr marL="228600" indent="-228600">
              <a:buAutoNum type="alphaLcParenR"/>
            </a:pPr>
            <a:r>
              <a:rPr lang="en-US" baseline="0" dirty="0" smtClean="0"/>
              <a:t>Centralized course </a:t>
            </a:r>
          </a:p>
          <a:p>
            <a:pPr marL="228600" indent="-228600">
              <a:buAutoNum type="alphaLcParenR"/>
            </a:pPr>
            <a:r>
              <a:rPr lang="en-US" baseline="0" dirty="0" smtClean="0"/>
              <a:t>Not something students could assess—more based on instructional design</a:t>
            </a:r>
            <a:endParaRPr lang="en-US" dirty="0" smtClean="0"/>
          </a:p>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r>
              <a:rPr lang="en-US" dirty="0" smtClean="0"/>
              <a:t>From</a:t>
            </a:r>
            <a:r>
              <a:rPr lang="en-US" baseline="0" dirty="0" smtClean="0"/>
              <a:t> MB:</a:t>
            </a:r>
          </a:p>
          <a:p>
            <a:endParaRPr lang="en-US" baseline="0" dirty="0" smtClean="0"/>
          </a:p>
          <a:p>
            <a:r>
              <a:rPr lang="en-US" baseline="0" dirty="0" smtClean="0"/>
              <a:t>If one looks at the mapping document, one will be able to see that in the comments section, where we place all courses have standard structure it means that due to the unique centralized course design and the assurance that we are following the standards made us not want to place items on the survey regarding that aspect. </a:t>
            </a:r>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r>
              <a:rPr lang="en-US" dirty="0" smtClean="0"/>
              <a:t>2.1 Measurability</a:t>
            </a:r>
            <a:r>
              <a:rPr lang="en-US" baseline="0" dirty="0" smtClean="0"/>
              <a:t> of course and module outcomes and consistency of module outcomes with course-level objectives </a:t>
            </a:r>
          </a:p>
          <a:p>
            <a:r>
              <a:rPr lang="en-US" dirty="0" smtClean="0"/>
              <a:t>2.3 Clarity in</a:t>
            </a:r>
            <a:r>
              <a:rPr lang="en-US" baseline="0" dirty="0" smtClean="0"/>
              <a:t> writing of </a:t>
            </a:r>
            <a:r>
              <a:rPr lang="en-US" dirty="0" smtClean="0"/>
              <a:t>objectives from a learner standpoint. And stated prominently—we have them in modules and in syllabus.</a:t>
            </a:r>
          </a:p>
          <a:p>
            <a:r>
              <a:rPr lang="en-US" dirty="0" smtClean="0"/>
              <a:t>2.4 Relationship between learning objectives or competencies and course objectives is clearly</a:t>
            </a:r>
            <a:r>
              <a:rPr lang="en-US" baseline="0" dirty="0" smtClean="0"/>
              <a:t> stated—integration throughout the course link between the activities and the learning objectives.</a:t>
            </a:r>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r>
              <a:rPr lang="en-US" dirty="0" smtClean="0">
                <a:solidFill>
                  <a:srgbClr val="C00000"/>
                </a:solidFill>
              </a:rPr>
              <a:t>More benefits?</a:t>
            </a:r>
          </a:p>
          <a:p>
            <a:endParaRPr lang="en-US" dirty="0" smtClean="0">
              <a:solidFill>
                <a:srgbClr val="C00000"/>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r>
              <a:rPr lang="en-US" dirty="0" smtClean="0"/>
              <a:t>Vacroux report</a:t>
            </a:r>
          </a:p>
          <a:p>
            <a:endParaRPr lang="en-US" dirty="0" smtClean="0"/>
          </a:p>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r>
              <a:rPr lang="en-US" dirty="0" smtClean="0"/>
              <a:t>Vacroux report</a:t>
            </a:r>
          </a:p>
          <a:p>
            <a:endParaRPr lang="en-US" dirty="0" smtClean="0"/>
          </a:p>
          <a:p>
            <a:r>
              <a:rPr lang="en-US" dirty="0" smtClean="0"/>
              <a:t>The two Berkeley professors identified two</a:t>
            </a:r>
            <a:r>
              <a:rPr lang="en-US" baseline="0" dirty="0" smtClean="0"/>
              <a:t> questions related to  instructor effectiveness and course value as particularly exemplar of  things that learners are “not equipped” to “cast judgments” upon.</a:t>
            </a:r>
            <a:endParaRPr lang="en-US" dirty="0" smtClean="0"/>
          </a:p>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r>
              <a:rPr lang="en-US" dirty="0" smtClean="0">
                <a:solidFill>
                  <a:srgbClr val="FF0000"/>
                </a:solidFill>
              </a:rPr>
              <a:t>Just</a:t>
            </a:r>
            <a:r>
              <a:rPr lang="en-US" baseline="0" dirty="0" smtClean="0">
                <a:solidFill>
                  <a:srgbClr val="FF0000"/>
                </a:solidFill>
              </a:rPr>
              <a:t> to show how the feedback got back to FSC. We can add other input as well as FPDs really are the schools.</a:t>
            </a:r>
          </a:p>
          <a:p>
            <a:endParaRPr lang="en-US" baseline="0" dirty="0">
              <a:solidFill>
                <a:srgbClr val="FF0000"/>
              </a:solidFill>
            </a:endParaRPr>
          </a:p>
          <a:p>
            <a:r>
              <a:rPr lang="en-US" baseline="0" dirty="0" smtClean="0">
                <a:solidFill>
                  <a:srgbClr val="FF0000"/>
                </a:solidFill>
              </a:rPr>
              <a:t>From MB: Please see my comment on the slide regarding COELAS.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r>
              <a:rPr lang="en-US" dirty="0" smtClean="0"/>
              <a:t>This began to</a:t>
            </a:r>
            <a:r>
              <a:rPr lang="en-US" baseline="0" dirty="0" smtClean="0"/>
              <a:t> correlate to QM standards.</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r>
              <a:rPr lang="en-US" dirty="0" smtClean="0"/>
              <a:t>We began to see the alignment between</a:t>
            </a:r>
            <a:r>
              <a:rPr lang="en-US" baseline="0" dirty="0" smtClean="0"/>
              <a:t> feedback from faculty about the survey design and a few of the QM standards.</a:t>
            </a:r>
          </a:p>
          <a:p>
            <a:r>
              <a:rPr lang="en-US" baseline="0" dirty="0" smtClean="0"/>
              <a:t>When we looked at the existing survey items and the alignment with the 10 QM standards there were seven areas of alignment that were identified across the standards, specifically in Assessment and Measurement (QM 3.2, 3.3, and 3.5), Course activities and learner interaction (QM 5.1, 5.2, and 5.3), and Course Technology (QM 6.2). There were the seven areas.</a:t>
            </a:r>
          </a:p>
          <a:p>
            <a:endParaRPr lang="en-US" baseline="0" dirty="0" smtClean="0"/>
          </a:p>
          <a:p>
            <a:endParaRPr lang="en-US" baseline="0" dirty="0" smtClean="0"/>
          </a:p>
          <a:p>
            <a:r>
              <a:rPr lang="en-US" baseline="0" dirty="0" smtClean="0"/>
              <a:t> The QM area on Instructional Material is an area where initially there was no alignment with our current survey, and we felt it will be beneficial to have an alignment there, and therefore an item was added to this area on instructional material. </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r>
              <a:rPr lang="en-US" dirty="0" smtClean="0"/>
              <a:t>This</a:t>
            </a:r>
            <a:r>
              <a:rPr lang="en-US" baseline="0" dirty="0" smtClean="0"/>
              <a:t> is the detailed mapping process that was undertaken.  In the </a:t>
            </a:r>
            <a:r>
              <a:rPr lang="en-US" u="sng" baseline="0" dirty="0" smtClean="0"/>
              <a:t>initial process</a:t>
            </a:r>
            <a:r>
              <a:rPr lang="en-US" baseline="0" dirty="0" smtClean="0"/>
              <a:t>, the QM standards that directly aligned included: 1.1, 1.6, 3.2, 5.1, 5.2, 7.4. The </a:t>
            </a:r>
            <a:r>
              <a:rPr lang="en-US" u="sng" baseline="0" dirty="0" smtClean="0"/>
              <a:t>revised surve</a:t>
            </a:r>
            <a:r>
              <a:rPr lang="en-US" baseline="0" dirty="0" smtClean="0"/>
              <a:t>y is directly aligned with QM standards: 1.1, 3.2, 4.1, 4.2, 5.1, 5.2 (Note that the item aligned with 1.6 was deleted since this was considered part of the standard structure and is not necessary to ask on a multi-year survey for students.) </a:t>
            </a:r>
          </a:p>
          <a:p>
            <a:endParaRPr lang="en-US" baseline="0" dirty="0" smtClean="0"/>
          </a:p>
          <a:p>
            <a:r>
              <a:rPr lang="en-US" baseline="0" dirty="0" smtClean="0"/>
              <a:t>In addition, items #1 and #2 (in alignment with 1.1) were eliminated since they pertained to a college-wide level more so than a specific course level. A more course-specific item was added and is somewhat aligned with QM 1.1 </a:t>
            </a:r>
          </a:p>
          <a:p>
            <a:endParaRPr lang="en-US" baseline="0" dirty="0" smtClean="0"/>
          </a:p>
          <a:p>
            <a:r>
              <a:rPr lang="en-US" baseline="0" dirty="0" smtClean="0"/>
              <a:t>I added Patrick’s new item since it somewhat addressed the QM standard. Just a note I kept your color scheme—orange are items that somewhat align and yellow are for items that align. New items don’t have a different color, but it is noted that they are new. Deleted items are in red.</a:t>
            </a:r>
          </a:p>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8440" name="Picture 8" descr="PwrPBackgrnd-v04"/>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18441" name="Rectangle 9"/>
          <p:cNvSpPr>
            <a:spLocks noChangeArrowheads="1"/>
          </p:cNvSpPr>
          <p:nvPr/>
        </p:nvSpPr>
        <p:spPr bwMode="auto">
          <a:xfrm>
            <a:off x="0" y="1295400"/>
            <a:ext cx="9144000" cy="2362200"/>
          </a:xfrm>
          <a:prstGeom prst="rect">
            <a:avLst/>
          </a:prstGeom>
          <a:solidFill>
            <a:srgbClr val="602D61"/>
          </a:solidFill>
          <a:ln w="19050">
            <a:solidFill>
              <a:schemeClr val="bg1"/>
            </a:solidFill>
            <a:miter lim="800000"/>
            <a:headEnd/>
            <a:tailEnd/>
          </a:ln>
        </p:spPr>
        <p:txBody>
          <a:bodyPr wrap="none" anchor="ctr"/>
          <a:lstStyle/>
          <a:p>
            <a:endParaRPr lang="en-US" dirty="0"/>
          </a:p>
        </p:txBody>
      </p:sp>
      <p:sp>
        <p:nvSpPr>
          <p:cNvPr id="18442" name="Rectangle 10"/>
          <p:cNvSpPr>
            <a:spLocks noChangeArrowheads="1"/>
          </p:cNvSpPr>
          <p:nvPr/>
        </p:nvSpPr>
        <p:spPr bwMode="auto">
          <a:xfrm flipV="1">
            <a:off x="0" y="3581400"/>
            <a:ext cx="9144000" cy="457200"/>
          </a:xfrm>
          <a:prstGeom prst="rect">
            <a:avLst/>
          </a:prstGeom>
          <a:solidFill>
            <a:srgbClr val="EFA100"/>
          </a:solidFill>
          <a:ln w="19050">
            <a:solidFill>
              <a:schemeClr val="bg1"/>
            </a:solidFill>
            <a:miter lim="800000"/>
            <a:headEnd/>
            <a:tailEnd/>
          </a:ln>
        </p:spPr>
        <p:txBody>
          <a:bodyPr wrap="none" anchor="ctr"/>
          <a:lstStyle/>
          <a:p>
            <a:endParaRPr lang="en-US" dirty="0"/>
          </a:p>
        </p:txBody>
      </p:sp>
      <p:sp>
        <p:nvSpPr>
          <p:cNvPr id="18435" name="Rectangle 3"/>
          <p:cNvSpPr>
            <a:spLocks noGrp="1" noChangeArrowheads="1"/>
          </p:cNvSpPr>
          <p:nvPr>
            <p:ph type="ctrTitle"/>
          </p:nvPr>
        </p:nvSpPr>
        <p:spPr>
          <a:xfrm>
            <a:off x="685800" y="1676400"/>
            <a:ext cx="7772400" cy="1470025"/>
          </a:xfrm>
        </p:spPr>
        <p:txBody>
          <a:bodyPr/>
          <a:lstStyle>
            <a:lvl1pPr algn="ctr">
              <a:defRPr sz="4800"/>
            </a:lvl1pPr>
          </a:lstStyle>
          <a:p>
            <a:r>
              <a:rPr lang="en-US" smtClean="0"/>
              <a:t>Click to edit Master title style</a:t>
            </a:r>
            <a:endParaRPr lang="en-US"/>
          </a:p>
        </p:txBody>
      </p:sp>
      <p:sp>
        <p:nvSpPr>
          <p:cNvPr id="18436" name="Rectangle 4"/>
          <p:cNvSpPr>
            <a:spLocks noGrp="1" noChangeArrowheads="1"/>
          </p:cNvSpPr>
          <p:nvPr>
            <p:ph type="subTitle" idx="1"/>
          </p:nvPr>
        </p:nvSpPr>
        <p:spPr>
          <a:xfrm>
            <a:off x="685800" y="3581400"/>
            <a:ext cx="7772400" cy="1752600"/>
          </a:xfrm>
        </p:spPr>
        <p:txBody>
          <a:bodyPr/>
          <a:lstStyle>
            <a:lvl1pPr marL="0" indent="0" algn="ctr">
              <a:buFont typeface="Wingdings" pitchFamily="2" charset="2"/>
              <a:buNone/>
              <a:defRPr sz="2400">
                <a:solidFill>
                  <a:schemeClr val="bg1"/>
                </a:solidFill>
              </a:defRPr>
            </a:lvl1pPr>
          </a:lstStyle>
          <a:p>
            <a:r>
              <a:rPr lang="en-US" smtClean="0"/>
              <a:t>Click to edit Master subtitle style</a:t>
            </a:r>
            <a:endParaRPr lang="en-US"/>
          </a:p>
        </p:txBody>
      </p:sp>
    </p:spTree>
  </p:cSld>
  <p:clrMapOvr>
    <a:masterClrMapping/>
  </p:clrMapOvr>
  <p:transition spd="slow"/>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83C072DB-9006-4AE9-948B-CF38FE73DECC}" type="slidenum">
              <a:rPr lang="en-US"/>
              <a:pPr/>
              <a:t>‹#›</a:t>
            </a:fld>
            <a:endParaRPr lang="en-US" dirty="0"/>
          </a:p>
        </p:txBody>
      </p:sp>
    </p:spTree>
  </p:cSld>
  <p:clrMapOvr>
    <a:masterClrMapping/>
  </p:clrMapOvr>
  <p:transition spd="slow"/>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9277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9277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8EE4D94F-A3E4-41D3-9B90-EBEC0D5360DD}" type="slidenum">
              <a:rPr lang="en-US"/>
              <a:pPr/>
              <a:t>‹#›</a:t>
            </a:fld>
            <a:endParaRPr lang="en-US" dirty="0"/>
          </a:p>
        </p:txBody>
      </p:sp>
    </p:spTree>
  </p:cSld>
  <p:clrMapOvr>
    <a:masterClrMapping/>
  </p:clrMapOvr>
  <p:transition spd="slow"/>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BFD482FE-E821-4F00-A47C-753D970E77BF}" type="slidenum">
              <a:rPr lang="en-US"/>
              <a:pPr/>
              <a:t>‹#›</a:t>
            </a:fld>
            <a:endParaRPr lang="en-US" dirty="0"/>
          </a:p>
        </p:txBody>
      </p:sp>
    </p:spTree>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CCF0DF03-5D62-4C78-9494-1ECD23A2769C}" type="slidenum">
              <a:rPr lang="en-US"/>
              <a:pPr/>
              <a:t>‹#›</a:t>
            </a:fld>
            <a:endParaRPr lang="en-US" dirty="0"/>
          </a:p>
        </p:txBody>
      </p:sp>
    </p:spTree>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5E84A4C5-9628-4266-8D1F-F142FA78314A}" type="slidenum">
              <a:rPr lang="en-US"/>
              <a:pPr/>
              <a:t>‹#›</a:t>
            </a:fld>
            <a:endParaRPr lang="en-US" dirty="0"/>
          </a:p>
        </p:txBody>
      </p:sp>
    </p:spTree>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36A8DDE8-B5D8-4D3D-9FB2-7F6A8BD713B0}" type="slidenum">
              <a:rPr lang="en-US"/>
              <a:pPr/>
              <a:t>‹#›</a:t>
            </a:fld>
            <a:endParaRPr lang="en-US" dirty="0"/>
          </a:p>
        </p:txBody>
      </p:sp>
    </p:spTree>
  </p:cSld>
  <p:clrMapOvr>
    <a:masterClrMapping/>
  </p:clrMapOvr>
  <p:transition spd="slow"/>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2FAC3E09-3947-4433-9760-4C6499806F5E}" type="slidenum">
              <a:rPr lang="en-US"/>
              <a:pPr/>
              <a:t>‹#›</a:t>
            </a:fld>
            <a:endParaRPr lang="en-US" dirty="0"/>
          </a:p>
        </p:txBody>
      </p:sp>
    </p:spTree>
  </p:cSld>
  <p:clrMapOvr>
    <a:masterClrMapping/>
  </p:clrMapOvr>
  <p:transition spd="slow"/>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ABA96C2B-3210-4BE2-8A68-BD8CAE75B9B8}" type="slidenum">
              <a:rPr lang="en-US"/>
              <a:pPr/>
              <a:t>‹#›</a:t>
            </a:fld>
            <a:endParaRPr lang="en-US" dirty="0"/>
          </a:p>
        </p:txBody>
      </p:sp>
    </p:spTree>
  </p:cSld>
  <p:clrMapOvr>
    <a:masterClrMapping/>
  </p:clrMapOvr>
  <p:transition spd="slow"/>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0FF9D35E-B1BB-4AAA-B780-6D0DE0BFE9F2}" type="slidenum">
              <a:rPr lang="en-US"/>
              <a:pPr/>
              <a:t>‹#›</a:t>
            </a:fld>
            <a:endParaRPr lang="en-US" dirty="0"/>
          </a:p>
        </p:txBody>
      </p:sp>
    </p:spTree>
  </p:cSld>
  <p:clrMapOvr>
    <a:masterClrMapping/>
  </p:clrMapOvr>
  <p:transition spd="slow"/>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3B62149B-D244-4E30-B5A6-63D430FD8E82}" type="slidenum">
              <a:rPr lang="en-US"/>
              <a:pPr/>
              <a:t>‹#›</a:t>
            </a:fld>
            <a:endParaRPr lang="en-US" dirty="0"/>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CDFE14DC-C606-42D7-92AE-E43CF6D2D6DB}" type="slidenum">
              <a:rPr lang="en-US"/>
              <a:pPr/>
              <a:t>‹#›</a:t>
            </a:fld>
            <a:endParaRPr lang="en-US" dirty="0"/>
          </a:p>
        </p:txBody>
      </p:sp>
    </p:spTree>
  </p:cSld>
  <p:clrMapOvr>
    <a:masterClrMapping/>
  </p:clrMapOvr>
  <p:transition spd="slow"/>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21B65E40-B5E4-4BFD-A643-3D38E0783EE1}" type="slidenum">
              <a:rPr lang="en-US"/>
              <a:pPr/>
              <a:t>‹#›</a:t>
            </a:fld>
            <a:endParaRPr lang="en-US" dirty="0"/>
          </a:p>
        </p:txBody>
      </p:sp>
    </p:spTree>
  </p:cSld>
  <p:clrMapOvr>
    <a:masterClrMapping/>
  </p:clrMapOvr>
  <p:transition spd="slow"/>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C709986D-AAA8-4816-80EB-ACFFA3CA426B}" type="slidenum">
              <a:rPr lang="en-US"/>
              <a:pPr/>
              <a:t>‹#›</a:t>
            </a:fld>
            <a:endParaRPr lang="en-US" dirty="0"/>
          </a:p>
        </p:txBody>
      </p:sp>
    </p:spTree>
  </p:cSld>
  <p:clrMapOvr>
    <a:masterClrMapping/>
  </p:clrMapOvr>
  <p:transition spd="slow"/>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B48E3785-BE69-4CA1-85F1-9E89025B2521}" type="slidenum">
              <a:rPr lang="en-US"/>
              <a:pPr/>
              <a:t>‹#›</a:t>
            </a:fld>
            <a:endParaRPr lang="en-US" dirty="0"/>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BFEC97FA-F6E4-4E8F-A453-C597F8D17468}" type="slidenum">
              <a:rPr lang="en-US"/>
              <a:pPr/>
              <a:t>‹#›</a:t>
            </a:fld>
            <a:endParaRPr lang="en-US" dirty="0"/>
          </a:p>
        </p:txBody>
      </p:sp>
    </p:spTree>
  </p:cSld>
  <p:clrMapOvr>
    <a:masterClrMapping/>
  </p:clrMapOvr>
  <p:transition spd="slow"/>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64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3DEF69D6-E0D4-429F-8052-4767B687C727}" type="slidenum">
              <a:rPr lang="en-US"/>
              <a:pPr/>
              <a:t>‹#›</a:t>
            </a:fld>
            <a:endParaRPr lang="en-US" dirty="0"/>
          </a:p>
        </p:txBody>
      </p:sp>
    </p:spTree>
  </p:cSld>
  <p:clrMapOvr>
    <a:masterClrMapping/>
  </p:clrMapOvr>
  <p:transition spd="slow"/>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B4D1E4E3-E1D2-48A7-9DD6-1403DABA2708}" type="slidenum">
              <a:rPr lang="en-US"/>
              <a:pPr/>
              <a:t>‹#›</a:t>
            </a:fld>
            <a:endParaRPr lang="en-US" dirty="0"/>
          </a:p>
        </p:txBody>
      </p:sp>
    </p:spTree>
  </p:cSld>
  <p:clrMapOvr>
    <a:masterClrMapping/>
  </p:clrMapOvr>
  <p:transition spd="slow"/>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13C02228-D574-4290-9120-265E5B6533E7}" type="slidenum">
              <a:rPr lang="en-US"/>
              <a:pPr/>
              <a:t>‹#›</a:t>
            </a:fld>
            <a:endParaRPr lang="en-US" dirty="0"/>
          </a:p>
        </p:txBody>
      </p:sp>
    </p:spTree>
  </p:cSld>
  <p:clrMapOvr>
    <a:masterClrMapping/>
  </p:clrMapOvr>
  <p:transition spd="slow"/>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D14B3471-33B8-486C-87B4-5AB1D17C2FA4}" type="slidenum">
              <a:rPr lang="en-US"/>
              <a:pPr/>
              <a:t>‹#›</a:t>
            </a:fld>
            <a:endParaRPr lang="en-US" dirty="0"/>
          </a:p>
        </p:txBody>
      </p:sp>
    </p:spTree>
  </p:cSld>
  <p:clrMapOvr>
    <a:masterClrMapping/>
  </p:clrMapOvr>
  <p:transition spd="slow"/>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502AEBF9-009F-4B42-88E6-D1564F1E4EF0}" type="slidenum">
              <a:rPr lang="en-US"/>
              <a:pPr/>
              <a:t>‹#›</a:t>
            </a:fld>
            <a:endParaRPr lang="en-US" dirty="0"/>
          </a:p>
        </p:txBody>
      </p:sp>
    </p:spTree>
  </p:cSld>
  <p:clrMapOvr>
    <a:masterClrMapping/>
  </p:clrMapOvr>
  <p:transition spd="slow"/>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34C45B25-ACE1-4BB7-A112-84257D9591ED}" type="slidenum">
              <a:rPr lang="en-US"/>
              <a:pPr/>
              <a:t>‹#›</a:t>
            </a:fld>
            <a:endParaRPr lang="en-US" dirty="0"/>
          </a:p>
        </p:txBody>
      </p:sp>
    </p:spTree>
  </p:cSld>
  <p:clrMapOvr>
    <a:masterClrMapping/>
  </p:clrMapOvr>
  <p:transition spd="slow"/>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103" name="Picture 7" descr="PwrPBackgrnd-v01"/>
          <p:cNvPicPr>
            <a:picLocks noChangeAspect="1" noChangeArrowheads="1"/>
          </p:cNvPicPr>
          <p:nvPr/>
        </p:nvPicPr>
        <p:blipFill>
          <a:blip r:embed="rId13" cstate="print"/>
          <a:srcRect/>
          <a:stretch>
            <a:fillRect/>
          </a:stretch>
        </p:blipFill>
        <p:spPr bwMode="auto">
          <a:xfrm>
            <a:off x="0" y="0"/>
            <a:ext cx="9144000" cy="6858000"/>
          </a:xfrm>
          <a:prstGeom prst="rect">
            <a:avLst/>
          </a:prstGeom>
          <a:noFill/>
        </p:spPr>
      </p:pic>
      <p:sp>
        <p:nvSpPr>
          <p:cNvPr id="409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457200" y="16764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41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41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A5975C0E-BFEB-4158-8EB0-A39A6917FF86}"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timing>
    <p:tnLst>
      <p:par>
        <p:cTn id="1" dur="indefinite" restart="never" nodeType="tmRoot"/>
      </p:par>
    </p:tnLst>
  </p:timing>
  <p:txStyles>
    <p:titleStyle>
      <a:lvl1pPr algn="l" rtl="0" eaLnBrk="1" fontAlgn="base" hangingPunct="1">
        <a:spcBef>
          <a:spcPct val="0"/>
        </a:spcBef>
        <a:spcAft>
          <a:spcPct val="0"/>
        </a:spcAft>
        <a:defRPr sz="44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Arial" charset="0"/>
        </a:defRPr>
      </a:lvl2pPr>
      <a:lvl3pPr algn="l" rtl="0" eaLnBrk="1" fontAlgn="base" hangingPunct="1">
        <a:spcBef>
          <a:spcPct val="0"/>
        </a:spcBef>
        <a:spcAft>
          <a:spcPct val="0"/>
        </a:spcAft>
        <a:defRPr sz="4400">
          <a:solidFill>
            <a:schemeClr val="bg1"/>
          </a:solidFill>
          <a:latin typeface="Arial" charset="0"/>
        </a:defRPr>
      </a:lvl3pPr>
      <a:lvl4pPr algn="l" rtl="0" eaLnBrk="1" fontAlgn="base" hangingPunct="1">
        <a:spcBef>
          <a:spcPct val="0"/>
        </a:spcBef>
        <a:spcAft>
          <a:spcPct val="0"/>
        </a:spcAft>
        <a:defRPr sz="4400">
          <a:solidFill>
            <a:schemeClr val="bg1"/>
          </a:solidFill>
          <a:latin typeface="Arial" charset="0"/>
        </a:defRPr>
      </a:lvl4pPr>
      <a:lvl5pPr algn="l" rtl="0" eaLnBrk="1" fontAlgn="base" hangingPunct="1">
        <a:spcBef>
          <a:spcPct val="0"/>
        </a:spcBef>
        <a:spcAft>
          <a:spcPct val="0"/>
        </a:spcAft>
        <a:defRPr sz="4400">
          <a:solidFill>
            <a:schemeClr val="bg1"/>
          </a:solidFill>
          <a:latin typeface="Arial" charset="0"/>
        </a:defRPr>
      </a:lvl5pPr>
      <a:lvl6pPr marL="457200" algn="l" rtl="0" eaLnBrk="1" fontAlgn="base" hangingPunct="1">
        <a:spcBef>
          <a:spcPct val="0"/>
        </a:spcBef>
        <a:spcAft>
          <a:spcPct val="0"/>
        </a:spcAft>
        <a:defRPr sz="4400">
          <a:solidFill>
            <a:schemeClr val="bg1"/>
          </a:solidFill>
          <a:latin typeface="Arial" charset="0"/>
        </a:defRPr>
      </a:lvl6pPr>
      <a:lvl7pPr marL="914400" algn="l" rtl="0" eaLnBrk="1" fontAlgn="base" hangingPunct="1">
        <a:spcBef>
          <a:spcPct val="0"/>
        </a:spcBef>
        <a:spcAft>
          <a:spcPct val="0"/>
        </a:spcAft>
        <a:defRPr sz="4400">
          <a:solidFill>
            <a:schemeClr val="bg1"/>
          </a:solidFill>
          <a:latin typeface="Arial" charset="0"/>
        </a:defRPr>
      </a:lvl7pPr>
      <a:lvl8pPr marL="1371600" algn="l" rtl="0" eaLnBrk="1" fontAlgn="base" hangingPunct="1">
        <a:spcBef>
          <a:spcPct val="0"/>
        </a:spcBef>
        <a:spcAft>
          <a:spcPct val="0"/>
        </a:spcAft>
        <a:defRPr sz="4400">
          <a:solidFill>
            <a:schemeClr val="bg1"/>
          </a:solidFill>
          <a:latin typeface="Arial" charset="0"/>
        </a:defRPr>
      </a:lvl8pPr>
      <a:lvl9pPr marL="1828800" algn="l" rtl="0" eaLnBrk="1" fontAlgn="base" hangingPunct="1">
        <a:spcBef>
          <a:spcPct val="0"/>
        </a:spcBef>
        <a:spcAft>
          <a:spcPct val="0"/>
        </a:spcAft>
        <a:defRPr sz="4400">
          <a:solidFill>
            <a:schemeClr val="bg1"/>
          </a:solidFill>
          <a:latin typeface="Arial" charset="0"/>
        </a:defRPr>
      </a:lvl9pPr>
    </p:titleStyle>
    <p:bodyStyle>
      <a:lvl1pPr marL="342900" indent="-342900" algn="l" rtl="0" eaLnBrk="1" fontAlgn="base" hangingPunct="1">
        <a:spcBef>
          <a:spcPct val="20000"/>
        </a:spcBef>
        <a:spcAft>
          <a:spcPct val="0"/>
        </a:spcAft>
        <a:buFont typeface="Wingdings" pitchFamily="2" charset="2"/>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Font typeface="Wingdings" pitchFamily="2" charset="2"/>
        <a:buChar char="§"/>
        <a:defRPr sz="2800">
          <a:solidFill>
            <a:schemeClr val="tx1"/>
          </a:solidFill>
          <a:latin typeface="+mn-lt"/>
        </a:defRPr>
      </a:lvl2pPr>
      <a:lvl3pPr marL="1143000" indent="-228600" algn="l" rtl="0" eaLnBrk="1" fontAlgn="base" hangingPunct="1">
        <a:spcBef>
          <a:spcPct val="20000"/>
        </a:spcBef>
        <a:spcAft>
          <a:spcPct val="0"/>
        </a:spcAft>
        <a:buFont typeface="Wingdings" pitchFamily="2" charset="2"/>
        <a:buChar char="§"/>
        <a:defRPr sz="2400">
          <a:solidFill>
            <a:schemeClr val="tx1"/>
          </a:solidFill>
          <a:latin typeface="+mn-lt"/>
        </a:defRPr>
      </a:lvl3pPr>
      <a:lvl4pPr marL="1600200" indent="-228600" algn="l" rtl="0" eaLnBrk="1" fontAlgn="base" hangingPunct="1">
        <a:spcBef>
          <a:spcPct val="20000"/>
        </a:spcBef>
        <a:spcAft>
          <a:spcPct val="0"/>
        </a:spcAft>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27" name="Picture 7" descr="PwrPBackgrnd-v03"/>
          <p:cNvPicPr>
            <a:picLocks noChangeAspect="1" noChangeArrowheads="1"/>
          </p:cNvPicPr>
          <p:nvPr/>
        </p:nvPicPr>
        <p:blipFill>
          <a:blip r:embed="rId13" cstate="print"/>
          <a:srcRect/>
          <a:stretch>
            <a:fillRect/>
          </a:stretch>
        </p:blipFill>
        <p:spPr bwMode="auto">
          <a:xfrm>
            <a:off x="0" y="0"/>
            <a:ext cx="9144000" cy="6858000"/>
          </a:xfrm>
          <a:prstGeom prst="rect">
            <a:avLst/>
          </a:prstGeom>
          <a:noFill/>
        </p:spPr>
      </p:pic>
      <p:sp>
        <p:nvSpPr>
          <p:cNvPr id="3072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2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307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307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BFE6AF64-0F15-4D43-BFD8-02D721AC20E4}"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txStyles>
    <p:titleStyle>
      <a:lvl1pPr algn="l" rtl="0" eaLnBrk="1" fontAlgn="base" hangingPunct="1">
        <a:spcBef>
          <a:spcPct val="0"/>
        </a:spcBef>
        <a:spcAft>
          <a:spcPct val="0"/>
        </a:spcAft>
        <a:defRPr sz="4000">
          <a:solidFill>
            <a:srgbClr val="660066"/>
          </a:solidFill>
          <a:latin typeface="+mj-lt"/>
          <a:ea typeface="+mj-ea"/>
          <a:cs typeface="+mj-cs"/>
        </a:defRPr>
      </a:lvl1pPr>
      <a:lvl2pPr algn="l" rtl="0" eaLnBrk="1" fontAlgn="base" hangingPunct="1">
        <a:spcBef>
          <a:spcPct val="0"/>
        </a:spcBef>
        <a:spcAft>
          <a:spcPct val="0"/>
        </a:spcAft>
        <a:defRPr sz="4000">
          <a:solidFill>
            <a:srgbClr val="660066"/>
          </a:solidFill>
          <a:latin typeface="Arial" charset="0"/>
        </a:defRPr>
      </a:lvl2pPr>
      <a:lvl3pPr algn="l" rtl="0" eaLnBrk="1" fontAlgn="base" hangingPunct="1">
        <a:spcBef>
          <a:spcPct val="0"/>
        </a:spcBef>
        <a:spcAft>
          <a:spcPct val="0"/>
        </a:spcAft>
        <a:defRPr sz="4000">
          <a:solidFill>
            <a:srgbClr val="660066"/>
          </a:solidFill>
          <a:latin typeface="Arial" charset="0"/>
        </a:defRPr>
      </a:lvl3pPr>
      <a:lvl4pPr algn="l" rtl="0" eaLnBrk="1" fontAlgn="base" hangingPunct="1">
        <a:spcBef>
          <a:spcPct val="0"/>
        </a:spcBef>
        <a:spcAft>
          <a:spcPct val="0"/>
        </a:spcAft>
        <a:defRPr sz="4000">
          <a:solidFill>
            <a:srgbClr val="660066"/>
          </a:solidFill>
          <a:latin typeface="Arial" charset="0"/>
        </a:defRPr>
      </a:lvl4pPr>
      <a:lvl5pPr algn="l" rtl="0" eaLnBrk="1" fontAlgn="base" hangingPunct="1">
        <a:spcBef>
          <a:spcPct val="0"/>
        </a:spcBef>
        <a:spcAft>
          <a:spcPct val="0"/>
        </a:spcAft>
        <a:defRPr sz="4000">
          <a:solidFill>
            <a:srgbClr val="660066"/>
          </a:solidFill>
          <a:latin typeface="Arial" charset="0"/>
        </a:defRPr>
      </a:lvl5pPr>
      <a:lvl6pPr marL="457200" algn="l" rtl="0" eaLnBrk="1" fontAlgn="base" hangingPunct="1">
        <a:spcBef>
          <a:spcPct val="0"/>
        </a:spcBef>
        <a:spcAft>
          <a:spcPct val="0"/>
        </a:spcAft>
        <a:defRPr sz="4000">
          <a:solidFill>
            <a:srgbClr val="660066"/>
          </a:solidFill>
          <a:latin typeface="Arial" charset="0"/>
        </a:defRPr>
      </a:lvl6pPr>
      <a:lvl7pPr marL="914400" algn="l" rtl="0" eaLnBrk="1" fontAlgn="base" hangingPunct="1">
        <a:spcBef>
          <a:spcPct val="0"/>
        </a:spcBef>
        <a:spcAft>
          <a:spcPct val="0"/>
        </a:spcAft>
        <a:defRPr sz="4000">
          <a:solidFill>
            <a:srgbClr val="660066"/>
          </a:solidFill>
          <a:latin typeface="Arial" charset="0"/>
        </a:defRPr>
      </a:lvl7pPr>
      <a:lvl8pPr marL="1371600" algn="l" rtl="0" eaLnBrk="1" fontAlgn="base" hangingPunct="1">
        <a:spcBef>
          <a:spcPct val="0"/>
        </a:spcBef>
        <a:spcAft>
          <a:spcPct val="0"/>
        </a:spcAft>
        <a:defRPr sz="4000">
          <a:solidFill>
            <a:srgbClr val="660066"/>
          </a:solidFill>
          <a:latin typeface="Arial" charset="0"/>
        </a:defRPr>
      </a:lvl8pPr>
      <a:lvl9pPr marL="1828800" algn="l" rtl="0" eaLnBrk="1" fontAlgn="base" hangingPunct="1">
        <a:spcBef>
          <a:spcPct val="0"/>
        </a:spcBef>
        <a:spcAft>
          <a:spcPct val="0"/>
        </a:spcAft>
        <a:defRPr sz="4000">
          <a:solidFill>
            <a:srgbClr val="660066"/>
          </a:solidFill>
          <a:latin typeface="Arial" charset="0"/>
        </a:defRPr>
      </a:lvl9pPr>
    </p:titleStyle>
    <p:bodyStyle>
      <a:lvl1pPr marL="342900" indent="-342900" algn="l" rtl="0" eaLnBrk="1" fontAlgn="base" hangingPunct="1">
        <a:spcBef>
          <a:spcPct val="20000"/>
        </a:spcBef>
        <a:spcAft>
          <a:spcPct val="0"/>
        </a:spcAft>
        <a:buFont typeface="Wingdings" pitchFamily="2" charset="2"/>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Font typeface="Wingdings" pitchFamily="2" charset="2"/>
        <a:buChar char="§"/>
        <a:defRPr sz="2800">
          <a:solidFill>
            <a:schemeClr val="tx1"/>
          </a:solidFill>
          <a:latin typeface="+mn-lt"/>
        </a:defRPr>
      </a:lvl2pPr>
      <a:lvl3pPr marL="1143000" indent="-228600" algn="l" rtl="0" eaLnBrk="1" fontAlgn="base" hangingPunct="1">
        <a:spcBef>
          <a:spcPct val="20000"/>
        </a:spcBef>
        <a:spcAft>
          <a:spcPct val="0"/>
        </a:spcAft>
        <a:buFont typeface="Wingdings" pitchFamily="2" charset="2"/>
        <a:buChar char="§"/>
        <a:defRPr sz="2400">
          <a:solidFill>
            <a:schemeClr val="tx1"/>
          </a:solidFill>
          <a:latin typeface="+mn-lt"/>
        </a:defRPr>
      </a:lvl3pPr>
      <a:lvl4pPr marL="1600200" indent="-228600" algn="l" rtl="0" eaLnBrk="1" fontAlgn="base" hangingPunct="1">
        <a:spcBef>
          <a:spcPct val="20000"/>
        </a:spcBef>
        <a:spcAft>
          <a:spcPct val="0"/>
        </a:spcAft>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jmikalson@excelsior.edu"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mailto:mmdeyoe@excelsior.edu" TargetMode="External"/><Relationship Id="rId5" Type="http://schemas.openxmlformats.org/officeDocument/2006/relationships/hyperlink" Target="mailto:mbose@excelsior.edu" TargetMode="External"/><Relationship Id="rId4" Type="http://schemas.openxmlformats.org/officeDocument/2006/relationships/hyperlink" Target="mailto:wtrevor@excelsior.edu"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2209800"/>
          </a:xfrm>
        </p:spPr>
        <p:txBody>
          <a:bodyPr/>
          <a:lstStyle/>
          <a:p>
            <a:r>
              <a:rPr lang="en-US" dirty="0" smtClean="0"/>
              <a:t>Closing the Loop: </a:t>
            </a:r>
            <a:br>
              <a:rPr lang="en-US" dirty="0" smtClean="0"/>
            </a:br>
            <a:r>
              <a:rPr lang="en-US" sz="3600" dirty="0" smtClean="0"/>
              <a:t>Applying the QM Rubric to Online Course Survey </a:t>
            </a:r>
            <a:r>
              <a:rPr lang="en-US" sz="3600" dirty="0" smtClean="0"/>
              <a:t>Redesign</a:t>
            </a:r>
            <a:endParaRPr lang="en-US" sz="3600" dirty="0"/>
          </a:p>
        </p:txBody>
      </p:sp>
      <p:sp>
        <p:nvSpPr>
          <p:cNvPr id="3" name="Subtitle 2"/>
          <p:cNvSpPr>
            <a:spLocks noGrp="1"/>
          </p:cNvSpPr>
          <p:nvPr>
            <p:ph type="subTitle" idx="1"/>
          </p:nvPr>
        </p:nvSpPr>
        <p:spPr>
          <a:xfrm>
            <a:off x="0" y="4267200"/>
            <a:ext cx="8763000" cy="2590800"/>
          </a:xfrm>
        </p:spPr>
        <p:txBody>
          <a:bodyPr/>
          <a:lstStyle/>
          <a:p>
            <a:pPr algn="l"/>
            <a:endParaRPr lang="en-US" sz="1600" dirty="0" smtClean="0">
              <a:solidFill>
                <a:schemeClr val="tx1"/>
              </a:solidFill>
            </a:endParaRPr>
          </a:p>
          <a:p>
            <a:pPr algn="l"/>
            <a:endParaRPr lang="en-US" sz="2000" dirty="0" smtClean="0">
              <a:solidFill>
                <a:schemeClr val="tx1"/>
              </a:solidFill>
              <a:cs typeface="Times New Roman" pitchFamily="18" charset="0"/>
            </a:endParaRPr>
          </a:p>
          <a:p>
            <a:pPr algn="l"/>
            <a:endParaRPr lang="en-US" sz="2000" dirty="0" smtClean="0">
              <a:solidFill>
                <a:schemeClr val="tx1"/>
              </a:solidFill>
              <a:cs typeface="Times New Roman" pitchFamily="18" charset="0"/>
            </a:endParaRPr>
          </a:p>
          <a:p>
            <a:pPr algn="l"/>
            <a:r>
              <a:rPr lang="en-US" sz="1600" dirty="0" smtClean="0">
                <a:solidFill>
                  <a:schemeClr val="tx1"/>
                </a:solidFill>
                <a:cs typeface="Times New Roman" pitchFamily="18" charset="0"/>
              </a:rPr>
              <a:t>	Joan Mikalson, Associate Provost of Student &amp; Faculty Services</a:t>
            </a:r>
          </a:p>
          <a:p>
            <a:pPr algn="l"/>
            <a:r>
              <a:rPr lang="en-US" sz="1600" dirty="0" smtClean="0">
                <a:solidFill>
                  <a:schemeClr val="tx1"/>
                </a:solidFill>
                <a:cs typeface="Times New Roman" pitchFamily="18" charset="0"/>
              </a:rPr>
              <a:t>	Wendy Trevor, Executive Director, CETLA </a:t>
            </a:r>
          </a:p>
          <a:p>
            <a:pPr algn="l"/>
            <a:r>
              <a:rPr lang="en-US" sz="1600" dirty="0" smtClean="0">
                <a:solidFill>
                  <a:schemeClr val="tx1"/>
                </a:solidFill>
                <a:cs typeface="Times New Roman" pitchFamily="18" charset="0"/>
              </a:rPr>
              <a:t>	Mohua Bose, Executive Director, Institutional Effectiveness</a:t>
            </a:r>
          </a:p>
          <a:p>
            <a:pPr algn="l"/>
            <a:r>
              <a:rPr lang="en-US" sz="1600" dirty="0" smtClean="0">
                <a:solidFill>
                  <a:schemeClr val="tx1"/>
                </a:solidFill>
                <a:cs typeface="Times New Roman" pitchFamily="18" charset="0"/>
              </a:rPr>
              <a:t>	Meghan Morris Deyoe, Director, Outcomes Assessment</a:t>
            </a:r>
          </a:p>
          <a:p>
            <a:pPr algn="l"/>
            <a:endParaRPr lang="en-US" sz="1600" dirty="0" smtClean="0">
              <a:solidFill>
                <a:schemeClr val="tx1"/>
              </a:solidFill>
              <a:cs typeface="Times New Roman" pitchFamily="18" charset="0"/>
            </a:endParaRPr>
          </a:p>
          <a:p>
            <a:pPr algn="l"/>
            <a:endParaRPr lang="en-US" sz="1600" dirty="0" smtClean="0">
              <a:solidFill>
                <a:schemeClr val="tx1"/>
              </a:solidFill>
              <a:cs typeface="Times New Roman" pitchFamily="18" charset="0"/>
            </a:endParaRPr>
          </a:p>
          <a:p>
            <a:pPr algn="l"/>
            <a:endParaRPr lang="en-US" sz="1600" dirty="0" smtClean="0">
              <a:solidFill>
                <a:schemeClr val="tx1"/>
              </a:solidFill>
            </a:endParaRPr>
          </a:p>
          <a:p>
            <a:endParaRPr lang="en-US" dirty="0"/>
          </a:p>
        </p:txBody>
      </p:sp>
      <p:sp>
        <p:nvSpPr>
          <p:cNvPr id="4" name="TextBox 3"/>
          <p:cNvSpPr txBox="1"/>
          <p:nvPr/>
        </p:nvSpPr>
        <p:spPr>
          <a:xfrm>
            <a:off x="0" y="3581400"/>
            <a:ext cx="9144000" cy="1200329"/>
          </a:xfrm>
          <a:prstGeom prst="rect">
            <a:avLst/>
          </a:prstGeom>
          <a:noFill/>
        </p:spPr>
        <p:txBody>
          <a:bodyPr wrap="square" rtlCol="0">
            <a:spAutoFit/>
          </a:bodyPr>
          <a:lstStyle/>
          <a:p>
            <a:pPr algn="ctr"/>
            <a:r>
              <a:rPr lang="en-US" sz="2400" dirty="0" smtClean="0">
                <a:latin typeface="+mn-lt"/>
              </a:rPr>
              <a:t>Quality Matters</a:t>
            </a:r>
          </a:p>
          <a:p>
            <a:pPr algn="ctr"/>
            <a:r>
              <a:rPr lang="en-US" sz="2400" dirty="0" smtClean="0">
                <a:latin typeface="+mn-lt"/>
              </a:rPr>
              <a:t> Mid-Atlantic Regional Conference</a:t>
            </a:r>
          </a:p>
          <a:p>
            <a:pPr algn="ctr"/>
            <a:r>
              <a:rPr lang="en-US" sz="2400" dirty="0" smtClean="0">
                <a:latin typeface="+mn-lt"/>
              </a:rPr>
              <a:t>March 24, 2015</a:t>
            </a:r>
            <a:endParaRPr lang="en-US" sz="2400" dirty="0">
              <a:latin typeface="+mn-lt"/>
            </a:endParaRPr>
          </a:p>
        </p:txBody>
      </p:sp>
      <p:pic>
        <p:nvPicPr>
          <p:cNvPr id="5" name="Picture 4" descr="http://www.excelsior.edu/image/image_gallery?uuid=ca8d640f-8a61-4142-98e8-434290962901&amp;groupId=3295316&amp;t=1344259969689"/>
          <p:cNvPicPr/>
          <p:nvPr/>
        </p:nvPicPr>
        <p:blipFill>
          <a:blip r:embed="rId3" cstate="print"/>
          <a:srcRect/>
          <a:stretch>
            <a:fillRect/>
          </a:stretch>
        </p:blipFill>
        <p:spPr bwMode="auto">
          <a:xfrm>
            <a:off x="7315200" y="4343400"/>
            <a:ext cx="1447800" cy="1371600"/>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0" y="762000"/>
            <a:ext cx="9113520" cy="6096000"/>
          </a:xfrm>
          <a:prstGeom prst="rect">
            <a:avLst/>
          </a:prstGeom>
          <a:noFill/>
          <a:ln w="9525">
            <a:noFill/>
            <a:miter lim="800000"/>
            <a:headEnd/>
            <a:tailEnd/>
          </a:ln>
        </p:spPr>
      </p:pic>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3" cstate="print"/>
          <a:srcRect/>
          <a:stretch>
            <a:fillRect/>
          </a:stretch>
        </p:blipFill>
        <p:spPr bwMode="auto">
          <a:xfrm>
            <a:off x="0" y="304800"/>
            <a:ext cx="9144000" cy="6553199"/>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p:cNvPicPr>
            <a:picLocks noChangeAspect="1" noChangeArrowheads="1"/>
          </p:cNvPicPr>
          <p:nvPr/>
        </p:nvPicPr>
        <p:blipFill>
          <a:blip r:embed="rId3" cstate="print"/>
          <a:srcRect/>
          <a:stretch>
            <a:fillRect/>
          </a:stretch>
        </p:blipFill>
        <p:spPr bwMode="auto">
          <a:xfrm>
            <a:off x="0" y="1066800"/>
            <a:ext cx="9144000" cy="5791200"/>
          </a:xfrm>
          <a:prstGeom prst="rect">
            <a:avLst/>
          </a:prstGeom>
          <a:noFill/>
          <a:ln w="9525">
            <a:noFill/>
            <a:miter lim="800000"/>
            <a:headEnd/>
            <a:tailEnd/>
          </a:ln>
        </p:spPr>
      </p:pic>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3" cstate="print"/>
          <a:srcRect/>
          <a:stretch>
            <a:fillRect/>
          </a:stretch>
        </p:blipFill>
        <p:spPr bwMode="auto">
          <a:xfrm>
            <a:off x="0" y="723900"/>
            <a:ext cx="9144000" cy="6134100"/>
          </a:xfrm>
          <a:prstGeom prst="rect">
            <a:avLst/>
          </a:prstGeom>
          <a:noFill/>
          <a:ln w="9525">
            <a:noFill/>
            <a:miter lim="800000"/>
            <a:headEnd/>
            <a:tailEnd/>
          </a:ln>
        </p:spPr>
      </p:pic>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p:cNvPicPr>
            <a:picLocks noChangeAspect="1" noChangeArrowheads="1"/>
          </p:cNvPicPr>
          <p:nvPr/>
        </p:nvPicPr>
        <p:blipFill>
          <a:blip r:embed="rId3" cstate="print"/>
          <a:srcRect/>
          <a:stretch>
            <a:fillRect/>
          </a:stretch>
        </p:blipFill>
        <p:spPr bwMode="auto">
          <a:xfrm>
            <a:off x="0" y="609600"/>
            <a:ext cx="9143999" cy="6248400"/>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t>Summary of QM Alignment</a:t>
            </a:r>
            <a:endParaRPr lang="en-US" sz="3600" dirty="0"/>
          </a:p>
        </p:txBody>
      </p:sp>
      <p:sp>
        <p:nvSpPr>
          <p:cNvPr id="3" name="Content Placeholder 2"/>
          <p:cNvSpPr>
            <a:spLocks noGrp="1"/>
          </p:cNvSpPr>
          <p:nvPr>
            <p:ph idx="1"/>
          </p:nvPr>
        </p:nvSpPr>
        <p:spPr/>
        <p:txBody>
          <a:bodyPr/>
          <a:lstStyle/>
          <a:p>
            <a:endParaRPr lang="en-US" sz="2400" dirty="0" smtClean="0"/>
          </a:p>
          <a:p>
            <a:r>
              <a:rPr lang="en-US" sz="2400" dirty="0" smtClean="0"/>
              <a:t>Seven primary areas of alignment in 3 areas: </a:t>
            </a:r>
          </a:p>
          <a:p>
            <a:pPr lvl="1"/>
            <a:r>
              <a:rPr lang="en-US" sz="2400" dirty="0" smtClean="0"/>
              <a:t>Assessment and Measurement: QM 3.2, 3.3, and 3.5</a:t>
            </a:r>
          </a:p>
          <a:p>
            <a:pPr lvl="1"/>
            <a:r>
              <a:rPr lang="en-US" sz="2400" dirty="0" smtClean="0"/>
              <a:t>Course Activities and Learner Interaction: QM 5.1, 5.2, and 5.3</a:t>
            </a:r>
          </a:p>
          <a:p>
            <a:pPr lvl="1"/>
            <a:r>
              <a:rPr lang="en-US" sz="2400" dirty="0" smtClean="0"/>
              <a:t>Course Technology: QM 6.2</a:t>
            </a:r>
          </a:p>
          <a:p>
            <a:pPr>
              <a:buNone/>
            </a:pPr>
            <a:endParaRPr lang="en-US" sz="2400" dirty="0" smtClean="0"/>
          </a:p>
          <a:p>
            <a:pPr>
              <a:buNone/>
            </a:pPr>
            <a:r>
              <a:rPr lang="en-US" sz="2400" dirty="0" smtClean="0"/>
              <a:t>Additions: Instructional Materials: 4.2 not previously addressed. New item on revised survey</a:t>
            </a:r>
            <a:endParaRPr lang="en-US" sz="2400" b="1" dirty="0" smtClean="0"/>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t>Unaddressed Standards  </a:t>
            </a:r>
            <a:endParaRPr lang="en-US" sz="3600" dirty="0"/>
          </a:p>
        </p:txBody>
      </p:sp>
      <p:sp>
        <p:nvSpPr>
          <p:cNvPr id="3" name="Content Placeholder 2"/>
          <p:cNvSpPr>
            <a:spLocks noGrp="1"/>
          </p:cNvSpPr>
          <p:nvPr>
            <p:ph idx="1"/>
          </p:nvPr>
        </p:nvSpPr>
        <p:spPr>
          <a:xfrm>
            <a:off x="457200" y="1752600"/>
            <a:ext cx="8229600" cy="4449763"/>
          </a:xfrm>
        </p:spPr>
        <p:txBody>
          <a:bodyPr/>
          <a:lstStyle/>
          <a:p>
            <a:r>
              <a:rPr lang="en-US" sz="2400" dirty="0" smtClean="0"/>
              <a:t>Areas where learners are not best placed to make a judgment of quality, e.g. Standard 2 (2.1, 2.2)</a:t>
            </a:r>
          </a:p>
          <a:p>
            <a:r>
              <a:rPr lang="en-US" sz="2400" dirty="0" smtClean="0"/>
              <a:t>2.3</a:t>
            </a:r>
          </a:p>
          <a:p>
            <a:pPr lvl="1"/>
            <a:r>
              <a:rPr lang="en-US" sz="2400" dirty="0" smtClean="0"/>
              <a:t>Rationale: Unique centralized course development that incorporates QM standards in the design of the course</a:t>
            </a:r>
          </a:p>
          <a:p>
            <a:pPr lvl="2"/>
            <a:r>
              <a:rPr lang="en-US" dirty="0" smtClean="0"/>
              <a:t>Templates with module and course objectives in each module.</a:t>
            </a:r>
          </a:p>
          <a:p>
            <a:pPr lvl="1"/>
            <a:r>
              <a:rPr lang="en-US" sz="2400" dirty="0" smtClean="0"/>
              <a:t>Future opportunity: 2.4 </a:t>
            </a:r>
          </a:p>
          <a:p>
            <a:pPr lvl="2"/>
            <a:r>
              <a:rPr lang="en-US" dirty="0" smtClean="0"/>
              <a:t>Now they are in each module not tied to activity (assignment)</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t>Benefits</a:t>
            </a:r>
            <a:endParaRPr lang="en-US" sz="3600" dirty="0"/>
          </a:p>
        </p:txBody>
      </p:sp>
      <p:sp>
        <p:nvSpPr>
          <p:cNvPr id="3" name="Content Placeholder 2"/>
          <p:cNvSpPr>
            <a:spLocks noGrp="1"/>
          </p:cNvSpPr>
          <p:nvPr>
            <p:ph idx="1"/>
          </p:nvPr>
        </p:nvSpPr>
        <p:spPr/>
        <p:txBody>
          <a:bodyPr/>
          <a:lstStyle/>
          <a:p>
            <a:r>
              <a:rPr lang="en-US" sz="2400" dirty="0" smtClean="0"/>
              <a:t>Immediate feedback on learner’s experience</a:t>
            </a:r>
          </a:p>
          <a:p>
            <a:pPr>
              <a:buNone/>
            </a:pPr>
            <a:endParaRPr lang="en-US" sz="2400" dirty="0" smtClean="0"/>
          </a:p>
          <a:p>
            <a:r>
              <a:rPr lang="en-US" sz="2400" dirty="0" smtClean="0"/>
              <a:t>Learner-centered awareness of design</a:t>
            </a:r>
          </a:p>
          <a:p>
            <a:endParaRPr lang="en-US" sz="2400" dirty="0" smtClean="0"/>
          </a:p>
          <a:p>
            <a:r>
              <a:rPr lang="en-US" sz="2400" dirty="0" smtClean="0"/>
              <a:t>Learner engagement with idea of quality improvement; reinforces institutional commitment</a:t>
            </a:r>
          </a:p>
          <a:p>
            <a:endParaRPr lang="en-US" sz="2400" dirty="0" smtClean="0"/>
          </a:p>
          <a:p>
            <a:r>
              <a:rPr lang="en-US" sz="2400" dirty="0" smtClean="0"/>
              <a:t>Faculty “buy in” to end of course survey as students “judge what they can”</a:t>
            </a:r>
          </a:p>
          <a:p>
            <a:endParaRPr lang="en-US" sz="2400" dirty="0" smtClean="0"/>
          </a:p>
          <a:p>
            <a:r>
              <a:rPr lang="en-US" sz="2400" dirty="0" smtClean="0"/>
              <a:t>Improved online course quality</a:t>
            </a:r>
          </a:p>
          <a:p>
            <a:endParaRPr lang="en-US" dirty="0"/>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t>Closing the Loop</a:t>
            </a:r>
            <a:endParaRPr lang="en-US" sz="3600" dirty="0"/>
          </a:p>
        </p:txBody>
      </p:sp>
      <p:graphicFrame>
        <p:nvGraphicFramePr>
          <p:cNvPr id="11" name="Content Placeholder 10"/>
          <p:cNvGraphicFramePr>
            <a:graphicFrameLocks noGrp="1"/>
          </p:cNvGraphicFramePr>
          <p:nvPr>
            <p:ph idx="1"/>
          </p:nvPr>
        </p:nvGraphicFramePr>
        <p:xfrm>
          <a:off x="-609600" y="1600200"/>
          <a:ext cx="97536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pPr algn="ctr"/>
            <a:r>
              <a:rPr lang="en-US" sz="3600" dirty="0" smtClean="0"/>
              <a:t>Questions</a:t>
            </a:r>
            <a:endParaRPr lang="en-US" sz="3600" dirty="0"/>
          </a:p>
        </p:txBody>
      </p:sp>
      <p:pic>
        <p:nvPicPr>
          <p:cNvPr id="5" name="Picture 4" descr="382213_1351105488124_o.jpg"/>
          <p:cNvPicPr>
            <a:picLocks noChangeAspect="1"/>
          </p:cNvPicPr>
          <p:nvPr/>
        </p:nvPicPr>
        <p:blipFill>
          <a:blip r:embed="rId2" cstate="print">
            <a:duotone>
              <a:schemeClr val="accent2">
                <a:shade val="45000"/>
                <a:satMod val="135000"/>
              </a:schemeClr>
              <a:prstClr val="white"/>
            </a:duotone>
          </a:blip>
          <a:stretch>
            <a:fillRect/>
          </a:stretch>
        </p:blipFill>
        <p:spPr>
          <a:xfrm>
            <a:off x="1143000" y="1600200"/>
            <a:ext cx="6705600" cy="5029200"/>
          </a:xfrm>
          <a:prstGeom prst="rect">
            <a:avLst/>
          </a:prstGeom>
        </p:spPr>
      </p:pic>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lstStyle/>
          <a:p>
            <a:pPr algn="ctr"/>
            <a:r>
              <a:rPr lang="en-US" sz="3600" dirty="0" smtClean="0"/>
              <a:t>Excelsior College</a:t>
            </a:r>
            <a:endParaRPr lang="en-US" sz="3600" dirty="0"/>
          </a:p>
        </p:txBody>
      </p:sp>
      <p:pic>
        <p:nvPicPr>
          <p:cNvPr id="7" name="Content Placeholder 6" descr="image_gallery.jpg"/>
          <p:cNvPicPr>
            <a:picLocks noGrp="1" noChangeAspect="1"/>
          </p:cNvPicPr>
          <p:nvPr>
            <p:ph idx="1"/>
          </p:nvPr>
        </p:nvPicPr>
        <p:blipFill>
          <a:blip r:embed="rId3" cstate="print"/>
          <a:stretch>
            <a:fillRect/>
          </a:stretch>
        </p:blipFill>
        <p:spPr>
          <a:xfrm>
            <a:off x="990600" y="1295400"/>
            <a:ext cx="6801048" cy="1797818"/>
          </a:xfrm>
        </p:spPr>
      </p:pic>
      <p:sp>
        <p:nvSpPr>
          <p:cNvPr id="3174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50784" tIns="0" rIns="50784" bIns="0" numCol="1" anchor="ctr" anchorCtr="0" compatLnSpc="1">
            <a:prstTxWarp prst="textNoShape">
              <a:avLst/>
            </a:prstTxWarp>
            <a:spAutoFit/>
          </a:bodyPr>
          <a:lstStyle/>
          <a:p>
            <a:endParaRPr lang="en-US" dirty="0"/>
          </a:p>
        </p:txBody>
      </p:sp>
      <p:sp>
        <p:nvSpPr>
          <p:cNvPr id="11" name="TextBox 10"/>
          <p:cNvSpPr txBox="1"/>
          <p:nvPr/>
        </p:nvSpPr>
        <p:spPr>
          <a:xfrm>
            <a:off x="381000" y="3352800"/>
            <a:ext cx="8458200" cy="3477875"/>
          </a:xfrm>
          <a:prstGeom prst="rect">
            <a:avLst/>
          </a:prstGeom>
          <a:noFill/>
        </p:spPr>
        <p:txBody>
          <a:bodyPr wrap="square" rtlCol="0">
            <a:spAutoFit/>
          </a:bodyPr>
          <a:lstStyle/>
          <a:p>
            <a:pPr>
              <a:buFont typeface="Wingdings" pitchFamily="2" charset="2"/>
              <a:buChar char="§"/>
            </a:pPr>
            <a:r>
              <a:rPr lang="en-US" sz="2000" dirty="0" smtClean="0"/>
              <a:t> </a:t>
            </a:r>
            <a:r>
              <a:rPr lang="en-US" sz="2400" dirty="0" smtClean="0">
                <a:latin typeface="+mn-lt"/>
              </a:rPr>
              <a:t>Online courses</a:t>
            </a:r>
          </a:p>
          <a:p>
            <a:pPr>
              <a:buFont typeface="Wingdings" pitchFamily="2" charset="2"/>
              <a:buChar char="§"/>
            </a:pPr>
            <a:r>
              <a:rPr lang="en-US" sz="2400" dirty="0" smtClean="0">
                <a:latin typeface="+mn-lt"/>
              </a:rPr>
              <a:t>Aggregated model, exams, prior learning credit</a:t>
            </a:r>
          </a:p>
          <a:p>
            <a:pPr lvl="0">
              <a:buFont typeface="Wingdings" pitchFamily="2" charset="2"/>
              <a:buChar char="§"/>
            </a:pPr>
            <a:r>
              <a:rPr lang="en-US" sz="2400" dirty="0" smtClean="0">
                <a:solidFill>
                  <a:srgbClr val="000000"/>
                </a:solidFill>
                <a:latin typeface="Arial"/>
              </a:rPr>
              <a:t>1140 instructional faculty</a:t>
            </a:r>
          </a:p>
          <a:p>
            <a:pPr lvl="0">
              <a:buFont typeface="Wingdings" pitchFamily="2" charset="2"/>
              <a:buChar char="§"/>
            </a:pPr>
            <a:r>
              <a:rPr lang="en-US" sz="2400" dirty="0" smtClean="0">
                <a:latin typeface="+mn-lt"/>
              </a:rPr>
              <a:t>Adult learners</a:t>
            </a:r>
          </a:p>
          <a:p>
            <a:pPr lvl="1">
              <a:buFont typeface="Wingdings" pitchFamily="2" charset="2"/>
              <a:buChar char="§"/>
            </a:pPr>
            <a:r>
              <a:rPr lang="en-US" sz="2400" dirty="0" smtClean="0">
                <a:latin typeface="+mn-lt"/>
              </a:rPr>
              <a:t>Historically underrepresented in higher education</a:t>
            </a:r>
          </a:p>
          <a:p>
            <a:pPr lvl="1">
              <a:buFont typeface="Wingdings" pitchFamily="2" charset="2"/>
              <a:buChar char="§"/>
            </a:pPr>
            <a:r>
              <a:rPr lang="en-US" sz="2400" dirty="0" smtClean="0">
                <a:latin typeface="+mn-lt"/>
              </a:rPr>
              <a:t>76% students in full-time employment</a:t>
            </a:r>
          </a:p>
          <a:p>
            <a:pPr lvl="1">
              <a:buFont typeface="Wingdings" pitchFamily="2" charset="2"/>
              <a:buChar char="§"/>
            </a:pPr>
            <a:r>
              <a:rPr lang="en-US" sz="2400" dirty="0" smtClean="0">
                <a:latin typeface="+mn-lt"/>
              </a:rPr>
              <a:t>30% active military;10% veterans</a:t>
            </a:r>
          </a:p>
          <a:p>
            <a:pPr lvl="1">
              <a:buFont typeface="Wingdings" pitchFamily="2" charset="2"/>
              <a:buChar char="§"/>
            </a:pPr>
            <a:r>
              <a:rPr lang="en-US" sz="2400" dirty="0" smtClean="0">
                <a:latin typeface="+mn-lt"/>
              </a:rPr>
              <a:t>Average age 38 years </a:t>
            </a:r>
          </a:p>
          <a:p>
            <a:endParaRPr lang="en-US" dirty="0"/>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a:lstStyle/>
          <a:p>
            <a:pPr algn="ctr"/>
            <a:r>
              <a:rPr lang="en-US" sz="3600" dirty="0" smtClean="0"/>
              <a:t>Thank you</a:t>
            </a:r>
            <a:endParaRPr lang="en-US" sz="3600" dirty="0"/>
          </a:p>
        </p:txBody>
      </p:sp>
      <p:sp>
        <p:nvSpPr>
          <p:cNvPr id="3" name="Content Placeholder 2"/>
          <p:cNvSpPr>
            <a:spLocks noGrp="1"/>
          </p:cNvSpPr>
          <p:nvPr>
            <p:ph idx="1"/>
          </p:nvPr>
        </p:nvSpPr>
        <p:spPr>
          <a:xfrm>
            <a:off x="457200" y="2057400"/>
            <a:ext cx="8229600" cy="4144963"/>
          </a:xfrm>
        </p:spPr>
        <p:txBody>
          <a:bodyPr/>
          <a:lstStyle/>
          <a:p>
            <a:pPr lvl="3"/>
            <a:r>
              <a:rPr lang="en-US" sz="3200" dirty="0" smtClean="0">
                <a:cs typeface="Times New Roman" pitchFamily="18" charset="0"/>
                <a:hlinkClick r:id="rId3"/>
              </a:rPr>
              <a:t>jmikalson@excelsior.edu</a:t>
            </a:r>
            <a:endParaRPr lang="en-US" sz="3200" dirty="0" smtClean="0">
              <a:cs typeface="Times New Roman" pitchFamily="18" charset="0"/>
            </a:endParaRPr>
          </a:p>
          <a:p>
            <a:pPr lvl="3"/>
            <a:endParaRPr lang="en-US" sz="3200" dirty="0" smtClean="0">
              <a:cs typeface="Times New Roman" pitchFamily="18" charset="0"/>
            </a:endParaRPr>
          </a:p>
          <a:p>
            <a:pPr lvl="3"/>
            <a:r>
              <a:rPr lang="en-US" sz="3200" dirty="0" smtClean="0">
                <a:cs typeface="Times New Roman" pitchFamily="18" charset="0"/>
                <a:hlinkClick r:id="rId4"/>
              </a:rPr>
              <a:t>wtrevor@excelsior.edu</a:t>
            </a:r>
            <a:endParaRPr lang="en-US" sz="3200" dirty="0" smtClean="0">
              <a:cs typeface="Times New Roman" pitchFamily="18" charset="0"/>
            </a:endParaRPr>
          </a:p>
          <a:p>
            <a:pPr lvl="3"/>
            <a:endParaRPr lang="en-US" sz="3200" dirty="0" smtClean="0">
              <a:cs typeface="Times New Roman" pitchFamily="18" charset="0"/>
            </a:endParaRPr>
          </a:p>
          <a:p>
            <a:pPr lvl="3"/>
            <a:r>
              <a:rPr lang="en-US" sz="3200" dirty="0" smtClean="0">
                <a:cs typeface="Times New Roman" pitchFamily="18" charset="0"/>
                <a:hlinkClick r:id="rId5"/>
              </a:rPr>
              <a:t>mbose@excelsior.edu</a:t>
            </a:r>
            <a:endParaRPr lang="en-US" sz="3200" dirty="0" smtClean="0">
              <a:cs typeface="Times New Roman" pitchFamily="18" charset="0"/>
            </a:endParaRPr>
          </a:p>
          <a:p>
            <a:pPr lvl="3"/>
            <a:endParaRPr lang="en-US" sz="3200" dirty="0" smtClean="0">
              <a:cs typeface="Times New Roman" pitchFamily="18" charset="0"/>
            </a:endParaRPr>
          </a:p>
          <a:p>
            <a:pPr lvl="3"/>
            <a:r>
              <a:rPr lang="en-US" sz="3200" dirty="0" smtClean="0">
                <a:cs typeface="Times New Roman" pitchFamily="18" charset="0"/>
                <a:hlinkClick r:id="rId6"/>
              </a:rPr>
              <a:t>mmdeyoe@excelsior.edu</a:t>
            </a:r>
            <a:endParaRPr lang="en-US" sz="3200" dirty="0" smtClean="0">
              <a:cs typeface="Times New Roman" pitchFamily="18" charset="0"/>
            </a:endParaRPr>
          </a:p>
          <a:p>
            <a:pPr lvl="3"/>
            <a:endParaRPr lang="en-US" sz="3200" dirty="0" smtClean="0">
              <a:cs typeface="Times New Roman" pitchFamily="18" charset="0"/>
            </a:endParaRPr>
          </a:p>
          <a:p>
            <a:endParaRPr lang="en-US" dirty="0" smtClean="0">
              <a:cs typeface="Times New Roman" pitchFamily="18" charset="0"/>
            </a:endParaRPr>
          </a:p>
          <a:p>
            <a:endParaRPr lang="en-US" dirty="0"/>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686800" cy="990600"/>
          </a:xfrm>
        </p:spPr>
        <p:txBody>
          <a:bodyPr/>
          <a:lstStyle/>
          <a:p>
            <a:pPr algn="ctr"/>
            <a:r>
              <a:rPr lang="en-US" sz="3600" dirty="0" smtClean="0"/>
              <a:t>End of Course Evaluations</a:t>
            </a:r>
            <a:endParaRPr lang="en-US" sz="3600" dirty="0"/>
          </a:p>
        </p:txBody>
      </p:sp>
      <p:sp>
        <p:nvSpPr>
          <p:cNvPr id="13" name="Content Placeholder 12"/>
          <p:cNvSpPr>
            <a:spLocks noGrp="1"/>
          </p:cNvSpPr>
          <p:nvPr>
            <p:ph idx="1"/>
          </p:nvPr>
        </p:nvSpPr>
        <p:spPr/>
        <p:txBody>
          <a:bodyPr/>
          <a:lstStyle/>
          <a:p>
            <a:r>
              <a:rPr lang="en-US" sz="2800" dirty="0" smtClean="0"/>
              <a:t>Experience item content mapping to QM standards?</a:t>
            </a:r>
            <a:endParaRPr lang="en-US" sz="2800" dirty="0"/>
          </a:p>
        </p:txBody>
      </p:sp>
      <p:pic>
        <p:nvPicPr>
          <p:cNvPr id="1031" name="Picture 7" descr="C:\Users\wtrevor\AppData\Local\Microsoft\Windows\Temporary Internet Files\Content.IE5\WZB4JPVG\EndOfModule[1].jpg"/>
          <p:cNvPicPr>
            <a:picLocks noChangeAspect="1" noChangeArrowheads="1"/>
          </p:cNvPicPr>
          <p:nvPr/>
        </p:nvPicPr>
        <p:blipFill>
          <a:blip r:embed="rId3" cstate="print"/>
          <a:srcRect/>
          <a:stretch>
            <a:fillRect/>
          </a:stretch>
        </p:blipFill>
        <p:spPr bwMode="auto">
          <a:xfrm>
            <a:off x="1752600" y="2895600"/>
            <a:ext cx="5520647" cy="3722255"/>
          </a:xfrm>
          <a:prstGeom prst="rect">
            <a:avLst/>
          </a:prstGeom>
          <a:noFill/>
        </p:spPr>
      </p:pic>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t>Background and Opportunity</a:t>
            </a:r>
            <a:endParaRPr lang="en-US" sz="3600" dirty="0"/>
          </a:p>
        </p:txBody>
      </p:sp>
      <p:sp>
        <p:nvSpPr>
          <p:cNvPr id="3" name="Content Placeholder 2"/>
          <p:cNvSpPr>
            <a:spLocks noGrp="1"/>
          </p:cNvSpPr>
          <p:nvPr>
            <p:ph idx="1"/>
          </p:nvPr>
        </p:nvSpPr>
        <p:spPr/>
        <p:txBody>
          <a:bodyPr/>
          <a:lstStyle/>
          <a:p>
            <a:endParaRPr lang="en-US" sz="2400" dirty="0" smtClean="0"/>
          </a:p>
          <a:p>
            <a:r>
              <a:rPr lang="en-US" sz="2400" dirty="0" smtClean="0"/>
              <a:t>Trigger: faculty concerns about double negatives</a:t>
            </a:r>
          </a:p>
          <a:p>
            <a:endParaRPr lang="en-US" sz="2400" dirty="0" smtClean="0"/>
          </a:p>
          <a:p>
            <a:r>
              <a:rPr lang="en-US" sz="2400" dirty="0" smtClean="0"/>
              <a:t>Student Course Evaluation</a:t>
            </a:r>
          </a:p>
          <a:p>
            <a:endParaRPr lang="en-US" sz="2400" dirty="0" smtClean="0"/>
          </a:p>
          <a:p>
            <a:r>
              <a:rPr lang="en-US" sz="2400" dirty="0" smtClean="0"/>
              <a:t>Tool revised every five years</a:t>
            </a:r>
          </a:p>
          <a:p>
            <a:endParaRPr lang="en-US" sz="2400" dirty="0" smtClean="0"/>
          </a:p>
          <a:p>
            <a:r>
              <a:rPr lang="en-US" sz="2400" dirty="0" smtClean="0"/>
              <a:t>Last revision 2010</a:t>
            </a:r>
          </a:p>
          <a:p>
            <a:endParaRPr lang="en-US" sz="2400" dirty="0" smtClean="0"/>
          </a:p>
          <a:p>
            <a:r>
              <a:rPr lang="en-US" sz="2400" dirty="0" smtClean="0"/>
              <a:t>Centralized process</a:t>
            </a:r>
          </a:p>
          <a:p>
            <a:endParaRPr lang="en-US" dirty="0" smtClean="0">
              <a:solidFill>
                <a:schemeClr val="tx2"/>
              </a:solidFill>
            </a:endParaRPr>
          </a:p>
          <a:p>
            <a:pPr>
              <a:buNone/>
            </a:pPr>
            <a:endParaRPr lang="en-US" dirty="0" smtClean="0">
              <a:solidFill>
                <a:srgbClr val="C00000"/>
              </a:solidFill>
            </a:endParaRP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t>Background and Opportunity</a:t>
            </a:r>
            <a:endParaRPr lang="en-US" sz="3600" dirty="0"/>
          </a:p>
        </p:txBody>
      </p:sp>
      <p:sp>
        <p:nvSpPr>
          <p:cNvPr id="3" name="Content Placeholder 2"/>
          <p:cNvSpPr>
            <a:spLocks noGrp="1"/>
          </p:cNvSpPr>
          <p:nvPr>
            <p:ph idx="1"/>
          </p:nvPr>
        </p:nvSpPr>
        <p:spPr/>
        <p:txBody>
          <a:bodyPr/>
          <a:lstStyle/>
          <a:p>
            <a:r>
              <a:rPr lang="en-US" sz="2400" dirty="0" smtClean="0">
                <a:solidFill>
                  <a:schemeClr val="tx2"/>
                </a:solidFill>
              </a:rPr>
              <a:t>Ongoing Discourse - Student Course Surveys &amp; Faculty</a:t>
            </a:r>
          </a:p>
          <a:p>
            <a:endParaRPr lang="en-US" sz="2400" dirty="0" smtClean="0">
              <a:solidFill>
                <a:schemeClr val="tx2"/>
              </a:solidFill>
            </a:endParaRPr>
          </a:p>
          <a:p>
            <a:r>
              <a:rPr lang="en-US" sz="2400" dirty="0" smtClean="0">
                <a:solidFill>
                  <a:schemeClr val="tx2"/>
                </a:solidFill>
              </a:rPr>
              <a:t>Topical: </a:t>
            </a:r>
            <a:r>
              <a:rPr lang="en-US" sz="2400" i="1" dirty="0" smtClean="0">
                <a:solidFill>
                  <a:schemeClr val="tx2"/>
                </a:solidFill>
              </a:rPr>
              <a:t>Chronicle of Higher Education</a:t>
            </a:r>
          </a:p>
          <a:p>
            <a:pPr lvl="2"/>
            <a:r>
              <a:rPr lang="en-US" dirty="0" smtClean="0">
                <a:solidFill>
                  <a:schemeClr val="tx2"/>
                </a:solidFill>
              </a:rPr>
              <a:t> UC Berkeley professors (Sep 2014)</a:t>
            </a:r>
          </a:p>
          <a:p>
            <a:pPr lvl="3"/>
            <a:r>
              <a:rPr lang="en-US" dirty="0" smtClean="0">
                <a:solidFill>
                  <a:schemeClr val="tx2"/>
                </a:solidFill>
              </a:rPr>
              <a:t> “Statistical misuse” and problems/confusion between “consumer satisfaction and product value”</a:t>
            </a:r>
          </a:p>
          <a:p>
            <a:pPr lvl="1">
              <a:buNone/>
            </a:pPr>
            <a:endParaRPr lang="en-US" sz="2400" dirty="0" smtClean="0">
              <a:solidFill>
                <a:schemeClr val="tx2"/>
              </a:solidFill>
            </a:endParaRPr>
          </a:p>
          <a:p>
            <a:pPr lvl="2"/>
            <a:r>
              <a:rPr lang="en-US" dirty="0" smtClean="0">
                <a:solidFill>
                  <a:schemeClr val="tx2"/>
                </a:solidFill>
              </a:rPr>
              <a:t>Max Lewontin: “For Adjuncts, a Lot is Riding on Course Evaluations” (October 2014)</a:t>
            </a:r>
          </a:p>
          <a:p>
            <a:pPr lvl="3"/>
            <a:r>
              <a:rPr lang="en-US" dirty="0" smtClean="0">
                <a:solidFill>
                  <a:schemeClr val="tx2"/>
                </a:solidFill>
              </a:rPr>
              <a:t>Flaws in the instrument</a:t>
            </a:r>
          </a:p>
          <a:p>
            <a:pPr>
              <a:buNone/>
            </a:pPr>
            <a:endParaRPr lang="en-US" dirty="0" smtClean="0">
              <a:solidFill>
                <a:srgbClr val="C00000"/>
              </a:solidFill>
            </a:endParaRP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304800"/>
            <a:ext cx="8229600" cy="1143000"/>
          </a:xfrm>
        </p:spPr>
        <p:txBody>
          <a:bodyPr/>
          <a:lstStyle/>
          <a:p>
            <a:pPr algn="ctr"/>
            <a:r>
              <a:rPr lang="en-US" sz="3600" dirty="0" smtClean="0"/>
              <a:t>Survey Revision Feedback Loop </a:t>
            </a:r>
          </a:p>
        </p:txBody>
      </p:sp>
      <p:sp>
        <p:nvSpPr>
          <p:cNvPr id="6147" name="AutoShape 5" descr="data:image/jpeg;base64,/9j/4AAQSkZJRgABAQAAAQABAAD/2wCEAAkGBg8QDxAQEBAQDxAQEA8PDg8PEA8QDw8OFhAVFBUQFBUYGyYfFxkjGRQUHy8gJScpLCwsFR4xNTMqNSYrLCkBCQoKDgwOFA8PGikcHyIsLSkqLCktNS0pLC8zLDU1KS0qLC4pNSwpKSwqLjUvKSwsKTAsLC8pLCwpKTUqKiwpKf/AABEIALcBEwMBIgACEQEDEQH/xAAbAAEAAgMBAQAAAAAAAAAAAAAABAUBAgYDB//EAEAQAAEDAgQDBQQHBgUFAAAAAAEAAgMEEQUSITFBUXEGEyJhgTJSkaEUIzNicoKxQlPB0eHwB3OSssIVFiU0VP/EABkBAQEBAQEBAAAAAAAAAAAAAAABAgMEBf/EACkRAQADAAEDAgUEAwAAAAAAAAABAhEDEiExBEETUXGB8BShscEiYXL/2gAMAwEAAhEDEQA/APuKIiAiIgIiICIiAiIgIiICIiAiIgIiICIiAiIgIoOKYxFThpkJu8kMa0XcbbnoP4hZoMYhn0Y7xAXLHCzrc/NHT4d+nryc+aaiIjmIiICIiAiIgIiICIiAiIgIiICIiAiIgIiICIiAiIgIiICIiAiIgIircZxDuwGNPjfex91vF3XgP6IOdxJrqupLrODI7xMOhbYON3243sPQBSsG7PyR1DJnPBDGvAY0EElwtqTwsT8lPoIA0DRWkRCxStqx3nXp/VX6Phx2h6h/p1Wy8ZHCyU82a44j9OBW3meyIiAiIgIiICIiAiIgIiICIiAiIgIiICIiAiIgIiICIiAiIgIiIC4jGKwmtl1Nm92weWjdvVxK7CvrWQxSTSGzImOkeeTWi5/RfGsE7RPqXTSSayPkdI5t9mOfmYB+G1h5NCky3FJms2j2fToKnTfbS/NSWVK5uir7gKwZUhVhaSVOi0w2ovNbmx3yIVbJViyk9m2l8kkn7LR3YPNxsT8AB8UHQoiICIiAiIgIiICIiAiIgIiICIiAiISgItTIOa0M4QeqLwM58loZTzQSlqZBzUUuWMyglNlB0W6g5lLikzDz4qjdERARRPppc8tZazTYuO1+IC9u+sQHW10B8+SDhf8AFzFy2niooz9ZVvGYDcQsIJ+LsvoHL5VSwSxVkbWXzve2KNvvlxDWs+Nvgu9pv/JYrVVXtQ0/1FPyNrgEdfG784XKYs102KZISWiE5A9hIIdYh5BHqF55tM2fcpxV4+CYnz5n7uwqojTymLvI5COMbw4dHDdp8ipcFW4qRgmCRxtHhGg2touqoiwWa1rQePhGi7w+LZzVFQzVLsrPC0HxyHZvkObvJdpR0jImNjYLNaLDmeZPMk6pa3i297pzXsqyIiICIiAiIgIiICIiAiIgwStTKOa85t+u3Ubj++RXldEe5nHJamc+S8bpdDXoZTzWhctbpdQZzJda3WLqja6xdYusXRGbpda3S6DN1lsuU3/srQuXhJIgt4Zg4XHr5HksvvY23sbdeC5+OtdG649RwIV3S1jZG5mnqOIPIornsHxNoYAdHDRwO4cNwfO6j9sseayklIdZ2RwbY2dnIs23neyscd7KsnvJHI6ml3MjdWu83tuL9dD1XP4T2GilDX1UklS5rs7LueyIWPhIYDr+a6zbc7O3FNItE28IVCwYZhJebCQR5z5zPFmj00+C53sDhpIdO/V0jibnfXcr6H2n7HNrY2RulfGxkge5rQ0iS37J5cdfNR8I7Iuga1mcOyi1w0i/nuucUmJe/m9VW9JiPMzs/wBJkQDW3OgCsMIp3WL3aF5zW90cB8Ehw0Cxeb22HAL2nrQ0WC7PmPSuqg1tl7UMmaJh5tC5auri45W6uPyHMrqaH7KP/LZ/tCI90REBERAREQEREBERAREQayMuLfA8jzUR3nuNCPP+SlufZRKiUb+h8x/P++KI1ul1i/qNweYUavxCKCN0sz2xRttme42AubD5kBESbpdcse3scmlHS1dafejiMcPrJJa3wUXEMcxeNrJXU9HC10scbKYySTTzvc6wiD22Y0kX14WTWorNpyHZXWLqDhGMRVULZoibG4cxws+OQaOjeODgdCFMJRltdYutS5a5kG5K1LloXrVz0G75FDmnSSVQah6oxPOFHixB0bszTY/IjkeYUWeQqBJUKo6ut7VRfRZ3SHunCJ+upaSWkC3ncjRedBjbcgsRsF89x176h0NJH7Uz236XsL+W5/Ks45hdVh/dRsn7zvXZImPbcgaC9wdtQuVr5OPfx+ltfji2+f4fTG46OYWTjg5hcRj8sTaSFkbCyUSAyS5ruk8BB13AJ1y7KDhtI6S13OPqVrXmiuxruantAwbvHS+qjRyzVB8ILGcXuGtvILXDcEjbYkAlXjLAWAsEZQhRtjbYdSTuTzK6DDTeGP8AA0fKypao6K3wg/UR9CPg4hVExERAREQEREBERAREQYRLrUlB5ytUCdpViSvCVgKggU89jkOx9k8jy6Fb1lKyWN8UjQ9j2lj2O2c07heFXEsUlbm8Dj4h7J94cuqqS5qnxaXDHNo52TVMR0w6VmQvez/5n5nAd40ba3cLW5KFjvaqCoqsLjic4ObXMdNFIx8ckbtGtD2uH3yuuxXDYqmJ0MzczHbjYtI2c08HA6gqhPZB8hjNTWzT9zpE5kcMEwGwzTAF5NuIIWL1m3aJev03Px8U9V67PfMn5xnf8g7RvbQymuikjY99hVUskjYxWNGz2A7TAbHjsV0VBiDJ4mSszBsjQ5oe0scByLTsVAoMBpKc5ooGNfxlIzynzMjruPxUmrr44m55ZGRt96RzWN+JXR40svWpeqei7T0k8hijmDpLZmtLXsL2+8zMBnHm26sC9B6l60L15F61LkQmVbUPKsCVDqWqipqJVWTSbq1qGhUWPzhkRA9p/hAG9uPy09UmcjXTj455LxWPdP8A8PaDv6qarcPDH9XFf3iP4N/3KHjOIipxGSTeOnHdRcswuC745j8F0wH/AEzCeUuT41En8v8AiuLoaUsjF93eJ3U/0svPWNmIn6vq+ovFOO01/wCY+nv+f7WFZJnYBv4h+hUvA5rOynhxVWzcdVYYeLSu6j9F1t5fMp4dtT7BSmqJRnwhTGhGZeFTsrPBJB3LRcXBfcXFx4zwVbU7Ks4+qsMu1RcnDiMrdnu6HxD5qbF2hePaa13S7T/FXDV+irYceiO+ZnUXHyU2KqY/2XNd0Iv8FFeqIiAiIgIiINCtSt7LGVB5uXi9SSxamNQQJW3VTW0Z3H9V0ToF4SUd0FHS4pc5JfC7ZrzoHeR5FS3Gy1rsHDgbhVgkmg8L2mWIbW+0YPLmPJWJSYQO00lc1zXROeaUD69tK1n00feYX3Dh5NAd1UChxLCmnvmiWYjR1VLDVVLmu4tMjmuLCOWi6mKZsjc0bg5vG27TycNwVV13Z2GSTvmmSnm2dNTPMUj2+6+2jh1F0nfZaTWJ/wAo36Tn9S5rBMQpKmKtfWOjyurXvjfK4scBkaIzEdHBwa0Dw67K1wWtq+9DGCWoo+FRVN7iZg4AX8Uw8y1p8yrOhwOnhcXsjHeHeZ5dJM7rI8l3zW2IYxBAAZpWsJ9lpN5Hnk1gu53oFKV6YyXTn5Y5OSbVjI+ScStS5UhxSqm+wp+6Z++rLs9Wwt8R/MWquw7FK50lSxr4ar6PN3bo3t+jSEZQczHNu218wAcP2d1rYc4pMxMx7eXVF6j1B0VW3tLECG1DZKRx0tUNtGT92Vt2H4qxzhwuCHAi4IIII5ghVlV1TrKo7nPWQPdYxQujc8G+vjva3oPgrXEWWuq2lNmvdbM4ublHG40A+IXHmnKvR6e00v1Qse1db9NqoaaO5hivJI61g4/y0t6lKjDV74fT5GknVztXH9B0ClZladu8+V5uX4nTEdoj81y8kBY8A8dlNpPtj5gKzqaRrxqPMEbg81Xx0sjJsztWEAZhwP3uSszrlHZ19BsFYNCr8O2CsmNRJR6gaKrfuVa1b2tF3EDqqstzEmxF9gd7K6zLVZTKi0giBe7YLEAgucdo2+11d7o6po9KarmHsvcANTmN2ged9AugoJy9gcbE8wCAfOxUGkwi9jLbTVsbfYaeZ94+ZVs1ttlFZRERRERBhLLKIMWSyyiDFkssog1LAvGWka7cKQsIKKq7MtLs8TjFJwc3T0I2I8iocsEzPtWXH72IEt6uZuPS66lLIOROouCHN95puFSVvZuJ8pqInPpqk6GeEi7vJ7HXa8aDcLvKnCY3nNYsf77DlcevA+t1VVWEyt1sJRzZZkn+k+E/JNZxw1aMVjNy/vYwLZqWKASdXRS7n8L/AEVXhVFWiskqYQ9/etyzOq4PokRdYAHIHFziLX0A466rvMoJyg+L3Hgsk/0nf0WHMI3FlJrEzrtX1F6VmkZkxk9o/nNUn/b5l1rJn1PHuh9VSg/5bT4vzEq0jiaxoa1rWtaLBrQGtaPIDQBekgNjltmscua+XNbS9uC4+pinzuOKMmlhvdopLuo2t5yxt+sP5rhacU7FMfhdmZA19XI2+YQAGNlt88p8A6XJVZgWMwj/ANh/dXJMPeNcyIh2ptIRlJubb8PNXNP2moshZAyV8TfDenppHRNHLwjT4Kh7JYzHGJqSfSCMyPhlnaWM7nN7Dw8ab3F+ZHJcLWjqrD6PFwW/T8lun5T9vfP2+zsG2IBGoOxGoI8lmy5NtMZnXwuOWmbe7qkudFSPF9csDge86gNXXU8Tgxoe4PeAA54bkDncTlubLo8OgC3YFnKshqmGvSIAbC34SW/ovcSn3n/63/zUYBbBMNeosNQBfnufjuhctLrLWk6DVVGSVsyEkEmzWjdztAF6MhAOW3eSe43Zv43cOm6taTCLkOlIcR7LQLMZ0H8URCo6Nz/YBY3jK4eM/gH7PU6q6o6BkQs0a8SdSTzJ4qQ1oCyqosoioIiICIiAiIgIiICIiAiIgLCyiDCWREEWsw+OUWexrh5gadFT1GBSs+xkzN/dzXe3oHe0PiV0SwQg42WUMNpmOgPvHxxH8429QFuYzYEWIOzmm4PQhdXLA1wsQD1VPUdm2gl0LnQOO+T2D1adD8E1MctiHZummdnLO7l4TwOMMw/M3f1uo9P2ViDxJPJLWSN9h1U4PbGPusADb+drq/nimj+1izj95Bv1MZ/gStIi14JjcH23A0c3q06hEaWSy2LViyYa1slltZLIrFksvSOIuNgLle8bADlYO9k42+zYfvHifIKDyZBpmcQxvvHieQHEqbS0b5PZBij4uP2rx/xHzUykwjUPlOd/Dg1vk0cFaNZZFR6ShZGLNAClIioLKIgIiICIiAiIgIiICIiAiIgIiICIiAiIgwiyiDCwQsog0cwFVtdgEMupblcNntu146Eaq1RBy0+GVMe2WpZyf4ZQPJw0PqPVRG1EZOUkxP8AcmGUk/dds70K7MtUWqw2OUEPY1wPMAqJjnHU7hwK2NOGjNIcgOw3c7ya3irFnZ0sP1M0sQ90Ou30Dr29FJpsFY05nEyP4vecxTTFfT0UkuljDF7oP1jx948OgVzS0TIwA0AAclIa2yymKWRFlUYWURAREQEREBERAREQEREBERAREQEREBERAREQEREBERAWERAREQEREGUREBERAREQEREBERAREQEREH//2Q=="/>
          <p:cNvSpPr>
            <a:spLocks noChangeAspect="1" noChangeArrowheads="1"/>
          </p:cNvSpPr>
          <p:nvPr/>
        </p:nvSpPr>
        <p:spPr bwMode="auto">
          <a:xfrm>
            <a:off x="63500" y="-153988"/>
            <a:ext cx="304800" cy="304801"/>
          </a:xfrm>
          <a:prstGeom prst="rect">
            <a:avLst/>
          </a:prstGeom>
          <a:noFill/>
          <a:ln w="9525">
            <a:noFill/>
            <a:miter lim="800000"/>
            <a:headEnd/>
            <a:tailEnd/>
          </a:ln>
        </p:spPr>
        <p:txBody>
          <a:bodyPr/>
          <a:lstStyle/>
          <a:p>
            <a:endParaRPr lang="en-US" dirty="0"/>
          </a:p>
        </p:txBody>
      </p:sp>
      <p:sp>
        <p:nvSpPr>
          <p:cNvPr id="6149" name="Content Placeholder 2"/>
          <p:cNvSpPr>
            <a:spLocks noGrp="1"/>
          </p:cNvSpPr>
          <p:nvPr>
            <p:ph idx="1"/>
          </p:nvPr>
        </p:nvSpPr>
        <p:spPr>
          <a:xfrm>
            <a:off x="609600" y="1447800"/>
            <a:ext cx="8229600" cy="2057400"/>
          </a:xfrm>
        </p:spPr>
        <p:txBody>
          <a:bodyPr/>
          <a:lstStyle/>
          <a:p>
            <a:pPr algn="ctr">
              <a:buFont typeface="Wingdings" pitchFamily="2" charset="2"/>
              <a:buNone/>
            </a:pPr>
            <a:endParaRPr lang="en-US" b="1" dirty="0" smtClean="0"/>
          </a:p>
          <a:p>
            <a:pPr algn="ctr">
              <a:buFont typeface="Wingdings" pitchFamily="2" charset="2"/>
              <a:buNone/>
            </a:pPr>
            <a:endParaRPr lang="en-US" b="1" dirty="0" smtClean="0">
              <a:solidFill>
                <a:srgbClr val="FF0000"/>
              </a:solidFill>
            </a:endParaRPr>
          </a:p>
          <a:p>
            <a:endParaRPr lang="en-US" sz="1200" b="1" dirty="0" smtClean="0">
              <a:solidFill>
                <a:srgbClr val="FF0000"/>
              </a:solidFill>
            </a:endParaRPr>
          </a:p>
        </p:txBody>
      </p:sp>
      <p:graphicFrame>
        <p:nvGraphicFramePr>
          <p:cNvPr id="14" name="Diagram 13"/>
          <p:cNvGraphicFramePr/>
          <p:nvPr/>
        </p:nvGraphicFramePr>
        <p:xfrm>
          <a:off x="228600" y="1600200"/>
          <a:ext cx="83820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t>Feedback</a:t>
            </a:r>
            <a:endParaRPr lang="en-US" sz="3600" dirty="0"/>
          </a:p>
        </p:txBody>
      </p:sp>
      <p:sp>
        <p:nvSpPr>
          <p:cNvPr id="3" name="Content Placeholder 2"/>
          <p:cNvSpPr>
            <a:spLocks noGrp="1"/>
          </p:cNvSpPr>
          <p:nvPr>
            <p:ph idx="1"/>
          </p:nvPr>
        </p:nvSpPr>
        <p:spPr/>
        <p:txBody>
          <a:bodyPr/>
          <a:lstStyle/>
          <a:p>
            <a:r>
              <a:rPr lang="en-US" sz="2400" dirty="0" smtClean="0"/>
              <a:t>Faculty</a:t>
            </a:r>
          </a:p>
          <a:p>
            <a:pPr lvl="1"/>
            <a:r>
              <a:rPr lang="en-US" sz="2400" dirty="0" smtClean="0"/>
              <a:t>Concrete statements</a:t>
            </a:r>
          </a:p>
          <a:p>
            <a:pPr lvl="2"/>
            <a:r>
              <a:rPr lang="en-US" dirty="0" smtClean="0"/>
              <a:t>Learner ability to evaluate/ position to judge</a:t>
            </a:r>
          </a:p>
          <a:p>
            <a:pPr lvl="2"/>
            <a:r>
              <a:rPr lang="en-US" dirty="0" smtClean="0"/>
              <a:t> Good teaching vs. Experience with the course</a:t>
            </a:r>
          </a:p>
          <a:p>
            <a:pPr lvl="3"/>
            <a:r>
              <a:rPr lang="en-US" sz="2400" dirty="0" smtClean="0"/>
              <a:t>Introduction to the course</a:t>
            </a:r>
          </a:p>
          <a:p>
            <a:pPr lvl="3"/>
            <a:r>
              <a:rPr lang="en-US" sz="2400" dirty="0" smtClean="0"/>
              <a:t>Activities and interactions with others</a:t>
            </a:r>
          </a:p>
          <a:p>
            <a:pPr lvl="3"/>
            <a:r>
              <a:rPr lang="en-US" sz="2400" dirty="0" smtClean="0"/>
              <a:t>Access to support services</a:t>
            </a:r>
          </a:p>
          <a:p>
            <a:pPr lvl="3"/>
            <a:r>
              <a:rPr lang="en-US" sz="2400" dirty="0" smtClean="0"/>
              <a:t>Knowledge of how to use/purpose of instructional materials</a:t>
            </a:r>
          </a:p>
          <a:p>
            <a:pPr lvl="3"/>
            <a:r>
              <a:rPr lang="en-US" sz="2400" dirty="0" smtClean="0"/>
              <a:t>Knowledge of how they will be assessed</a:t>
            </a:r>
          </a:p>
          <a:p>
            <a:pPr lvl="2"/>
            <a:endParaRPr lang="en-US" dirty="0" smtClean="0"/>
          </a:p>
          <a:p>
            <a:pPr lvl="2"/>
            <a:endParaRPr lang="en-US" dirty="0"/>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Straight Connector 19"/>
          <p:cNvCxnSpPr/>
          <p:nvPr/>
        </p:nvCxnSpPr>
        <p:spPr>
          <a:xfrm flipV="1">
            <a:off x="2819400" y="4343400"/>
            <a:ext cx="1066800" cy="609600"/>
          </a:xfrm>
          <a:prstGeom prst="line">
            <a:avLst/>
          </a:prstGeom>
          <a:ln w="25400">
            <a:solidFill>
              <a:srgbClr val="660066"/>
            </a:solidFill>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2895600" y="3048000"/>
            <a:ext cx="990600" cy="533400"/>
          </a:xfrm>
          <a:prstGeom prst="line">
            <a:avLst/>
          </a:prstGeom>
          <a:ln w="25400">
            <a:solidFill>
              <a:srgbClr val="660066"/>
            </a:solidFill>
            <a:tailEnd type="non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6200"/>
            <a:ext cx="8229600" cy="1143000"/>
          </a:xfrm>
        </p:spPr>
        <p:txBody>
          <a:bodyPr/>
          <a:lstStyle/>
          <a:p>
            <a:pPr algn="ctr"/>
            <a:r>
              <a:rPr lang="en-US" sz="3600" dirty="0" smtClean="0"/>
              <a:t>QM Standards</a:t>
            </a:r>
            <a:endParaRPr lang="en-US" sz="3600" dirty="0"/>
          </a:p>
        </p:txBody>
      </p:sp>
      <p:sp>
        <p:nvSpPr>
          <p:cNvPr id="8" name="Oval 7"/>
          <p:cNvSpPr/>
          <p:nvPr/>
        </p:nvSpPr>
        <p:spPr>
          <a:xfrm>
            <a:off x="1143000" y="1981200"/>
            <a:ext cx="1828800" cy="18288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smtClean="0">
              <a:solidFill>
                <a:srgbClr val="660066"/>
              </a:solidFill>
            </a:endParaRPr>
          </a:p>
          <a:p>
            <a:pPr algn="ctr"/>
            <a:r>
              <a:rPr lang="en-US" sz="1400" b="1" dirty="0" smtClean="0">
                <a:solidFill>
                  <a:srgbClr val="660066"/>
                </a:solidFill>
              </a:rPr>
              <a:t>Course Technology</a:t>
            </a:r>
          </a:p>
          <a:p>
            <a:pPr algn="ctr"/>
            <a:endParaRPr lang="en-US" sz="1400" b="1" dirty="0" smtClean="0">
              <a:solidFill>
                <a:srgbClr val="660066"/>
              </a:solidFill>
            </a:endParaRPr>
          </a:p>
          <a:p>
            <a:pPr algn="ctr"/>
            <a:r>
              <a:rPr lang="en-US" sz="1800" b="1" dirty="0" smtClean="0">
                <a:solidFill>
                  <a:srgbClr val="660066"/>
                </a:solidFill>
              </a:rPr>
              <a:t>6</a:t>
            </a:r>
          </a:p>
        </p:txBody>
      </p:sp>
      <p:sp>
        <p:nvSpPr>
          <p:cNvPr id="12" name="Oval 11"/>
          <p:cNvSpPr/>
          <p:nvPr/>
        </p:nvSpPr>
        <p:spPr>
          <a:xfrm>
            <a:off x="6248400" y="4572000"/>
            <a:ext cx="1905000" cy="18288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smtClean="0">
              <a:solidFill>
                <a:srgbClr val="660066"/>
              </a:solidFill>
            </a:endParaRPr>
          </a:p>
          <a:p>
            <a:pPr algn="ctr"/>
            <a:endParaRPr lang="en-US" sz="1400" b="1" dirty="0" smtClean="0">
              <a:solidFill>
                <a:srgbClr val="660066"/>
              </a:solidFill>
            </a:endParaRPr>
          </a:p>
          <a:p>
            <a:pPr algn="ctr"/>
            <a:r>
              <a:rPr lang="en-US" sz="1400" b="1" dirty="0" smtClean="0">
                <a:solidFill>
                  <a:srgbClr val="660066"/>
                </a:solidFill>
              </a:rPr>
              <a:t>Assessment and Measurement</a:t>
            </a:r>
          </a:p>
          <a:p>
            <a:pPr algn="ctr"/>
            <a:endParaRPr lang="en-US" sz="1400" b="1" dirty="0" smtClean="0">
              <a:solidFill>
                <a:srgbClr val="660066"/>
              </a:solidFill>
            </a:endParaRPr>
          </a:p>
          <a:p>
            <a:pPr algn="ctr"/>
            <a:r>
              <a:rPr lang="en-US" sz="1800" b="1" dirty="0" smtClean="0">
                <a:solidFill>
                  <a:srgbClr val="660066"/>
                </a:solidFill>
              </a:rPr>
              <a:t>3</a:t>
            </a:r>
          </a:p>
        </p:txBody>
      </p:sp>
      <p:sp>
        <p:nvSpPr>
          <p:cNvPr id="13" name="Oval 12"/>
          <p:cNvSpPr/>
          <p:nvPr/>
        </p:nvSpPr>
        <p:spPr>
          <a:xfrm>
            <a:off x="1143000" y="4572000"/>
            <a:ext cx="1828800" cy="18288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smtClean="0">
              <a:solidFill>
                <a:srgbClr val="660066"/>
              </a:solidFill>
            </a:endParaRPr>
          </a:p>
          <a:p>
            <a:pPr algn="ctr"/>
            <a:r>
              <a:rPr lang="en-US" sz="1400" b="1" dirty="0" smtClean="0">
                <a:solidFill>
                  <a:srgbClr val="660066"/>
                </a:solidFill>
              </a:rPr>
              <a:t>Course Activities &amp; Learner Support</a:t>
            </a:r>
          </a:p>
          <a:p>
            <a:pPr algn="ctr"/>
            <a:endParaRPr lang="en-US" sz="1400" b="1" dirty="0" smtClean="0">
              <a:solidFill>
                <a:srgbClr val="660066"/>
              </a:solidFill>
            </a:endParaRPr>
          </a:p>
          <a:p>
            <a:pPr algn="ctr"/>
            <a:r>
              <a:rPr lang="en-US" sz="1800" b="1" dirty="0" smtClean="0">
                <a:solidFill>
                  <a:srgbClr val="660066"/>
                </a:solidFill>
              </a:rPr>
              <a:t>5</a:t>
            </a:r>
          </a:p>
        </p:txBody>
      </p:sp>
      <p:sp>
        <p:nvSpPr>
          <p:cNvPr id="14" name="Oval 13"/>
          <p:cNvSpPr/>
          <p:nvPr/>
        </p:nvSpPr>
        <p:spPr>
          <a:xfrm>
            <a:off x="6248400" y="1981200"/>
            <a:ext cx="1828800" cy="18288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smtClean="0">
              <a:solidFill>
                <a:srgbClr val="660066"/>
              </a:solidFill>
            </a:endParaRPr>
          </a:p>
          <a:p>
            <a:pPr algn="ctr"/>
            <a:endParaRPr lang="en-US" sz="1400" b="1" dirty="0" smtClean="0">
              <a:solidFill>
                <a:srgbClr val="660066"/>
              </a:solidFill>
            </a:endParaRPr>
          </a:p>
          <a:p>
            <a:pPr algn="ctr"/>
            <a:r>
              <a:rPr lang="en-US" sz="1400" b="1" dirty="0" smtClean="0">
                <a:solidFill>
                  <a:srgbClr val="660066"/>
                </a:solidFill>
              </a:rPr>
              <a:t>Overview and Introduction</a:t>
            </a:r>
          </a:p>
          <a:p>
            <a:pPr algn="ctr"/>
            <a:endParaRPr lang="en-US" sz="1400" b="1" dirty="0" smtClean="0">
              <a:solidFill>
                <a:srgbClr val="660066"/>
              </a:solidFill>
            </a:endParaRPr>
          </a:p>
          <a:p>
            <a:pPr algn="ctr"/>
            <a:r>
              <a:rPr lang="en-US" sz="1800" b="1" dirty="0" smtClean="0">
                <a:solidFill>
                  <a:srgbClr val="660066"/>
                </a:solidFill>
              </a:rPr>
              <a:t>1</a:t>
            </a:r>
          </a:p>
          <a:p>
            <a:pPr algn="ctr"/>
            <a:endParaRPr lang="en-US" sz="1400" b="1" dirty="0">
              <a:solidFill>
                <a:srgbClr val="660066"/>
              </a:solidFill>
            </a:endParaRPr>
          </a:p>
        </p:txBody>
      </p:sp>
      <p:cxnSp>
        <p:nvCxnSpPr>
          <p:cNvPr id="16" name="Straight Connector 15"/>
          <p:cNvCxnSpPr/>
          <p:nvPr/>
        </p:nvCxnSpPr>
        <p:spPr>
          <a:xfrm flipV="1">
            <a:off x="5486400" y="3048000"/>
            <a:ext cx="762000" cy="381000"/>
          </a:xfrm>
          <a:prstGeom prst="line">
            <a:avLst/>
          </a:prstGeom>
          <a:ln w="25400">
            <a:solidFill>
              <a:srgbClr val="660066"/>
            </a:solidFill>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410200" y="4419600"/>
            <a:ext cx="914400" cy="609600"/>
          </a:xfrm>
          <a:prstGeom prst="line">
            <a:avLst/>
          </a:prstGeom>
          <a:ln w="25400">
            <a:solidFill>
              <a:srgbClr val="660066"/>
            </a:solidFill>
            <a:tailEnd type="none"/>
          </a:ln>
        </p:spPr>
        <p:style>
          <a:lnRef idx="1">
            <a:schemeClr val="accent1"/>
          </a:lnRef>
          <a:fillRef idx="0">
            <a:schemeClr val="accent1"/>
          </a:fillRef>
          <a:effectRef idx="0">
            <a:schemeClr val="accent1"/>
          </a:effectRef>
          <a:fontRef idx="minor">
            <a:schemeClr val="tx1"/>
          </a:fontRef>
        </p:style>
      </p:cxnSp>
      <p:sp>
        <p:nvSpPr>
          <p:cNvPr id="4" name="Hexagon 3"/>
          <p:cNvSpPr/>
          <p:nvPr/>
        </p:nvSpPr>
        <p:spPr>
          <a:xfrm>
            <a:off x="3352800" y="2895600"/>
            <a:ext cx="2362200" cy="1981200"/>
          </a:xfrm>
          <a:prstGeom prst="hexag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smtClean="0">
                <a:solidFill>
                  <a:srgbClr val="660066"/>
                </a:solidFill>
              </a:rPr>
              <a:t>Quality Matters</a:t>
            </a:r>
          </a:p>
          <a:p>
            <a:pPr algn="ctr"/>
            <a:r>
              <a:rPr lang="en-US" sz="1800" b="1" dirty="0" smtClean="0">
                <a:solidFill>
                  <a:srgbClr val="660066"/>
                </a:solidFill>
              </a:rPr>
              <a:t>Standards</a:t>
            </a:r>
            <a:endParaRPr lang="en-US" sz="1800" b="1" dirty="0">
              <a:solidFill>
                <a:srgbClr val="660066"/>
              </a:solidFill>
            </a:endParaRP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3" cstate="print"/>
          <a:srcRect/>
          <a:stretch>
            <a:fillRect/>
          </a:stretch>
        </p:blipFill>
        <p:spPr bwMode="auto">
          <a:xfrm>
            <a:off x="0" y="990600"/>
            <a:ext cx="9144000" cy="5867400"/>
          </a:xfrm>
          <a:prstGeom prst="rect">
            <a:avLst/>
          </a:prstGeom>
          <a:noFill/>
          <a:ln w="9525">
            <a:noFill/>
            <a:miter lim="800000"/>
            <a:headEnd/>
            <a:tailEnd/>
          </a:ln>
        </p:spPr>
      </p:pic>
      <p:pic>
        <p:nvPicPr>
          <p:cNvPr id="5124" name="Picture 4"/>
          <p:cNvPicPr>
            <a:picLocks noChangeAspect="1" noChangeArrowheads="1"/>
          </p:cNvPicPr>
          <p:nvPr/>
        </p:nvPicPr>
        <p:blipFill>
          <a:blip r:embed="rId4" cstate="print"/>
          <a:srcRect/>
          <a:stretch>
            <a:fillRect/>
          </a:stretch>
        </p:blipFill>
        <p:spPr bwMode="auto">
          <a:xfrm>
            <a:off x="2286000" y="228600"/>
            <a:ext cx="4686300" cy="247650"/>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Excelsior College Presentation Template</Template>
  <TotalTime>5844</TotalTime>
  <Pages>16</Pages>
  <Words>1150</Words>
  <Application>Microsoft Office PowerPoint</Application>
  <PresentationFormat>On-screen Show (4:3)</PresentationFormat>
  <Paragraphs>161</Paragraphs>
  <Slides>20</Slides>
  <Notes>18</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Custom Design</vt:lpstr>
      <vt:lpstr>1_Custom Design</vt:lpstr>
      <vt:lpstr>Closing the Loop:  Applying the QM Rubric to Online Course Survey Redesign</vt:lpstr>
      <vt:lpstr>Excelsior College</vt:lpstr>
      <vt:lpstr>End of Course Evaluations</vt:lpstr>
      <vt:lpstr>Background and Opportunity</vt:lpstr>
      <vt:lpstr>Background and Opportunity</vt:lpstr>
      <vt:lpstr>Survey Revision Feedback Loop </vt:lpstr>
      <vt:lpstr>Feedback</vt:lpstr>
      <vt:lpstr>QM Standards</vt:lpstr>
      <vt:lpstr>Slide 9</vt:lpstr>
      <vt:lpstr>Slide 10</vt:lpstr>
      <vt:lpstr>Slide 11</vt:lpstr>
      <vt:lpstr>Slide 12</vt:lpstr>
      <vt:lpstr>Slide 13</vt:lpstr>
      <vt:lpstr>Slide 14</vt:lpstr>
      <vt:lpstr>Summary of QM Alignment</vt:lpstr>
      <vt:lpstr>Unaddressed Standards  </vt:lpstr>
      <vt:lpstr>Benefits</vt:lpstr>
      <vt:lpstr>Closing the Loop</vt:lpstr>
      <vt:lpstr>Questions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of Service Quality at Excelsior College  Operations Staff Meeting</dc:title>
  <dc:creator>Herman Aguinis</dc:creator>
  <cp:lastModifiedBy>Joan Mikalson</cp:lastModifiedBy>
  <cp:revision>632</cp:revision>
  <cp:lastPrinted>1997-09-11T00:47:54Z</cp:lastPrinted>
  <dcterms:created xsi:type="dcterms:W3CDTF">1995-05-28T16:28:04Z</dcterms:created>
  <dcterms:modified xsi:type="dcterms:W3CDTF">2015-03-20T19:46:54Z</dcterms:modified>
</cp:coreProperties>
</file>