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2"/>
  </p:notesMasterIdLst>
  <p:sldIdLst>
    <p:sldId id="257" r:id="rId5"/>
    <p:sldId id="293" r:id="rId6"/>
    <p:sldId id="303" r:id="rId7"/>
    <p:sldId id="300" r:id="rId8"/>
    <p:sldId id="301" r:id="rId9"/>
    <p:sldId id="302" r:id="rId10"/>
    <p:sldId id="259" r:id="rId11"/>
    <p:sldId id="261" r:id="rId12"/>
    <p:sldId id="291" r:id="rId13"/>
    <p:sldId id="266" r:id="rId14"/>
    <p:sldId id="276" r:id="rId15"/>
    <p:sldId id="268" r:id="rId16"/>
    <p:sldId id="294" r:id="rId17"/>
    <p:sldId id="271" r:id="rId18"/>
    <p:sldId id="292" r:id="rId19"/>
    <p:sldId id="270" r:id="rId20"/>
    <p:sldId id="272" r:id="rId21"/>
    <p:sldId id="273" r:id="rId22"/>
    <p:sldId id="274" r:id="rId23"/>
    <p:sldId id="275" r:id="rId24"/>
    <p:sldId id="290" r:id="rId25"/>
    <p:sldId id="289" r:id="rId26"/>
    <p:sldId id="277" r:id="rId27"/>
    <p:sldId id="295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6" r:id="rId37"/>
    <p:sldId id="297" r:id="rId38"/>
    <p:sldId id="298" r:id="rId39"/>
    <p:sldId id="288" r:id="rId40"/>
    <p:sldId id="304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1BD"/>
    <a:srgbClr val="E3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883E4-B471-4276-A6A3-A4D54DBD875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41F57-FBE3-416C-971D-8767F670E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5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2EF-CF13-4EA3-BA93-BBE40C15388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4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F6DB-2D99-4286-A0D6-0FF15643A14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2289">
              <a:defRPr/>
            </a:pPr>
            <a:r>
              <a:rPr lang="en-US" sz="1100" dirty="0" smtClean="0"/>
              <a:t>Welcome Screen: </a:t>
            </a:r>
            <a:r>
              <a:rPr lang="en-US" sz="1100" baseline="0" dirty="0" smtClean="0"/>
              <a:t>Show this slide on the screen prior to the session to help your participants identify that they’re in the right place and in the right session. </a:t>
            </a:r>
            <a:r>
              <a:rPr lang="en-US" sz="1100" dirty="0" smtClean="0"/>
              <a:t>Add your institution and date</a:t>
            </a:r>
            <a:r>
              <a:rPr lang="en-US" sz="1100" baseline="0" dirty="0" smtClean="0"/>
              <a:t> in a text box to make the information more specific.</a:t>
            </a:r>
          </a:p>
          <a:p>
            <a:pPr defTabSz="942289">
              <a:defRPr/>
            </a:pPr>
            <a:endParaRPr lang="en-US" sz="1100" baseline="0" dirty="0" smtClean="0"/>
          </a:p>
          <a:p>
            <a:pPr defTabSz="942289">
              <a:defRPr/>
            </a:pPr>
            <a:r>
              <a:rPr lang="en-US" sz="1100" baseline="0" dirty="0" smtClean="0"/>
              <a:t>Last updated 01/23/15</a:t>
            </a:r>
            <a:endParaRPr lang="en-US" sz="11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5A26E-EA65-4D71-8C7C-710B7BC32E1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4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Is this a good network or a bad network?</a:t>
            </a:r>
          </a:p>
          <a:p>
            <a:r>
              <a:rPr lang="en-US" altLang="en-US">
                <a:ea typeface="MS PGothic" charset="-128"/>
              </a:rPr>
              <a:t>Is this a strong network or a weak network?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50853A56-E37C-8643-A3A1-E9966BA032D4}" type="slidenum">
              <a:rPr lang="en-US" altLang="en-US" sz="1200">
                <a:latin typeface="Calibri" charset="0"/>
              </a:rPr>
              <a:pPr/>
              <a:t>10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Is this a good network or a bad network?</a:t>
            </a:r>
          </a:p>
          <a:p>
            <a:r>
              <a:rPr lang="en-US" altLang="en-US">
                <a:ea typeface="MS PGothic" charset="-128"/>
              </a:rPr>
              <a:t>Is this a strong network or a weak network?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55FD3058-0452-DB40-8352-DED25E6F371B}" type="slidenum">
              <a:rPr lang="en-US" altLang="en-US" sz="1200">
                <a:latin typeface="Calibri" charset="0"/>
              </a:rPr>
              <a:pPr/>
              <a:t>16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3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Based upon the network, what decision might be predicted?</a:t>
            </a:r>
          </a:p>
          <a:p>
            <a:r>
              <a:rPr lang="en-US" altLang="en-US">
                <a:ea typeface="MS PGothic" charset="-128"/>
              </a:rPr>
              <a:t>How might advocates for or against change influence the decision?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754B2C43-A94E-6547-A6DE-5B6467E72A2C}" type="slidenum">
              <a:rPr lang="en-US" altLang="en-US" sz="1200">
                <a:latin typeface="Calibri" charset="0"/>
              </a:rPr>
              <a:pPr/>
              <a:t>19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2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What is likely to be the outcome?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   What might advocates for or against change do to  influence the decision?</a:t>
            </a:r>
            <a:endParaRPr lang="en-US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033DB272-23C5-714B-BEF5-7055AD4FA09E}" type="slidenum">
              <a:rPr lang="en-US" altLang="en-US" sz="1200">
                <a:latin typeface="Calibri" charset="0"/>
              </a:rPr>
              <a:pPr/>
              <a:t>20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CDC2CA4A-248F-5144-8A14-B71488E565C7}" type="slidenum">
              <a:rPr lang="en-US" altLang="en-US" sz="1200">
                <a:latin typeface="Calibri" charset="0"/>
              </a:rPr>
              <a:pPr/>
              <a:t>30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0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381000"/>
            <a:ext cx="6172200" cy="160020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j-lt"/>
                <a:ea typeface="Roboto Slab"/>
              </a:defRPr>
            </a:lvl1pPr>
          </a:lstStyle>
          <a:p>
            <a:r>
              <a:rPr lang="en-US" dirty="0" smtClean="0"/>
              <a:t>Click here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91224"/>
            <a:ext cx="9144000" cy="8667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6019800"/>
            <a:ext cx="65532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057400"/>
            <a:ext cx="9144000" cy="3933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86997"/>
            <a:ext cx="914400" cy="1599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83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6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M_PP_Templa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5079774"/>
            <a:ext cx="8315325" cy="78944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FFD44F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0656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4390" y="5410200"/>
            <a:ext cx="678610" cy="11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7391400" cy="2024877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4648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29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9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03597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5400"/>
            <a:ext cx="762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AF0000"/>
                </a:solidFill>
              </a:defRPr>
            </a:lvl1pPr>
          </a:lstStyle>
          <a:p>
            <a:pPr lvl="0"/>
            <a:r>
              <a:rPr lang="en-US" dirty="0" smtClean="0"/>
              <a:t>Sub-Header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4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84548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3845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5" y="1219200"/>
            <a:ext cx="38131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5" y="1858962"/>
            <a:ext cx="381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7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9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72201"/>
            <a:ext cx="91440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-9526"/>
            <a:ext cx="9144000" cy="1320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1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799"/>
            <a:ext cx="82296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5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6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i="0" u="none" kern="1200">
          <a:solidFill>
            <a:schemeClr val="bg1"/>
          </a:solidFill>
          <a:latin typeface="+mj-lt"/>
          <a:ea typeface="Roboto Slab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b="1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lytictech.com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28799" y="381000"/>
            <a:ext cx="6873073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/>
              <a:t>A </a:t>
            </a:r>
            <a:r>
              <a:rPr lang="en-US" sz="4400" dirty="0"/>
              <a:t>Community of Quality: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Using </a:t>
            </a:r>
            <a:r>
              <a:rPr lang="en-US" sz="3100" dirty="0"/>
              <a:t>Social Network Analysis to Study University-Wide Implementation of QM</a:t>
            </a:r>
            <a:endParaRPr lang="en-US" altLang="en-US" sz="31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86997"/>
            <a:ext cx="914400" cy="1599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3861" y="1981200"/>
            <a:ext cx="7175614" cy="4035902"/>
          </a:xfrm>
          <a:prstGeom prst="plaqu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129" y="6271943"/>
            <a:ext cx="894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Slides available at facdev.niu.edu/QM15_SNA</a:t>
            </a:r>
            <a:endParaRPr lang="en-US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3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alibri" charset="0"/>
                <a:ea typeface="Calibri" charset="0"/>
                <a:cs typeface="Calibri" charset="0"/>
              </a:rPr>
              <a:t>Community of Inquiry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en-US" sz="3200" b="0" dirty="0" smtClean="0">
                <a:solidFill>
                  <a:srgbClr val="161616"/>
                </a:solidFill>
                <a:latin typeface="+mj-lt"/>
              </a:rPr>
              <a:t>Adopted </a:t>
            </a:r>
            <a:r>
              <a:rPr lang="en-US" altLang="en-US" sz="3200" b="0" dirty="0" err="1" smtClean="0">
                <a:solidFill>
                  <a:srgbClr val="161616"/>
                </a:solidFill>
                <a:latin typeface="+mj-lt"/>
              </a:rPr>
              <a:t>CoI</a:t>
            </a:r>
            <a:r>
              <a:rPr lang="en-US" altLang="en-US" sz="3200" b="0" dirty="0" smtClean="0">
                <a:solidFill>
                  <a:srgbClr val="161616"/>
                </a:solidFill>
                <a:latin typeface="+mj-lt"/>
              </a:rPr>
              <a:t> framework to address </a:t>
            </a:r>
            <a:r>
              <a:rPr lang="en-US" altLang="en-US" sz="3200" b="0" dirty="0" err="1" smtClean="0">
                <a:solidFill>
                  <a:srgbClr val="161616"/>
                </a:solidFill>
                <a:latin typeface="+mj-lt"/>
              </a:rPr>
              <a:t>siloing</a:t>
            </a:r>
            <a:r>
              <a:rPr lang="en-US" altLang="en-US" sz="3200" b="0" dirty="0" smtClean="0">
                <a:solidFill>
                  <a:srgbClr val="161616"/>
                </a:solidFill>
                <a:latin typeface="+mj-lt"/>
              </a:rPr>
              <a:t> and increase sense of ownership for faculty</a:t>
            </a:r>
          </a:p>
          <a:p>
            <a:pPr>
              <a:buFont typeface="Arial" charset="0"/>
              <a:buChar char="•"/>
            </a:pPr>
            <a:r>
              <a:rPr lang="en-US" altLang="en-US" sz="3200" b="0" dirty="0" smtClean="0">
                <a:solidFill>
                  <a:srgbClr val="161616"/>
                </a:solidFill>
                <a:latin typeface="+mj-lt"/>
              </a:rPr>
              <a:t>Sample Activities:</a:t>
            </a:r>
          </a:p>
          <a:p>
            <a:pPr lvl="1">
              <a:buFont typeface="Myriad Pro" panose="020B0503030403020204" pitchFamily="34" charset="0"/>
              <a:buChar char="–"/>
            </a:pPr>
            <a:r>
              <a:rPr lang="en-US" altLang="en-US" dirty="0" smtClean="0">
                <a:solidFill>
                  <a:srgbClr val="161616"/>
                </a:solidFill>
                <a:latin typeface="+mj-lt"/>
              </a:rPr>
              <a:t>Campfires in Cyberspace</a:t>
            </a:r>
          </a:p>
          <a:p>
            <a:pPr lvl="1">
              <a:buFont typeface="Myriad Pro" panose="020B0503030403020204" pitchFamily="34" charset="0"/>
              <a:buChar char="–"/>
            </a:pPr>
            <a:r>
              <a:rPr lang="en-US" altLang="en-US" dirty="0" smtClean="0">
                <a:solidFill>
                  <a:srgbClr val="161616"/>
                </a:solidFill>
                <a:latin typeface="+mj-lt"/>
              </a:rPr>
              <a:t>Informal presentations &amp; discussion within departments</a:t>
            </a:r>
          </a:p>
          <a:p>
            <a:pPr lvl="1">
              <a:buFont typeface="Myriad Pro" panose="020B0503030403020204" pitchFamily="34" charset="0"/>
              <a:buChar char="–"/>
            </a:pPr>
            <a:r>
              <a:rPr lang="en-US" altLang="en-US" b="0" dirty="0" smtClean="0">
                <a:solidFill>
                  <a:srgbClr val="161616"/>
                </a:solidFill>
                <a:latin typeface="+mj-lt"/>
              </a:rPr>
              <a:t>Online Course Design Academy</a:t>
            </a:r>
          </a:p>
          <a:p>
            <a:pPr>
              <a:buFont typeface="Arial" charset="0"/>
              <a:buChar char="•"/>
            </a:pPr>
            <a:r>
              <a:rPr lang="en-US" altLang="en-US" sz="3200" b="0" dirty="0" smtClean="0">
                <a:solidFill>
                  <a:srgbClr val="161616"/>
                </a:solidFill>
                <a:latin typeface="+mj-lt"/>
              </a:rPr>
              <a:t>Problem: How to evaluate community formation?</a:t>
            </a:r>
            <a:endParaRPr lang="en-US" altLang="en-US" sz="3200" b="0" dirty="0">
              <a:solidFill>
                <a:srgbClr val="161616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5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Social Network Analysis</a:t>
            </a:r>
            <a:endParaRPr 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What is Social Network Analysis?</a:t>
            </a:r>
            <a:endParaRPr lang="en-US" alt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0" dirty="0" smtClean="0">
                <a:latin typeface="+mj-lt"/>
              </a:rPr>
              <a:t>A systematic method for capturing relationships in a group</a:t>
            </a:r>
          </a:p>
          <a:p>
            <a:r>
              <a:rPr lang="en-US" altLang="en-US" b="0" dirty="0" smtClean="0">
                <a:latin typeface="+mj-lt"/>
              </a:rPr>
              <a:t>Allows visual representation of quantitative data using lines (connections) and dots (nodes)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71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 as Research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0" dirty="0">
                <a:latin typeface="+mj-lt"/>
              </a:rPr>
              <a:t>A mixed methods approach (an ethnographic sandwich)</a:t>
            </a:r>
          </a:p>
          <a:p>
            <a:r>
              <a:rPr lang="en-US" altLang="en-US" b="0" dirty="0">
                <a:latin typeface="+mj-lt"/>
              </a:rPr>
              <a:t>Started in the 1930’</a:t>
            </a:r>
            <a:r>
              <a:rPr lang="en-US" altLang="ja-JP" b="0" dirty="0">
                <a:latin typeface="+mj-lt"/>
              </a:rPr>
              <a:t>s (Moreno, 1934)</a:t>
            </a:r>
          </a:p>
          <a:p>
            <a:r>
              <a:rPr lang="en-US" altLang="en-US" b="0" dirty="0">
                <a:latin typeface="+mj-lt"/>
              </a:rPr>
              <a:t>1970s – present - Advancements with technology and fusion between matrix algebra and graph theory and the social sciences allows network measurements (White, </a:t>
            </a:r>
            <a:r>
              <a:rPr lang="en-US" altLang="en-US" b="0" dirty="0" err="1">
                <a:latin typeface="+mj-lt"/>
              </a:rPr>
              <a:t>Boorman</a:t>
            </a:r>
            <a:r>
              <a:rPr lang="en-US" altLang="en-US" b="0" dirty="0">
                <a:latin typeface="+mj-lt"/>
              </a:rPr>
              <a:t> &amp; </a:t>
            </a:r>
            <a:r>
              <a:rPr lang="en-US" altLang="en-US" b="0" dirty="0" err="1">
                <a:latin typeface="+mj-lt"/>
              </a:rPr>
              <a:t>Breiger</a:t>
            </a:r>
            <a:r>
              <a:rPr lang="en-US" altLang="en-US" b="0" dirty="0">
                <a:latin typeface="+mj-lt"/>
              </a:rPr>
              <a:t>, 1976)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3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51741" y="3669505"/>
            <a:ext cx="6742118" cy="652463"/>
          </a:xfrm>
          <a:prstGeom prst="rect">
            <a:avLst/>
          </a:prstGeom>
          <a:solidFill>
            <a:srgbClr val="BC5E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300" y="2205038"/>
            <a:ext cx="8369300" cy="723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251741" y="2654300"/>
            <a:ext cx="6742118" cy="652463"/>
          </a:xfrm>
          <a:prstGeom prst="rect">
            <a:avLst/>
          </a:prstGeom>
          <a:solidFill>
            <a:srgbClr val="BC5E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498600" y="3219768"/>
            <a:ext cx="6248400" cy="624840"/>
          </a:xfrm>
          <a:prstGeom prst="rect">
            <a:avLst/>
          </a:prstGeom>
          <a:solidFill>
            <a:srgbClr val="FFFCFB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9300" y="2738120"/>
            <a:ext cx="2667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Initial Contact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9850" y="3915567"/>
            <a:ext cx="4025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Review/Member Checking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6550" y="3345894"/>
            <a:ext cx="3492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" panose="020B0604020202020204" pitchFamily="34" charset="0"/>
                <a:ea typeface="MS PGothic" panose="020B0600070205080204" pitchFamily="34" charset="-128"/>
              </a:rPr>
              <a:t>Social Network Analysis  </a:t>
            </a:r>
          </a:p>
        </p:txBody>
      </p:sp>
      <p:sp>
        <p:nvSpPr>
          <p:cNvPr id="21512" name="TextBox 6"/>
          <p:cNvSpPr txBox="1">
            <a:spLocks noChangeArrowheads="1"/>
          </p:cNvSpPr>
          <p:nvPr/>
        </p:nvSpPr>
        <p:spPr bwMode="auto">
          <a:xfrm>
            <a:off x="6369050" y="6337525"/>
            <a:ext cx="2774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800" b="1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en-US" sz="1800" b="1" dirty="0" err="1">
                <a:solidFill>
                  <a:schemeClr val="bg1"/>
                </a:solidFill>
                <a:latin typeface="+mj-lt"/>
              </a:rPr>
              <a:t>Halgin</a:t>
            </a:r>
            <a:r>
              <a:rPr lang="en-US" altLang="en-US" sz="1800" b="1" dirty="0">
                <a:solidFill>
                  <a:schemeClr val="bg1"/>
                </a:solidFill>
                <a:latin typeface="+mj-lt"/>
              </a:rPr>
              <a:t> &amp; </a:t>
            </a:r>
            <a:r>
              <a:rPr lang="en-US" altLang="en-US" sz="1800" b="1" dirty="0" err="1">
                <a:solidFill>
                  <a:schemeClr val="bg1"/>
                </a:solidFill>
                <a:latin typeface="+mj-lt"/>
              </a:rPr>
              <a:t>DeJordy</a:t>
            </a:r>
            <a:r>
              <a:rPr lang="en-US" altLang="en-US" sz="1800" b="1" dirty="0">
                <a:solidFill>
                  <a:schemeClr val="bg1"/>
                </a:solidFill>
                <a:latin typeface="+mj-lt"/>
              </a:rPr>
              <a:t>, 2008)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An Ethnographic Sandwich</a:t>
            </a:r>
            <a:endParaRPr 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7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+mj-lt"/>
              </a:rPr>
              <a:t>Common </a:t>
            </a:r>
            <a:r>
              <a:rPr lang="en-US" altLang="en-US" dirty="0" smtClean="0">
                <a:latin typeface="+mj-lt"/>
              </a:rPr>
              <a:t>SNA Statistical </a:t>
            </a:r>
            <a:r>
              <a:rPr lang="en-US" altLang="en-US" dirty="0">
                <a:latin typeface="+mj-lt"/>
              </a:rPr>
              <a:t>Measures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930232"/>
              </p:ext>
            </p:extLst>
          </p:nvPr>
        </p:nvGraphicFramePr>
        <p:xfrm>
          <a:off x="457200" y="1499839"/>
          <a:ext cx="8229600" cy="4419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94156"/>
                <a:gridCol w="57354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en-US" sz="2400" b="1" dirty="0" smtClean="0"/>
                        <a:t>Centrality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/>
                        <a:t>How central an actor is in a network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2400" b="1" dirty="0" err="1" smtClean="0"/>
                        <a:t>Betweeness</a:t>
                      </a:r>
                      <a:r>
                        <a:rPr lang="en-US" alt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000" b="0" dirty="0" smtClean="0"/>
                        <a:t>The degree to which an actor is located between others on pathways in a network 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Density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/>
                        <a:t>The ratio of connections in a network to the total number of possible connections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Cliques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/>
                        <a:t>Smaller complete subgroups that exist within a larger network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Distance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000" b="0" dirty="0" smtClean="0"/>
                        <a:t>The distance from one actor to another in a network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Geodesic Distance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/>
                        <a:t>The number of relations in the shortest possible walk from one actor to another actor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Homophily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000" b="0" dirty="0" smtClean="0"/>
                        <a:t>The tendency of members of a network to cluster with other members who share similar characteristics</a:t>
                      </a:r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26028" y="6319559"/>
            <a:ext cx="282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en-US" b="1" dirty="0" err="1">
                <a:solidFill>
                  <a:schemeClr val="bg1"/>
                </a:solidFill>
                <a:latin typeface="+mj-lt"/>
              </a:rPr>
              <a:t>Hanneman</a:t>
            </a:r>
            <a:r>
              <a:rPr lang="en-US" altLang="en-US" b="1" dirty="0">
                <a:solidFill>
                  <a:schemeClr val="bg1"/>
                </a:solidFill>
                <a:latin typeface="+mj-lt"/>
              </a:rPr>
              <a:t> &amp; Riddle, 2005)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0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image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7" y="1905000"/>
            <a:ext cx="689292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+mj-lt"/>
              </a:rPr>
              <a:t>A Sample Network</a:t>
            </a:r>
            <a:endParaRPr lang="en-US" alt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152400"/>
            <a:ext cx="831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pperplate Gothic Bold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pperplate Gothic Bold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pperplate Gothic Bold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pperplate Gothic Bold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opperplate Gothic Bold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opperplate Gothic Bold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opperplate Gothic Bold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opperplate Gothic Bold" pitchFamily="34" charset="0"/>
              </a:defRPr>
            </a:lvl9pPr>
          </a:lstStyle>
          <a:p>
            <a:pPr>
              <a:defRPr/>
            </a:pPr>
            <a:r>
              <a:rPr lang="en-US" altLang="en-US" sz="2400" dirty="0" smtClean="0"/>
              <a:t>An Overview of Social Network Analysis</a:t>
            </a: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Scenario: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Should a Small Company Expand?</a:t>
            </a:r>
            <a:endParaRPr 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25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" y="1809750"/>
            <a:ext cx="31591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927" y="1494393"/>
            <a:ext cx="685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defRPr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MS PGothic" panose="020B0600070205080204" pitchFamily="34" charset="-128"/>
              </a:rPr>
              <a:t>Survey group members to determine connections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3365" y="2822961"/>
            <a:ext cx="4133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MS PGothic" panose="020B0600070205080204" pitchFamily="34" charset="-128"/>
              </a:rPr>
              <a:t>Survey data entered into a matrix </a:t>
            </a:r>
            <a:endParaRPr lang="en-US" b="1" dirty="0" smtClean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  <a:ea typeface="MS PGothic" panose="020B0600070205080204" pitchFamily="34" charset="-128"/>
            </a:endParaRPr>
          </a:p>
          <a:p>
            <a:pPr eaLnBrk="1">
              <a:defRPr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MS PGothic" panose="020B0600070205080204" pitchFamily="34" charset="-128"/>
              </a:rPr>
              <a:t>(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MS PGothic" panose="020B0600070205080204" pitchFamily="34" charset="-128"/>
              </a:rPr>
              <a:t>0 = no connection, 1 = connection)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6752" y="3550254"/>
            <a:ext cx="3021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MS PGothic" panose="020B0600070205080204" pitchFamily="34" charset="-128"/>
              </a:rPr>
              <a:t>Software renders data as visual diagram</a:t>
            </a:r>
          </a:p>
        </p:txBody>
      </p:sp>
      <p:pic>
        <p:nvPicPr>
          <p:cNvPr id="23558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3838" r="7319" b="9157"/>
          <a:stretch/>
        </p:blipFill>
        <p:spPr bwMode="auto">
          <a:xfrm>
            <a:off x="5876752" y="4196585"/>
            <a:ext cx="2237678" cy="17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85" y="3550254"/>
            <a:ext cx="29273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"/>
          <p:cNvSpPr txBox="1">
            <a:spLocks noChangeArrowheads="1"/>
          </p:cNvSpPr>
          <p:nvPr/>
        </p:nvSpPr>
        <p:spPr bwMode="auto">
          <a:xfrm>
            <a:off x="304800" y="617220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Software images from UCINET (Analytic Technologies)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+mj-lt"/>
              </a:rPr>
              <a:t>Step 1: Connections</a:t>
            </a:r>
            <a:endParaRPr lang="en-US" alt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2"/>
          <p:cNvSpPr>
            <a:spLocks noChangeArrowheads="1"/>
          </p:cNvSpPr>
          <p:nvPr/>
        </p:nvSpPr>
        <p:spPr bwMode="auto">
          <a:xfrm>
            <a:off x="3271024" y="5543822"/>
            <a:ext cx="5872975" cy="13141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  <a:ea typeface="MS PGothic" charset="0"/>
              <a:cs typeface="MS PGothic" charset="0"/>
            </a:endParaRPr>
          </a:p>
        </p:txBody>
      </p:sp>
      <p:pic>
        <p:nvPicPr>
          <p:cNvPr id="24578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05" y="3278645"/>
            <a:ext cx="24860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927" y="1495413"/>
            <a:ext cx="685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MS PGothic" panose="020B0600070205080204" pitchFamily="34" charset="-128"/>
              </a:rPr>
              <a:t>Characteristics of individuals are also are gathered in survey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" y="2909313"/>
            <a:ext cx="685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MS PGothic" panose="020B0600070205080204" pitchFamily="34" charset="-128"/>
              </a:rPr>
              <a:t>Attribute data entered into a matrix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6518" y="2917794"/>
            <a:ext cx="5006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MS PGothic" panose="020B0600070205080204" pitchFamily="34" charset="-128"/>
              </a:rPr>
              <a:t>Software renders matrix data as visual diagram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927" y="1837532"/>
            <a:ext cx="82296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MS PGothic" panose="020B0600070205080204" pitchFamily="34" charset="-128"/>
              </a:rPr>
              <a:t>What is your department?   (1) Sales   (2) Service   (3) Accounting   (4) Product Development 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MS PGothic" panose="020B0600070205080204" pitchFamily="34" charset="-128"/>
              </a:rPr>
              <a:t>How many years in your current position?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MS PGothic" panose="020B0600070205080204" pitchFamily="34" charset="-128"/>
              </a:rPr>
              <a:t>Do you believe the company should expand operations?   (1) Yes   (2) No   (3) Undecided</a:t>
            </a:r>
          </a:p>
        </p:txBody>
      </p:sp>
      <p:pic>
        <p:nvPicPr>
          <p:cNvPr id="2459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9" y="3278645"/>
            <a:ext cx="27432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+mj-lt"/>
              </a:rPr>
              <a:t>Step 2: Attributes</a:t>
            </a:r>
            <a:endParaRPr lang="en-US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62827" y="5611910"/>
            <a:ext cx="1710549" cy="11382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Expand = Color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Yes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Undecided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8382002" y="6108797"/>
            <a:ext cx="457200" cy="10477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382002" y="5950047"/>
            <a:ext cx="457200" cy="104775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382002" y="6269135"/>
            <a:ext cx="457200" cy="1047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8376" y="5611910"/>
            <a:ext cx="2284413" cy="1061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Department = Shape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    = </a:t>
            </a:r>
            <a:r>
              <a:rPr lang="en-US" sz="11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Product Development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    = </a:t>
            </a:r>
            <a:r>
              <a:rPr lang="en-US" sz="11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Accounting</a:t>
            </a: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>
              <a:spcAft>
                <a:spcPts val="1200"/>
              </a:spcAft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    = </a:t>
            </a:r>
            <a:r>
              <a:rPr lang="en-US" sz="11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Sales</a:t>
            </a:r>
          </a:p>
        </p:txBody>
      </p:sp>
      <p:sp>
        <p:nvSpPr>
          <p:cNvPr id="36" name="Isosceles Triangle 39"/>
          <p:cNvSpPr/>
          <p:nvPr/>
        </p:nvSpPr>
        <p:spPr bwMode="auto">
          <a:xfrm>
            <a:off x="3510776" y="5950047"/>
            <a:ext cx="228600" cy="179388"/>
          </a:xfrm>
          <a:prstGeom prst="triangle">
            <a:avLst/>
          </a:prstGeom>
          <a:noFill/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521889" y="6182249"/>
            <a:ext cx="206375" cy="187325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540939" y="6437102"/>
            <a:ext cx="168275" cy="152400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15776" y="5611910"/>
            <a:ext cx="1981200" cy="5222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Years in Position = Size</a:t>
            </a:r>
          </a:p>
          <a:p>
            <a:pPr>
              <a:spcAft>
                <a:spcPts val="600"/>
              </a:spcAft>
              <a:defRPr/>
            </a:pPr>
            <a:r>
              <a:rPr lang="en-US" sz="11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Larger Shape = Longer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62" y="1774903"/>
            <a:ext cx="2041071" cy="28575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60338" y="4744203"/>
            <a:ext cx="3563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Tracy Miller</a:t>
            </a:r>
          </a:p>
          <a:p>
            <a:pPr algn="ctr"/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Online Teaching </a:t>
            </a:r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Coordinator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Faculty Development</a:t>
            </a: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tracy.miller@niu.edu</a:t>
            </a: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5" y="1774903"/>
            <a:ext cx="2047450" cy="286643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8249" y="4753132"/>
            <a:ext cx="2603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Stephanie Richter</a:t>
            </a:r>
          </a:p>
          <a:p>
            <a:pPr algn="ctr"/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Assistant </a:t>
            </a:r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Director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Faculty Development</a:t>
            </a: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srichter@niu.edu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0698" y="3399945"/>
            <a:ext cx="2618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Aline Click</a:t>
            </a: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Director 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eLearning Services</a:t>
            </a: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aclick@niu.edu</a:t>
            </a: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6056" y="1918773"/>
            <a:ext cx="2887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  <a:cs typeface="Arial" panose="020B0604020202020204" pitchFamily="34" charset="0"/>
              </a:rPr>
              <a:t>John Cowan 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latin typeface="+mj-lt"/>
                <a:cs typeface="Arial" panose="020B0604020202020204" pitchFamily="34" charset="0"/>
              </a:rPr>
              <a:t>Sr. Research Associate</a:t>
            </a:r>
          </a:p>
          <a:p>
            <a:pPr algn="ctr"/>
            <a:r>
              <a:rPr lang="en-US" sz="2200" dirty="0" smtClean="0">
                <a:latin typeface="+mj-lt"/>
                <a:cs typeface="Arial" panose="020B0604020202020204" pitchFamily="34" charset="0"/>
              </a:rPr>
              <a:t>Outreach </a:t>
            </a:r>
          </a:p>
          <a:p>
            <a:pPr algn="ctr"/>
            <a:r>
              <a:rPr lang="en-US" sz="2200" dirty="0" smtClean="0">
                <a:latin typeface="+mj-lt"/>
                <a:cs typeface="Arial" panose="020B0604020202020204" pitchFamily="34" charset="0"/>
              </a:rPr>
              <a:t>jcowan@niu.edu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3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45"/>
          <p:cNvSpPr txBox="1">
            <a:spLocks noChangeArrowheads="1"/>
          </p:cNvSpPr>
          <p:nvPr/>
        </p:nvSpPr>
        <p:spPr bwMode="auto">
          <a:xfrm>
            <a:off x="4702448" y="3454402"/>
            <a:ext cx="581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Mary</a:t>
            </a:r>
          </a:p>
        </p:txBody>
      </p:sp>
      <p:sp>
        <p:nvSpPr>
          <p:cNvPr id="26626" name="TextBox 46"/>
          <p:cNvSpPr txBox="1">
            <a:spLocks noChangeArrowheads="1"/>
          </p:cNvSpPr>
          <p:nvPr/>
        </p:nvSpPr>
        <p:spPr bwMode="auto">
          <a:xfrm>
            <a:off x="968648" y="3454402"/>
            <a:ext cx="1495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Whole Network</a:t>
            </a:r>
          </a:p>
        </p:txBody>
      </p:sp>
      <p:pic>
        <p:nvPicPr>
          <p:cNvPr id="26629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7620" r="1999" b="12308"/>
          <a:stretch>
            <a:fillRect/>
          </a:stretch>
        </p:blipFill>
        <p:spPr bwMode="auto">
          <a:xfrm>
            <a:off x="3491185" y="2082802"/>
            <a:ext cx="306387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11507" r="2914" b="17842"/>
          <a:stretch>
            <a:fillRect/>
          </a:stretch>
        </p:blipFill>
        <p:spPr bwMode="auto">
          <a:xfrm>
            <a:off x="235223" y="2209802"/>
            <a:ext cx="31178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92927" y="1494858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/>
            <a:r>
              <a:rPr lang="en-US" altLang="en-US" sz="1800" b="1" dirty="0">
                <a:solidFill>
                  <a:srgbClr val="161616"/>
                </a:solidFill>
                <a:latin typeface="Myriad Pro" panose="020B0503030403020204" pitchFamily="34" charset="0"/>
              </a:rPr>
              <a:t>An individual’s network (sub-network) within a larger network (</a:t>
            </a:r>
            <a:r>
              <a:rPr lang="en-US" altLang="en-US" sz="1800" b="1" dirty="0" smtClean="0">
                <a:solidFill>
                  <a:srgbClr val="161616"/>
                </a:solidFill>
                <a:latin typeface="Myriad Pro" panose="020B0503030403020204" pitchFamily="34" charset="0"/>
              </a:rPr>
              <a:t>1-step)</a:t>
            </a:r>
            <a:endParaRPr lang="en-US" altLang="en-US" sz="1800" b="1" dirty="0">
              <a:solidFill>
                <a:srgbClr val="161616"/>
              </a:solidFill>
              <a:latin typeface="Myriad Pro" panose="020B0503030403020204" pitchFamily="34" charset="0"/>
            </a:endParaRPr>
          </a:p>
        </p:txBody>
      </p:sp>
      <p:sp>
        <p:nvSpPr>
          <p:cNvPr id="26643" name="TextBox 44"/>
          <p:cNvSpPr txBox="1">
            <a:spLocks noChangeArrowheads="1"/>
          </p:cNvSpPr>
          <p:nvPr/>
        </p:nvSpPr>
        <p:spPr bwMode="auto">
          <a:xfrm>
            <a:off x="7588523" y="3468690"/>
            <a:ext cx="4810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Ted</a:t>
            </a:r>
          </a:p>
        </p:txBody>
      </p:sp>
      <p:pic>
        <p:nvPicPr>
          <p:cNvPr id="26645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3847" b="7809"/>
          <a:stretch>
            <a:fillRect/>
          </a:stretch>
        </p:blipFill>
        <p:spPr bwMode="auto">
          <a:xfrm>
            <a:off x="6707460" y="2209802"/>
            <a:ext cx="22987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3430860" y="2082802"/>
            <a:ext cx="3124200" cy="1676400"/>
          </a:xfrm>
          <a:prstGeom prst="rect">
            <a:avLst/>
          </a:prstGeom>
          <a:noFill/>
          <a:ln w="9525">
            <a:solidFill>
              <a:srgbClr val="4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13337" name="Rectangle 52"/>
          <p:cNvSpPr>
            <a:spLocks noChangeArrowheads="1"/>
          </p:cNvSpPr>
          <p:nvPr/>
        </p:nvSpPr>
        <p:spPr bwMode="auto">
          <a:xfrm>
            <a:off x="78060" y="2082802"/>
            <a:ext cx="3275013" cy="1690688"/>
          </a:xfrm>
          <a:prstGeom prst="rect">
            <a:avLst/>
          </a:prstGeom>
          <a:solidFill>
            <a:schemeClr val="accent1">
              <a:alpha val="7059"/>
            </a:schemeClr>
          </a:solidFill>
          <a:ln w="9525">
            <a:solidFill>
              <a:srgbClr val="4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13338" name="Rectangle 56"/>
          <p:cNvSpPr>
            <a:spLocks noChangeArrowheads="1"/>
          </p:cNvSpPr>
          <p:nvPr/>
        </p:nvSpPr>
        <p:spPr bwMode="auto">
          <a:xfrm>
            <a:off x="6612210" y="2082802"/>
            <a:ext cx="2433638" cy="1690688"/>
          </a:xfrm>
          <a:prstGeom prst="rect">
            <a:avLst/>
          </a:prstGeom>
          <a:solidFill>
            <a:schemeClr val="accent1">
              <a:alpha val="7059"/>
            </a:schemeClr>
          </a:solidFill>
          <a:ln w="9525">
            <a:solidFill>
              <a:srgbClr val="4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  <a:ea typeface="MS PGothic" charset="0"/>
              <a:cs typeface="MS PGothic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24463" y="3960291"/>
            <a:ext cx="2438400" cy="1371600"/>
            <a:chOff x="5410200" y="3530600"/>
            <a:chExt cx="2438400" cy="1371600"/>
          </a:xfrm>
        </p:grpSpPr>
        <p:pic>
          <p:nvPicPr>
            <p:cNvPr id="26628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6" t="19328" r="6987"/>
            <a:stretch>
              <a:fillRect/>
            </a:stretch>
          </p:blipFill>
          <p:spPr bwMode="auto">
            <a:xfrm>
              <a:off x="5780088" y="3549650"/>
              <a:ext cx="1992312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2" name="TextBox 15"/>
            <p:cNvSpPr txBox="1">
              <a:spLocks noChangeArrowheads="1"/>
            </p:cNvSpPr>
            <p:nvPr/>
          </p:nvSpPr>
          <p:spPr bwMode="auto">
            <a:xfrm>
              <a:off x="6411913" y="4622800"/>
              <a:ext cx="436562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Bill</a:t>
              </a:r>
            </a:p>
          </p:txBody>
        </p:sp>
        <p:sp>
          <p:nvSpPr>
            <p:cNvPr id="31" name="Rectangle 52"/>
            <p:cNvSpPr>
              <a:spLocks noChangeArrowheads="1"/>
            </p:cNvSpPr>
            <p:nvPr/>
          </p:nvSpPr>
          <p:spPr bwMode="auto">
            <a:xfrm>
              <a:off x="5410200" y="3530600"/>
              <a:ext cx="2438400" cy="1371600"/>
            </a:xfrm>
            <a:prstGeom prst="rect">
              <a:avLst/>
            </a:prstGeom>
            <a:noFill/>
            <a:ln w="9525">
              <a:solidFill>
                <a:srgbClr val="4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Tahoma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Step 3: Ego Networks</a:t>
            </a:r>
            <a:endParaRPr lang="en-US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75631" y="3969022"/>
            <a:ext cx="2392363" cy="1405731"/>
            <a:chOff x="2625724" y="3525044"/>
            <a:chExt cx="2392363" cy="1405731"/>
          </a:xfrm>
        </p:grpSpPr>
        <p:pic>
          <p:nvPicPr>
            <p:cNvPr id="26627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" b="18443"/>
            <a:stretch>
              <a:fillRect/>
            </a:stretch>
          </p:blipFill>
          <p:spPr bwMode="auto">
            <a:xfrm>
              <a:off x="2713037" y="3588544"/>
              <a:ext cx="2246312" cy="130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4" name="TextBox 47"/>
            <p:cNvSpPr txBox="1">
              <a:spLocks noChangeArrowheads="1"/>
            </p:cNvSpPr>
            <p:nvPr/>
          </p:nvSpPr>
          <p:spPr bwMode="auto">
            <a:xfrm>
              <a:off x="3531392" y="4622800"/>
              <a:ext cx="5810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</a:rPr>
                <a:t>Jane</a:t>
              </a:r>
            </a:p>
          </p:txBody>
        </p:sp>
        <p:sp>
          <p:nvSpPr>
            <p:cNvPr id="13339" name="Rectangle 57"/>
            <p:cNvSpPr>
              <a:spLocks noChangeArrowheads="1"/>
            </p:cNvSpPr>
            <p:nvPr/>
          </p:nvSpPr>
          <p:spPr bwMode="auto">
            <a:xfrm>
              <a:off x="2625724" y="3525044"/>
              <a:ext cx="2392363" cy="1362869"/>
            </a:xfrm>
            <a:prstGeom prst="rect">
              <a:avLst/>
            </a:prstGeom>
            <a:solidFill>
              <a:schemeClr val="accent1">
                <a:alpha val="7059"/>
              </a:schemeClr>
            </a:solidFill>
            <a:ln w="9525">
              <a:solidFill>
                <a:srgbClr val="4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Tahoma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3271024" y="5543822"/>
            <a:ext cx="5872975" cy="13141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62827" y="5611910"/>
            <a:ext cx="1710549" cy="11382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Expand = Color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Yes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Undecided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382002" y="6108797"/>
            <a:ext cx="457200" cy="10477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382002" y="5950047"/>
            <a:ext cx="457200" cy="104775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382002" y="6269135"/>
            <a:ext cx="457200" cy="1047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58376" y="5611910"/>
            <a:ext cx="2284413" cy="1061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Department = Shape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    = </a:t>
            </a:r>
            <a:r>
              <a:rPr lang="en-US" sz="11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Product Development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    = </a:t>
            </a:r>
            <a:r>
              <a:rPr lang="en-US" sz="11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Accounting</a:t>
            </a: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>
              <a:spcAft>
                <a:spcPts val="1200"/>
              </a:spcAft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    = </a:t>
            </a:r>
            <a:r>
              <a:rPr lang="en-US" sz="11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Sales</a:t>
            </a:r>
          </a:p>
        </p:txBody>
      </p:sp>
      <p:sp>
        <p:nvSpPr>
          <p:cNvPr id="48" name="Isosceles Triangle 39"/>
          <p:cNvSpPr/>
          <p:nvPr/>
        </p:nvSpPr>
        <p:spPr bwMode="auto">
          <a:xfrm>
            <a:off x="3510776" y="5950047"/>
            <a:ext cx="228600" cy="179388"/>
          </a:xfrm>
          <a:prstGeom prst="triangle">
            <a:avLst/>
          </a:prstGeom>
          <a:noFill/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521889" y="6182249"/>
            <a:ext cx="206375" cy="187325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540939" y="6437102"/>
            <a:ext cx="168275" cy="152400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5776" y="5611910"/>
            <a:ext cx="1981200" cy="5222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Years in Position = Size</a:t>
            </a:r>
          </a:p>
          <a:p>
            <a:pPr>
              <a:spcAft>
                <a:spcPts val="600"/>
              </a:spcAft>
              <a:defRPr/>
            </a:pPr>
            <a:r>
              <a:rPr lang="en-US" sz="11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Larger Shape = Longer Time</a:t>
            </a:r>
          </a:p>
        </p:txBody>
      </p:sp>
    </p:spTree>
    <p:extLst>
      <p:ext uri="{BB962C8B-B14F-4D97-AF65-F5344CB8AC3E}">
        <p14:creationId xmlns:p14="http://schemas.microsoft.com/office/powerpoint/2010/main" val="16461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Quality Matters at NIU: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Social Network Analysis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33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Network Overview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 b="0" dirty="0">
                <a:latin typeface="+mj-lt"/>
                <a:ea typeface="MS PGothic" charset="0"/>
                <a:cs typeface="MS PGothic" charset="0"/>
              </a:rPr>
              <a:t>Initial network data gathered at 2014/2015 APPQMR Sessions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 b="0" dirty="0">
                <a:latin typeface="+mj-lt"/>
                <a:ea typeface="MS PGothic" charset="0"/>
                <a:cs typeface="MS PGothic" charset="0"/>
              </a:rPr>
              <a:t>Initial network data included three elements:</a:t>
            </a:r>
          </a:p>
          <a:p>
            <a:pPr lvl="1">
              <a:spcAft>
                <a:spcPts val="60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Who have you worked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with to develop online content prior to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APPQMR?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+mj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Who have you worked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with on Quality Matters prior to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APPQMR?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+mj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Who would you seek advice from?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+mj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 b="0" dirty="0">
                <a:latin typeface="+mj-lt"/>
                <a:ea typeface="MS PGothic" charset="0"/>
                <a:cs typeface="MS PGothic" charset="0"/>
              </a:rPr>
              <a:t>56 </a:t>
            </a:r>
            <a:r>
              <a:rPr lang="en-US" b="0" dirty="0" smtClean="0">
                <a:latin typeface="+mj-lt"/>
                <a:ea typeface="MS PGothic" charset="0"/>
                <a:cs typeface="MS PGothic" charset="0"/>
              </a:rPr>
              <a:t>total participants (nodes)</a:t>
            </a:r>
            <a:endParaRPr lang="en-US" b="0" dirty="0">
              <a:latin typeface="+mj-lt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656442"/>
              </p:ext>
            </p:extLst>
          </p:nvPr>
        </p:nvGraphicFramePr>
        <p:xfrm>
          <a:off x="281177" y="1435315"/>
          <a:ext cx="8581647" cy="4596414"/>
        </p:xfrm>
        <a:graphic>
          <a:graphicData uri="http://schemas.openxmlformats.org/drawingml/2006/table">
            <a:tbl>
              <a:tblPr/>
              <a:tblGrid>
                <a:gridCol w="1727927"/>
                <a:gridCol w="5795493"/>
                <a:gridCol w="1058227"/>
              </a:tblGrid>
              <a:tr h="663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Centrality Measures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Current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Measure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</a:tr>
              <a:tr h="623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Density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Number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of lines in a graph, expressed as a proportion of the maximum possible number of lines. 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0.136 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27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Degree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Number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of links per person.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7.464 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623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Distance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Number of connections in the shortest possible walk from one actor to another.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1.965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623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Components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Portions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of the network that are disconnected from each other. 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25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623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Fragmentation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Percentage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of the network that is disconnected (areas where network connections are absent).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0.558 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623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Cliques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Number of subgroups wherein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all members are connected to each other. 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23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+mj-lt"/>
              </a:rPr>
              <a:t>Quantitative Statistics – Whole Network</a:t>
            </a:r>
            <a:endParaRPr 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0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Initial NIU QM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4" y="1186677"/>
            <a:ext cx="7555707" cy="431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The Initial NIU QM Network: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Three Component Composite Image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8025" y="6479806"/>
            <a:ext cx="20859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Numbers = </a:t>
            </a:r>
            <a:r>
              <a:rPr lang="en-US" sz="1400" b="1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Participant ID</a:t>
            </a:r>
            <a:endParaRPr lang="en-US" sz="1400" b="1" dirty="0">
              <a:solidFill>
                <a:schemeClr val="accent4">
                  <a:lumMod val="10000"/>
                </a:schemeClr>
              </a:solidFill>
              <a:latin typeface="+mj-lt"/>
              <a:ea typeface="MS PGothic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4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63" y="1010674"/>
            <a:ext cx="7440454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Who have you worked with to develop online content prior to APPQMR?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8025" y="6479806"/>
            <a:ext cx="20859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Numbers = </a:t>
            </a:r>
            <a:r>
              <a:rPr lang="en-US" sz="1400" b="1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Participant ID</a:t>
            </a:r>
            <a:endParaRPr lang="en-US" sz="1400" b="1" dirty="0">
              <a:solidFill>
                <a:schemeClr val="accent4">
                  <a:lumMod val="10000"/>
                </a:schemeClr>
              </a:solidFill>
              <a:latin typeface="+mj-lt"/>
              <a:ea typeface="MS PGothic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6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78" y="1088062"/>
            <a:ext cx="7505224" cy="443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Who have you worked with on Quality Matters prior to APPQMR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8025" y="6479806"/>
            <a:ext cx="20859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Numbers = </a:t>
            </a:r>
            <a:r>
              <a:rPr lang="en-US" sz="1400" b="1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Participant ID</a:t>
            </a:r>
            <a:endParaRPr lang="en-US" sz="1400" b="1" dirty="0">
              <a:solidFill>
                <a:schemeClr val="accent4">
                  <a:lumMod val="10000"/>
                </a:schemeClr>
              </a:solidFill>
              <a:latin typeface="+mj-lt"/>
              <a:ea typeface="MS PGothic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2" y="1123996"/>
            <a:ext cx="7497128" cy="439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Who would you seek advice from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8025" y="6479806"/>
            <a:ext cx="20859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Numbers = </a:t>
            </a:r>
            <a:r>
              <a:rPr lang="en-US" sz="1400" b="1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Participant ID</a:t>
            </a:r>
            <a:endParaRPr lang="en-US" sz="1400" b="1" dirty="0">
              <a:solidFill>
                <a:schemeClr val="accent4">
                  <a:lumMod val="10000"/>
                </a:schemeClr>
              </a:solidFill>
              <a:latin typeface="+mj-lt"/>
              <a:ea typeface="MS PGothic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19303"/>
              </p:ext>
            </p:extLst>
          </p:nvPr>
        </p:nvGraphicFramePr>
        <p:xfrm>
          <a:off x="118688" y="5477926"/>
          <a:ext cx="8904287" cy="1371672"/>
        </p:xfrm>
        <a:graphic>
          <a:graphicData uri="http://schemas.openxmlformats.org/drawingml/2006/table">
            <a:tbl>
              <a:tblPr/>
              <a:tblGrid>
                <a:gridCol w="1676400"/>
                <a:gridCol w="1317625"/>
                <a:gridCol w="1458912"/>
                <a:gridCol w="1022350"/>
                <a:gridCol w="1944688"/>
                <a:gridCol w="1484312"/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1 = Professor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4 = Graphic Artist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7 = Web Developer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10 = Analyst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13 = Dean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16 = QM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FacDev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 Advisor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2 = Instructional Designer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5 = Coordinator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8 = Chair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11 = NA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14 = Other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17 =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QM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Outreach Advisor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3 = Researcher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6 = Director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9 = Support Staff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12 = Instructor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15 = QM eLearning Advisor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18 =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Non-Respondent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508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5" y="1025525"/>
            <a:ext cx="8741055" cy="438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15975" y="0"/>
            <a:ext cx="83121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endParaRPr lang="en-US" altLang="en-US" sz="2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pperplate Gothic Bold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Composite Network: </a:t>
            </a:r>
            <a:r>
              <a:rPr lang="en-US" dirty="0">
                <a:solidFill>
                  <a:schemeClr val="tx1"/>
                </a:solidFill>
              </a:rPr>
              <a:t>Members’ Roles 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73" y="1902597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819899" y="1200171"/>
            <a:ext cx="2286001" cy="4667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29573" y="1259346"/>
            <a:ext cx="21325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600" b="1" dirty="0">
                <a:solidFill>
                  <a:srgbClr val="161616"/>
                </a:solidFill>
                <a:latin typeface="+mj-lt"/>
              </a:rPr>
              <a:t>  Numbers </a:t>
            </a:r>
            <a:r>
              <a:rPr lang="en-US" altLang="en-US" sz="1600" b="1" dirty="0" smtClean="0">
                <a:solidFill>
                  <a:srgbClr val="161616"/>
                </a:solidFill>
                <a:latin typeface="+mj-lt"/>
              </a:rPr>
              <a:t>=</a:t>
            </a:r>
            <a:r>
              <a:rPr lang="en-US" altLang="ja-JP" sz="1600" b="1" dirty="0" smtClean="0">
                <a:solidFill>
                  <a:srgbClr val="161616"/>
                </a:solidFill>
                <a:latin typeface="+mj-lt"/>
              </a:rPr>
              <a:t> </a:t>
            </a:r>
            <a:r>
              <a:rPr lang="en-US" altLang="ja-JP" sz="1600" b="1" dirty="0">
                <a:solidFill>
                  <a:srgbClr val="161616"/>
                </a:solidFill>
                <a:latin typeface="+mj-lt"/>
              </a:rPr>
              <a:t>Role</a:t>
            </a:r>
            <a:endParaRPr lang="en-US" altLang="en-US" sz="1600" b="1" dirty="0">
              <a:solidFill>
                <a:srgbClr val="161616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1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latin typeface="+mj-lt"/>
              </a:rPr>
              <a:t>Define social network analysis and describe its use in studying community </a:t>
            </a:r>
            <a:r>
              <a:rPr lang="en-US" b="0" dirty="0" smtClean="0">
                <a:latin typeface="+mj-lt"/>
              </a:rPr>
              <a:t>formation</a:t>
            </a:r>
          </a:p>
          <a:p>
            <a:r>
              <a:rPr lang="en-US" b="0" dirty="0" smtClean="0">
                <a:latin typeface="+mj-lt"/>
              </a:rPr>
              <a:t>Describe a </a:t>
            </a:r>
            <a:r>
              <a:rPr lang="en-US" b="0" dirty="0">
                <a:latin typeface="+mj-lt"/>
              </a:rPr>
              <a:t>SNA protocol used to identify key brokers and increase connection within a </a:t>
            </a:r>
            <a:r>
              <a:rPr lang="en-US" b="0" dirty="0" smtClean="0">
                <a:latin typeface="+mj-lt"/>
              </a:rPr>
              <a:t>community</a:t>
            </a:r>
            <a:endParaRPr lang="en-US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66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03634"/>
              </p:ext>
            </p:extLst>
          </p:nvPr>
        </p:nvGraphicFramePr>
        <p:xfrm>
          <a:off x="103095" y="5504330"/>
          <a:ext cx="8915400" cy="1210336"/>
        </p:xfrm>
        <a:graphic>
          <a:graphicData uri="http://schemas.openxmlformats.org/drawingml/2006/table">
            <a:tbl>
              <a:tblPr/>
              <a:tblGrid>
                <a:gridCol w="1998663"/>
                <a:gridCol w="2997200"/>
                <a:gridCol w="2921000"/>
                <a:gridCol w="998537"/>
              </a:tblGrid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eLearning 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College of Education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College of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Business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Other 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Faculty Development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College of Liberal Arts and Sciences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College of Health and Human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Sciences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Outreach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College of Visual and Performing Arts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+mj-lt"/>
                          <a:ea typeface="MS PGothic" charset="-128"/>
                        </a:rPr>
                        <a:t>Office of Assessment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5" t="8684" r="-1" b="18651"/>
          <a:stretch/>
        </p:blipFill>
        <p:spPr bwMode="auto">
          <a:xfrm>
            <a:off x="1763223" y="5557266"/>
            <a:ext cx="259230" cy="251235"/>
          </a:xfrm>
          <a:prstGeom prst="flowChartConnector">
            <a:avLst/>
          </a:prstGeom>
          <a:ln>
            <a:noFill/>
          </a:ln>
          <a:extLst/>
        </p:spPr>
      </p:pic>
      <p:pic>
        <p:nvPicPr>
          <p:cNvPr id="46104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t="10389" r="21904" b="20728"/>
          <a:stretch/>
        </p:blipFill>
        <p:spPr bwMode="auto">
          <a:xfrm>
            <a:off x="1788853" y="6019245"/>
            <a:ext cx="207971" cy="23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5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18666" r="21778" b="17143"/>
          <a:stretch/>
        </p:blipFill>
        <p:spPr bwMode="auto">
          <a:xfrm>
            <a:off x="1776549" y="6398496"/>
            <a:ext cx="232578" cy="21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6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1555" r="12396" b="16667"/>
          <a:stretch/>
        </p:blipFill>
        <p:spPr bwMode="auto">
          <a:xfrm>
            <a:off x="4835980" y="5588674"/>
            <a:ext cx="219393" cy="20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t="13333" b="2"/>
          <a:stretch>
            <a:fillRect/>
          </a:stretch>
        </p:blipFill>
        <p:spPr bwMode="auto">
          <a:xfrm>
            <a:off x="4821851" y="5987414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8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11236" r="5128" b="7282"/>
          <a:stretch/>
        </p:blipFill>
        <p:spPr bwMode="auto">
          <a:xfrm>
            <a:off x="4844076" y="6428699"/>
            <a:ext cx="203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9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10716" r="11495" b="11785"/>
          <a:stretch/>
        </p:blipFill>
        <p:spPr bwMode="auto">
          <a:xfrm>
            <a:off x="7548345" y="5565460"/>
            <a:ext cx="196850" cy="20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0" name="Picture 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t="9267" r="6788"/>
          <a:stretch/>
        </p:blipFill>
        <p:spPr bwMode="auto">
          <a:xfrm>
            <a:off x="7545964" y="6011528"/>
            <a:ext cx="201612" cy="21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1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8751" r="2904" b="13603"/>
          <a:stretch/>
        </p:blipFill>
        <p:spPr bwMode="auto">
          <a:xfrm>
            <a:off x="7519294" y="6413923"/>
            <a:ext cx="254952" cy="22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2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49" y="5539423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0" y="911430"/>
            <a:ext cx="8831580" cy="45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848165" cy="88187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Composite Network: Members’ Location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73" y="1902597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6819899" y="1200172"/>
            <a:ext cx="2286001" cy="702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7105651" y="1505409"/>
            <a:ext cx="2000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600" b="1" dirty="0">
                <a:solidFill>
                  <a:srgbClr val="161616"/>
                </a:solidFill>
                <a:latin typeface="+mj-lt"/>
              </a:rPr>
              <a:t>Shape </a:t>
            </a:r>
            <a:r>
              <a:rPr lang="en-US" altLang="en-US" sz="1600" b="1" dirty="0" smtClean="0">
                <a:solidFill>
                  <a:srgbClr val="161616"/>
                </a:solidFill>
                <a:latin typeface="+mj-lt"/>
              </a:rPr>
              <a:t>=</a:t>
            </a:r>
            <a:r>
              <a:rPr lang="en-US" altLang="ja-JP" sz="1600" b="1" dirty="0" smtClean="0">
                <a:solidFill>
                  <a:srgbClr val="161616"/>
                </a:solidFill>
                <a:latin typeface="+mj-lt"/>
              </a:rPr>
              <a:t> </a:t>
            </a:r>
            <a:r>
              <a:rPr lang="en-US" altLang="ja-JP" sz="1600" b="1" dirty="0">
                <a:solidFill>
                  <a:srgbClr val="161616"/>
                </a:solidFill>
                <a:latin typeface="+mj-lt"/>
              </a:rPr>
              <a:t>Locations</a:t>
            </a:r>
            <a:endParaRPr lang="en-US" altLang="en-US" sz="1600" b="1" dirty="0">
              <a:solidFill>
                <a:srgbClr val="161616"/>
              </a:solidFill>
              <a:latin typeface="+mj-lt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29573" y="1259346"/>
            <a:ext cx="21325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600" b="1" dirty="0">
                <a:solidFill>
                  <a:srgbClr val="161616"/>
                </a:solidFill>
                <a:latin typeface="+mj-lt"/>
              </a:rPr>
              <a:t>  Numbers </a:t>
            </a:r>
            <a:r>
              <a:rPr lang="en-US" altLang="en-US" sz="1600" b="1" dirty="0" smtClean="0">
                <a:solidFill>
                  <a:srgbClr val="161616"/>
                </a:solidFill>
                <a:latin typeface="+mj-lt"/>
              </a:rPr>
              <a:t>=</a:t>
            </a:r>
            <a:r>
              <a:rPr lang="en-US" altLang="ja-JP" sz="1600" b="1" dirty="0" smtClean="0">
                <a:solidFill>
                  <a:srgbClr val="161616"/>
                </a:solidFill>
                <a:latin typeface="+mj-lt"/>
              </a:rPr>
              <a:t> </a:t>
            </a:r>
            <a:r>
              <a:rPr lang="en-US" altLang="ja-JP" sz="1600" b="1" dirty="0">
                <a:solidFill>
                  <a:srgbClr val="161616"/>
                </a:solidFill>
                <a:latin typeface="+mj-lt"/>
              </a:rPr>
              <a:t>Role</a:t>
            </a:r>
            <a:endParaRPr lang="en-US" altLang="en-US" sz="1600" b="1" dirty="0">
              <a:solidFill>
                <a:srgbClr val="161616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68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5" y="952500"/>
            <a:ext cx="8797542" cy="48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6200" y="5762212"/>
            <a:ext cx="895247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Power 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=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A combination of rank, tech skill self-rating and experience 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(online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teaching and 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developing content)</a:t>
            </a:r>
            <a:endParaRPr lang="en-US" sz="2000" dirty="0">
              <a:solidFill>
                <a:schemeClr val="accent4">
                  <a:lumMod val="10000"/>
                </a:schemeClr>
              </a:solidFill>
              <a:latin typeface="+mj-lt"/>
              <a:ea typeface="MS PGothic" panose="020B0600070205080204" pitchFamily="34" charset="-128"/>
            </a:endParaRPr>
          </a:p>
          <a:p>
            <a:pPr marL="171450" indent="-171450" eaLnBrk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</a:rPr>
              <a:t>The larger the shape, the greater the power rating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818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Composite Network: Members’ Power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73" y="1902597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819899" y="1200172"/>
            <a:ext cx="2286001" cy="92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7105651" y="1505409"/>
            <a:ext cx="2000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600" b="1" dirty="0">
                <a:solidFill>
                  <a:srgbClr val="161616"/>
                </a:solidFill>
                <a:latin typeface="+mj-lt"/>
              </a:rPr>
              <a:t>Shape </a:t>
            </a:r>
            <a:r>
              <a:rPr lang="en-US" altLang="en-US" sz="1600" b="1" dirty="0" smtClean="0">
                <a:solidFill>
                  <a:srgbClr val="161616"/>
                </a:solidFill>
                <a:latin typeface="+mj-lt"/>
              </a:rPr>
              <a:t>=</a:t>
            </a:r>
            <a:r>
              <a:rPr lang="en-US" altLang="ja-JP" sz="1600" b="1" dirty="0" smtClean="0">
                <a:solidFill>
                  <a:srgbClr val="161616"/>
                </a:solidFill>
                <a:latin typeface="+mj-lt"/>
              </a:rPr>
              <a:t> </a:t>
            </a:r>
            <a:r>
              <a:rPr lang="en-US" altLang="ja-JP" sz="1600" b="1" dirty="0">
                <a:solidFill>
                  <a:srgbClr val="161616"/>
                </a:solidFill>
                <a:latin typeface="+mj-lt"/>
              </a:rPr>
              <a:t>Locations</a:t>
            </a:r>
            <a:endParaRPr lang="en-US" altLang="en-US" sz="1600" b="1" dirty="0">
              <a:solidFill>
                <a:srgbClr val="161616"/>
              </a:solidFill>
              <a:latin typeface="+mj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29573" y="1259346"/>
            <a:ext cx="21325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600" b="1" dirty="0">
                <a:solidFill>
                  <a:srgbClr val="161616"/>
                </a:solidFill>
                <a:latin typeface="+mj-lt"/>
              </a:rPr>
              <a:t>  Numbers </a:t>
            </a:r>
            <a:r>
              <a:rPr lang="en-US" altLang="en-US" sz="1600" b="1" dirty="0" smtClean="0">
                <a:solidFill>
                  <a:srgbClr val="161616"/>
                </a:solidFill>
                <a:latin typeface="+mj-lt"/>
              </a:rPr>
              <a:t>=</a:t>
            </a:r>
            <a:r>
              <a:rPr lang="en-US" altLang="ja-JP" sz="1600" b="1" dirty="0" smtClean="0">
                <a:solidFill>
                  <a:srgbClr val="161616"/>
                </a:solidFill>
                <a:latin typeface="+mj-lt"/>
              </a:rPr>
              <a:t> </a:t>
            </a:r>
            <a:r>
              <a:rPr lang="en-US" altLang="ja-JP" sz="1600" b="1" dirty="0">
                <a:solidFill>
                  <a:srgbClr val="161616"/>
                </a:solidFill>
                <a:latin typeface="+mj-lt"/>
              </a:rPr>
              <a:t>Role</a:t>
            </a:r>
            <a:endParaRPr lang="en-US" altLang="en-US" sz="1600" b="1" dirty="0">
              <a:solidFill>
                <a:srgbClr val="161616"/>
              </a:solidFill>
              <a:latin typeface="+mj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15200" y="1751472"/>
            <a:ext cx="1690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600" b="1" dirty="0" smtClean="0">
                <a:solidFill>
                  <a:srgbClr val="161616"/>
                </a:solidFill>
                <a:latin typeface="+mj-lt"/>
              </a:rPr>
              <a:t>Size =</a:t>
            </a:r>
            <a:r>
              <a:rPr lang="en-US" altLang="ja-JP" sz="1600" b="1" dirty="0" smtClean="0">
                <a:solidFill>
                  <a:srgbClr val="161616"/>
                </a:solidFill>
                <a:latin typeface="+mj-lt"/>
              </a:rPr>
              <a:t> Power</a:t>
            </a:r>
            <a:endParaRPr lang="en-US" altLang="en-US" sz="1600" b="1" dirty="0">
              <a:solidFill>
                <a:srgbClr val="161616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4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73" y="1902597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1488" y="6184900"/>
            <a:ext cx="166211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Interested and Able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95538" y="6183313"/>
            <a:ext cx="19478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Need More Information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54538" y="6183313"/>
            <a:ext cx="23796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Not Interested or Not Able 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9158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/>
          <a:stretch/>
        </p:blipFill>
        <p:spPr bwMode="auto">
          <a:xfrm>
            <a:off x="471488" y="1147763"/>
            <a:ext cx="727817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81000" y="6324600"/>
            <a:ext cx="152400" cy="152400"/>
          </a:xfrm>
          <a:prstGeom prst="rect">
            <a:avLst/>
          </a:prstGeom>
          <a:solidFill>
            <a:srgbClr val="6FF9FB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charset="0"/>
              <a:cs typeface="MS PGothic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86000" y="6324600"/>
            <a:ext cx="152400" cy="152400"/>
          </a:xfrm>
          <a:prstGeom prst="rect">
            <a:avLst/>
          </a:prstGeom>
          <a:solidFill>
            <a:srgbClr val="9E9AFC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charset="0"/>
              <a:cs typeface="MS PGothic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495800" y="6324600"/>
            <a:ext cx="152400" cy="152400"/>
          </a:xfrm>
          <a:prstGeom prst="rect">
            <a:avLst/>
          </a:prstGeom>
          <a:solidFill>
            <a:srgbClr val="142AFA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ea typeface="MS PGothic" charset="0"/>
              <a:cs typeface="MS PGothic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Interest in QM Reviewer Training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19899" y="1200172"/>
            <a:ext cx="2286001" cy="1197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105651" y="1505409"/>
            <a:ext cx="2000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600" b="1" dirty="0">
                <a:solidFill>
                  <a:srgbClr val="161616"/>
                </a:solidFill>
                <a:latin typeface="+mj-lt"/>
              </a:rPr>
              <a:t>Shape </a:t>
            </a:r>
            <a:r>
              <a:rPr lang="en-US" altLang="en-US" sz="1600" b="1" dirty="0" smtClean="0">
                <a:solidFill>
                  <a:srgbClr val="161616"/>
                </a:solidFill>
                <a:latin typeface="+mj-lt"/>
              </a:rPr>
              <a:t>=</a:t>
            </a:r>
            <a:r>
              <a:rPr lang="en-US" altLang="ja-JP" sz="1600" b="1" dirty="0" smtClean="0">
                <a:solidFill>
                  <a:srgbClr val="161616"/>
                </a:solidFill>
                <a:latin typeface="+mj-lt"/>
              </a:rPr>
              <a:t> </a:t>
            </a:r>
            <a:r>
              <a:rPr lang="en-US" altLang="ja-JP" sz="1600" b="1" dirty="0">
                <a:solidFill>
                  <a:srgbClr val="161616"/>
                </a:solidFill>
                <a:latin typeface="+mj-lt"/>
              </a:rPr>
              <a:t>Locations</a:t>
            </a:r>
            <a:endParaRPr lang="en-US" altLang="en-US" sz="1600" b="1" dirty="0">
              <a:solidFill>
                <a:srgbClr val="161616"/>
              </a:solidFill>
              <a:latin typeface="+mj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29573" y="1259346"/>
            <a:ext cx="21325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600" b="1" dirty="0">
                <a:solidFill>
                  <a:srgbClr val="161616"/>
                </a:solidFill>
                <a:latin typeface="+mj-lt"/>
              </a:rPr>
              <a:t>  Numbers </a:t>
            </a:r>
            <a:r>
              <a:rPr lang="en-US" altLang="en-US" sz="1600" b="1" dirty="0" smtClean="0">
                <a:solidFill>
                  <a:srgbClr val="161616"/>
                </a:solidFill>
                <a:latin typeface="+mj-lt"/>
              </a:rPr>
              <a:t>=</a:t>
            </a:r>
            <a:r>
              <a:rPr lang="en-US" altLang="ja-JP" sz="1600" b="1" dirty="0" smtClean="0">
                <a:solidFill>
                  <a:srgbClr val="161616"/>
                </a:solidFill>
                <a:latin typeface="+mj-lt"/>
              </a:rPr>
              <a:t> </a:t>
            </a:r>
            <a:r>
              <a:rPr lang="en-US" altLang="ja-JP" sz="1600" b="1" dirty="0">
                <a:solidFill>
                  <a:srgbClr val="161616"/>
                </a:solidFill>
                <a:latin typeface="+mj-lt"/>
              </a:rPr>
              <a:t>Role</a:t>
            </a:r>
            <a:endParaRPr lang="en-US" altLang="en-US" sz="1600" b="1" dirty="0">
              <a:solidFill>
                <a:srgbClr val="161616"/>
              </a:solidFill>
              <a:latin typeface="+mj-lt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7315200" y="1751472"/>
            <a:ext cx="1690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600" b="1" dirty="0" smtClean="0">
                <a:solidFill>
                  <a:srgbClr val="161616"/>
                </a:solidFill>
                <a:latin typeface="+mj-lt"/>
              </a:rPr>
              <a:t>Size =</a:t>
            </a:r>
            <a:r>
              <a:rPr lang="en-US" altLang="ja-JP" sz="1600" b="1" dirty="0" smtClean="0">
                <a:solidFill>
                  <a:srgbClr val="161616"/>
                </a:solidFill>
                <a:latin typeface="+mj-lt"/>
              </a:rPr>
              <a:t> Power</a:t>
            </a:r>
            <a:endParaRPr lang="en-US" altLang="en-US" sz="1600" b="1" dirty="0">
              <a:solidFill>
                <a:srgbClr val="161616"/>
              </a:solidFill>
              <a:latin typeface="+mj-lt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200900" y="1997534"/>
            <a:ext cx="1690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600" b="1" dirty="0" smtClean="0">
                <a:solidFill>
                  <a:srgbClr val="161616"/>
                </a:solidFill>
                <a:latin typeface="+mj-lt"/>
              </a:rPr>
              <a:t>Color =</a:t>
            </a:r>
            <a:r>
              <a:rPr lang="en-US" altLang="ja-JP" sz="1600" b="1" dirty="0" smtClean="0">
                <a:solidFill>
                  <a:srgbClr val="161616"/>
                </a:solidFill>
                <a:latin typeface="+mj-lt"/>
              </a:rPr>
              <a:t> Interest</a:t>
            </a:r>
            <a:endParaRPr lang="en-US" altLang="en-US" sz="1600" b="1" dirty="0">
              <a:solidFill>
                <a:srgbClr val="16161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521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+mj-lt"/>
              </a:rPr>
              <a:t>Continue gathering initial data for new entrants to the network</a:t>
            </a:r>
          </a:p>
          <a:p>
            <a:r>
              <a:rPr lang="en-US" b="0" dirty="0">
                <a:latin typeface="+mj-lt"/>
              </a:rPr>
              <a:t>Identify actions to take based on individual nodes in the </a:t>
            </a:r>
            <a:r>
              <a:rPr lang="en-US" b="0" dirty="0" smtClean="0">
                <a:latin typeface="+mj-lt"/>
              </a:rPr>
              <a:t>network</a:t>
            </a:r>
          </a:p>
          <a:p>
            <a:r>
              <a:rPr lang="en-US" b="0" dirty="0" smtClean="0">
                <a:latin typeface="+mj-lt"/>
              </a:rPr>
              <a:t>Provide opportunities for networking and community growth</a:t>
            </a:r>
            <a:endParaRPr lang="en-US" b="0" dirty="0">
              <a:latin typeface="+mj-lt"/>
            </a:endParaRPr>
          </a:p>
          <a:p>
            <a:r>
              <a:rPr lang="en-US" b="0" dirty="0" smtClean="0">
                <a:latin typeface="+mj-lt"/>
              </a:rPr>
              <a:t>Conduct a follow-up survey to get new data after 6-12 months</a:t>
            </a:r>
          </a:p>
        </p:txBody>
      </p:sp>
    </p:spTree>
    <p:extLst>
      <p:ext uri="{BB962C8B-B14F-4D97-AF65-F5344CB8AC3E}">
        <p14:creationId xmlns:p14="http://schemas.microsoft.com/office/powerpoint/2010/main" val="13926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331386"/>
              </p:ext>
            </p:extLst>
          </p:nvPr>
        </p:nvGraphicFramePr>
        <p:xfrm>
          <a:off x="1761556" y="1544492"/>
          <a:ext cx="5620888" cy="4423314"/>
        </p:xfrm>
        <a:graphic>
          <a:graphicData uri="http://schemas.openxmlformats.org/drawingml/2006/table">
            <a:tbl>
              <a:tblPr/>
              <a:tblGrid>
                <a:gridCol w="2112123"/>
                <a:gridCol w="1431628"/>
                <a:gridCol w="2077137"/>
              </a:tblGrid>
              <a:tr h="880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Centrality Measures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Current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Measure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Future Analysis Positive Indicator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</a:tr>
              <a:tr h="5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Density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0.136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5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Degree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7.464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5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Distance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1.965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5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Components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25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5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Fragmentation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0.558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5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Cliques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23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000000"/>
                          </a:solidFill>
                          <a:latin typeface="Tahom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CE262A"/>
                          </a:solidFill>
                          <a:latin typeface="Tahom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ahom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+mj-lt"/>
              </a:rPr>
              <a:t>Desired Results</a:t>
            </a:r>
            <a:endParaRPr lang="en-US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32701" y="2564269"/>
            <a:ext cx="323850" cy="3079205"/>
            <a:chOff x="5824653" y="2687368"/>
            <a:chExt cx="323850" cy="3079205"/>
          </a:xfrm>
        </p:grpSpPr>
        <p:cxnSp>
          <p:nvCxnSpPr>
            <p:cNvPr id="39980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5986578" y="2687368"/>
              <a:ext cx="0" cy="250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lg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1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5986578" y="3257652"/>
              <a:ext cx="0" cy="250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lg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2" name="Straight Arrow Connector 25"/>
            <p:cNvCxnSpPr>
              <a:cxnSpLocks noChangeShapeType="1"/>
            </p:cNvCxnSpPr>
            <p:nvPr/>
          </p:nvCxnSpPr>
          <p:spPr bwMode="auto">
            <a:xfrm>
              <a:off x="5986578" y="4444411"/>
              <a:ext cx="0" cy="2524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lg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3" name="Straight Arrow Connector 25"/>
            <p:cNvCxnSpPr>
              <a:cxnSpLocks noChangeShapeType="1"/>
            </p:cNvCxnSpPr>
            <p:nvPr/>
          </p:nvCxnSpPr>
          <p:spPr bwMode="auto">
            <a:xfrm>
              <a:off x="5986578" y="5034403"/>
              <a:ext cx="0" cy="2524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lg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4" name="Straight Arrow Connector 3"/>
            <p:cNvCxnSpPr>
              <a:cxnSpLocks noChangeShapeType="1"/>
            </p:cNvCxnSpPr>
            <p:nvPr/>
          </p:nvCxnSpPr>
          <p:spPr bwMode="auto">
            <a:xfrm>
              <a:off x="5824653" y="5766573"/>
              <a:ext cx="32385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6" name="Straight Arrow Connector 25"/>
            <p:cNvCxnSpPr>
              <a:cxnSpLocks noChangeShapeType="1"/>
            </p:cNvCxnSpPr>
            <p:nvPr/>
          </p:nvCxnSpPr>
          <p:spPr bwMode="auto">
            <a:xfrm>
              <a:off x="5986578" y="3853490"/>
              <a:ext cx="0" cy="2524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lg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31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ChangeArrowheads="1"/>
          </p:cNvSpPr>
          <p:nvPr/>
        </p:nvSpPr>
        <p:spPr bwMode="auto">
          <a:xfrm>
            <a:off x="285278" y="1464804"/>
            <a:ext cx="8573444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marL="914400" indent="-914400">
              <a:spcAft>
                <a:spcPts val="600"/>
              </a:spcAft>
            </a:pPr>
            <a:r>
              <a:rPr lang="en-US" altLang="en-US" sz="2100" dirty="0">
                <a:latin typeface="+mj-lt"/>
              </a:rPr>
              <a:t>Analytic Technologies (2015). Social Network Analysis Software – Cultural Domain </a:t>
            </a:r>
            <a:r>
              <a:rPr lang="en-US" altLang="en-US" sz="2100" dirty="0" smtClean="0">
                <a:latin typeface="+mj-lt"/>
              </a:rPr>
              <a:t>Analysis </a:t>
            </a:r>
            <a:r>
              <a:rPr lang="en-US" altLang="en-US" sz="2100" dirty="0">
                <a:latin typeface="+mj-lt"/>
              </a:rPr>
              <a:t>Software. Retrieved from: </a:t>
            </a:r>
            <a:r>
              <a:rPr lang="en-US" altLang="en-US" sz="2100" dirty="0">
                <a:latin typeface="+mj-lt"/>
                <a:hlinkClick r:id="rId3"/>
              </a:rPr>
              <a:t>http://www.analytictech.com/</a:t>
            </a:r>
            <a:r>
              <a:rPr lang="en-US" altLang="en-US" sz="2100" dirty="0">
                <a:latin typeface="+mj-lt"/>
              </a:rPr>
              <a:t>.</a:t>
            </a:r>
          </a:p>
          <a:p>
            <a:pPr marL="914400" indent="-914400"/>
            <a:r>
              <a:rPr lang="en-US" altLang="en-US" sz="2100" dirty="0" err="1">
                <a:latin typeface="+mj-lt"/>
              </a:rPr>
              <a:t>DeJordy</a:t>
            </a:r>
            <a:r>
              <a:rPr lang="en-US" altLang="en-US" sz="2100" dirty="0">
                <a:latin typeface="+mj-lt"/>
              </a:rPr>
              <a:t>, R. and </a:t>
            </a:r>
            <a:r>
              <a:rPr lang="en-US" altLang="en-US" sz="2100" dirty="0" err="1">
                <a:latin typeface="+mj-lt"/>
              </a:rPr>
              <a:t>Halgin</a:t>
            </a:r>
            <a:r>
              <a:rPr lang="en-US" altLang="en-US" sz="2100" dirty="0">
                <a:latin typeface="+mj-lt"/>
              </a:rPr>
              <a:t>, D. (2008). Introduction to ego network analysis. Retrieved </a:t>
            </a:r>
            <a:r>
              <a:rPr lang="en-US" altLang="en-US" sz="2100" dirty="0" smtClean="0">
                <a:latin typeface="+mj-lt"/>
              </a:rPr>
              <a:t>from</a:t>
            </a:r>
            <a:r>
              <a:rPr lang="en-US" altLang="en-US" sz="2100" dirty="0">
                <a:latin typeface="+mj-lt"/>
              </a:rPr>
              <a:t>: http://www.analytictech.com/e‐net/PDWHandout.pdf.</a:t>
            </a:r>
          </a:p>
          <a:p>
            <a:pPr marL="914400" indent="-914400"/>
            <a:r>
              <a:rPr lang="en-US" altLang="en-US" sz="2100" dirty="0" err="1">
                <a:latin typeface="+mj-lt"/>
              </a:rPr>
              <a:t>Hanneman</a:t>
            </a:r>
            <a:r>
              <a:rPr lang="en-US" altLang="en-US" sz="2100" dirty="0">
                <a:latin typeface="+mj-lt"/>
              </a:rPr>
              <a:t>, Robert A. and Mark Riddle.  2005.  Introduction to social </a:t>
            </a:r>
            <a:r>
              <a:rPr lang="en-US" altLang="en-US" sz="2100" dirty="0" smtClean="0">
                <a:latin typeface="+mj-lt"/>
              </a:rPr>
              <a:t>network methods</a:t>
            </a:r>
            <a:r>
              <a:rPr lang="en-US" altLang="en-US" sz="2100" dirty="0">
                <a:latin typeface="+mj-lt"/>
              </a:rPr>
              <a:t>.  Riverside, CA:  University of California, Riverside. Retrieved </a:t>
            </a:r>
            <a:r>
              <a:rPr lang="en-US" altLang="en-US" sz="2100" dirty="0" smtClean="0">
                <a:latin typeface="+mj-lt"/>
              </a:rPr>
              <a:t>http</a:t>
            </a:r>
            <a:r>
              <a:rPr lang="en-US" altLang="en-US" sz="2100" dirty="0">
                <a:latin typeface="+mj-lt"/>
              </a:rPr>
              <a:t>://faculty.ucr.edu/~hanneman/.</a:t>
            </a:r>
          </a:p>
          <a:p>
            <a:pPr marL="914400" indent="-914400"/>
            <a:r>
              <a:rPr lang="en-US" altLang="en-US" sz="2100" dirty="0">
                <a:latin typeface="+mj-lt"/>
              </a:rPr>
              <a:t>Moreno, J.L. (1934). Who Shall Survive? Washington, DC: Nervous and Mental 	Disease Publishing Company.</a:t>
            </a:r>
          </a:p>
          <a:p>
            <a:pPr marL="914400" indent="-914400"/>
            <a:r>
              <a:rPr lang="en-US" altLang="en-US" sz="2100" dirty="0">
                <a:latin typeface="+mj-lt"/>
              </a:rPr>
              <a:t>White, H. C., </a:t>
            </a:r>
            <a:r>
              <a:rPr lang="en-US" altLang="en-US" sz="2100" dirty="0" err="1">
                <a:latin typeface="+mj-lt"/>
              </a:rPr>
              <a:t>Boorman</a:t>
            </a:r>
            <a:r>
              <a:rPr lang="en-US" altLang="en-US" sz="2100" dirty="0">
                <a:latin typeface="+mj-lt"/>
              </a:rPr>
              <a:t>, S. C., &amp; </a:t>
            </a:r>
            <a:r>
              <a:rPr lang="en-US" altLang="en-US" sz="2100" dirty="0" err="1">
                <a:latin typeface="+mj-lt"/>
              </a:rPr>
              <a:t>Breiger</a:t>
            </a:r>
            <a:r>
              <a:rPr lang="en-US" altLang="en-US" sz="2100" dirty="0">
                <a:latin typeface="+mj-lt"/>
              </a:rPr>
              <a:t>, R. L. (1976). Social structures </a:t>
            </a:r>
            <a:r>
              <a:rPr lang="en-US" altLang="en-US" sz="2100" dirty="0" smtClean="0">
                <a:latin typeface="+mj-lt"/>
              </a:rPr>
              <a:t>from</a:t>
            </a:r>
            <a:r>
              <a:rPr lang="en-US" altLang="en-US" sz="2100" dirty="0">
                <a:latin typeface="+mj-lt"/>
              </a:rPr>
              <a:t> </a:t>
            </a:r>
            <a:r>
              <a:rPr lang="en-US" altLang="en-US" sz="2100" dirty="0" smtClean="0">
                <a:latin typeface="+mj-lt"/>
              </a:rPr>
              <a:t>multiple </a:t>
            </a:r>
            <a:r>
              <a:rPr lang="en-US" altLang="en-US" sz="2100" dirty="0">
                <a:latin typeface="+mj-lt"/>
              </a:rPr>
              <a:t>networks, I: </a:t>
            </a:r>
            <a:r>
              <a:rPr lang="en-US" altLang="en-US" sz="2100" dirty="0" err="1">
                <a:latin typeface="+mj-lt"/>
              </a:rPr>
              <a:t>Blockmodels</a:t>
            </a:r>
            <a:r>
              <a:rPr lang="en-US" altLang="en-US" sz="2100" dirty="0">
                <a:latin typeface="+mj-lt"/>
              </a:rPr>
              <a:t> of roles and </a:t>
            </a:r>
            <a:r>
              <a:rPr lang="en-US" altLang="en-US" sz="2100" dirty="0" smtClean="0">
                <a:latin typeface="+mj-lt"/>
              </a:rPr>
              <a:t>positions. American </a:t>
            </a:r>
            <a:r>
              <a:rPr lang="en-US" altLang="en-US" sz="2100" dirty="0">
                <a:latin typeface="+mj-lt"/>
              </a:rPr>
              <a:t>Journal of Sociology, 81, 730-780.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 and </a:t>
            </a:r>
            <a:r>
              <a:rPr lang="en-US" dirty="0" smtClean="0"/>
              <a:t>Resources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0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62" y="1774903"/>
            <a:ext cx="2041071" cy="28575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60338" y="4744203"/>
            <a:ext cx="3563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Tracy Miller</a:t>
            </a:r>
          </a:p>
          <a:p>
            <a:pPr algn="ctr"/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Online Teaching </a:t>
            </a:r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Coordinator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Faculty Development</a:t>
            </a: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tracy.miller@niu.edu</a:t>
            </a: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5" y="1774903"/>
            <a:ext cx="2047450" cy="286643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8249" y="4753132"/>
            <a:ext cx="2603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Stephanie Richter</a:t>
            </a:r>
          </a:p>
          <a:p>
            <a:pPr algn="ctr"/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Assistant </a:t>
            </a:r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Director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Faculty Development</a:t>
            </a: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srichter@niu.edu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0698" y="3399945"/>
            <a:ext cx="2618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Aline Click</a:t>
            </a: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Director 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eLearning Services</a:t>
            </a: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aclick@niu.edu</a:t>
            </a: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6056" y="1918773"/>
            <a:ext cx="2887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  <a:cs typeface="Arial" panose="020B0604020202020204" pitchFamily="34" charset="0"/>
              </a:rPr>
              <a:t>John Cowan 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latin typeface="+mj-lt"/>
                <a:cs typeface="Arial" panose="020B0604020202020204" pitchFamily="34" charset="0"/>
              </a:rPr>
              <a:t>Sr. Research Associate</a:t>
            </a:r>
          </a:p>
          <a:p>
            <a:pPr algn="ctr"/>
            <a:r>
              <a:rPr lang="en-US" sz="2200" dirty="0" smtClean="0">
                <a:latin typeface="+mj-lt"/>
                <a:cs typeface="Arial" panose="020B0604020202020204" pitchFamily="34" charset="0"/>
              </a:rPr>
              <a:t>Outreach </a:t>
            </a:r>
          </a:p>
          <a:p>
            <a:pPr algn="ctr"/>
            <a:r>
              <a:rPr lang="en-US" sz="2200" dirty="0" smtClean="0">
                <a:latin typeface="+mj-lt"/>
                <a:cs typeface="Arial" panose="020B0604020202020204" pitchFamily="34" charset="0"/>
              </a:rPr>
              <a:t>jcowan@niu.edu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29" y="6271943"/>
            <a:ext cx="894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Slides available at facdev.niu.edu/QM15_SNA</a:t>
            </a:r>
            <a:endParaRPr lang="en-US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1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</a:t>
            </a:r>
            <a:br>
              <a:rPr lang="en-US" dirty="0" smtClean="0"/>
            </a:br>
            <a:r>
              <a:rPr lang="en-US" dirty="0" smtClean="0"/>
              <a:t>Write </a:t>
            </a:r>
            <a:r>
              <a:rPr lang="en-US" dirty="0"/>
              <a:t>your name on a post-it </a:t>
            </a:r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0" dirty="0" smtClean="0">
                <a:latin typeface="+mj-lt"/>
              </a:rPr>
              <a:t>Choose size based on your experience with QM</a:t>
            </a:r>
          </a:p>
          <a:p>
            <a:pPr lvl="1"/>
            <a:r>
              <a:rPr lang="en-US" dirty="0" smtClean="0">
                <a:latin typeface="+mj-lt"/>
              </a:rPr>
              <a:t>Small: 0-2 years</a:t>
            </a:r>
          </a:p>
          <a:p>
            <a:pPr lvl="1"/>
            <a:r>
              <a:rPr lang="en-US" b="0" dirty="0" smtClean="0">
                <a:latin typeface="+mj-lt"/>
              </a:rPr>
              <a:t>Medium: 3-5 years</a:t>
            </a:r>
          </a:p>
          <a:p>
            <a:pPr lvl="1"/>
            <a:r>
              <a:rPr lang="en-US" dirty="0" smtClean="0">
                <a:latin typeface="+mj-lt"/>
              </a:rPr>
              <a:t>Large: 6+ years</a:t>
            </a:r>
          </a:p>
          <a:p>
            <a:r>
              <a:rPr lang="en-US" b="0" dirty="0" smtClean="0">
                <a:latin typeface="+mj-lt"/>
              </a:rPr>
              <a:t>Choose color based on your institution</a:t>
            </a:r>
          </a:p>
          <a:p>
            <a:pPr lvl="1"/>
            <a:r>
              <a:rPr lang="en-US" dirty="0" smtClean="0">
                <a:latin typeface="+mj-lt"/>
              </a:rPr>
              <a:t>Blue: 4-year, higher </a:t>
            </a:r>
            <a:r>
              <a:rPr lang="en-US" dirty="0" err="1" smtClean="0">
                <a:latin typeface="+mj-lt"/>
              </a:rPr>
              <a:t>ed</a:t>
            </a:r>
            <a:endParaRPr lang="en-US" dirty="0" smtClean="0">
              <a:latin typeface="+mj-lt"/>
            </a:endParaRPr>
          </a:p>
          <a:p>
            <a:pPr lvl="1"/>
            <a:r>
              <a:rPr lang="en-US" b="0" dirty="0" smtClean="0">
                <a:latin typeface="+mj-lt"/>
              </a:rPr>
              <a:t>Yellow: 2-year, higher </a:t>
            </a:r>
            <a:r>
              <a:rPr lang="en-US" b="0" dirty="0" err="1" smtClean="0">
                <a:latin typeface="+mj-lt"/>
              </a:rPr>
              <a:t>ed</a:t>
            </a:r>
            <a:endParaRPr lang="en-US" b="0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Green: K-12</a:t>
            </a:r>
          </a:p>
          <a:p>
            <a:pPr lvl="1"/>
            <a:r>
              <a:rPr lang="en-US" b="0" dirty="0" smtClean="0">
                <a:latin typeface="+mj-lt"/>
              </a:rPr>
              <a:t>Pink: Corporate</a:t>
            </a:r>
            <a:endParaRPr lang="en-US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76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</a:t>
            </a:r>
            <a:br>
              <a:rPr lang="en-US" dirty="0" smtClean="0"/>
            </a:br>
            <a:r>
              <a:rPr lang="en-US" dirty="0" smtClean="0"/>
              <a:t>Post your name on the poster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7288" y="2095501"/>
            <a:ext cx="2409825" cy="240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700000">
            <a:off x="5576888" y="2095501"/>
            <a:ext cx="2409825" cy="240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77035" y="5414151"/>
            <a:ext cx="97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Public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641" y="5414150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Private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9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</a:t>
            </a:r>
            <a:br>
              <a:rPr lang="en-US" dirty="0" smtClean="0"/>
            </a:br>
            <a:r>
              <a:rPr lang="en-US" dirty="0" smtClean="0"/>
              <a:t>Add your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During our presentation, pass the markers around to add lines to connect yourself with anyone you know and consider a colleague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5138" y="4448619"/>
            <a:ext cx="495299" cy="495299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700000">
            <a:off x="2428160" y="3389827"/>
            <a:ext cx="698941" cy="698941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16840" y="5734665"/>
            <a:ext cx="207306" cy="2073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700000">
            <a:off x="3684631" y="3020547"/>
            <a:ext cx="207306" cy="20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87256" y="3087066"/>
            <a:ext cx="495299" cy="495299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700000">
            <a:off x="6393471" y="4855183"/>
            <a:ext cx="495299" cy="495299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19737" y="5436050"/>
            <a:ext cx="698941" cy="698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700000">
            <a:off x="6261613" y="3979400"/>
            <a:ext cx="207306" cy="20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86171" y="5205412"/>
            <a:ext cx="485591" cy="49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77436" y="5661696"/>
            <a:ext cx="485591" cy="49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20493" y="2999956"/>
            <a:ext cx="207306" cy="207306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5" idx="3"/>
            <a:endCxn id="7" idx="3"/>
          </p:cNvCxnSpPr>
          <p:nvPr/>
        </p:nvCxnSpPr>
        <p:spPr>
          <a:xfrm flipV="1">
            <a:off x="3024743" y="3197494"/>
            <a:ext cx="836835" cy="788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3"/>
            <a:endCxn id="9" idx="1"/>
          </p:cNvCxnSpPr>
          <p:nvPr/>
        </p:nvCxnSpPr>
        <p:spPr>
          <a:xfrm>
            <a:off x="3024743" y="3986411"/>
            <a:ext cx="3441263" cy="941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3"/>
            <a:endCxn id="13" idx="0"/>
          </p:cNvCxnSpPr>
          <p:nvPr/>
        </p:nvCxnSpPr>
        <p:spPr>
          <a:xfrm>
            <a:off x="2671762" y="5453062"/>
            <a:ext cx="748470" cy="208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0"/>
            <a:endCxn id="10" idx="0"/>
          </p:cNvCxnSpPr>
          <p:nvPr/>
        </p:nvCxnSpPr>
        <p:spPr>
          <a:xfrm flipV="1">
            <a:off x="3420232" y="5436050"/>
            <a:ext cx="2448976" cy="225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0"/>
            <a:endCxn id="14" idx="2"/>
          </p:cNvCxnSpPr>
          <p:nvPr/>
        </p:nvCxnSpPr>
        <p:spPr>
          <a:xfrm flipH="1" flipV="1">
            <a:off x="4524146" y="3207262"/>
            <a:ext cx="1345062" cy="2228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3"/>
            <a:endCxn id="11" idx="2"/>
          </p:cNvCxnSpPr>
          <p:nvPr/>
        </p:nvCxnSpPr>
        <p:spPr>
          <a:xfrm flipV="1">
            <a:off x="2670437" y="4156347"/>
            <a:ext cx="3621535" cy="539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3"/>
            <a:endCxn id="10" idx="0"/>
          </p:cNvCxnSpPr>
          <p:nvPr/>
        </p:nvCxnSpPr>
        <p:spPr>
          <a:xfrm flipV="1">
            <a:off x="2671762" y="5436050"/>
            <a:ext cx="3197446" cy="17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8" idx="1"/>
          </p:cNvCxnSpPr>
          <p:nvPr/>
        </p:nvCxnSpPr>
        <p:spPr>
          <a:xfrm flipV="1">
            <a:off x="2671762" y="3334716"/>
            <a:ext cx="3115494" cy="2118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0"/>
            <a:endCxn id="10" idx="0"/>
          </p:cNvCxnSpPr>
          <p:nvPr/>
        </p:nvCxnSpPr>
        <p:spPr>
          <a:xfrm flipV="1">
            <a:off x="4420493" y="5436050"/>
            <a:ext cx="1448715" cy="2986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Our Community: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Faculty and Staff Working with Online Teaching Quality Standards at NIU</a:t>
            </a:r>
            <a:endParaRPr 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9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5435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at NIU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+mj-lt"/>
              </a:rPr>
              <a:t>Adopted September, 2014</a:t>
            </a:r>
          </a:p>
          <a:p>
            <a:r>
              <a:rPr lang="en-US" b="0" dirty="0" smtClean="0">
                <a:latin typeface="+mj-lt"/>
              </a:rPr>
              <a:t>Review is optional but encouraged (and required for courses or programs to be promoted)</a:t>
            </a:r>
          </a:p>
          <a:p>
            <a:r>
              <a:rPr lang="en-US" b="0" dirty="0" smtClean="0">
                <a:latin typeface="+mj-lt"/>
              </a:rPr>
              <a:t>Standards are automatically incorporated in courses developed by eLearning Services</a:t>
            </a:r>
            <a:endParaRPr lang="en-US" b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0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ARTICULATE_SLIDE_COUNT" val="30"/>
  <p:tag name="MMPROD_UIDATA" val="&lt;database version=&quot;9.0&quot;&gt;&lt;object type=&quot;1&quot; unique_id=&quot;10001&quot;&gt;&lt;object type=&quot;8&quot; unique_id=&quot;31509&quot;&gt;&lt;/object&gt;&lt;object type=&quot;2&quot; unique_id=&quot;31510&quot;&gt;&lt;object type=&quot;3&quot; unique_id=&quot;31511&quot;&gt;&lt;property id=&quot;20148&quot; value=&quot;5&quot;/&gt;&lt;property id=&quot;20300&quot; value=&quot;Slide 1 - &amp;quot;A Community of Quality:  Using Social Network Analysis to Study University-Wide Implementation of QM&amp;quot;&quot;/&gt;&lt;property id=&quot;20307&quot; value=&quot;257&quot;/&gt;&lt;/object&gt;&lt;object type=&quot;3&quot; unique_id=&quot;31513&quot;&gt;&lt;property id=&quot;20148&quot; value=&quot;5&quot;/&gt;&lt;property id=&quot;20300&quot; value=&quot;Slide 7 - &amp;quot;Our Community:  Faculty and Staff Working with Online Teaching Quality Standards at NIU&amp;quot;&quot;/&gt;&lt;property id=&quot;20307&quot; value=&quot;259&quot;/&gt;&lt;/object&gt;&lt;object type=&quot;3&quot; unique_id=&quot;31514&quot;&gt;&lt;property id=&quot;20148&quot; value=&quot;5&quot;/&gt;&lt;property id=&quot;20300&quot; value=&quot;Slide 8&quot;/&gt;&lt;property id=&quot;20307&quot; value=&quot;261&quot;/&gt;&lt;/object&gt;&lt;object type=&quot;3&quot; unique_id=&quot;31519&quot;&gt;&lt;property id=&quot;20148&quot; value=&quot;5&quot;/&gt;&lt;property id=&quot;20300&quot; value=&quot;Slide 10 - &amp;quot;Community of Inquiry&amp;quot;&quot;/&gt;&lt;property id=&quot;20307&quot; value=&quot;266&quot;/&gt;&lt;/object&gt;&lt;object type=&quot;3&quot; unique_id=&quot;31522&quot;&gt;&lt;property id=&quot;20148&quot; value=&quot;5&quot;/&gt;&lt;property id=&quot;20300&quot; value=&quot;Slide 12 - &amp;quot;What is Social Network Analysis?&amp;quot;&quot;/&gt;&lt;property id=&quot;20307&quot; value=&quot;268&quot;/&gt;&lt;/object&gt;&lt;object type=&quot;3&quot; unique_id=&quot;31523&quot;&gt;&lt;property id=&quot;20148&quot; value=&quot;5&quot;/&gt;&lt;property id=&quot;20300&quot; value=&quot;Slide 11 - &amp;quot;Social Network Analysis&amp;quot;&quot;/&gt;&lt;property id=&quot;20307&quot; value=&quot;276&quot;/&gt;&lt;/object&gt;&lt;object type=&quot;3&quot; unique_id=&quot;31525&quot;&gt;&lt;property id=&quot;20148&quot; value=&quot;5&quot;/&gt;&lt;property id=&quot;20300&quot; value=&quot;Slide 16 - &amp;quot;A Sample Network&amp;quot;&quot;/&gt;&lt;property id=&quot;20307&quot; value=&quot;270&quot;/&gt;&lt;/object&gt;&lt;object type=&quot;3&quot; unique_id=&quot;31526&quot;&gt;&lt;property id=&quot;20148&quot; value=&quot;5&quot;/&gt;&lt;property id=&quot;20300&quot; value=&quot;Slide 14 - &amp;quot;An Ethnographic Sandwich&amp;quot;&quot;/&gt;&lt;property id=&quot;20307&quot; value=&quot;271&quot;/&gt;&lt;/object&gt;&lt;object type=&quot;3&quot; unique_id=&quot;31527&quot;&gt;&lt;property id=&quot;20148&quot; value=&quot;5&quot;/&gt;&lt;property id=&quot;20300&quot; value=&quot;Slide 17 - &amp;quot;Scenario:  Should a Small Company Expand?&amp;quot;&quot;/&gt;&lt;property id=&quot;20307&quot; value=&quot;272&quot;/&gt;&lt;/object&gt;&lt;object type=&quot;3&quot; unique_id=&quot;31528&quot;&gt;&lt;property id=&quot;20148&quot; value=&quot;5&quot;/&gt;&lt;property id=&quot;20300&quot; value=&quot;Slide 18 - &amp;quot;Step 1: Connections&amp;quot;&quot;/&gt;&lt;property id=&quot;20307&quot; value=&quot;273&quot;/&gt;&lt;/object&gt;&lt;object type=&quot;3&quot; unique_id=&quot;31529&quot;&gt;&lt;property id=&quot;20148&quot; value=&quot;5&quot;/&gt;&lt;property id=&quot;20300&quot; value=&quot;Slide 19 - &amp;quot;Step 2: Attributes&amp;quot;&quot;/&gt;&lt;property id=&quot;20307&quot; value=&quot;274&quot;/&gt;&lt;/object&gt;&lt;object type=&quot;3&quot; unique_id=&quot;31530&quot;&gt;&lt;property id=&quot;20148&quot; value=&quot;5&quot;/&gt;&lt;property id=&quot;20300&quot; value=&quot;Slide 20 - &amp;quot;Step 3: Ego Networks&amp;quot;&quot;/&gt;&lt;property id=&quot;20307&quot; value=&quot;275&quot;/&gt;&lt;/object&gt;&lt;object type=&quot;3&quot; unique_id=&quot;31531&quot;&gt;&lt;property id=&quot;20148&quot; value=&quot;5&quot;/&gt;&lt;property id=&quot;20300&quot; value=&quot;Slide 21 - &amp;quot;Quality Matters at NIU:  Social Network Analysis&amp;quot;&quot;/&gt;&lt;property id=&quot;20307&quot; value=&quot;290&quot;/&gt;&lt;/object&gt;&lt;object type=&quot;3&quot; unique_id=&quot;31532&quot;&gt;&lt;property id=&quot;20148&quot; value=&quot;5&quot;/&gt;&lt;property id=&quot;20300&quot; value=&quot;Slide 22 - &amp;quot;Network Overview&amp;quot;&quot;/&gt;&lt;property id=&quot;20307&quot; value=&quot;289&quot;/&gt;&lt;/object&gt;&lt;object type=&quot;3&quot; unique_id=&quot;31533&quot;&gt;&lt;property id=&quot;20148&quot; value=&quot;5&quot;/&gt;&lt;property id=&quot;20300&quot; value=&quot;Slide 23 - &amp;quot;Quantitative Statistics – Whole Network&amp;quot;&quot;/&gt;&lt;property id=&quot;20307&quot; value=&quot;277&quot;/&gt;&lt;/object&gt;&lt;object type=&quot;3&quot; unique_id=&quot;31534&quot;&gt;&lt;property id=&quot;20148&quot; value=&quot;5&quot;/&gt;&lt;property id=&quot;20300&quot; value=&quot;Slide 25 - &amp;quot;The Initial NIU QM Network: Three Component Composite Image&amp;quot;&quot;/&gt;&lt;property id=&quot;20307&quot; value=&quot;278&quot;/&gt;&lt;/object&gt;&lt;object type=&quot;3&quot; unique_id=&quot;31535&quot;&gt;&lt;property id=&quot;20148&quot; value=&quot;5&quot;/&gt;&lt;property id=&quot;20300&quot; value=&quot;Slide 26 - &amp;quot;Who have you worked with to develop online content prior to APPQMR?&amp;quot;&quot;/&gt;&lt;property id=&quot;20307&quot; value=&quot;279&quot;/&gt;&lt;/object&gt;&lt;object type=&quot;3&quot; unique_id=&quot;31536&quot;&gt;&lt;property id=&quot;20148&quot; value=&quot;5&quot;/&gt;&lt;property id=&quot;20300&quot; value=&quot;Slide 27 - &amp;quot;Who have you worked with on Quality Matters prior to APPQMR?&amp;quot;&quot;/&gt;&lt;property id=&quot;20307&quot; value=&quot;280&quot;/&gt;&lt;/object&gt;&lt;object type=&quot;3&quot; unique_id=&quot;31537&quot;&gt;&lt;property id=&quot;20148&quot; value=&quot;5&quot;/&gt;&lt;property id=&quot;20300&quot; value=&quot;Slide 28 - &amp;quot;Who would you seek advice from?&amp;quot;&quot;/&gt;&lt;property id=&quot;20307&quot; value=&quot;281&quot;/&gt;&lt;/object&gt;&lt;object type=&quot;3&quot; unique_id=&quot;31538&quot;&gt;&lt;property id=&quot;20148&quot; value=&quot;5&quot;/&gt;&lt;property id=&quot;20300&quot; value=&quot;Slide 29 - &amp;quot;Composite Network: Members’ Roles &amp;quot;&quot;/&gt;&lt;property id=&quot;20307&quot; value=&quot;282&quot;/&gt;&lt;/object&gt;&lt;object type=&quot;3&quot; unique_id=&quot;31539&quot;&gt;&lt;property id=&quot;20148&quot; value=&quot;5&quot;/&gt;&lt;property id=&quot;20300&quot; value=&quot;Slide 30 - &amp;quot;Composite Network: Members’ Location&amp;quot;&quot;/&gt;&lt;property id=&quot;20307&quot; value=&quot;283&quot;/&gt;&lt;/object&gt;&lt;object type=&quot;3&quot; unique_id=&quot;31540&quot;&gt;&lt;property id=&quot;20148&quot; value=&quot;5&quot;/&gt;&lt;property id=&quot;20300&quot; value=&quot;Slide 31 - &amp;quot;Composite Network: Members’ Power&amp;quot;&quot;/&gt;&lt;property id=&quot;20307&quot; value=&quot;284&quot;/&gt;&lt;/object&gt;&lt;object type=&quot;3&quot; unique_id=&quot;31541&quot;&gt;&lt;property id=&quot;20148&quot; value=&quot;5&quot;/&gt;&lt;property id=&quot;20300&quot; value=&quot;Slide 32 - &amp;quot;Interest in QM Reviewer Training &amp;quot;&quot;/&gt;&lt;property id=&quot;20307&quot; value=&quot;285&quot;/&gt;&lt;/object&gt;&lt;object type=&quot;3&quot; unique_id=&quot;31544&quot;&gt;&lt;property id=&quot;20148&quot; value=&quot;5&quot;/&gt;&lt;property id=&quot;20300&quot; value=&quot;Slide 36 - &amp;quot;References and Resources&amp;quot;&quot;/&gt;&lt;property id=&quot;20307&quot; value=&quot;288&quot;/&gt;&lt;/object&gt;&lt;object type=&quot;3&quot; unique_id=&quot;31871&quot;&gt;&lt;property id=&quot;20148&quot; value=&quot;5&quot;/&gt;&lt;property id=&quot;20300&quot; value=&quot;Slide 2 - &amp;quot;Presenters&amp;quot;&quot;/&gt;&lt;property id=&quot;20307&quot; value=&quot;293&quot;/&gt;&lt;/object&gt;&lt;object type=&quot;3&quot; unique_id=&quot;31872&quot;&gt;&lt;property id=&quot;20148&quot; value=&quot;5&quot;/&gt;&lt;property id=&quot;20300&quot; value=&quot;Slide 9 - &amp;quot;QM at NIU&amp;quot;&quot;/&gt;&lt;property id=&quot;20307&quot; value=&quot;291&quot;/&gt;&lt;/object&gt;&lt;object type=&quot;3&quot; unique_id=&quot;31873&quot;&gt;&lt;property id=&quot;20148&quot; value=&quot;5&quot;/&gt;&lt;property id=&quot;20300&quot; value=&quot;Slide 15 - &amp;quot;Common SNA Statistical Measures&amp;quot;&quot;/&gt;&lt;property id=&quot;20307&quot; value=&quot;292&quot;/&gt;&lt;/object&gt;&lt;object type=&quot;3&quot; unique_id=&quot;31874&quot;&gt;&lt;property id=&quot;20148&quot; value=&quot;5&quot;/&gt;&lt;property id=&quot;20300&quot; value=&quot;Slide 13 - &amp;quot;SNA as Research Methodology&amp;quot;&quot;/&gt;&lt;property id=&quot;20307&quot; value=&quot;294&quot;/&gt;&lt;/object&gt;&lt;object type=&quot;3&quot; unique_id=&quot;32183&quot;&gt;&lt;property id=&quot;20148&quot; value=&quot;5&quot;/&gt;&lt;property id=&quot;20300&quot; value=&quot;Slide 24 - &amp;quot;The Initial NIU QM Network&amp;quot;&quot;/&gt;&lt;property id=&quot;20307&quot; value=&quot;295&quot;/&gt;&lt;/object&gt;&lt;object type=&quot;3&quot; unique_id=&quot;32184&quot;&gt;&lt;property id=&quot;20148&quot; value=&quot;5&quot;/&gt;&lt;property id=&quot;20300&quot; value=&quot;Slide 33 - &amp;quot;Next Steps&amp;quot;&quot;/&gt;&lt;property id=&quot;20307&quot; value=&quot;296&quot;/&gt;&lt;/object&gt;&lt;object type=&quot;3&quot; unique_id=&quot;32185&quot;&gt;&lt;property id=&quot;20148&quot; value=&quot;5&quot;/&gt;&lt;property id=&quot;20300&quot; value=&quot;Slide 34 - &amp;quot;Next Steps&amp;quot;&quot;/&gt;&lt;property id=&quot;20307&quot; value=&quot;297&quot;/&gt;&lt;/object&gt;&lt;object type=&quot;3&quot; unique_id=&quot;32186&quot;&gt;&lt;property id=&quot;20148&quot; value=&quot;5&quot;/&gt;&lt;property id=&quot;20300&quot; value=&quot;Slide 35 - &amp;quot;Desired Results&amp;quot;&quot;/&gt;&lt;property id=&quot;20307&quot; value=&quot;298&quot;/&gt;&lt;/object&gt;&lt;object type=&quot;3&quot; unique_id=&quot;32429&quot;&gt;&lt;property id=&quot;20148&quot; value=&quot;5&quot;/&gt;&lt;property id=&quot;20300&quot; value=&quot;Slide 4 - &amp;quot;Activity  Write your name on a post-it note&amp;quot;&quot;/&gt;&lt;property id=&quot;20307&quot; value=&quot;300&quot;/&gt;&lt;/object&gt;&lt;object type=&quot;3&quot; unique_id=&quot;32430&quot;&gt;&lt;property id=&quot;20148&quot; value=&quot;5&quot;/&gt;&lt;property id=&quot;20300&quot; value=&quot;Slide 5 - &amp;quot;Activity Post your name on the poster&amp;quot;&quot;/&gt;&lt;property id=&quot;20307&quot; value=&quot;301&quot;/&gt;&lt;/object&gt;&lt;object type=&quot;3&quot; unique_id=&quot;32431&quot;&gt;&lt;property id=&quot;20148&quot; value=&quot;5&quot;/&gt;&lt;property id=&quot;20300&quot; value=&quot;Slide 6 - &amp;quot;Activity Add your connections&amp;quot;&quot;/&gt;&lt;property id=&quot;20307&quot; value=&quot;302&quot;/&gt;&lt;/object&gt;&lt;object type=&quot;3&quot; unique_id=&quot;50464&quot;&gt;&lt;property id=&quot;20148&quot; value=&quot;5&quot;/&gt;&lt;property id=&quot;20300&quot; value=&quot;Slide 3 - &amp;quot;Session Objective&amp;quot;&quot;/&gt;&lt;property id=&quot;20307&quot; value=&quot;303&quot;/&gt;&lt;/object&gt;&lt;object type=&quot;3&quot; unique_id=&quot;52895&quot;&gt;&lt;property id=&quot;20148&quot; value=&quot;5&quot;/&gt;&lt;property id=&quot;20300&quot; value=&quot;Slide 37 - &amp;quot;Questions?&amp;quot;&quot;/&gt;&lt;property id=&quot;20307&quot; value=&quot;304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920ac9-5fc6-4484-ac21-fc1bd4a2d57a">
      <UserInfo>
        <DisplayName/>
        <AccountId xsi:nil="true"/>
        <AccountType/>
      </UserInfo>
    </SharedWithUsers>
    <SharingHintHash xmlns="ee920ac9-5fc6-4484-ac21-fc1bd4a2d57a">-2085779174</SharingHintHash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53DB8A889C145A43AC95E22E06DDB" ma:contentTypeVersion="2" ma:contentTypeDescription="Create a new document." ma:contentTypeScope="" ma:versionID="4cb9ee9ff0ca0c1f025dc8578c08da60">
  <xsd:schema xmlns:xsd="http://www.w3.org/2001/XMLSchema" xmlns:xs="http://www.w3.org/2001/XMLSchema" xmlns:p="http://schemas.microsoft.com/office/2006/metadata/properties" xmlns:ns3="ee920ac9-5fc6-4484-ac21-fc1bd4a2d57a" targetNamespace="http://schemas.microsoft.com/office/2006/metadata/properties" ma:root="true" ma:fieldsID="e263fb785411f2c12107ff02e9a1421a" ns3:_="">
    <xsd:import namespace="ee920ac9-5fc6-4484-ac21-fc1bd4a2d57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20ac9-5fc6-4484-ac21-fc1bd4a2d5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CA0942-93C1-44AF-BFE5-95599875CA8D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ee920ac9-5fc6-4484-ac21-fc1bd4a2d57a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15A1701-BD18-464E-8BB7-A1A48EDE2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7CAE71-B0CA-476D-A9BE-A1B726D710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920ac9-5fc6-4484-ac21-fc1bd4a2d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1390</Words>
  <Application>Microsoft Office PowerPoint</Application>
  <PresentationFormat>On-screen Show (4:3)</PresentationFormat>
  <Paragraphs>273</Paragraphs>
  <Slides>37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MS PGothic</vt:lpstr>
      <vt:lpstr>MS PGothic</vt:lpstr>
      <vt:lpstr>Arial</vt:lpstr>
      <vt:lpstr>Calibri</vt:lpstr>
      <vt:lpstr>Copperplate Gothic Bold</vt:lpstr>
      <vt:lpstr>Myriad Pro</vt:lpstr>
      <vt:lpstr>Roboto Slab</vt:lpstr>
      <vt:lpstr>Tahoma</vt:lpstr>
      <vt:lpstr>1_Office Theme</vt:lpstr>
      <vt:lpstr>A Community of Quality:  Using Social Network Analysis to Study University-Wide Implementation of QM</vt:lpstr>
      <vt:lpstr>Presenters</vt:lpstr>
      <vt:lpstr>Session Objective</vt:lpstr>
      <vt:lpstr>Activity  Write your name on a post-it note</vt:lpstr>
      <vt:lpstr>Activity Post your name on the poster</vt:lpstr>
      <vt:lpstr>Activity Add your connections</vt:lpstr>
      <vt:lpstr>Our Community:  Faculty and Staff Working with Online Teaching Quality Standards at NIU</vt:lpstr>
      <vt:lpstr>PowerPoint Presentation</vt:lpstr>
      <vt:lpstr>QM at NIU</vt:lpstr>
      <vt:lpstr>Community of Inquiry</vt:lpstr>
      <vt:lpstr>Social Network Analysis</vt:lpstr>
      <vt:lpstr>What is Social Network Analysis?</vt:lpstr>
      <vt:lpstr>SNA as Research Methodology</vt:lpstr>
      <vt:lpstr>An Ethnographic Sandwich</vt:lpstr>
      <vt:lpstr>Common SNA Statistical Measures</vt:lpstr>
      <vt:lpstr>A Sample Network</vt:lpstr>
      <vt:lpstr>Scenario:  Should a Small Company Expand?</vt:lpstr>
      <vt:lpstr>Step 1: Connections</vt:lpstr>
      <vt:lpstr>Step 2: Attributes</vt:lpstr>
      <vt:lpstr>Step 3: Ego Networks</vt:lpstr>
      <vt:lpstr>Quality Matters at NIU:  Social Network Analysis</vt:lpstr>
      <vt:lpstr>Network Overview</vt:lpstr>
      <vt:lpstr>Quantitative Statistics – Whole Network</vt:lpstr>
      <vt:lpstr>The Initial NIU QM Network</vt:lpstr>
      <vt:lpstr>The Initial NIU QM Network: Three Component Composite Image</vt:lpstr>
      <vt:lpstr>Who have you worked with to develop online content prior to APPQMR?</vt:lpstr>
      <vt:lpstr>Who have you worked with on Quality Matters prior to APPQMR?</vt:lpstr>
      <vt:lpstr>Who would you seek advice from?</vt:lpstr>
      <vt:lpstr>Composite Network: Members’ Roles </vt:lpstr>
      <vt:lpstr>Composite Network: Members’ Location</vt:lpstr>
      <vt:lpstr>Composite Network: Members’ Power</vt:lpstr>
      <vt:lpstr>Interest in QM Reviewer Training </vt:lpstr>
      <vt:lpstr>Next Steps</vt:lpstr>
      <vt:lpstr>Next Steps</vt:lpstr>
      <vt:lpstr>Desired Results</vt:lpstr>
      <vt:lpstr>References and Resources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Quality in Online Courses at Northern Illinois University</dc:title>
  <dc:creator>Stephanie Richter</dc:creator>
  <cp:lastModifiedBy>Stephanie Richter</cp:lastModifiedBy>
  <cp:revision>46</cp:revision>
  <dcterms:created xsi:type="dcterms:W3CDTF">2015-02-18T23:54:28Z</dcterms:created>
  <dcterms:modified xsi:type="dcterms:W3CDTF">2015-10-20T22:34:17Z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0x01010024E53DB8A889C145A43AC95E22E06DDB</vt:lpwstr>
  </property>
  <property fmtid="{D5CDD505-2E9C-101B-9397-08002B2CF9AE}" pid="3" name="ArticulateGUID">
    <vt:lpwstr>053AC9E8-32B4-4889-8118-94AE55646F31</vt:lpwstr>
  </property>
  <property fmtid="{D5CDD505-2E9C-101B-9397-08002B2CF9AE}" pid="4" name="ArticulatePath">
    <vt:lpwstr>SLATE_SNA</vt:lpwstr>
  </property>
</Properties>
</file>