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9853617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31119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726821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247554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0451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5274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64066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70457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8055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7566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defRPr sz="1100">
                <a:solidFill>
                  <a:srgbClr val="000000"/>
                </a:solidFill>
              </a:defRPr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defRPr sz="1800">
                <a:solidFill>
                  <a:schemeClr val="lt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</a:rPr>
              <a:t>‹#›</a:t>
            </a:fld>
            <a:endParaRPr lang="en" sz="1000">
              <a:solidFill>
                <a:schemeClr val="lt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gif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0" y="744575"/>
            <a:ext cx="8520600" cy="28008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Conversations to Connections to Community</a:t>
            </a:r>
          </a:p>
        </p:txBody>
      </p:sp>
      <p:sp>
        <p:nvSpPr>
          <p:cNvPr id="55" name="Shape 55"/>
          <p:cNvSpPr txBox="1"/>
          <p:nvPr/>
        </p:nvSpPr>
        <p:spPr>
          <a:xfrm>
            <a:off x="638250" y="4487875"/>
            <a:ext cx="7867500" cy="48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rgbClr val="FFD966"/>
                </a:solidFill>
                <a:latin typeface="Verdana"/>
                <a:ea typeface="Verdana"/>
                <a:cs typeface="Verdana"/>
                <a:sym typeface="Verdana"/>
              </a:rPr>
              <a:t>8th Annual Conference on Quality Assurance in Online Learning, "Blazing New Trails"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F1C232"/>
                </a:solidFill>
              </a:rPr>
              <a:t>Session Objectives</a:t>
            </a:r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SzPct val="100000"/>
              <a:buChar char="●"/>
            </a:pPr>
            <a:r>
              <a:rPr lang="en" sz="2400">
                <a:solidFill>
                  <a:schemeClr val="accent2"/>
                </a:solidFill>
              </a:rPr>
              <a:t>Share stories of QM Conversations to Connections to Community</a:t>
            </a:r>
          </a:p>
          <a:p>
            <a:pPr marL="457200" lvl="0" indent="-381000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SzPct val="100000"/>
              <a:buChar char="●"/>
            </a:pPr>
            <a:r>
              <a:rPr lang="en" sz="2400">
                <a:solidFill>
                  <a:schemeClr val="accent2"/>
                </a:solidFill>
              </a:rPr>
              <a:t>Invite participants to engage with the QM Community</a:t>
            </a:r>
          </a:p>
          <a:p>
            <a:pPr marL="457200" lvl="0" indent="-381000" rtl="0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SzPct val="100000"/>
              <a:buChar char="●"/>
            </a:pPr>
            <a:r>
              <a:rPr lang="en" sz="2400">
                <a:solidFill>
                  <a:schemeClr val="accent2"/>
                </a:solidFill>
              </a:rPr>
              <a:t>Discuss purposeful efforts to keep the QM Community alive throughout the year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Shape 66" descr="andreoe.gif"/>
          <p:cNvPicPr preferRelativeResize="0"/>
          <p:nvPr/>
        </p:nvPicPr>
        <p:blipFill rotWithShape="1">
          <a:blip r:embed="rId3">
            <a:alphaModFix/>
          </a:blip>
          <a:srcRect t="970" b="961"/>
          <a:stretch/>
        </p:blipFill>
        <p:spPr>
          <a:xfrm>
            <a:off x="679537" y="320600"/>
            <a:ext cx="1476375" cy="180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Shape 6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495487" y="320600"/>
            <a:ext cx="1476375" cy="1809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Shape 68" descr="88721-1-28684.PNG"/>
          <p:cNvPicPr preferRelativeResize="0"/>
          <p:nvPr/>
        </p:nvPicPr>
        <p:blipFill rotWithShape="1">
          <a:blip r:embed="rId5">
            <a:alphaModFix/>
          </a:blip>
          <a:srcRect t="2208" b="2198"/>
          <a:stretch/>
        </p:blipFill>
        <p:spPr>
          <a:xfrm>
            <a:off x="3118637" y="320600"/>
            <a:ext cx="1476375" cy="1809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Shape 69" descr="87613-0-28683.jpg"/>
          <p:cNvPicPr preferRelativeResize="0"/>
          <p:nvPr/>
        </p:nvPicPr>
        <p:blipFill rotWithShape="1">
          <a:blip r:embed="rId6">
            <a:alphaModFix/>
          </a:blip>
          <a:srcRect l="3925" r="3934"/>
          <a:stretch/>
        </p:blipFill>
        <p:spPr>
          <a:xfrm>
            <a:off x="6849012" y="2673099"/>
            <a:ext cx="1476374" cy="1809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Shape 70" descr="88726-1-28684.jpg"/>
          <p:cNvPicPr preferRelativeResize="0"/>
          <p:nvPr/>
        </p:nvPicPr>
        <p:blipFill rotWithShape="1">
          <a:blip r:embed="rId7">
            <a:alphaModFix/>
          </a:blip>
          <a:srcRect l="10462" r="10454"/>
          <a:stretch/>
        </p:blipFill>
        <p:spPr>
          <a:xfrm>
            <a:off x="4519611" y="2673100"/>
            <a:ext cx="1476376" cy="1809749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Shape 71" descr="Crawford_Steven.jpg"/>
          <p:cNvPicPr preferRelativeResize="0"/>
          <p:nvPr/>
        </p:nvPicPr>
        <p:blipFill rotWithShape="1">
          <a:blip r:embed="rId8">
            <a:alphaModFix/>
          </a:blip>
          <a:srcRect b="18247"/>
          <a:stretch/>
        </p:blipFill>
        <p:spPr>
          <a:xfrm>
            <a:off x="2053075" y="2673100"/>
            <a:ext cx="1476348" cy="1809750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Shape 72"/>
          <p:cNvSpPr txBox="1"/>
          <p:nvPr/>
        </p:nvSpPr>
        <p:spPr>
          <a:xfrm>
            <a:off x="4311900" y="4551550"/>
            <a:ext cx="1891800" cy="49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JJ Johnson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1412450" y="4517200"/>
            <a:ext cx="2757600" cy="564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Steven Crawford</a:t>
            </a:r>
          </a:p>
        </p:txBody>
      </p:sp>
      <p:sp>
        <p:nvSpPr>
          <p:cNvPr id="74" name="Shape 74"/>
          <p:cNvSpPr txBox="1"/>
          <p:nvPr/>
        </p:nvSpPr>
        <p:spPr>
          <a:xfrm>
            <a:off x="5112274" y="2153625"/>
            <a:ext cx="2340577" cy="49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 dirty="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Belle Cowden</a:t>
            </a:r>
          </a:p>
        </p:txBody>
      </p:sp>
      <p:sp>
        <p:nvSpPr>
          <p:cNvPr id="75" name="Shape 75"/>
          <p:cNvSpPr txBox="1"/>
          <p:nvPr/>
        </p:nvSpPr>
        <p:spPr>
          <a:xfrm>
            <a:off x="234075" y="2153625"/>
            <a:ext cx="2367300" cy="49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Eddie Andreo</a:t>
            </a:r>
          </a:p>
        </p:txBody>
      </p:sp>
      <p:sp>
        <p:nvSpPr>
          <p:cNvPr id="76" name="Shape 76"/>
          <p:cNvSpPr txBox="1"/>
          <p:nvPr/>
        </p:nvSpPr>
        <p:spPr>
          <a:xfrm>
            <a:off x="3003925" y="2153625"/>
            <a:ext cx="1705800" cy="49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Lisa Clark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6641300" y="4551550"/>
            <a:ext cx="1891800" cy="496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Lisa Kidder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7775100" cy="60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Map showing the distribution of the panelists across the United States.</a:t>
            </a:r>
          </a:p>
        </p:txBody>
      </p:sp>
      <p:pic>
        <p:nvPicPr>
          <p:cNvPr id="83" name="Shape 83" descr="panelist map.PNG"/>
          <p:cNvPicPr preferRelativeResize="0"/>
          <p:nvPr/>
        </p:nvPicPr>
        <p:blipFill rotWithShape="1">
          <a:blip r:embed="rId3">
            <a:alphaModFix/>
          </a:blip>
          <a:srcRect l="1603" b="4743"/>
          <a:stretch/>
        </p:blipFill>
        <p:spPr>
          <a:xfrm>
            <a:off x="1216408" y="497575"/>
            <a:ext cx="6711199" cy="373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1C232"/>
                </a:solidFill>
              </a:rPr>
              <a:t>What is the QM Community?</a:t>
            </a: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spcAft>
                <a:spcPts val="1000"/>
              </a:spcAft>
              <a:buNone/>
            </a:pPr>
            <a:r>
              <a:rPr lang="en" sz="2800">
                <a:solidFill>
                  <a:schemeClr val="dk1"/>
                </a:solidFill>
              </a:rPr>
              <a:t>QM Principles</a:t>
            </a:r>
          </a:p>
          <a:p>
            <a:pPr marL="914400" lvl="0" indent="-406400" rtl="0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SzPct val="100000"/>
              <a:buChar char="➔"/>
            </a:pPr>
            <a:r>
              <a:rPr lang="en" sz="2800">
                <a:solidFill>
                  <a:schemeClr val="accent2"/>
                </a:solidFill>
              </a:rPr>
              <a:t>Continuous</a:t>
            </a:r>
          </a:p>
          <a:p>
            <a:pPr marL="914400" lvl="0" indent="-406400" rtl="0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SzPct val="100000"/>
              <a:buChar char="➔"/>
            </a:pPr>
            <a:r>
              <a:rPr lang="en" sz="2800">
                <a:solidFill>
                  <a:schemeClr val="accent2"/>
                </a:solidFill>
              </a:rPr>
              <a:t>Centered</a:t>
            </a:r>
          </a:p>
          <a:p>
            <a:pPr marL="914400" lvl="0" indent="-406400" rtl="0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SzPct val="100000"/>
              <a:buChar char="➔"/>
            </a:pPr>
            <a:r>
              <a:rPr lang="en" sz="2800">
                <a:solidFill>
                  <a:schemeClr val="accent2"/>
                </a:solidFill>
              </a:rPr>
              <a:t>Collegial</a:t>
            </a:r>
          </a:p>
          <a:p>
            <a:pPr marL="914400" lvl="0" indent="-406400" rtl="0">
              <a:spcBef>
                <a:spcPts val="0"/>
              </a:spcBef>
              <a:spcAft>
                <a:spcPts val="1000"/>
              </a:spcAft>
              <a:buClr>
                <a:schemeClr val="accent2"/>
              </a:buClr>
              <a:buSzPct val="100000"/>
              <a:buChar char="➔"/>
            </a:pPr>
            <a:r>
              <a:rPr lang="en" sz="2800">
                <a:solidFill>
                  <a:schemeClr val="accent2"/>
                </a:solidFill>
              </a:rPr>
              <a:t>Collaborative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solidFill>
                  <a:srgbClr val="F1C232"/>
                </a:solidFill>
              </a:rPr>
              <a:t>Share</a:t>
            </a:r>
          </a:p>
        </p:txBody>
      </p:sp>
      <p:sp>
        <p:nvSpPr>
          <p:cNvPr id="95" name="Shape 95"/>
          <p:cNvSpPr txBox="1">
            <a:spLocks noGrp="1"/>
          </p:cNvSpPr>
          <p:nvPr>
            <p:ph type="body" idx="2"/>
          </p:nvPr>
        </p:nvSpPr>
        <p:spPr>
          <a:xfrm>
            <a:off x="4682675" y="230425"/>
            <a:ext cx="4302000" cy="47124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What is a meaningful conversation you have had at a QM conference?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How have you felt connected?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What makes you keep coming back to QM conferences?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How do you know you are part of the QM Community?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solidFill>
                  <a:srgbClr val="F1C232"/>
                </a:solidFill>
              </a:rPr>
              <a:t>Invite</a:t>
            </a:r>
          </a:p>
        </p:txBody>
      </p:sp>
      <p:sp>
        <p:nvSpPr>
          <p:cNvPr id="101" name="Shape 101"/>
          <p:cNvSpPr txBox="1">
            <a:spLocks noGrp="1"/>
          </p:cNvSpPr>
          <p:nvPr>
            <p:ph type="body" idx="2"/>
          </p:nvPr>
        </p:nvSpPr>
        <p:spPr>
          <a:xfrm>
            <a:off x="4939500" y="327050"/>
            <a:ext cx="3979800" cy="4534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What does QM look like at your institution?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How have you handled course reviews?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Do you have dinner plans tonight?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Can I contact you later to discuss more about _____?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6000">
                <a:solidFill>
                  <a:srgbClr val="F1C232"/>
                </a:solidFill>
              </a:rPr>
              <a:t>Discuss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2400"/>
              <a:t>How do you build QM to support you?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How can we live QM on our campus?</a:t>
            </a:r>
          </a:p>
          <a:p>
            <a:pPr lvl="0">
              <a:spcBef>
                <a:spcPts val="0"/>
              </a:spcBef>
              <a:buNone/>
            </a:pPr>
            <a:r>
              <a:rPr lang="en" sz="2400"/>
              <a:t>What would help you keep the spirit of QM throughout the year?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970050" y="3931950"/>
            <a:ext cx="2636100" cy="765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GoogleDoc for Brainstorming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 sz="3000">
                <a:solidFill>
                  <a:schemeClr val="accent2"/>
                </a:solidFill>
              </a:rPr>
              <a:t>goo.gl/7raCPJ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ctrTitle"/>
          </p:nvPr>
        </p:nvSpPr>
        <p:spPr>
          <a:xfrm>
            <a:off x="311700" y="258550"/>
            <a:ext cx="8520600" cy="28587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solidFill>
                  <a:srgbClr val="F1C232"/>
                </a:solidFill>
                <a:latin typeface="Verdana"/>
                <a:ea typeface="Verdana"/>
                <a:cs typeface="Verdana"/>
                <a:sym typeface="Verdana"/>
              </a:rPr>
              <a:t>Conversations to Connections to Community</a:t>
            </a:r>
          </a:p>
        </p:txBody>
      </p:sp>
      <p:sp>
        <p:nvSpPr>
          <p:cNvPr id="114" name="Shape 114"/>
          <p:cNvSpPr txBox="1"/>
          <p:nvPr/>
        </p:nvSpPr>
        <p:spPr>
          <a:xfrm>
            <a:off x="638250" y="4487875"/>
            <a:ext cx="7867500" cy="489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>
                <a:solidFill>
                  <a:srgbClr val="FFD966"/>
                </a:solidFill>
                <a:latin typeface="Verdana"/>
                <a:ea typeface="Verdana"/>
                <a:cs typeface="Verdana"/>
                <a:sym typeface="Verdana"/>
              </a:rPr>
              <a:t>8th Annual Conference on Quality Assurance in Online Learning, "Blazing New Trails"</a:t>
            </a:r>
          </a:p>
        </p:txBody>
      </p:sp>
      <p:sp>
        <p:nvSpPr>
          <p:cNvPr id="115" name="Shape 115"/>
          <p:cNvSpPr txBox="1"/>
          <p:nvPr/>
        </p:nvSpPr>
        <p:spPr>
          <a:xfrm>
            <a:off x="775700" y="3294687"/>
            <a:ext cx="7368900" cy="101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24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Please complete your session evaluations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-dark-2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On-screen Show (16:9)</PresentationFormat>
  <Paragraphs>38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Verdana</vt:lpstr>
      <vt:lpstr>simple-dark-2</vt:lpstr>
      <vt:lpstr>Conversations to Connections to Community</vt:lpstr>
      <vt:lpstr>Session Objectives</vt:lpstr>
      <vt:lpstr>PowerPoint Presentation</vt:lpstr>
      <vt:lpstr>PowerPoint Presentation</vt:lpstr>
      <vt:lpstr>What is the QM Community?</vt:lpstr>
      <vt:lpstr>Share</vt:lpstr>
      <vt:lpstr>Invite</vt:lpstr>
      <vt:lpstr>Discuss</vt:lpstr>
      <vt:lpstr>Conversations to Connections to Community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Conversations to Connections to Community</dc:title>
  <cp:lastModifiedBy>Lisa</cp:lastModifiedBy>
  <cp:revision>1</cp:revision>
  <dcterms:modified xsi:type="dcterms:W3CDTF">2016-11-04T16:13:58Z</dcterms:modified>
</cp:coreProperties>
</file>