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56" r:id="rId2"/>
    <p:sldId id="257" r:id="rId3"/>
    <p:sldId id="259" r:id="rId4"/>
    <p:sldId id="263" r:id="rId5"/>
    <p:sldId id="260" r:id="rId6"/>
    <p:sldId id="264" r:id="rId7"/>
    <p:sldId id="265" r:id="rId8"/>
    <p:sldId id="267" r:id="rId9"/>
    <p:sldId id="268" r:id="rId10"/>
    <p:sldId id="269" r:id="rId11"/>
    <p:sldId id="262" r:id="rId12"/>
    <p:sldId id="270" r:id="rId13"/>
    <p:sldId id="271" r:id="rId14"/>
    <p:sldId id="272" r:id="rId15"/>
    <p:sldId id="273" r:id="rId16"/>
    <p:sldId id="261" r:id="rId17"/>
    <p:sldId id="258"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6" d="100"/>
          <a:sy n="76" d="100"/>
        </p:scale>
        <p:origin x="-18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198927-3286-554D-BE1C-4A2A7883726A}" type="datetimeFigureOut">
              <a:rPr lang="en-US" smtClean="0"/>
              <a:t>9/24/13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1183F3-9B53-9C4F-BB28-D5B81E717AA5}" type="slidenum">
              <a:rPr lang="en-US" smtClean="0"/>
              <a:t>‹#›</a:t>
            </a:fld>
            <a:endParaRPr lang="en-US"/>
          </a:p>
        </p:txBody>
      </p:sp>
    </p:spTree>
    <p:extLst>
      <p:ext uri="{BB962C8B-B14F-4D97-AF65-F5344CB8AC3E}">
        <p14:creationId xmlns:p14="http://schemas.microsoft.com/office/powerpoint/2010/main" val="205161710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Interior Title slide">
    <p:spTree>
      <p:nvGrpSpPr>
        <p:cNvPr id="1" name=""/>
        <p:cNvGrpSpPr/>
        <p:nvPr/>
      </p:nvGrpSpPr>
      <p:grpSpPr>
        <a:xfrm>
          <a:off x="0" y="0"/>
          <a:ext cx="0" cy="0"/>
          <a:chOff x="0" y="0"/>
          <a:chExt cx="0" cy="0"/>
        </a:xfrm>
      </p:grpSpPr>
      <p:pic>
        <p:nvPicPr>
          <p:cNvPr id="7" name="Picture 6" descr="QM_masterinsidetemplate3title.jpg"/>
          <p:cNvPicPr>
            <a:picLocks noChangeAspect="1"/>
          </p:cNvPicPr>
          <p:nvPr userDrawn="1"/>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685800" y="2130425"/>
            <a:ext cx="7772400" cy="1470025"/>
          </a:xfrm>
        </p:spPr>
        <p:txBody>
          <a:bodyPr anchor="ctr">
            <a:normAutofit/>
          </a:bodyPr>
          <a:lstStyle>
            <a:lvl1pPr algn="ctr">
              <a:defRPr sz="4200"/>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F54BA9A-017F-B043-8F7F-6A93C467653A}" type="datetimeFigureOut">
              <a:rPr lang="en-US" smtClean="0"/>
              <a:pPr/>
              <a:t>9/24/13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7BE24E-2BFF-1B46-9F7C-6242F335E55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54BA9A-017F-B043-8F7F-6A93C467653A}" type="datetimeFigureOut">
              <a:rPr lang="en-US" smtClean="0"/>
              <a:pPr/>
              <a:t>9/24/13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7BE24E-2BFF-1B46-9F7C-6242F335E55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54BA9A-017F-B043-8F7F-6A93C467653A}" type="datetimeFigureOut">
              <a:rPr lang="en-US" smtClean="0"/>
              <a:pPr/>
              <a:t>9/24/13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7BE24E-2BFF-1B46-9F7C-6242F335E554}"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54BA9A-017F-B043-8F7F-6A93C467653A}" type="datetimeFigureOut">
              <a:rPr lang="en-US" smtClean="0"/>
              <a:pPr/>
              <a:t>9/24/13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7BE24E-2BFF-1B46-9F7C-6242F335E55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terior Slide">
    <p:spTree>
      <p:nvGrpSpPr>
        <p:cNvPr id="1" name=""/>
        <p:cNvGrpSpPr/>
        <p:nvPr/>
      </p:nvGrpSpPr>
      <p:grpSpPr>
        <a:xfrm>
          <a:off x="0" y="0"/>
          <a:ext cx="0" cy="0"/>
          <a:chOff x="0" y="0"/>
          <a:chExt cx="0" cy="0"/>
        </a:xfrm>
      </p:grpSpPr>
      <p:sp>
        <p:nvSpPr>
          <p:cNvPr id="2" name="Title 1"/>
          <p:cNvSpPr>
            <a:spLocks noGrp="1"/>
          </p:cNvSpPr>
          <p:nvPr>
            <p:ph type="title"/>
          </p:nvPr>
        </p:nvSpPr>
        <p:spPr>
          <a:xfrm>
            <a:off x="1612811" y="176188"/>
            <a:ext cx="7347813" cy="906715"/>
          </a:xfrm>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8229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FF54BA9A-017F-B043-8F7F-6A93C467653A}" type="datetimeFigureOut">
              <a:rPr lang="en-US" smtClean="0"/>
              <a:pPr/>
              <a:t>9/24/13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7BE24E-2BFF-1B46-9F7C-6242F335E55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beginning slide">
    <p:spTree>
      <p:nvGrpSpPr>
        <p:cNvPr id="1" name=""/>
        <p:cNvGrpSpPr/>
        <p:nvPr/>
      </p:nvGrpSpPr>
      <p:grpSpPr>
        <a:xfrm>
          <a:off x="0" y="0"/>
          <a:ext cx="0" cy="0"/>
          <a:chOff x="0" y="0"/>
          <a:chExt cx="0" cy="0"/>
        </a:xfrm>
      </p:grpSpPr>
      <p:pic>
        <p:nvPicPr>
          <p:cNvPr id="7" name="Picture 6" descr="QM_pptcover2.jpg"/>
          <p:cNvPicPr>
            <a:picLocks noChangeAspect="1"/>
          </p:cNvPicPr>
          <p:nvPr userDrawn="1"/>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2106934" y="590676"/>
            <a:ext cx="6744163" cy="4410385"/>
          </a:xfrm>
        </p:spPr>
        <p:txBody>
          <a:bodyPr anchor="ctr"/>
          <a:lstStyle>
            <a:lvl1pPr algn="ctr">
              <a:defRPr sz="4000" b="0" cap="none">
                <a:latin typeface="+mn-lt"/>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fld id="{FF54BA9A-017F-B043-8F7F-6A93C467653A}" type="datetimeFigureOut">
              <a:rPr lang="en-US" smtClean="0"/>
              <a:pPr/>
              <a:t>9/24/13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7BE24E-2BFF-1B46-9F7C-6242F335E55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pic>
        <p:nvPicPr>
          <p:cNvPr id="7" name="Picture 6" descr="QM_pptBackcover.jpg"/>
          <p:cNvPicPr>
            <a:picLocks noChangeAspect="1"/>
          </p:cNvPicPr>
          <p:nvPr userDrawn="1"/>
        </p:nvPicPr>
        <p:blipFill>
          <a:blip r:embed="rId2"/>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p>
            <a:fld id="{FF54BA9A-017F-B043-8F7F-6A93C467653A}" type="datetimeFigureOut">
              <a:rPr lang="en-US" smtClean="0"/>
              <a:pPr/>
              <a:t>9/24/13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7BE24E-2BFF-1B46-9F7C-6242F335E55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F54BA9A-017F-B043-8F7F-6A93C467653A}" type="datetimeFigureOut">
              <a:rPr lang="en-US" smtClean="0"/>
              <a:pPr/>
              <a:t>9/24/13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7BE24E-2BFF-1B46-9F7C-6242F335E55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F54BA9A-017F-B043-8F7F-6A93C467653A}" type="datetimeFigureOut">
              <a:rPr lang="en-US" smtClean="0"/>
              <a:pPr/>
              <a:t>9/24/13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7BE24E-2BFF-1B46-9F7C-6242F335E55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F54BA9A-017F-B043-8F7F-6A93C467653A}" type="datetimeFigureOut">
              <a:rPr lang="en-US" smtClean="0"/>
              <a:pPr/>
              <a:t>9/24/13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7BE24E-2BFF-1B46-9F7C-6242F335E55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54BA9A-017F-B043-8F7F-6A93C467653A}" type="datetimeFigureOut">
              <a:rPr lang="en-US" smtClean="0"/>
              <a:pPr/>
              <a:t>9/24/13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7BE24E-2BFF-1B46-9F7C-6242F335E55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54BA9A-017F-B043-8F7F-6A93C467653A}" type="datetimeFigureOut">
              <a:rPr lang="en-US" smtClean="0"/>
              <a:pPr/>
              <a:t>9/24/13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7BE24E-2BFF-1B46-9F7C-6242F335E55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QM_masterinsidetemplate3.jpg"/>
          <p:cNvPicPr>
            <a:picLocks noChangeAspect="1"/>
          </p:cNvPicPr>
          <p:nvPr userDrawn="1"/>
        </p:nvPicPr>
        <p:blipFill>
          <a:blip r:embed="rId14"/>
          <a:stretch>
            <a:fillRect/>
          </a:stretch>
        </p:blipFill>
        <p:spPr>
          <a:xfrm>
            <a:off x="0" y="0"/>
            <a:ext cx="9144000" cy="6858000"/>
          </a:xfrm>
          <a:prstGeom prst="rect">
            <a:avLst/>
          </a:prstGeom>
        </p:spPr>
      </p:pic>
      <p:sp>
        <p:nvSpPr>
          <p:cNvPr id="2" name="Title Placeholder 1"/>
          <p:cNvSpPr>
            <a:spLocks noGrp="1"/>
          </p:cNvSpPr>
          <p:nvPr>
            <p:ph type="title"/>
          </p:nvPr>
        </p:nvSpPr>
        <p:spPr>
          <a:xfrm>
            <a:off x="1612811" y="176188"/>
            <a:ext cx="7347813" cy="906715"/>
          </a:xfrm>
          <a:prstGeom prst="rect">
            <a:avLst/>
          </a:prstGeom>
        </p:spPr>
        <p:txBody>
          <a:bodyPr vert="horz" lIns="91440" tIns="45720" rIns="91440" bIns="45720" rtlCol="0" anchor="b">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54BA9A-017F-B043-8F7F-6A93C467653A}" type="datetimeFigureOut">
              <a:rPr lang="en-US" smtClean="0"/>
              <a:pPr/>
              <a:t>9/24/13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7BE24E-2BFF-1B46-9F7C-6242F335E55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0" r:id="rId1"/>
    <p:sldLayoutId id="2147483652" r:id="rId2"/>
    <p:sldLayoutId id="2147483651" r:id="rId3"/>
    <p:sldLayoutId id="2147483650" r:id="rId4"/>
    <p:sldLayoutId id="2147483661"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l" defTabSz="457200" rtl="0" eaLnBrk="1" latinLnBrk="0" hangingPunct="1">
        <a:spcBef>
          <a:spcPct val="0"/>
        </a:spcBef>
        <a:buNone/>
        <a:defRPr sz="40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2106934" y="590676"/>
            <a:ext cx="6899217" cy="4410385"/>
          </a:xfrm>
        </p:spPr>
        <p:txBody>
          <a:bodyPr/>
          <a:lstStyle/>
          <a:p>
            <a:r>
              <a:rPr lang="en-US" sz="3200" b="1" dirty="0"/>
              <a:t>QM </a:t>
            </a:r>
            <a:r>
              <a:rPr lang="en-US" sz="3200" b="1" dirty="0" smtClean="0"/>
              <a:t>Continuing </a:t>
            </a:r>
            <a:r>
              <a:rPr lang="en-US" sz="3200" b="1" dirty="0"/>
              <a:t>and Professional </a:t>
            </a:r>
            <a:r>
              <a:rPr lang="en-US" sz="3200" b="1" dirty="0" smtClean="0"/>
              <a:t>Education (CPE) </a:t>
            </a:r>
            <a:r>
              <a:rPr lang="en-US" sz="3200" b="1" dirty="0"/>
              <a:t>Rubric </a:t>
            </a:r>
            <a:r>
              <a:rPr lang="en-US" sz="3200" b="1" dirty="0" smtClean="0"/>
              <a:t/>
            </a:r>
            <a:br>
              <a:rPr lang="en-US" sz="3200" b="1" dirty="0" smtClean="0"/>
            </a:br>
            <a:r>
              <a:rPr lang="en-US" sz="3200" b="1" dirty="0" smtClean="0"/>
              <a:t>Developed in Collaboration </a:t>
            </a:r>
            <a:r>
              <a:rPr lang="en-US" sz="3200" b="1" dirty="0"/>
              <a:t>with </a:t>
            </a:r>
            <a:r>
              <a:rPr lang="en-US" sz="3200" b="1" dirty="0" smtClean="0"/>
              <a:t>UPCEA</a:t>
            </a:r>
            <a:br>
              <a:rPr lang="en-US" sz="3200" b="1" dirty="0" smtClean="0"/>
            </a:br>
            <a:r>
              <a:rPr lang="en-US" sz="3200" dirty="0"/>
              <a:t/>
            </a:r>
            <a:br>
              <a:rPr lang="en-US" sz="3200" dirty="0"/>
            </a:br>
            <a:r>
              <a:rPr lang="en-US" sz="2800" i="1" dirty="0"/>
              <a:t>Ron </a:t>
            </a:r>
            <a:r>
              <a:rPr lang="en-US" sz="2800" i="1" dirty="0" smtClean="0"/>
              <a:t>Legon </a:t>
            </a:r>
            <a:br>
              <a:rPr lang="en-US" sz="2800" i="1" dirty="0" smtClean="0"/>
            </a:br>
            <a:r>
              <a:rPr lang="en-US" sz="2800" i="1" dirty="0" smtClean="0"/>
              <a:t>Executive Director</a:t>
            </a:r>
            <a:r>
              <a:rPr lang="en-US" sz="2800" i="1" dirty="0"/>
              <a:t/>
            </a:r>
            <a:br>
              <a:rPr lang="en-US" sz="2800" i="1" dirty="0"/>
            </a:br>
            <a:r>
              <a:rPr lang="en-US" sz="2800" i="1" dirty="0" smtClean="0"/>
              <a:t>The Quality </a:t>
            </a:r>
            <a:r>
              <a:rPr lang="en-US" sz="2800" i="1" dirty="0"/>
              <a:t>Matters Program</a:t>
            </a:r>
            <a:r>
              <a:rPr lang="en-US" sz="2800" dirty="0"/>
              <a:t/>
            </a:r>
            <a:br>
              <a:rPr lang="en-US" sz="2800" dirty="0"/>
            </a:br>
            <a:endParaRPr lang="en-US" sz="2800" dirty="0"/>
          </a:p>
        </p:txBody>
      </p:sp>
      <p:sp>
        <p:nvSpPr>
          <p:cNvPr id="2" name="Footer Placeholder 1"/>
          <p:cNvSpPr>
            <a:spLocks noGrp="1"/>
          </p:cNvSpPr>
          <p:nvPr>
            <p:ph type="ftr" sz="quarter" idx="11"/>
          </p:nvPr>
        </p:nvSpPr>
        <p:spPr/>
        <p:txBody>
          <a:bodyPr/>
          <a:lstStyle/>
          <a:p>
            <a:r>
              <a:rPr lang="cs-CZ" smtClean="0"/>
              <a:t>(c) 2011 MarylandOnline, Inc.</a:t>
            </a:r>
            <a:endParaRPr lang="en-US"/>
          </a:p>
        </p:txBody>
      </p:sp>
      <p:sp>
        <p:nvSpPr>
          <p:cNvPr id="3" name="Slide Number Placeholder 2"/>
          <p:cNvSpPr>
            <a:spLocks noGrp="1"/>
          </p:cNvSpPr>
          <p:nvPr>
            <p:ph type="sldNum" sz="quarter" idx="12"/>
          </p:nvPr>
        </p:nvSpPr>
        <p:spPr/>
        <p:txBody>
          <a:bodyPr/>
          <a:lstStyle/>
          <a:p>
            <a:fld id="{DA7BE24E-2BFF-1B46-9F7C-6242F335E554}" type="slidenum">
              <a:rPr lang="en-US" smtClean="0"/>
              <a:pPr/>
              <a:t>1</a:t>
            </a:fld>
            <a:endParaRPr lang="en-US"/>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Increased Emphasis on </a:t>
            </a:r>
            <a:br>
              <a:rPr lang="en-US" dirty="0" smtClean="0"/>
            </a:br>
            <a:r>
              <a:rPr lang="en-US" dirty="0" smtClean="0"/>
              <a:t>Content Quality</a:t>
            </a:r>
            <a:endParaRPr lang="en-US" dirty="0"/>
          </a:p>
        </p:txBody>
      </p:sp>
      <p:sp>
        <p:nvSpPr>
          <p:cNvPr id="3" name="Content Placeholder 2"/>
          <p:cNvSpPr>
            <a:spLocks noGrp="1"/>
          </p:cNvSpPr>
          <p:nvPr>
            <p:ph sz="half" idx="1"/>
          </p:nvPr>
        </p:nvSpPr>
        <p:spPr>
          <a:xfrm>
            <a:off x="457200" y="1600200"/>
            <a:ext cx="8229600" cy="5050995"/>
          </a:xfrm>
        </p:spPr>
        <p:txBody>
          <a:bodyPr>
            <a:normAutofit lnSpcReduction="10000"/>
          </a:bodyPr>
          <a:lstStyle/>
          <a:p>
            <a:r>
              <a:rPr lang="en-US" dirty="0"/>
              <a:t>The CPE Rubric places more emphasis on content </a:t>
            </a:r>
            <a:r>
              <a:rPr lang="en-US" dirty="0" smtClean="0"/>
              <a:t>mastery </a:t>
            </a:r>
          </a:p>
          <a:p>
            <a:r>
              <a:rPr lang="en-US" dirty="0"/>
              <a:t>T</a:t>
            </a:r>
            <a:r>
              <a:rPr lang="en-US" dirty="0" smtClean="0"/>
              <a:t>he </a:t>
            </a:r>
            <a:r>
              <a:rPr lang="en-US" dirty="0"/>
              <a:t>more rigorous content standards of the QM Publisher Rubric </a:t>
            </a:r>
            <a:r>
              <a:rPr lang="en-US" dirty="0"/>
              <a:t>have been incorporated into the CPE Rubric </a:t>
            </a:r>
            <a:endParaRPr lang="en-US" dirty="0" smtClean="0"/>
          </a:p>
          <a:p>
            <a:pPr lvl="1"/>
            <a:r>
              <a:rPr lang="en-US" dirty="0" smtClean="0"/>
              <a:t>4.3 The instructional </a:t>
            </a:r>
            <a:r>
              <a:rPr lang="en-US" dirty="0"/>
              <a:t>materials are current and authoritative </a:t>
            </a:r>
            <a:endParaRPr lang="en-US" dirty="0" smtClean="0"/>
          </a:p>
          <a:p>
            <a:pPr lvl="1"/>
            <a:r>
              <a:rPr lang="en-US" dirty="0" smtClean="0"/>
              <a:t>4.4 The </a:t>
            </a:r>
            <a:r>
              <a:rPr lang="en-US" dirty="0"/>
              <a:t>instructional materials have sufficient breadth and depth for the course taker to learn the </a:t>
            </a:r>
            <a:r>
              <a:rPr lang="en-US" dirty="0" smtClean="0"/>
              <a:t>subject </a:t>
            </a:r>
          </a:p>
          <a:p>
            <a:pPr lvl="1"/>
            <a:r>
              <a:rPr lang="en-US" dirty="0" smtClean="0"/>
              <a:t>2.5 (Learning objectives appropriate to content &amp; course level ) Increased emphasis </a:t>
            </a:r>
            <a:r>
              <a:rPr lang="en-US" dirty="0"/>
              <a:t>on content </a:t>
            </a:r>
            <a:r>
              <a:rPr lang="en-US" dirty="0" smtClean="0"/>
              <a:t>in the annotation </a:t>
            </a:r>
          </a:p>
          <a:p>
            <a:pPr lvl="1"/>
            <a:r>
              <a:rPr lang="en-US" dirty="0"/>
              <a:t>G</a:t>
            </a:r>
            <a:r>
              <a:rPr lang="en-US" dirty="0" smtClean="0"/>
              <a:t>reater </a:t>
            </a:r>
            <a:r>
              <a:rPr lang="en-US" dirty="0"/>
              <a:t>reliance on the SMEs on the CPE Review Teams.</a:t>
            </a:r>
            <a:r>
              <a:rPr lang="en-US" dirty="0"/>
              <a:t> </a:t>
            </a:r>
          </a:p>
        </p:txBody>
      </p:sp>
    </p:spTree>
    <p:extLst>
      <p:ext uri="{BB962C8B-B14F-4D97-AF65-F5344CB8AC3E}">
        <p14:creationId xmlns:p14="http://schemas.microsoft.com/office/powerpoint/2010/main" val="155560850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85800" y="2130425"/>
            <a:ext cx="7772400" cy="2665788"/>
          </a:xfrm>
        </p:spPr>
        <p:txBody>
          <a:bodyPr>
            <a:normAutofit fontScale="90000"/>
          </a:bodyPr>
          <a:lstStyle/>
          <a:p>
            <a:r>
              <a:rPr lang="en-US" b="1" dirty="0"/>
              <a:t>Results of the Early CPE </a:t>
            </a:r>
            <a:r>
              <a:rPr lang="en-US" b="1" dirty="0" smtClean="0"/>
              <a:t>Reviews</a:t>
            </a:r>
            <a:br>
              <a:rPr lang="en-US" b="1" dirty="0" smtClean="0"/>
            </a:br>
            <a:r>
              <a:rPr lang="en-US" b="1" dirty="0"/>
              <a:t/>
            </a:r>
            <a:br>
              <a:rPr lang="en-US" b="1" dirty="0"/>
            </a:br>
            <a:r>
              <a:rPr lang="en-US" dirty="0" smtClean="0"/>
              <a:t> (</a:t>
            </a:r>
            <a:r>
              <a:rPr lang="en-US" sz="3200" dirty="0" smtClean="0"/>
              <a:t>11 of 13 foundation and developmental MOOCs supported with Gates Foundation grants)</a:t>
            </a:r>
            <a:endParaRPr lang="en-US" dirty="0"/>
          </a:p>
        </p:txBody>
      </p:sp>
    </p:spTree>
    <p:extLst>
      <p:ext uri="{BB962C8B-B14F-4D97-AF65-F5344CB8AC3E}">
        <p14:creationId xmlns:p14="http://schemas.microsoft.com/office/powerpoint/2010/main" val="302947312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lgn="ctr"/>
            <a:r>
              <a:rPr lang="en-US" dirty="0" smtClean="0"/>
              <a:t>Results of Early MOOC Reviews</a:t>
            </a:r>
            <a:endParaRPr lang="en-US" dirty="0"/>
          </a:p>
        </p:txBody>
      </p:sp>
      <p:sp>
        <p:nvSpPr>
          <p:cNvPr id="8" name="Content Placeholder 7"/>
          <p:cNvSpPr>
            <a:spLocks noGrp="1"/>
          </p:cNvSpPr>
          <p:nvPr>
            <p:ph sz="half" idx="1"/>
          </p:nvPr>
        </p:nvSpPr>
        <p:spPr>
          <a:xfrm>
            <a:off x="457200" y="1600200"/>
            <a:ext cx="8229600" cy="5257800"/>
          </a:xfrm>
        </p:spPr>
        <p:txBody>
          <a:bodyPr>
            <a:normAutofit fontScale="92500" lnSpcReduction="10000"/>
          </a:bodyPr>
          <a:lstStyle/>
          <a:p>
            <a:r>
              <a:rPr lang="en-US" dirty="0"/>
              <a:t>Only 3 of 11 MOOCs met standards without amendment and one more since </a:t>
            </a:r>
            <a:r>
              <a:rPr lang="en-US" dirty="0" smtClean="0"/>
              <a:t>amendment </a:t>
            </a:r>
          </a:p>
          <a:p>
            <a:r>
              <a:rPr lang="en-US" dirty="0"/>
              <a:t>M</a:t>
            </a:r>
            <a:r>
              <a:rPr lang="en-US" dirty="0" smtClean="0"/>
              <a:t>ost </a:t>
            </a:r>
            <a:r>
              <a:rPr lang="en-US" dirty="0"/>
              <a:t>frequently missed standards, with the essential ones asterisked:</a:t>
            </a:r>
          </a:p>
          <a:p>
            <a:pPr lvl="1"/>
            <a:r>
              <a:rPr lang="en-US" dirty="0"/>
              <a:t>1.6 Minimum Technical Skills Required (more than half)</a:t>
            </a:r>
          </a:p>
          <a:p>
            <a:pPr lvl="1"/>
            <a:r>
              <a:rPr lang="en-US" dirty="0"/>
              <a:t>7.3 Support Services and Resources for Students (more than half)</a:t>
            </a:r>
          </a:p>
          <a:p>
            <a:pPr lvl="1"/>
            <a:r>
              <a:rPr lang="en-US" dirty="0"/>
              <a:t>***2.2, 2.3 and 5.1 Measurable Module/Unit Learning Objectives, Instructions and Activities (nearly half)</a:t>
            </a:r>
          </a:p>
          <a:p>
            <a:pPr lvl="1"/>
            <a:r>
              <a:rPr lang="en-US" dirty="0"/>
              <a:t>*2.1 Measurable Course Objectives (a third)</a:t>
            </a:r>
            <a:r>
              <a:rPr lang="en-US" dirty="0" smtClean="0"/>
              <a:t>*</a:t>
            </a:r>
            <a:r>
              <a:rPr lang="en-US" dirty="0"/>
              <a:t>7.2 Link to Accessibility Services (nearly half)</a:t>
            </a:r>
          </a:p>
          <a:p>
            <a:pPr lvl="1"/>
            <a:r>
              <a:rPr lang="en-US" dirty="0"/>
              <a:t>8.1 Guidance on Accessibility Support (nearly half</a:t>
            </a:r>
            <a:r>
              <a:rPr lang="en-US" dirty="0" smtClean="0"/>
              <a:t>)</a:t>
            </a:r>
            <a:endParaRPr lang="en-US" dirty="0"/>
          </a:p>
          <a:p>
            <a:pPr lvl="1"/>
            <a:r>
              <a:rPr lang="en-US" dirty="0"/>
              <a:t>1.8 Learner Self-Introductions (nearly a third)</a:t>
            </a:r>
          </a:p>
          <a:p>
            <a:pPr lvl="1"/>
            <a:r>
              <a:rPr lang="en-US" dirty="0"/>
              <a:t>*5.3 </a:t>
            </a:r>
            <a:r>
              <a:rPr lang="en-US" dirty="0" smtClean="0"/>
              <a:t>Facilitator feedback (</a:t>
            </a:r>
            <a:r>
              <a:rPr lang="en-US" dirty="0"/>
              <a:t>nearly a third</a:t>
            </a:r>
            <a:r>
              <a:rPr lang="en-US" dirty="0" smtClean="0"/>
              <a:t>)</a:t>
            </a:r>
            <a:endParaRPr lang="en-US" dirty="0"/>
          </a:p>
        </p:txBody>
      </p:sp>
    </p:spTree>
    <p:extLst>
      <p:ext uri="{BB962C8B-B14F-4D97-AF65-F5344CB8AC3E}">
        <p14:creationId xmlns:p14="http://schemas.microsoft.com/office/powerpoint/2010/main" val="271154764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Reviewers’ Comments (1)</a:t>
            </a:r>
            <a:endParaRPr lang="en-US" dirty="0"/>
          </a:p>
        </p:txBody>
      </p:sp>
      <p:sp>
        <p:nvSpPr>
          <p:cNvPr id="3" name="Content Placeholder 2"/>
          <p:cNvSpPr>
            <a:spLocks noGrp="1"/>
          </p:cNvSpPr>
          <p:nvPr>
            <p:ph sz="half" idx="1"/>
          </p:nvPr>
        </p:nvSpPr>
        <p:spPr/>
        <p:txBody>
          <a:bodyPr/>
          <a:lstStyle/>
          <a:p>
            <a:r>
              <a:rPr lang="en-US" dirty="0"/>
              <a:t>MOOC content was widely praised by QM Peer </a:t>
            </a:r>
            <a:r>
              <a:rPr lang="en-US" dirty="0" smtClean="0"/>
              <a:t>Reviewers:</a:t>
            </a:r>
            <a:r>
              <a:rPr lang="en-US" dirty="0"/>
              <a:t/>
            </a:r>
            <a:br>
              <a:rPr lang="en-US" dirty="0"/>
            </a:br>
            <a:r>
              <a:rPr lang="en-US" dirty="0"/>
              <a:t/>
            </a:r>
            <a:br>
              <a:rPr lang="en-US" dirty="0"/>
            </a:br>
            <a:r>
              <a:rPr lang="en-US" dirty="0"/>
              <a:t>“</a:t>
            </a:r>
            <a:r>
              <a:rPr lang="en-US" i="1" dirty="0"/>
              <a:t>I think the course did a great job of providing the design necessary to meet that and other related objectives</a:t>
            </a:r>
            <a:r>
              <a:rPr lang="en-US" dirty="0"/>
              <a:t>.”</a:t>
            </a:r>
            <a:br>
              <a:rPr lang="en-US" dirty="0"/>
            </a:br>
            <a:r>
              <a:rPr lang="en-US" dirty="0" smtClean="0"/>
              <a:t/>
            </a:r>
            <a:br>
              <a:rPr lang="en-US" dirty="0" smtClean="0"/>
            </a:br>
            <a:r>
              <a:rPr lang="en-US" dirty="0"/>
              <a:t>“</a:t>
            </a:r>
            <a:r>
              <a:rPr lang="en-US" i="1" dirty="0"/>
              <a:t>I think the MOOC I reviewed was EXCELLENT!</a:t>
            </a:r>
            <a:r>
              <a:rPr lang="en-US" dirty="0"/>
              <a:t>”</a:t>
            </a:r>
            <a:r>
              <a:rPr lang="en-US" dirty="0"/>
              <a:t> </a:t>
            </a:r>
          </a:p>
        </p:txBody>
      </p:sp>
    </p:spTree>
    <p:extLst>
      <p:ext uri="{BB962C8B-B14F-4D97-AF65-F5344CB8AC3E}">
        <p14:creationId xmlns:p14="http://schemas.microsoft.com/office/powerpoint/2010/main" val="314439607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lgn="ctr"/>
            <a:r>
              <a:rPr lang="en-US" dirty="0" smtClean="0"/>
              <a:t>Reviewers’ Comments (2)</a:t>
            </a:r>
            <a:endParaRPr lang="en-US" dirty="0"/>
          </a:p>
        </p:txBody>
      </p:sp>
      <p:sp>
        <p:nvSpPr>
          <p:cNvPr id="8" name="Content Placeholder 7"/>
          <p:cNvSpPr>
            <a:spLocks noGrp="1"/>
          </p:cNvSpPr>
          <p:nvPr>
            <p:ph sz="half" idx="1"/>
          </p:nvPr>
        </p:nvSpPr>
        <p:spPr>
          <a:xfrm>
            <a:off x="457200" y="1600200"/>
            <a:ext cx="8229600" cy="5257800"/>
          </a:xfrm>
        </p:spPr>
        <p:txBody>
          <a:bodyPr>
            <a:normAutofit fontScale="92500" lnSpcReduction="20000"/>
          </a:bodyPr>
          <a:lstStyle/>
          <a:p>
            <a:r>
              <a:rPr lang="en-US" dirty="0"/>
              <a:t>T</a:t>
            </a:r>
            <a:r>
              <a:rPr lang="en-US" dirty="0" smtClean="0"/>
              <a:t>he </a:t>
            </a:r>
            <a:r>
              <a:rPr lang="en-US" dirty="0"/>
              <a:t>majority of QM Peer Reviewers doubt these courses could substitute for traditional online or classroom courses for college credit for the “typical” </a:t>
            </a:r>
            <a:r>
              <a:rPr lang="en-US" dirty="0" smtClean="0"/>
              <a:t>student: </a:t>
            </a:r>
            <a:br>
              <a:rPr lang="en-US" dirty="0" smtClean="0"/>
            </a:br>
            <a:r>
              <a:rPr lang="en-US" dirty="0" smtClean="0"/>
              <a:t/>
            </a:r>
            <a:br>
              <a:rPr lang="en-US" dirty="0" smtClean="0"/>
            </a:br>
            <a:r>
              <a:rPr lang="en-US" dirty="0"/>
              <a:t>“</a:t>
            </a:r>
            <a:r>
              <a:rPr lang="en-US" i="1" dirty="0"/>
              <a:t>Considering the requirement for personal maturity and discipline one has to have to take an online course, and the fact that the MOOC arrangement cannot provide extensive support to the student, a MOOC of this quality can serve the described student quite well</a:t>
            </a:r>
            <a:r>
              <a:rPr lang="en-US" dirty="0"/>
              <a:t>.”</a:t>
            </a:r>
            <a:br>
              <a:rPr lang="en-US" dirty="0"/>
            </a:br>
            <a:r>
              <a:rPr lang="en-US" dirty="0"/>
              <a:t/>
            </a:r>
            <a:br>
              <a:rPr lang="en-US" dirty="0"/>
            </a:br>
            <a:r>
              <a:rPr lang="en-US" dirty="0"/>
              <a:t>“</a:t>
            </a:r>
            <a:r>
              <a:rPr lang="en-US" i="1" dirty="0"/>
              <a:t>A typical developmental student needs lots of support, is easily frustrated, and needs constant encouragement to trust in their abilities. I don't see MOOCs being able to offer enough resources to a developmental student who already is in a higher risk category to stop o</a:t>
            </a:r>
            <a:r>
              <a:rPr lang="en-US" dirty="0"/>
              <a:t>ut.”</a:t>
            </a:r>
            <a:r>
              <a:rPr lang="en-US" dirty="0"/>
              <a:t> </a:t>
            </a:r>
            <a:endParaRPr lang="en-US" dirty="0"/>
          </a:p>
        </p:txBody>
      </p:sp>
    </p:spTree>
    <p:extLst>
      <p:ext uri="{BB962C8B-B14F-4D97-AF65-F5344CB8AC3E}">
        <p14:creationId xmlns:p14="http://schemas.microsoft.com/office/powerpoint/2010/main" val="149427008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Reviewers’ Comments (3)</a:t>
            </a:r>
            <a:endParaRPr lang="en-US" dirty="0"/>
          </a:p>
        </p:txBody>
      </p:sp>
      <p:sp>
        <p:nvSpPr>
          <p:cNvPr id="3" name="Content Placeholder 2"/>
          <p:cNvSpPr>
            <a:spLocks noGrp="1"/>
          </p:cNvSpPr>
          <p:nvPr>
            <p:ph sz="half" idx="1"/>
          </p:nvPr>
        </p:nvSpPr>
        <p:spPr/>
        <p:txBody>
          <a:bodyPr/>
          <a:lstStyle/>
          <a:p>
            <a:r>
              <a:rPr lang="en-US" dirty="0" smtClean="0"/>
              <a:t>QM peer reviewers </a:t>
            </a:r>
            <a:r>
              <a:rPr lang="en-US" dirty="0"/>
              <a:t>see these courses as remediation and preparation for college-level course </a:t>
            </a:r>
            <a:r>
              <a:rPr lang="en-US" dirty="0" smtClean="0"/>
              <a:t>work:</a:t>
            </a:r>
            <a:br>
              <a:rPr lang="en-US" dirty="0" smtClean="0"/>
            </a:br>
            <a:r>
              <a:rPr lang="en-US" dirty="0" smtClean="0"/>
              <a:t/>
            </a:r>
            <a:br>
              <a:rPr lang="en-US" dirty="0" smtClean="0"/>
            </a:br>
            <a:r>
              <a:rPr lang="en-US" dirty="0" smtClean="0"/>
              <a:t>“</a:t>
            </a:r>
            <a:r>
              <a:rPr lang="en-US" i="1" dirty="0" smtClean="0"/>
              <a:t>A </a:t>
            </a:r>
            <a:r>
              <a:rPr lang="en-US" i="1" dirty="0"/>
              <a:t>fully online course to help students prepare for general education courses will be very useful</a:t>
            </a:r>
            <a:r>
              <a:rPr lang="en-US" dirty="0" smtClean="0"/>
              <a:t>.” </a:t>
            </a:r>
            <a:br>
              <a:rPr lang="en-US" dirty="0" smtClean="0"/>
            </a:br>
            <a:r>
              <a:rPr lang="en-US" dirty="0" smtClean="0"/>
              <a:t/>
            </a:r>
            <a:br>
              <a:rPr lang="en-US" dirty="0" smtClean="0"/>
            </a:br>
            <a:r>
              <a:rPr lang="en-US" dirty="0" smtClean="0"/>
              <a:t>“</a:t>
            </a:r>
            <a:r>
              <a:rPr lang="en-US" i="1" dirty="0" smtClean="0"/>
              <a:t>I </a:t>
            </a:r>
            <a:r>
              <a:rPr lang="en-US" i="1" dirty="0"/>
              <a:t>think this course would be great for learners in need of a self-paced review work before entering the next level of course</a:t>
            </a:r>
            <a:r>
              <a:rPr lang="en-US" dirty="0" smtClean="0"/>
              <a:t>.” </a:t>
            </a:r>
            <a:endParaRPr lang="en-US" dirty="0"/>
          </a:p>
        </p:txBody>
      </p:sp>
    </p:spTree>
    <p:extLst>
      <p:ext uri="{BB962C8B-B14F-4D97-AF65-F5344CB8AC3E}">
        <p14:creationId xmlns:p14="http://schemas.microsoft.com/office/powerpoint/2010/main" val="75354399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u="sng" dirty="0" smtClean="0"/>
              <a:t>Your</a:t>
            </a:r>
            <a:r>
              <a:rPr lang="en-US" dirty="0" smtClean="0"/>
              <a:t> Questions and Comments</a:t>
            </a:r>
            <a:endParaRPr lang="en-US" dirty="0"/>
          </a:p>
        </p:txBody>
      </p:sp>
    </p:spTree>
    <p:extLst>
      <p:ext uri="{BB962C8B-B14F-4D97-AF65-F5344CB8AC3E}">
        <p14:creationId xmlns:p14="http://schemas.microsoft.com/office/powerpoint/2010/main" val="107486411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444595" y="685173"/>
            <a:ext cx="2439514" cy="646331"/>
          </a:xfrm>
          <a:prstGeom prst="rect">
            <a:avLst/>
          </a:prstGeom>
          <a:noFill/>
        </p:spPr>
        <p:txBody>
          <a:bodyPr wrap="square" rtlCol="0">
            <a:spAutoFit/>
          </a:bodyPr>
          <a:lstStyle/>
          <a:p>
            <a:r>
              <a:rPr lang="en-US" sz="3600" dirty="0" smtClean="0"/>
              <a:t>Thank You!</a:t>
            </a:r>
            <a:endParaRPr lang="en-US" sz="36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b="1" dirty="0"/>
              <a:t>Development of the CPE Rubric</a:t>
            </a:r>
            <a:r>
              <a:rPr lang="en-US" dirty="0"/>
              <a: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lgn="ctr"/>
            <a:r>
              <a:rPr lang="en-US" dirty="0" smtClean="0"/>
              <a:t>Foundation of the CPE Project</a:t>
            </a:r>
            <a:endParaRPr lang="en-US" dirty="0"/>
          </a:p>
        </p:txBody>
      </p:sp>
      <p:sp>
        <p:nvSpPr>
          <p:cNvPr id="8" name="Content Placeholder 7"/>
          <p:cNvSpPr>
            <a:spLocks noGrp="1"/>
          </p:cNvSpPr>
          <p:nvPr>
            <p:ph sz="half" idx="1"/>
          </p:nvPr>
        </p:nvSpPr>
        <p:spPr/>
        <p:txBody>
          <a:bodyPr>
            <a:normAutofit fontScale="92500" lnSpcReduction="20000"/>
          </a:bodyPr>
          <a:lstStyle/>
          <a:p>
            <a:r>
              <a:rPr lang="en-US" dirty="0"/>
              <a:t>Approach by representative of the University Professional and Continuing Education Association (UPCEA), Chris Sax</a:t>
            </a:r>
            <a:br>
              <a:rPr lang="en-US" dirty="0"/>
            </a:br>
            <a:endParaRPr lang="en-US" dirty="0"/>
          </a:p>
          <a:p>
            <a:r>
              <a:rPr lang="en-US" dirty="0"/>
              <a:t>Steering Committee and Working Group of CPE specialists formed</a:t>
            </a:r>
            <a:br>
              <a:rPr lang="en-US" dirty="0"/>
            </a:br>
            <a:endParaRPr lang="en-US" dirty="0"/>
          </a:p>
          <a:p>
            <a:r>
              <a:rPr lang="en-US" dirty="0"/>
              <a:t>Definition of Scope:</a:t>
            </a:r>
            <a:br>
              <a:rPr lang="en-US" dirty="0"/>
            </a:br>
            <a:r>
              <a:rPr lang="en-US" dirty="0"/>
              <a:t/>
            </a:r>
            <a:br>
              <a:rPr lang="en-US" dirty="0"/>
            </a:br>
            <a:r>
              <a:rPr lang="en-US" dirty="0"/>
              <a:t>“</a:t>
            </a:r>
            <a:r>
              <a:rPr lang="en-US" i="1" dirty="0"/>
              <a:t>Online and blended courses, facilitated, mentored, or self-managed, that may have pass/fail, skills-based, or other completion criteria, but do not provide academic credit hours</a:t>
            </a:r>
            <a:r>
              <a:rPr lang="en-US" dirty="0"/>
              <a: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Stages of Development</a:t>
            </a:r>
            <a:endParaRPr lang="en-US" dirty="0"/>
          </a:p>
        </p:txBody>
      </p:sp>
      <p:sp>
        <p:nvSpPr>
          <p:cNvPr id="3" name="Content Placeholder 2"/>
          <p:cNvSpPr>
            <a:spLocks noGrp="1"/>
          </p:cNvSpPr>
          <p:nvPr>
            <p:ph sz="half" idx="1"/>
          </p:nvPr>
        </p:nvSpPr>
        <p:spPr>
          <a:xfrm>
            <a:off x="457200" y="1600200"/>
            <a:ext cx="8229600" cy="5034283"/>
          </a:xfrm>
        </p:spPr>
        <p:txBody>
          <a:bodyPr>
            <a:normAutofit/>
          </a:bodyPr>
          <a:lstStyle/>
          <a:p>
            <a:r>
              <a:rPr lang="en-US" dirty="0"/>
              <a:t>Fit/Gap Analysis of QM Higher Education Rubric applied to a range of CPE </a:t>
            </a:r>
            <a:r>
              <a:rPr lang="en-US" dirty="0" smtClean="0"/>
              <a:t>courses</a:t>
            </a:r>
            <a:endParaRPr lang="en-US" dirty="0"/>
          </a:p>
          <a:p>
            <a:r>
              <a:rPr lang="en-US" dirty="0"/>
              <a:t>Adaptation of the Higher Ed Rubric</a:t>
            </a:r>
          </a:p>
          <a:p>
            <a:pPr lvl="1"/>
            <a:r>
              <a:rPr lang="en-US" dirty="0"/>
              <a:t>Removal of standards that were not applicable</a:t>
            </a:r>
          </a:p>
          <a:p>
            <a:pPr lvl="1"/>
            <a:r>
              <a:rPr lang="en-US" dirty="0"/>
              <a:t>Modification of standards that required additional annotation</a:t>
            </a:r>
          </a:p>
          <a:p>
            <a:pPr lvl="1"/>
            <a:r>
              <a:rPr lang="en-US" dirty="0"/>
              <a:t>Creation of standards unique to non-credit CPE </a:t>
            </a:r>
            <a:r>
              <a:rPr lang="en-US" dirty="0" smtClean="0"/>
              <a:t>courses</a:t>
            </a:r>
          </a:p>
          <a:p>
            <a:r>
              <a:rPr lang="en-US" dirty="0" smtClean="0"/>
              <a:t>Testing of new rubric on a range of CPE courses</a:t>
            </a:r>
            <a:endParaRPr lang="en-US" dirty="0"/>
          </a:p>
          <a:p>
            <a:r>
              <a:rPr lang="en-US" dirty="0"/>
              <a:t>Recognition near end of process that the rubric could apply to MOOCs</a:t>
            </a:r>
            <a:r>
              <a:rPr lang="en-US" dirty="0"/>
              <a:t> </a:t>
            </a:r>
          </a:p>
        </p:txBody>
      </p:sp>
    </p:spTree>
    <p:extLst>
      <p:ext uri="{BB962C8B-B14F-4D97-AF65-F5344CB8AC3E}">
        <p14:creationId xmlns:p14="http://schemas.microsoft.com/office/powerpoint/2010/main" val="23946508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85800" y="2130425"/>
            <a:ext cx="7772400" cy="4186539"/>
          </a:xfrm>
        </p:spPr>
        <p:txBody>
          <a:bodyPr>
            <a:normAutofit/>
          </a:bodyPr>
          <a:lstStyle/>
          <a:p>
            <a:r>
              <a:rPr lang="en-US" b="1" dirty="0" smtClean="0"/>
              <a:t>Distinctive Characteristics</a:t>
            </a:r>
            <a:br>
              <a:rPr lang="en-US" b="1" dirty="0" smtClean="0"/>
            </a:br>
            <a:r>
              <a:rPr lang="en-US" b="1" dirty="0" smtClean="0"/>
              <a:t>of CPE Courses</a:t>
            </a:r>
            <a:br>
              <a:rPr lang="en-US" b="1" dirty="0" smtClean="0"/>
            </a:br>
            <a:r>
              <a:rPr lang="en-US" b="1" dirty="0" smtClean="0"/>
              <a:t/>
            </a:r>
            <a:br>
              <a:rPr lang="en-US" b="1" dirty="0" smtClean="0"/>
            </a:br>
            <a:r>
              <a:rPr lang="en-US" b="1" dirty="0" smtClean="0"/>
              <a:t>And their Impact on </a:t>
            </a:r>
            <a:br>
              <a:rPr lang="en-US" b="1" dirty="0" smtClean="0"/>
            </a:br>
            <a:r>
              <a:rPr lang="en-US" b="1" dirty="0" smtClean="0"/>
              <a:t>the CPE Rubric</a:t>
            </a:r>
            <a:endParaRPr lang="en-US" dirty="0"/>
          </a:p>
        </p:txBody>
      </p:sp>
    </p:spTree>
    <p:extLst>
      <p:ext uri="{BB962C8B-B14F-4D97-AF65-F5344CB8AC3E}">
        <p14:creationId xmlns:p14="http://schemas.microsoft.com/office/powerpoint/2010/main" val="339604122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lgn="ctr"/>
            <a:r>
              <a:rPr lang="en-US" dirty="0" smtClean="0"/>
              <a:t>Open Enrollment</a:t>
            </a:r>
            <a:endParaRPr lang="en-US" dirty="0"/>
          </a:p>
        </p:txBody>
      </p:sp>
      <p:sp>
        <p:nvSpPr>
          <p:cNvPr id="8" name="Content Placeholder 7"/>
          <p:cNvSpPr>
            <a:spLocks noGrp="1"/>
          </p:cNvSpPr>
          <p:nvPr>
            <p:ph sz="half" idx="1"/>
          </p:nvPr>
        </p:nvSpPr>
        <p:spPr>
          <a:xfrm>
            <a:off x="457200" y="1600200"/>
            <a:ext cx="8229600" cy="5101129"/>
          </a:xfrm>
        </p:spPr>
        <p:txBody>
          <a:bodyPr>
            <a:normAutofit/>
          </a:bodyPr>
          <a:lstStyle/>
          <a:p>
            <a:r>
              <a:rPr lang="en-US" dirty="0"/>
              <a:t>Course takers </a:t>
            </a:r>
            <a:r>
              <a:rPr lang="en-US" dirty="0" smtClean="0"/>
              <a:t>may </a:t>
            </a:r>
            <a:r>
              <a:rPr lang="en-US" dirty="0"/>
              <a:t>not have gone through a formal admissions process and may not be considered matriculated students at host </a:t>
            </a:r>
            <a:r>
              <a:rPr lang="en-US" dirty="0" smtClean="0"/>
              <a:t>institutions </a:t>
            </a:r>
          </a:p>
          <a:p>
            <a:r>
              <a:rPr lang="en-US" dirty="0" smtClean="0"/>
              <a:t>Learners are less likely to meet knowledge </a:t>
            </a:r>
            <a:r>
              <a:rPr lang="en-US" dirty="0"/>
              <a:t>and technical </a:t>
            </a:r>
            <a:r>
              <a:rPr lang="en-US" dirty="0" smtClean="0"/>
              <a:t>skills</a:t>
            </a:r>
          </a:p>
          <a:p>
            <a:pPr lvl="1"/>
            <a:r>
              <a:rPr lang="en-US" dirty="0"/>
              <a:t>The importance of Standards 1.5 (Prerequisite Knowledge) and 1.6 (Technical Skills) is increased </a:t>
            </a:r>
          </a:p>
          <a:p>
            <a:pPr lvl="1"/>
            <a:r>
              <a:rPr lang="en-US" dirty="0"/>
              <a:t>1.6 is increased to a 2-point standard in the CPE </a:t>
            </a:r>
            <a:r>
              <a:rPr lang="en-US" dirty="0" smtClean="0"/>
              <a:t>Rubric</a:t>
            </a:r>
          </a:p>
          <a:p>
            <a:r>
              <a:rPr lang="en-US" dirty="0" smtClean="0"/>
              <a:t>Learners are less likely to have access to institutional resources and support </a:t>
            </a:r>
          </a:p>
          <a:p>
            <a:pPr lvl="1"/>
            <a:r>
              <a:rPr lang="en-US" dirty="0" smtClean="0"/>
              <a:t>General Standard 7 is greatly impacted</a:t>
            </a:r>
          </a:p>
        </p:txBody>
      </p:sp>
    </p:spTree>
    <p:extLst>
      <p:ext uri="{BB962C8B-B14F-4D97-AF65-F5344CB8AC3E}">
        <p14:creationId xmlns:p14="http://schemas.microsoft.com/office/powerpoint/2010/main" val="10638113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Non-Credit and Varying Length</a:t>
            </a:r>
            <a:endParaRPr lang="en-US" dirty="0"/>
          </a:p>
        </p:txBody>
      </p:sp>
      <p:sp>
        <p:nvSpPr>
          <p:cNvPr id="3" name="Content Placeholder 2"/>
          <p:cNvSpPr>
            <a:spLocks noGrp="1"/>
          </p:cNvSpPr>
          <p:nvPr>
            <p:ph sz="half" idx="1"/>
          </p:nvPr>
        </p:nvSpPr>
        <p:spPr>
          <a:xfrm>
            <a:off x="457200" y="1600200"/>
            <a:ext cx="8229600" cy="5257800"/>
          </a:xfrm>
        </p:spPr>
        <p:txBody>
          <a:bodyPr>
            <a:normAutofit fontScale="92500"/>
          </a:bodyPr>
          <a:lstStyle/>
          <a:p>
            <a:r>
              <a:rPr lang="en-US" dirty="0" smtClean="0"/>
              <a:t>Non-credit status requires alternative ways of documenting course completion</a:t>
            </a:r>
          </a:p>
          <a:p>
            <a:pPr lvl="1"/>
            <a:r>
              <a:rPr lang="en-US" dirty="0" smtClean="0"/>
              <a:t>3.2 shifts from grading policy to criteria </a:t>
            </a:r>
            <a:r>
              <a:rPr lang="en-US" dirty="0"/>
              <a:t>for </a:t>
            </a:r>
            <a:r>
              <a:rPr lang="en-US" dirty="0" smtClean="0"/>
              <a:t>successful </a:t>
            </a:r>
            <a:r>
              <a:rPr lang="en-US" dirty="0"/>
              <a:t>c</a:t>
            </a:r>
            <a:r>
              <a:rPr lang="en-US" dirty="0" smtClean="0"/>
              <a:t>ourse completion and recognition</a:t>
            </a:r>
            <a:endParaRPr lang="en-US" dirty="0"/>
          </a:p>
          <a:p>
            <a:r>
              <a:rPr lang="en-US" dirty="0"/>
              <a:t>CPE courses vary tremendously in length and scope - unlike semester or quarter length Higher Education courses </a:t>
            </a:r>
          </a:p>
          <a:p>
            <a:pPr lvl="1"/>
            <a:r>
              <a:rPr lang="en-US" dirty="0"/>
              <a:t>1.2 (Introduction to Purpose &amp; Structure) modified to expect annotation specifying that the length of the course be clearly stated </a:t>
            </a:r>
          </a:p>
          <a:p>
            <a:pPr lvl="1"/>
            <a:r>
              <a:rPr lang="en-US" dirty="0"/>
              <a:t>3.4 and 3.5 adjusted for the range and variety of opportunities for course takers to measure their learning progress</a:t>
            </a:r>
            <a:br>
              <a:rPr lang="en-US" dirty="0"/>
            </a:br>
            <a:endParaRPr lang="en-US" dirty="0"/>
          </a:p>
          <a:p>
            <a:endParaRPr lang="en-US" dirty="0"/>
          </a:p>
        </p:txBody>
      </p:sp>
    </p:spTree>
    <p:extLst>
      <p:ext uri="{BB962C8B-B14F-4D97-AF65-F5344CB8AC3E}">
        <p14:creationId xmlns:p14="http://schemas.microsoft.com/office/powerpoint/2010/main" val="247341690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Non-Facilitated and </a:t>
            </a:r>
            <a:br>
              <a:rPr lang="en-US" dirty="0" smtClean="0"/>
            </a:br>
            <a:r>
              <a:rPr lang="en-US" dirty="0" smtClean="0"/>
              <a:t>Minimally Facilitated Courses</a:t>
            </a:r>
            <a:endParaRPr lang="en-US" dirty="0"/>
          </a:p>
        </p:txBody>
      </p:sp>
      <p:sp>
        <p:nvSpPr>
          <p:cNvPr id="3" name="Content Placeholder 2"/>
          <p:cNvSpPr>
            <a:spLocks noGrp="1"/>
          </p:cNvSpPr>
          <p:nvPr>
            <p:ph sz="half" idx="1"/>
          </p:nvPr>
        </p:nvSpPr>
        <p:spPr>
          <a:xfrm>
            <a:off x="457200" y="1600200"/>
            <a:ext cx="8229600" cy="5117841"/>
          </a:xfrm>
        </p:spPr>
        <p:txBody>
          <a:bodyPr>
            <a:normAutofit/>
          </a:bodyPr>
          <a:lstStyle/>
          <a:p>
            <a:r>
              <a:rPr lang="en-US" dirty="0" smtClean="0"/>
              <a:t>Many CPE courses have limited or no access to an instructor or facilitator</a:t>
            </a:r>
          </a:p>
          <a:p>
            <a:r>
              <a:rPr lang="en-US" dirty="0" smtClean="0"/>
              <a:t>Courses may not enable </a:t>
            </a:r>
            <a:r>
              <a:rPr lang="en-US" dirty="0"/>
              <a:t>learner-to-instructor or learner-to-learner communication</a:t>
            </a:r>
            <a:endParaRPr lang="en-US" dirty="0" smtClean="0"/>
          </a:p>
          <a:p>
            <a:r>
              <a:rPr lang="en-US" dirty="0" smtClean="0"/>
              <a:t>Courses may </a:t>
            </a:r>
            <a:r>
              <a:rPr lang="en-US" dirty="0"/>
              <a:t>be self-paced, student managed, and/or machine </a:t>
            </a:r>
            <a:r>
              <a:rPr lang="en-US" dirty="0" smtClean="0"/>
              <a:t>graded</a:t>
            </a:r>
          </a:p>
        </p:txBody>
      </p:sp>
    </p:spTree>
    <p:extLst>
      <p:ext uri="{BB962C8B-B14F-4D97-AF65-F5344CB8AC3E}">
        <p14:creationId xmlns:p14="http://schemas.microsoft.com/office/powerpoint/2010/main" val="380392950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pPr algn="ctr"/>
            <a:r>
              <a:rPr lang="en-US" dirty="0" smtClean="0"/>
              <a:t>Impact of Non-Facilitation on Rubric </a:t>
            </a:r>
            <a:endParaRPr lang="en-US" dirty="0"/>
          </a:p>
        </p:txBody>
      </p:sp>
      <p:sp>
        <p:nvSpPr>
          <p:cNvPr id="8" name="Content Placeholder 7"/>
          <p:cNvSpPr>
            <a:spLocks noGrp="1"/>
          </p:cNvSpPr>
          <p:nvPr>
            <p:ph sz="half" idx="1"/>
          </p:nvPr>
        </p:nvSpPr>
        <p:spPr>
          <a:xfrm>
            <a:off x="457200" y="1600200"/>
            <a:ext cx="8229600" cy="5101129"/>
          </a:xfrm>
        </p:spPr>
        <p:txBody>
          <a:bodyPr>
            <a:normAutofit/>
          </a:bodyPr>
          <a:lstStyle/>
          <a:p>
            <a:r>
              <a:rPr lang="en-US" dirty="0"/>
              <a:t>Affected standards include</a:t>
            </a:r>
          </a:p>
          <a:p>
            <a:pPr lvl="1"/>
            <a:r>
              <a:rPr lang="en-US" dirty="0"/>
              <a:t>1.3 (Etiquette), </a:t>
            </a:r>
            <a:r>
              <a:rPr lang="en-US" i="1" dirty="0"/>
              <a:t>which specifies in the annotations that the standard be waived and the points awarded</a:t>
            </a:r>
            <a:r>
              <a:rPr lang="en-US" dirty="0"/>
              <a:t> </a:t>
            </a:r>
          </a:p>
          <a:p>
            <a:pPr lvl="1"/>
            <a:r>
              <a:rPr lang="en-US" dirty="0"/>
              <a:t>1.7 and 1.8 (Facilitator and Learner Self-Introductions)</a:t>
            </a:r>
          </a:p>
          <a:p>
            <a:pPr lvl="1"/>
            <a:r>
              <a:rPr lang="en-US" dirty="0"/>
              <a:t>5.3 (Facilitator Response Time)</a:t>
            </a:r>
          </a:p>
          <a:p>
            <a:pPr lvl="1"/>
            <a:r>
              <a:rPr lang="en-US" dirty="0" smtClean="0"/>
              <a:t>5.2 </a:t>
            </a:r>
            <a:r>
              <a:rPr lang="en-US" dirty="0"/>
              <a:t>(Learner Activities), with a number of examples given as ways to ensure that the course is </a:t>
            </a:r>
            <a:r>
              <a:rPr lang="en-US" dirty="0" smtClean="0"/>
              <a:t>engaging</a:t>
            </a:r>
            <a:endParaRPr lang="en-US" dirty="0"/>
          </a:p>
          <a:p>
            <a:pPr lvl="1"/>
            <a:r>
              <a:rPr lang="en-US" dirty="0" smtClean="0"/>
              <a:t>5.4 </a:t>
            </a:r>
            <a:r>
              <a:rPr lang="en-US" dirty="0"/>
              <a:t>(Learner Interaction), </a:t>
            </a:r>
            <a:r>
              <a:rPr lang="en-US" i="1" dirty="0"/>
              <a:t>which specifies that the standard be waived and the points </a:t>
            </a:r>
            <a:r>
              <a:rPr lang="en-US" i="1" dirty="0" smtClean="0"/>
              <a:t>awarded</a:t>
            </a:r>
            <a:endParaRPr lang="en-US" i="1" dirty="0"/>
          </a:p>
          <a:p>
            <a:pPr lvl="1"/>
            <a:r>
              <a:rPr lang="en-US" dirty="0" smtClean="0"/>
              <a:t>6.2 </a:t>
            </a:r>
            <a:r>
              <a:rPr lang="en-US" dirty="0"/>
              <a:t>(Tools for Learner Engagement), with a number of examples to ensure active learning.</a:t>
            </a:r>
            <a:br>
              <a:rPr lang="en-US" dirty="0"/>
            </a:br>
            <a:endParaRPr lang="en-US" dirty="0"/>
          </a:p>
        </p:txBody>
      </p:sp>
    </p:spTree>
    <p:extLst>
      <p:ext uri="{BB962C8B-B14F-4D97-AF65-F5344CB8AC3E}">
        <p14:creationId xmlns:p14="http://schemas.microsoft.com/office/powerpoint/2010/main" val="309510903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2037</TotalTime>
  <Words>726</Words>
  <Application>Microsoft Macintosh PowerPoint</Application>
  <PresentationFormat>On-screen Show (4:3)</PresentationFormat>
  <Paragraphs>68</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QM Continuing and Professional Education (CPE) Rubric  Developed in Collaboration with UPCEA  Ron Legon  Executive Director The Quality Matters Program </vt:lpstr>
      <vt:lpstr>Development of the CPE Rubric </vt:lpstr>
      <vt:lpstr>Foundation of the CPE Project</vt:lpstr>
      <vt:lpstr>Stages of Development</vt:lpstr>
      <vt:lpstr>Distinctive Characteristics of CPE Courses  And their Impact on  the CPE Rubric</vt:lpstr>
      <vt:lpstr>Open Enrollment</vt:lpstr>
      <vt:lpstr>Non-Credit and Varying Length</vt:lpstr>
      <vt:lpstr>Non-Facilitated and  Minimally Facilitated Courses</vt:lpstr>
      <vt:lpstr>Impact of Non-Facilitation on Rubric </vt:lpstr>
      <vt:lpstr>Increased Emphasis on  Content Quality</vt:lpstr>
      <vt:lpstr>Results of the Early CPE Reviews   (11 of 13 foundation and developmental MOOCs supported with Gates Foundation grants)</vt:lpstr>
      <vt:lpstr>Results of Early MOOC Reviews</vt:lpstr>
      <vt:lpstr>Reviewers’ Comments (1)</vt:lpstr>
      <vt:lpstr>Reviewers’ Comments (2)</vt:lpstr>
      <vt:lpstr>Reviewers’ Comments (3)</vt:lpstr>
      <vt:lpstr>Your Questions and Comments</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Jennifer  Fordham</dc:creator>
  <cp:lastModifiedBy>Ron Legon</cp:lastModifiedBy>
  <cp:revision>24</cp:revision>
  <dcterms:created xsi:type="dcterms:W3CDTF">2011-07-19T20:08:29Z</dcterms:created>
  <dcterms:modified xsi:type="dcterms:W3CDTF">2013-09-24T16:17:22Z</dcterms:modified>
</cp:coreProperties>
</file>