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9"/>
  </p:notesMasterIdLst>
  <p:sldIdLst>
    <p:sldId id="256" r:id="rId2"/>
    <p:sldId id="293" r:id="rId3"/>
    <p:sldId id="300" r:id="rId4"/>
    <p:sldId id="299" r:id="rId5"/>
    <p:sldId id="296" r:id="rId6"/>
    <p:sldId id="301" r:id="rId7"/>
    <p:sldId id="302" r:id="rId8"/>
    <p:sldId id="279" r:id="rId9"/>
    <p:sldId id="303" r:id="rId10"/>
    <p:sldId id="281" r:id="rId11"/>
    <p:sldId id="284" r:id="rId12"/>
    <p:sldId id="286" r:id="rId13"/>
    <p:sldId id="280" r:id="rId14"/>
    <p:sldId id="287" r:id="rId15"/>
    <p:sldId id="288" r:id="rId16"/>
    <p:sldId id="292" r:id="rId17"/>
    <p:sldId id="30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6D90FF"/>
    <a:srgbClr val="3366FF"/>
    <a:srgbClr val="FF6600"/>
    <a:srgbClr val="D56509"/>
    <a:srgbClr val="0000FF"/>
    <a:srgbClr val="AC7F00"/>
    <a:srgbClr val="CC99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132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D243EC-3AA8-4DCA-8997-54501A919974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ECF065-330F-4793-AAB2-998EA51C9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7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CF065-330F-4793-AAB2-998EA51C96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3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2FDC5-AE02-4985-B2E4-6C248076439C}" type="datetime1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466B6-F925-4B6E-9CA4-E981E772BA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ounded Rectangle 9"/>
          <p:cNvSpPr/>
          <p:nvPr userDrawn="1"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1"/>
          <p:cNvSpPr/>
          <p:nvPr userDrawn="1"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10"/>
          <p:cNvSpPr/>
          <p:nvPr userDrawn="1"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8"/>
          <p:cNvSpPr/>
          <p:nvPr userDrawn="1"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FEBA0-0445-4F01-A929-E9CFEC6836E8}" type="datetime1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79B39-926B-4886-8A01-A0DCEC7D55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380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FEBA0-0445-4F01-A929-E9CFEC6836E8}" type="datetime1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79B39-926B-4886-8A01-A0DCEC7D55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88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FEBA0-0445-4F01-A929-E9CFEC6836E8}" type="datetime1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79B39-926B-4886-8A01-A0DCEC7D55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58920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FEBA0-0445-4F01-A929-E9CFEC6836E8}" type="datetime1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79B39-926B-4886-8A01-A0DCEC7D55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138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FEBA0-0445-4F01-A929-E9CFEC6836E8}" type="datetime1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79B39-926B-4886-8A01-A0DCEC7D55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934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FEBA0-0445-4F01-A929-E9CFEC6836E8}" type="datetime1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79B39-926B-4886-8A01-A0DCEC7D55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324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A5F83-7D03-498C-9B49-701A82AFF914}" type="datetime1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AB82A-AD45-4446-B499-1EF227A625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ounded Rectangle 11"/>
          <p:cNvSpPr/>
          <p:nvPr userDrawn="1"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2"/>
          <p:cNvSpPr/>
          <p:nvPr userDrawn="1"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13"/>
          <p:cNvSpPr/>
          <p:nvPr userDrawn="1"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14"/>
          <p:cNvSpPr/>
          <p:nvPr userDrawn="1"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5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76009-98C8-4D37-9E3D-F719ACADB575}" type="datetime1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82D32-987D-40BB-95A2-721868619A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ounded Rectangle 11"/>
          <p:cNvSpPr/>
          <p:nvPr userDrawn="1"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2"/>
          <p:cNvSpPr/>
          <p:nvPr userDrawn="1"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13"/>
          <p:cNvSpPr/>
          <p:nvPr userDrawn="1"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14"/>
          <p:cNvSpPr/>
          <p:nvPr userDrawn="1"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9C234-2C0E-4136-80A9-0CF8AEB2079F}" type="datetime1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E8C0C-058E-48CA-B513-FC41A4DAE6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ounded Rectangle 8"/>
          <p:cNvSpPr/>
          <p:nvPr userDrawn="1"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12"/>
          <p:cNvSpPr/>
          <p:nvPr userDrawn="1"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13"/>
          <p:cNvSpPr/>
          <p:nvPr userDrawn="1"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4"/>
          <p:cNvSpPr/>
          <p:nvPr userDrawn="1"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7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E10B5A-F5A0-4E46-92C5-AA8D2BEF9D44}" type="datetime1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6278D-9CCC-44EC-88E7-85684F86AA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ounded Rectangle 16"/>
          <p:cNvSpPr/>
          <p:nvPr userDrawn="1"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7"/>
          <p:cNvSpPr/>
          <p:nvPr userDrawn="1"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18"/>
          <p:cNvSpPr/>
          <p:nvPr userDrawn="1"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19"/>
          <p:cNvSpPr/>
          <p:nvPr userDrawn="1"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2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27FAE-D05C-4E7F-AB27-41F7ED68F3D5}" type="datetime1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96611-3C33-4194-82A8-81B8F3097F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ounded Rectangle 16"/>
          <p:cNvSpPr/>
          <p:nvPr userDrawn="1"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17"/>
          <p:cNvSpPr/>
          <p:nvPr userDrawn="1"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18"/>
          <p:cNvSpPr/>
          <p:nvPr userDrawn="1"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9"/>
          <p:cNvSpPr/>
          <p:nvPr userDrawn="1"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2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3570B0-2776-4BD5-8003-245B73E2DE4B}" type="datetime1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F0917-00B7-4CAB-8EC5-079D9B7284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ounded Rectangle 52"/>
          <p:cNvSpPr/>
          <p:nvPr userDrawn="1"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53"/>
          <p:cNvSpPr/>
          <p:nvPr userDrawn="1"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ed Rectangle 54"/>
          <p:cNvSpPr/>
          <p:nvPr userDrawn="1"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ed Rectangle 55"/>
          <p:cNvSpPr/>
          <p:nvPr userDrawn="1"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8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AF328-2129-4193-92E1-8B955266BB0C}" type="datetime1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C1425-90C9-42AF-B96F-940B051BEC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ounded Rectangle 20"/>
          <p:cNvSpPr/>
          <p:nvPr userDrawn="1"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21"/>
          <p:cNvSpPr/>
          <p:nvPr userDrawn="1"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22"/>
          <p:cNvSpPr/>
          <p:nvPr userDrawn="1"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23"/>
          <p:cNvSpPr/>
          <p:nvPr userDrawn="1"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AFCE91-F9EA-4876-BE09-FBE05EF7E887}" type="datetime1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E8C2B-2D34-465E-9F51-C49384503A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ounded Rectangle 11"/>
          <p:cNvSpPr/>
          <p:nvPr userDrawn="1"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12"/>
          <p:cNvSpPr/>
          <p:nvPr userDrawn="1"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13"/>
          <p:cNvSpPr/>
          <p:nvPr userDrawn="1"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unded Rectangle 14"/>
          <p:cNvSpPr/>
          <p:nvPr userDrawn="1"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3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B06F0-0621-4B14-9CA1-00D07978D97E}" type="datetime1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E10D6-AFD6-4C20-9AFD-B49250281C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ounded Rectangle 12"/>
          <p:cNvSpPr/>
          <p:nvPr userDrawn="1"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13"/>
          <p:cNvSpPr/>
          <p:nvPr userDrawn="1"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14"/>
          <p:cNvSpPr/>
          <p:nvPr userDrawn="1"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5"/>
          <p:cNvSpPr/>
          <p:nvPr userDrawn="1"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2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D85B84-BA87-4631-AF63-30AC66A395DF}" type="datetime1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95CB7-411B-4AD3-AB12-F0FA05DDA9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ounded Rectangle 14"/>
          <p:cNvSpPr/>
          <p:nvPr userDrawn="1"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15"/>
          <p:cNvSpPr/>
          <p:nvPr userDrawn="1"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16"/>
          <p:cNvSpPr/>
          <p:nvPr userDrawn="1"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7"/>
          <p:cNvSpPr/>
          <p:nvPr userDrawn="1"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4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267FEBA0-0445-4F01-A929-E9CFEC6836E8}" type="datetime1">
              <a:rPr lang="en-US" smtClean="0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479B39-926B-4886-8A01-A0DCEC7D55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20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96906" y="5745707"/>
            <a:ext cx="4161195" cy="8711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ct val="140000"/>
              <a:buFont typeface="Wingdings" pitchFamily="2" charset="2"/>
              <a:buNone/>
              <a:defRPr/>
            </a:pPr>
            <a:r>
              <a:rPr lang="en-CA" sz="2400" dirty="0" smtClean="0"/>
              <a:t>Genevieve Boucaud, PhD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SzPct val="140000"/>
              <a:buFont typeface="Wingdings" pitchFamily="2" charset="2"/>
              <a:buNone/>
              <a:defRPr/>
            </a:pPr>
            <a:r>
              <a:rPr lang="en-CA" sz="2400" dirty="0" smtClean="0"/>
              <a:t>boucaudg@usc.edu.tt</a:t>
            </a:r>
            <a:endParaRPr lang="en-US" sz="2400" dirty="0" smtClean="0"/>
          </a:p>
        </p:txBody>
      </p:sp>
      <p:sp>
        <p:nvSpPr>
          <p:cNvPr id="13319" name="Title 1"/>
          <p:cNvSpPr>
            <a:spLocks noGrp="1"/>
          </p:cNvSpPr>
          <p:nvPr>
            <p:ph type="ctrTitle"/>
          </p:nvPr>
        </p:nvSpPr>
        <p:spPr>
          <a:xfrm>
            <a:off x="165146" y="1091818"/>
            <a:ext cx="6372132" cy="1788441"/>
          </a:xfrm>
        </p:spPr>
        <p:txBody>
          <a:bodyPr/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Quality Assurance Taxonomy</a:t>
            </a:r>
            <a:b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 Online Education:</a:t>
            </a:r>
            <a:b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New Criticality Measure</a:t>
            </a:r>
            <a:endParaRPr lang="en-US" alt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 rot="20672283">
            <a:off x="3815933" y="2933674"/>
            <a:ext cx="2688608" cy="49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Plain">
              <a:avLst/>
            </a:prstTxWarp>
            <a:normAutofit fontScale="625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Monday 2</a:t>
            </a:r>
            <a:r>
              <a:rPr lang="en-US" sz="2000" baseline="30000" dirty="0" smtClean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ND</a:t>
            </a:r>
            <a:r>
              <a:rPr lang="en-US" sz="2000" dirty="0" smtClean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 November, 2015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latin typeface="Comic Sans MS" panose="030F0702030302020204" pitchFamily="66" charset="0"/>
              </a:rPr>
              <a:t>1:30 – 2:20 pm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7383" y="221695"/>
            <a:ext cx="6509982" cy="6381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ln w="12700">
                <a:solidFill>
                  <a:schemeClr val="bg1">
                    <a:lumMod val="85000"/>
                    <a:lumOff val="15000"/>
                  </a:schemeClr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863" y="280921"/>
            <a:ext cx="666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dirty="0" smtClean="0"/>
              <a:t>Quality Matters 7</a:t>
            </a:r>
            <a:r>
              <a:rPr lang="en-TT" sz="2400" baseline="30000" dirty="0" smtClean="0"/>
              <a:t>th</a:t>
            </a:r>
            <a:r>
              <a:rPr lang="en-TT" sz="2400" dirty="0" smtClean="0"/>
              <a:t> Annual Conference 2015</a:t>
            </a:r>
            <a:endParaRPr lang="en-TT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935" y="1190117"/>
            <a:ext cx="82339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3500" b="1" dirty="0" smtClean="0">
                <a:solidFill>
                  <a:schemeClr val="bg1"/>
                </a:solidFill>
              </a:rPr>
              <a:t>Eight (8) Themes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935" y="1822386"/>
            <a:ext cx="8233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CA" sz="2900" b="1" dirty="0" smtClean="0"/>
              <a:t>Q</a:t>
            </a:r>
            <a:r>
              <a:rPr lang="en-CA" sz="2900" b="1" dirty="0"/>
              <a:t>A</a:t>
            </a:r>
            <a:r>
              <a:rPr lang="en-CA" sz="2900" b="1" dirty="0" smtClean="0"/>
              <a:t> </a:t>
            </a:r>
            <a:r>
              <a:rPr lang="en-CA" sz="2900" b="1" dirty="0"/>
              <a:t>dimensions are shared by traditional and online </a:t>
            </a:r>
            <a:r>
              <a:rPr lang="en-CA" sz="2900" b="1" dirty="0" smtClean="0"/>
              <a:t>education.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580335" y="4884236"/>
            <a:ext cx="823392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en-CA" sz="2900" b="1" dirty="0" smtClean="0"/>
              <a:t>Online </a:t>
            </a:r>
            <a:r>
              <a:rPr lang="en-CA" sz="2900" b="1" dirty="0"/>
              <a:t>dimensions differ from face-to-face dimensions in terms of their intentionality and </a:t>
            </a:r>
            <a:r>
              <a:rPr lang="en-CA" sz="2900" b="1" dirty="0" smtClean="0"/>
              <a:t>criticality.</a:t>
            </a:r>
            <a:endParaRPr lang="en-CA" sz="2900" b="1" dirty="0"/>
          </a:p>
          <a:p>
            <a:pPr marL="342900" indent="-342900">
              <a:buAutoNum type="arabicPeriod" startAt="2"/>
            </a:pPr>
            <a:endParaRPr lang="en-CA" sz="28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93696" y="2726273"/>
            <a:ext cx="75522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dirty="0" smtClean="0">
                <a:solidFill>
                  <a:schemeClr val="bg1"/>
                </a:solidFill>
              </a:rPr>
              <a:t>Align with Institutional Mission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dirty="0" smtClean="0">
                <a:solidFill>
                  <a:schemeClr val="bg1"/>
                </a:solidFill>
              </a:rPr>
              <a:t>Curriculum </a:t>
            </a:r>
            <a:r>
              <a:rPr lang="en-US" sz="2200" b="1" dirty="0">
                <a:solidFill>
                  <a:schemeClr val="bg1"/>
                </a:solidFill>
              </a:rPr>
              <a:t>D</a:t>
            </a:r>
            <a:r>
              <a:rPr lang="en-US" sz="2200" b="1" dirty="0" smtClean="0">
                <a:solidFill>
                  <a:schemeClr val="bg1"/>
                </a:solidFill>
              </a:rPr>
              <a:t>esign </a:t>
            </a:r>
            <a:r>
              <a:rPr lang="en-US" sz="2200" b="1" dirty="0">
                <a:solidFill>
                  <a:schemeClr val="bg1"/>
                </a:solidFill>
              </a:rPr>
              <a:t>and </a:t>
            </a:r>
            <a:r>
              <a:rPr lang="en-US" sz="2200" b="1" dirty="0" smtClean="0">
                <a:solidFill>
                  <a:schemeClr val="bg1"/>
                </a:solidFill>
              </a:rPr>
              <a:t>Review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dirty="0" smtClean="0">
                <a:solidFill>
                  <a:schemeClr val="bg1"/>
                </a:solidFill>
              </a:rPr>
              <a:t>Course </a:t>
            </a:r>
            <a:r>
              <a:rPr lang="en-US" sz="2200" b="1" dirty="0">
                <a:solidFill>
                  <a:schemeClr val="bg1"/>
                </a:solidFill>
              </a:rPr>
              <a:t>D</a:t>
            </a:r>
            <a:r>
              <a:rPr lang="en-US" sz="2200" b="1" dirty="0" smtClean="0">
                <a:solidFill>
                  <a:schemeClr val="bg1"/>
                </a:solidFill>
              </a:rPr>
              <a:t>esign </a:t>
            </a:r>
            <a:r>
              <a:rPr lang="en-US" sz="2200" b="1" dirty="0">
                <a:solidFill>
                  <a:schemeClr val="bg1"/>
                </a:solidFill>
              </a:rPr>
              <a:t>and </a:t>
            </a:r>
            <a:r>
              <a:rPr lang="en-US" sz="2200" b="1" dirty="0" smtClean="0">
                <a:solidFill>
                  <a:schemeClr val="bg1"/>
                </a:solidFill>
              </a:rPr>
              <a:t>Development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dirty="0" smtClean="0">
                <a:solidFill>
                  <a:schemeClr val="bg1"/>
                </a:solidFill>
              </a:rPr>
              <a:t>Program Design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CA" sz="2200" b="1" dirty="0" smtClean="0">
                <a:solidFill>
                  <a:schemeClr val="bg1"/>
                </a:solidFill>
              </a:rPr>
              <a:t>Administration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dirty="0" smtClean="0">
                <a:solidFill>
                  <a:schemeClr val="bg1"/>
                </a:solidFill>
              </a:rPr>
              <a:t>The </a:t>
            </a:r>
            <a:r>
              <a:rPr lang="en-US" sz="2200" b="1" dirty="0">
                <a:solidFill>
                  <a:schemeClr val="bg1"/>
                </a:solidFill>
              </a:rPr>
              <a:t>I</a:t>
            </a:r>
            <a:r>
              <a:rPr lang="en-US" sz="2200" b="1" dirty="0" smtClean="0">
                <a:solidFill>
                  <a:schemeClr val="bg1"/>
                </a:solidFill>
              </a:rPr>
              <a:t>ntegration </a:t>
            </a:r>
            <a:r>
              <a:rPr lang="en-US" sz="2200" b="1" dirty="0">
                <a:solidFill>
                  <a:schemeClr val="bg1"/>
                </a:solidFill>
              </a:rPr>
              <a:t>of </a:t>
            </a:r>
            <a:r>
              <a:rPr lang="en-US" sz="2200" b="1" dirty="0" smtClean="0">
                <a:solidFill>
                  <a:schemeClr val="bg1"/>
                </a:solidFill>
              </a:rPr>
              <a:t>Faith and Learning (IFL)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7534" y="368486"/>
            <a:ext cx="410797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C7F00"/>
                </a:solidFill>
              </a:rPr>
              <a:t>Findings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C7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73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935" y="1206742"/>
            <a:ext cx="82339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3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Eight (8) Themes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935" y="1888881"/>
            <a:ext cx="82339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3"/>
            </a:pPr>
            <a:r>
              <a:rPr lang="en-CA" sz="2900" b="1" dirty="0" smtClean="0"/>
              <a:t>There </a:t>
            </a:r>
            <a:r>
              <a:rPr lang="en-CA" sz="2900" b="1" dirty="0"/>
              <a:t>are five dimensions that are most notably critical to online </a:t>
            </a:r>
            <a:r>
              <a:rPr lang="en-CA" sz="2900" b="1" dirty="0" smtClean="0"/>
              <a:t>education.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580335" y="4616416"/>
            <a:ext cx="82339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4"/>
            </a:pPr>
            <a:r>
              <a:rPr lang="en-CA" sz="2900" b="1" dirty="0" smtClean="0"/>
              <a:t>The </a:t>
            </a:r>
            <a:r>
              <a:rPr lang="en-CA" sz="2900" b="1" dirty="0"/>
              <a:t>increased criticality of the five dimensions is the result of </a:t>
            </a:r>
            <a:r>
              <a:rPr lang="en-CA" sz="2900" b="1" dirty="0" smtClean="0"/>
              <a:t>the</a:t>
            </a:r>
          </a:p>
          <a:p>
            <a:pPr marL="531813" indent="-531813"/>
            <a:r>
              <a:rPr lang="en-CA" sz="2900" b="1" dirty="0" smtClean="0"/>
              <a:t>	time-space </a:t>
            </a:r>
            <a:r>
              <a:rPr lang="en-CA" sz="2900" b="1" dirty="0"/>
              <a:t>distance </a:t>
            </a:r>
            <a:r>
              <a:rPr lang="en-CA" sz="2900" b="1" dirty="0" smtClean="0"/>
              <a:t>introduced</a:t>
            </a:r>
          </a:p>
          <a:p>
            <a:pPr marL="531813" indent="-531813"/>
            <a:r>
              <a:rPr lang="en-CA" sz="2900" b="1" dirty="0" smtClean="0"/>
              <a:t>	by </a:t>
            </a:r>
            <a:r>
              <a:rPr lang="en-CA" sz="2900" b="1" dirty="0"/>
              <a:t>online </a:t>
            </a:r>
            <a:r>
              <a:rPr lang="en-CA" sz="2900" b="1" dirty="0" smtClean="0"/>
              <a:t>learning.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3320" y="2812591"/>
            <a:ext cx="798731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bg1"/>
                </a:solidFill>
              </a:rPr>
              <a:t>Institutional Commitment, Support, and </a:t>
            </a:r>
            <a:r>
              <a:rPr lang="en-US" sz="2200" b="1" dirty="0" smtClean="0">
                <a:solidFill>
                  <a:schemeClr val="bg1"/>
                </a:solidFill>
              </a:rPr>
              <a:t>Leadership</a:t>
            </a:r>
            <a:endParaRPr lang="en-US" sz="2200" b="1" dirty="0">
              <a:solidFill>
                <a:schemeClr val="bg1"/>
              </a:solidFill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dirty="0" smtClean="0">
                <a:solidFill>
                  <a:schemeClr val="bg1"/>
                </a:solidFill>
              </a:rPr>
              <a:t>Instructional </a:t>
            </a:r>
            <a:r>
              <a:rPr lang="en-US" sz="2200" b="1" dirty="0">
                <a:solidFill>
                  <a:schemeClr val="bg1"/>
                </a:solidFill>
              </a:rPr>
              <a:t>Design and </a:t>
            </a:r>
            <a:r>
              <a:rPr lang="en-US" sz="2200" b="1" dirty="0" smtClean="0">
                <a:solidFill>
                  <a:schemeClr val="bg1"/>
                </a:solidFill>
              </a:rPr>
              <a:t>Delivery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dirty="0" smtClean="0">
                <a:solidFill>
                  <a:schemeClr val="bg1"/>
                </a:solidFill>
              </a:rPr>
              <a:t>Faculty </a:t>
            </a:r>
            <a:r>
              <a:rPr lang="en-US" sz="2200" b="1" dirty="0">
                <a:solidFill>
                  <a:schemeClr val="bg1"/>
                </a:solidFill>
              </a:rPr>
              <a:t>Support, Training, and </a:t>
            </a:r>
            <a:r>
              <a:rPr lang="en-US" sz="2200" b="1" dirty="0" smtClean="0">
                <a:solidFill>
                  <a:schemeClr val="bg1"/>
                </a:solidFill>
              </a:rPr>
              <a:t>Qualifications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dirty="0" smtClean="0">
                <a:solidFill>
                  <a:schemeClr val="bg1"/>
                </a:solidFill>
              </a:rPr>
              <a:t>Student Support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dirty="0" smtClean="0">
                <a:solidFill>
                  <a:schemeClr val="bg1"/>
                </a:solidFill>
              </a:rPr>
              <a:t>Infrastructure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7534" y="368486"/>
            <a:ext cx="410797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C7F00"/>
                </a:solidFill>
              </a:rPr>
              <a:t>Findings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C7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49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935" y="1239992"/>
            <a:ext cx="82339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3500" b="1" dirty="0" smtClean="0">
                <a:solidFill>
                  <a:schemeClr val="bg1"/>
                </a:solidFill>
              </a:rPr>
              <a:t>Eight (8) Themes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935" y="1822381"/>
            <a:ext cx="82339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 startAt="5"/>
            </a:pPr>
            <a:r>
              <a:rPr lang="en-US" sz="2900" b="1" dirty="0" smtClean="0"/>
              <a:t>A </a:t>
            </a:r>
            <a:r>
              <a:rPr lang="en-US" sz="2900" b="1" dirty="0"/>
              <a:t>systems approach is vital to online </a:t>
            </a:r>
            <a:r>
              <a:rPr lang="en-US" sz="2900" b="1" dirty="0" smtClean="0"/>
              <a:t>quality.</a:t>
            </a:r>
          </a:p>
          <a:p>
            <a:pPr marL="514350" indent="-514350">
              <a:spcAft>
                <a:spcPts val="1800"/>
              </a:spcAft>
              <a:buAutoNum type="arabicPeriod" startAt="5"/>
            </a:pPr>
            <a:r>
              <a:rPr lang="en-US" sz="2900" b="1" dirty="0" smtClean="0"/>
              <a:t>The </a:t>
            </a:r>
            <a:r>
              <a:rPr lang="en-US" sz="2900" b="1" dirty="0"/>
              <a:t>extent to which quality measures are applied will determine core </a:t>
            </a:r>
            <a:r>
              <a:rPr lang="en-US" sz="2900" b="1" dirty="0" smtClean="0"/>
              <a:t>competency.</a:t>
            </a:r>
          </a:p>
          <a:p>
            <a:pPr marL="514350" indent="-514350">
              <a:spcAft>
                <a:spcPts val="1800"/>
              </a:spcAft>
              <a:buAutoNum type="arabicPeriod" startAt="5"/>
            </a:pPr>
            <a:r>
              <a:rPr lang="en-US" sz="2900" b="1" dirty="0" smtClean="0"/>
              <a:t>It </a:t>
            </a:r>
            <a:r>
              <a:rPr lang="en-US" sz="2900" b="1" dirty="0"/>
              <a:t>is essential to balance stakeholder needs in determining </a:t>
            </a:r>
            <a:r>
              <a:rPr lang="en-US" sz="2900" b="1" dirty="0" smtClean="0"/>
              <a:t>extent.</a:t>
            </a:r>
          </a:p>
          <a:p>
            <a:pPr marL="514350" indent="-514350">
              <a:spcAft>
                <a:spcPts val="1800"/>
              </a:spcAft>
              <a:buAutoNum type="arabicPeriod" startAt="5"/>
            </a:pPr>
            <a:r>
              <a:rPr lang="en-US" sz="2900" b="1" dirty="0" smtClean="0"/>
              <a:t>The </a:t>
            </a:r>
            <a:r>
              <a:rPr lang="en-US" sz="2900" b="1" dirty="0"/>
              <a:t>integration of faith and learning dimension pervades all the other </a:t>
            </a:r>
            <a:r>
              <a:rPr lang="en-US" sz="2900" b="1" dirty="0" smtClean="0"/>
              <a:t>dimensions.</a:t>
            </a:r>
            <a:endParaRPr lang="en-US" sz="2900" b="1" dirty="0"/>
          </a:p>
        </p:txBody>
      </p:sp>
      <p:sp>
        <p:nvSpPr>
          <p:cNvPr id="8" name="Rectangle 7"/>
          <p:cNvSpPr/>
          <p:nvPr/>
        </p:nvSpPr>
        <p:spPr>
          <a:xfrm>
            <a:off x="4667534" y="368486"/>
            <a:ext cx="410797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C7F00"/>
                </a:solidFill>
              </a:rPr>
              <a:t>Findings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C7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00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2367" t="23782" r="17134" b="11318"/>
          <a:stretch/>
        </p:blipFill>
        <p:spPr bwMode="auto">
          <a:xfrm>
            <a:off x="78028" y="99749"/>
            <a:ext cx="9000000" cy="6660000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45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2600" y="1823589"/>
            <a:ext cx="7786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3000" b="1" dirty="0" smtClean="0"/>
              <a:t>QA Must be Aligned to Philosophy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3000" b="1" dirty="0" smtClean="0"/>
              <a:t>No Need for New Dimensionality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3000" b="1" dirty="0" smtClean="0"/>
              <a:t>Collaboration is Vital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3000" b="1" dirty="0" smtClean="0"/>
              <a:t>Increased Intentionality and a Systems Approach are Necessary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4830" y="382134"/>
            <a:ext cx="408068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C7F00"/>
                </a:solidFill>
              </a:rPr>
              <a:t>Conclusions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C7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0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935" y="1288630"/>
            <a:ext cx="82339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3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Stakeholders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935" y="1888881"/>
            <a:ext cx="823392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CA" sz="2900" b="1" dirty="0" smtClean="0"/>
              <a:t>Identify a regulatory body to oversee QA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CA" sz="2900" b="1" dirty="0" smtClean="0"/>
              <a:t>Develop QA documents based on taxonomy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CA" sz="2900" b="1" dirty="0" smtClean="0"/>
              <a:t>Set base criteria before beginning new programs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CA" sz="2900" b="1" dirty="0" smtClean="0"/>
              <a:t>Engage in inter-HEI collaboration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900" b="1" dirty="0" smtClean="0"/>
              <a:t>Join online education communities outside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544704" y="382134"/>
            <a:ext cx="423080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C7F00"/>
                </a:solidFill>
              </a:rPr>
              <a:t>Recommendations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C7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23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5260" y="1958079"/>
            <a:ext cx="82507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CA" sz="3300" b="1" dirty="0" smtClean="0"/>
              <a:t>Describe a new quality taxonomy for online education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CA" sz="3300" b="1" dirty="0" smtClean="0"/>
              <a:t>Explain how the categorization system of the taxonomy works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CA" sz="3300" b="1" dirty="0" smtClean="0"/>
              <a:t>State how the taxonomy can be implemented in specific contexts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3009" y="382134"/>
            <a:ext cx="5172501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C7F00"/>
                </a:solidFill>
              </a:rPr>
              <a:t>Summary and Discussion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C7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69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675944">
            <a:off x="1728436" y="2216059"/>
            <a:ext cx="5049760" cy="1985629"/>
          </a:xfrm>
        </p:spPr>
        <p:txBody>
          <a:bodyPr/>
          <a:lstStyle/>
          <a:p>
            <a:r>
              <a:rPr lang="en-TT" b="1" dirty="0" smtClean="0"/>
              <a:t>Thank You</a:t>
            </a:r>
            <a:endParaRPr lang="en-TT" b="1" dirty="0"/>
          </a:p>
        </p:txBody>
      </p:sp>
    </p:spTree>
    <p:extLst>
      <p:ext uri="{BB962C8B-B14F-4D97-AF65-F5344CB8AC3E}">
        <p14:creationId xmlns:p14="http://schemas.microsoft.com/office/powerpoint/2010/main" val="7534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87606" y="341190"/>
            <a:ext cx="728790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C7F00"/>
                </a:solidFill>
              </a:rPr>
              <a:t>Objectives of the Presentation</a:t>
            </a:r>
            <a:endParaRPr lang="en-US" sz="36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C7F0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60" y="1903487"/>
            <a:ext cx="82507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CA" sz="3300" b="1" dirty="0" smtClean="0"/>
              <a:t>Describe a new quality taxonomy for online education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CA" sz="3300" b="1" dirty="0" smtClean="0"/>
              <a:t>Explain how the categorization system of the taxonomy works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CA" sz="3300" b="1" dirty="0" smtClean="0"/>
              <a:t>State how the taxonomy can be used in specific contexts</a:t>
            </a:r>
          </a:p>
        </p:txBody>
      </p:sp>
    </p:spTree>
    <p:extLst>
      <p:ext uri="{BB962C8B-B14F-4D97-AF65-F5344CB8AC3E}">
        <p14:creationId xmlns:p14="http://schemas.microsoft.com/office/powerpoint/2010/main" val="34566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52" y="1534996"/>
            <a:ext cx="55224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solidFill>
                  <a:schemeClr val="bg1"/>
                </a:solidFill>
              </a:rPr>
              <a:t>Growth </a:t>
            </a:r>
            <a:r>
              <a:rPr lang="en-CA" sz="2800" b="1" dirty="0">
                <a:solidFill>
                  <a:schemeClr val="bg1"/>
                </a:solidFill>
              </a:rPr>
              <a:t>in </a:t>
            </a:r>
            <a:r>
              <a:rPr lang="en-CA" sz="2800" b="1" dirty="0" smtClean="0">
                <a:solidFill>
                  <a:schemeClr val="bg1"/>
                </a:solidFill>
              </a:rPr>
              <a:t>Online Learning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chemeClr val="bg1"/>
                </a:solidFill>
              </a:rPr>
              <a:t>Accountability </a:t>
            </a:r>
            <a:r>
              <a:rPr lang="en-CA" sz="2800" b="1" dirty="0" smtClean="0">
                <a:solidFill>
                  <a:schemeClr val="bg1"/>
                </a:solidFill>
              </a:rPr>
              <a:t>Issues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solidFill>
                  <a:schemeClr val="bg1"/>
                </a:solidFill>
              </a:rPr>
              <a:t>Accreditation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815151" y="327542"/>
            <a:ext cx="696035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C7F00"/>
                </a:solidFill>
              </a:rPr>
              <a:t>Problem and Significance</a:t>
            </a:r>
            <a:endParaRPr lang="en-US" sz="36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C7F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6333" y="1237072"/>
            <a:ext cx="2437385" cy="224676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shortage </a:t>
            </a:r>
            <a:r>
              <a:rPr lang="en-US" sz="2000" b="1" dirty="0"/>
              <a:t>of specific </a:t>
            </a:r>
            <a:r>
              <a:rPr lang="en-US" sz="2000" b="1" dirty="0" smtClean="0"/>
              <a:t>quality assurance (QA) measures </a:t>
            </a:r>
            <a:r>
              <a:rPr lang="en-US" sz="2000" b="1" dirty="0"/>
              <a:t>that focus on the distinct </a:t>
            </a:r>
            <a:r>
              <a:rPr lang="en-US" sz="2000" b="1" dirty="0" smtClean="0"/>
              <a:t>needs of parochial system.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47898" y="4500922"/>
            <a:ext cx="5781790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CA" sz="2800" b="1" dirty="0" smtClean="0"/>
              <a:t>Identify QA Measures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sz="2400" dirty="0" smtClean="0"/>
              <a:t>Identify Key QA Dimensions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CA" sz="2400" dirty="0" smtClean="0"/>
              <a:t>Build a Quality Taxonomy</a:t>
            </a:r>
          </a:p>
        </p:txBody>
      </p:sp>
    </p:spTree>
    <p:extLst>
      <p:ext uri="{BB962C8B-B14F-4D97-AF65-F5344CB8AC3E}">
        <p14:creationId xmlns:p14="http://schemas.microsoft.com/office/powerpoint/2010/main" val="7049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663" y="1400079"/>
            <a:ext cx="793653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CA" sz="3200" b="1" dirty="0" smtClean="0"/>
              <a:t>Philosophical</a:t>
            </a:r>
            <a:endParaRPr lang="en-CA" sz="3200" dirty="0"/>
          </a:p>
          <a:p>
            <a:pPr>
              <a:spcAft>
                <a:spcPts val="0"/>
              </a:spcAft>
            </a:pPr>
            <a:r>
              <a:rPr lang="en-CA" sz="3000" dirty="0" smtClean="0"/>
              <a:t>Philosophy </a:t>
            </a:r>
            <a:r>
              <a:rPr lang="en-CA" sz="3000" dirty="0"/>
              <a:t>of </a:t>
            </a:r>
            <a:r>
              <a:rPr lang="en-CA" sz="3000" dirty="0" smtClean="0"/>
              <a:t>Education</a:t>
            </a:r>
          </a:p>
          <a:p>
            <a:pPr>
              <a:spcAft>
                <a:spcPts val="0"/>
              </a:spcAft>
            </a:pPr>
            <a:endParaRPr lang="en-CA" sz="1400" dirty="0"/>
          </a:p>
          <a:p>
            <a:pPr>
              <a:spcAft>
                <a:spcPts val="0"/>
              </a:spcAft>
            </a:pPr>
            <a:r>
              <a:rPr lang="en-CA" sz="3200" b="1" dirty="0" smtClean="0"/>
              <a:t>Theoretical</a:t>
            </a:r>
            <a:endParaRPr lang="en-CA" sz="3200" dirty="0"/>
          </a:p>
          <a:p>
            <a:pPr>
              <a:spcAft>
                <a:spcPts val="0"/>
              </a:spcAft>
            </a:pPr>
            <a:r>
              <a:rPr lang="en-CA" sz="3000" dirty="0" smtClean="0"/>
              <a:t>Internal Characterization of Quality</a:t>
            </a:r>
          </a:p>
          <a:p>
            <a:pPr>
              <a:spcAft>
                <a:spcPts val="0"/>
              </a:spcAft>
            </a:pPr>
            <a:endParaRPr lang="en-CA" sz="1400" b="1" dirty="0" smtClean="0"/>
          </a:p>
          <a:p>
            <a:pPr>
              <a:spcAft>
                <a:spcPts val="0"/>
              </a:spcAft>
            </a:pPr>
            <a:r>
              <a:rPr lang="en-CA" sz="3200" b="1" dirty="0" smtClean="0"/>
              <a:t>Practical</a:t>
            </a:r>
            <a:endParaRPr lang="en-CA" sz="3200" dirty="0"/>
          </a:p>
          <a:p>
            <a:pPr>
              <a:spcAft>
                <a:spcPts val="0"/>
              </a:spcAft>
            </a:pPr>
            <a:r>
              <a:rPr lang="en-CA" sz="3000" dirty="0" smtClean="0"/>
              <a:t>Facilitate Development of QA Measures </a:t>
            </a:r>
          </a:p>
          <a:p>
            <a:pPr>
              <a:spcAft>
                <a:spcPts val="0"/>
              </a:spcAft>
            </a:pPr>
            <a:r>
              <a:rPr lang="en-CA" sz="3000" dirty="0" smtClean="0"/>
              <a:t>(Quality Taxonomy)</a:t>
            </a:r>
          </a:p>
          <a:p>
            <a:pPr>
              <a:spcAft>
                <a:spcPts val="0"/>
              </a:spcAft>
            </a:pPr>
            <a:endParaRPr lang="en-CA" sz="1400" b="1" dirty="0" smtClean="0"/>
          </a:p>
          <a:p>
            <a:pPr>
              <a:spcAft>
                <a:spcPts val="0"/>
              </a:spcAft>
            </a:pPr>
            <a:r>
              <a:rPr lang="en-CA" sz="3200" b="1" dirty="0" smtClean="0"/>
              <a:t>Collaboration</a:t>
            </a:r>
            <a:endParaRPr lang="en-CA" sz="3200" dirty="0"/>
          </a:p>
          <a:p>
            <a:pPr>
              <a:spcAft>
                <a:spcPts val="0"/>
              </a:spcAft>
            </a:pPr>
            <a:r>
              <a:rPr lang="en-CA" sz="3000" dirty="0" smtClean="0"/>
              <a:t>Knowledge Capital; Stakeholder Buy-in</a:t>
            </a:r>
            <a:endParaRPr lang="en-CA" sz="3000" dirty="0"/>
          </a:p>
        </p:txBody>
      </p:sp>
      <p:sp>
        <p:nvSpPr>
          <p:cNvPr id="6" name="Rectangle 5"/>
          <p:cNvSpPr/>
          <p:nvPr/>
        </p:nvSpPr>
        <p:spPr>
          <a:xfrm>
            <a:off x="1815151" y="327542"/>
            <a:ext cx="696035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C7F00"/>
                </a:solidFill>
              </a:rPr>
              <a:t>Problem and Significance</a:t>
            </a:r>
            <a:endParaRPr lang="en-US" sz="36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C7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8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67534" y="368486"/>
            <a:ext cx="410797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C7F00"/>
                </a:solidFill>
              </a:rPr>
              <a:t>Literature Design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C7F00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714" t="20289" r="11714" b="14598"/>
          <a:stretch/>
        </p:blipFill>
        <p:spPr>
          <a:xfrm>
            <a:off x="764273" y="1504902"/>
            <a:ext cx="7656395" cy="45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0811" y="1381594"/>
            <a:ext cx="81507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CA" sz="3200" b="1" dirty="0" smtClean="0">
                <a:solidFill>
                  <a:schemeClr val="bg1"/>
                </a:solidFill>
              </a:rPr>
              <a:t>What measure can we use to assess quality in AOHE programs?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CA" sz="2600" b="1" dirty="0" smtClean="0"/>
              <a:t>What is the nature of QA measures that currently exist in online higher education?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CA" sz="2600" b="1" dirty="0" smtClean="0"/>
              <a:t>What are key QA dimensions for AOHE?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CA" sz="2600" b="1" dirty="0" smtClean="0"/>
              <a:t>What meaningful taxonomy, for quality</a:t>
            </a:r>
          </a:p>
          <a:p>
            <a:pPr marL="531813" indent="-531813">
              <a:spcAft>
                <a:spcPts val="0"/>
              </a:spcAft>
            </a:pPr>
            <a:r>
              <a:rPr lang="en-CA" sz="2600" b="1" dirty="0" smtClean="0"/>
              <a:t>	can be derived from the key QA</a:t>
            </a:r>
          </a:p>
          <a:p>
            <a:pPr marL="531813" indent="-531813">
              <a:spcAft>
                <a:spcPts val="2400"/>
              </a:spcAft>
            </a:pPr>
            <a:r>
              <a:rPr lang="en-CA" sz="2600" b="1" dirty="0" smtClean="0"/>
              <a:t>	dimensions for AOHE?</a:t>
            </a:r>
          </a:p>
        </p:txBody>
      </p:sp>
      <p:sp>
        <p:nvSpPr>
          <p:cNvPr id="7" name="Rectangle 6"/>
          <p:cNvSpPr/>
          <p:nvPr/>
        </p:nvSpPr>
        <p:spPr>
          <a:xfrm>
            <a:off x="4694830" y="382134"/>
            <a:ext cx="408068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C7F00"/>
                </a:solidFill>
              </a:rPr>
              <a:t>Questions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C7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66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935" y="1364969"/>
            <a:ext cx="8233924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3000" b="1" dirty="0" smtClean="0">
                <a:solidFill>
                  <a:schemeClr val="bg1"/>
                </a:solidFill>
              </a:rPr>
              <a:t>Research Design:</a:t>
            </a:r>
            <a:r>
              <a:rPr lang="en-CA" sz="3000" b="1" dirty="0" smtClean="0"/>
              <a:t> Delphi Survey</a:t>
            </a:r>
          </a:p>
          <a:p>
            <a:pPr>
              <a:spcAft>
                <a:spcPts val="0"/>
              </a:spcAft>
            </a:pPr>
            <a:r>
              <a:rPr lang="en-CA" sz="3000" b="1" dirty="0" smtClean="0">
                <a:solidFill>
                  <a:schemeClr val="bg1"/>
                </a:solidFill>
              </a:rPr>
              <a:t>Rationale</a:t>
            </a:r>
          </a:p>
          <a:p>
            <a:pPr>
              <a:spcAft>
                <a:spcPts val="0"/>
              </a:spcAft>
            </a:pPr>
            <a:r>
              <a:rPr lang="en-CA" sz="3000" b="1" dirty="0" smtClean="0"/>
              <a:t>Scarcity; Small Sample;</a:t>
            </a:r>
          </a:p>
          <a:p>
            <a:pPr>
              <a:spcAft>
                <a:spcPts val="2400"/>
              </a:spcAft>
            </a:pPr>
            <a:r>
              <a:rPr lang="en-CA" sz="3000" b="1" dirty="0" smtClean="0"/>
              <a:t>Methodological Fit; Collaboration</a:t>
            </a:r>
          </a:p>
          <a:p>
            <a:pPr>
              <a:spcAft>
                <a:spcPts val="0"/>
              </a:spcAft>
            </a:pPr>
            <a:r>
              <a:rPr lang="en-CA" sz="3000" b="1" dirty="0" smtClean="0">
                <a:solidFill>
                  <a:schemeClr val="bg1"/>
                </a:solidFill>
              </a:rPr>
              <a:t>Sample</a:t>
            </a:r>
          </a:p>
          <a:p>
            <a:pPr>
              <a:spcAft>
                <a:spcPts val="0"/>
              </a:spcAft>
            </a:pPr>
            <a:r>
              <a:rPr lang="en-CA" sz="3000" b="1" dirty="0" smtClean="0"/>
              <a:t>Source Stakeholders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b="1" dirty="0" smtClean="0"/>
              <a:t>Upper Level Administrators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b="1" dirty="0" smtClean="0"/>
              <a:t>Program Directors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b="1" dirty="0" smtClean="0"/>
              <a:t>Faculty</a:t>
            </a:r>
            <a:endParaRPr lang="en-CA" sz="2400" b="1" dirty="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400" b="1" dirty="0" smtClean="0"/>
              <a:t>Students</a:t>
            </a:r>
            <a:endParaRPr lang="en-CA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667534" y="368486"/>
            <a:ext cx="410797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C7F00"/>
                </a:solidFill>
              </a:rPr>
              <a:t>Methodology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C7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15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935" y="1256617"/>
            <a:ext cx="82339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3500" b="1" dirty="0" smtClean="0">
                <a:solidFill>
                  <a:schemeClr val="bg1"/>
                </a:solidFill>
              </a:rPr>
              <a:t>Twelve (12) Dimensions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27935" y="1997966"/>
            <a:ext cx="8273365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AutoNum type="arabicPeriod"/>
            </a:pPr>
            <a:r>
              <a:rPr lang="en-US" sz="3000" b="1" dirty="0"/>
              <a:t>Institutional Commitment, Support, and Leadership;</a:t>
            </a:r>
            <a:endParaRPr lang="en-US" sz="3000" b="1" dirty="0" smtClean="0"/>
          </a:p>
          <a:p>
            <a:pPr marL="457200" indent="-457200">
              <a:spcAft>
                <a:spcPts val="1000"/>
              </a:spcAft>
              <a:buAutoNum type="arabicPeriod"/>
            </a:pPr>
            <a:r>
              <a:rPr lang="en-US" sz="3000" b="1" dirty="0"/>
              <a:t>Instructional Design and </a:t>
            </a:r>
            <a:r>
              <a:rPr lang="en-US" sz="3000" b="1" dirty="0" smtClean="0"/>
              <a:t>Delivery;</a:t>
            </a:r>
          </a:p>
          <a:p>
            <a:pPr marL="457200" indent="-457200">
              <a:spcAft>
                <a:spcPts val="1000"/>
              </a:spcAft>
              <a:buAutoNum type="arabicPeriod"/>
            </a:pPr>
            <a:r>
              <a:rPr lang="en-US" sz="3000" b="1" dirty="0"/>
              <a:t>Faculty Support, Training, and </a:t>
            </a:r>
            <a:r>
              <a:rPr lang="en-US" sz="3000" b="1" dirty="0" smtClean="0"/>
              <a:t>Qualifications;</a:t>
            </a:r>
          </a:p>
          <a:p>
            <a:pPr marL="457200" indent="-457200">
              <a:spcAft>
                <a:spcPts val="1000"/>
              </a:spcAft>
              <a:buAutoNum type="arabicPeriod"/>
            </a:pPr>
            <a:r>
              <a:rPr lang="en-US" sz="3000" b="1" dirty="0" smtClean="0"/>
              <a:t>Student Support;</a:t>
            </a:r>
          </a:p>
          <a:p>
            <a:pPr marL="457200" indent="-457200">
              <a:spcAft>
                <a:spcPts val="1000"/>
              </a:spcAft>
              <a:buAutoNum type="arabicPeriod"/>
            </a:pPr>
            <a:r>
              <a:rPr lang="en-US" sz="3000" b="1" dirty="0"/>
              <a:t>I</a:t>
            </a:r>
            <a:r>
              <a:rPr lang="en-US" sz="3000" b="1" dirty="0" smtClean="0"/>
              <a:t>nfrastructure;</a:t>
            </a:r>
          </a:p>
          <a:p>
            <a:pPr marL="457200" indent="-457200">
              <a:spcAft>
                <a:spcPts val="1000"/>
              </a:spcAft>
              <a:buAutoNum type="arabicPeriod"/>
            </a:pPr>
            <a:r>
              <a:rPr lang="en-US" sz="3000" b="1" dirty="0" smtClean="0"/>
              <a:t>Stakeholder </a:t>
            </a:r>
            <a:r>
              <a:rPr lang="en-US" sz="3000" b="1" dirty="0"/>
              <a:t>P</a:t>
            </a:r>
            <a:r>
              <a:rPr lang="en-US" sz="3000" b="1" dirty="0" smtClean="0"/>
              <a:t>erceptions;</a:t>
            </a:r>
            <a:endParaRPr lang="en-US" sz="3000" b="1" dirty="0"/>
          </a:p>
        </p:txBody>
      </p:sp>
      <p:sp>
        <p:nvSpPr>
          <p:cNvPr id="7" name="Rectangle 6"/>
          <p:cNvSpPr/>
          <p:nvPr/>
        </p:nvSpPr>
        <p:spPr>
          <a:xfrm>
            <a:off x="4667534" y="368486"/>
            <a:ext cx="410797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C7F00"/>
                </a:solidFill>
              </a:rPr>
              <a:t>Findings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C7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79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935" y="1256617"/>
            <a:ext cx="82339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3500" b="1" dirty="0" smtClean="0">
                <a:solidFill>
                  <a:schemeClr val="bg1"/>
                </a:solidFill>
              </a:rPr>
              <a:t>Twelve (12) Dimensions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7534" y="368486"/>
            <a:ext cx="410797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C7F00"/>
                </a:solidFill>
              </a:rPr>
              <a:t>Findings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AC7F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935" y="1997966"/>
            <a:ext cx="8273365" cy="39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714375">
              <a:spcAft>
                <a:spcPts val="1000"/>
              </a:spcAft>
              <a:buAutoNum type="arabicPeriod" startAt="7"/>
            </a:pPr>
            <a:r>
              <a:rPr lang="en-US" sz="3000" b="1" dirty="0" smtClean="0"/>
              <a:t>Institutional </a:t>
            </a:r>
            <a:r>
              <a:rPr lang="en-US" sz="3000" b="1" dirty="0"/>
              <a:t>M</a:t>
            </a:r>
            <a:r>
              <a:rPr lang="en-US" sz="3000" b="1" dirty="0" smtClean="0"/>
              <a:t>ission;</a:t>
            </a:r>
          </a:p>
          <a:p>
            <a:pPr marL="714375" indent="-714375">
              <a:spcAft>
                <a:spcPts val="1000"/>
              </a:spcAft>
              <a:buAutoNum type="arabicPeriod" startAt="7"/>
            </a:pPr>
            <a:r>
              <a:rPr lang="en-US" sz="3000" b="1" dirty="0"/>
              <a:t>C</a:t>
            </a:r>
            <a:r>
              <a:rPr lang="en-US" sz="3000" b="1" dirty="0" smtClean="0"/>
              <a:t>urriculum </a:t>
            </a:r>
            <a:r>
              <a:rPr lang="en-US" sz="3000" b="1" dirty="0"/>
              <a:t>D</a:t>
            </a:r>
            <a:r>
              <a:rPr lang="en-US" sz="3000" b="1" dirty="0" smtClean="0"/>
              <a:t>esign </a:t>
            </a:r>
            <a:r>
              <a:rPr lang="en-US" sz="3000" b="1" dirty="0"/>
              <a:t>and </a:t>
            </a:r>
            <a:r>
              <a:rPr lang="en-US" sz="3000" b="1" dirty="0" smtClean="0"/>
              <a:t>Review;</a:t>
            </a:r>
          </a:p>
          <a:p>
            <a:pPr marL="714375" indent="-714375">
              <a:spcAft>
                <a:spcPts val="1000"/>
              </a:spcAft>
              <a:buAutoNum type="arabicPeriod" startAt="7"/>
            </a:pPr>
            <a:r>
              <a:rPr lang="en-US" sz="3000" b="1" dirty="0"/>
              <a:t>C</a:t>
            </a:r>
            <a:r>
              <a:rPr lang="en-US" sz="3000" b="1" dirty="0" smtClean="0"/>
              <a:t>ourse </a:t>
            </a:r>
            <a:r>
              <a:rPr lang="en-US" sz="3000" b="1" dirty="0"/>
              <a:t>D</a:t>
            </a:r>
            <a:r>
              <a:rPr lang="en-US" sz="3000" b="1" dirty="0" smtClean="0"/>
              <a:t>esign </a:t>
            </a:r>
            <a:r>
              <a:rPr lang="en-US" sz="3000" b="1" dirty="0"/>
              <a:t>and </a:t>
            </a:r>
            <a:r>
              <a:rPr lang="en-US" sz="3000" b="1" dirty="0" smtClean="0"/>
              <a:t>Development;</a:t>
            </a:r>
          </a:p>
          <a:p>
            <a:pPr marL="714375" indent="-714375">
              <a:spcAft>
                <a:spcPts val="1000"/>
              </a:spcAft>
              <a:buAutoNum type="arabicPeriod" startAt="7"/>
            </a:pPr>
            <a:r>
              <a:rPr lang="en-US" sz="3000" b="1" dirty="0"/>
              <a:t>P</a:t>
            </a:r>
            <a:r>
              <a:rPr lang="en-US" sz="3000" b="1" dirty="0" smtClean="0"/>
              <a:t>rogram </a:t>
            </a:r>
            <a:r>
              <a:rPr lang="en-US" sz="3000" b="1" dirty="0"/>
              <a:t>D</a:t>
            </a:r>
            <a:r>
              <a:rPr lang="en-US" sz="3000" b="1" dirty="0" smtClean="0"/>
              <a:t>esign;</a:t>
            </a:r>
          </a:p>
          <a:p>
            <a:pPr marL="714375" indent="-714375">
              <a:spcAft>
                <a:spcPts val="1000"/>
              </a:spcAft>
              <a:buAutoNum type="arabicPeriod" startAt="7"/>
            </a:pPr>
            <a:r>
              <a:rPr lang="en-CA" sz="3000" b="1" dirty="0" smtClean="0"/>
              <a:t>Administration; and</a:t>
            </a:r>
            <a:endParaRPr lang="en-US" sz="3000" b="1" dirty="0"/>
          </a:p>
          <a:p>
            <a:pPr marL="714375" indent="-714375">
              <a:buAutoNum type="arabicPeriod" startAt="7"/>
            </a:pPr>
            <a:r>
              <a:rPr lang="en-US" sz="3000" b="1" dirty="0" smtClean="0"/>
              <a:t>The </a:t>
            </a:r>
            <a:r>
              <a:rPr lang="en-US" sz="3000" b="1" dirty="0"/>
              <a:t>I</a:t>
            </a:r>
            <a:r>
              <a:rPr lang="en-US" sz="3000" b="1" dirty="0" smtClean="0"/>
              <a:t>ntegration </a:t>
            </a:r>
            <a:r>
              <a:rPr lang="en-US" sz="3000" b="1" dirty="0"/>
              <a:t>of </a:t>
            </a:r>
            <a:r>
              <a:rPr lang="en-US" sz="3000" b="1" dirty="0" smtClean="0"/>
              <a:t>Faith and</a:t>
            </a:r>
          </a:p>
          <a:p>
            <a:pPr marL="714375" indent="-714375"/>
            <a:r>
              <a:rPr lang="en-US" sz="3000" b="1" dirty="0"/>
              <a:t>	</a:t>
            </a:r>
            <a:r>
              <a:rPr lang="en-US" sz="3000" b="1" dirty="0" smtClean="0"/>
              <a:t>Learning (IFL)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6260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1971</TotalTime>
  <Words>505</Words>
  <Application>Microsoft Office PowerPoint</Application>
  <PresentationFormat>On-screen Show (4:3)</PresentationFormat>
  <Paragraphs>112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PGothic</vt:lpstr>
      <vt:lpstr>Aharoni</vt:lpstr>
      <vt:lpstr>Arial</vt:lpstr>
      <vt:lpstr>Calibri</vt:lpstr>
      <vt:lpstr>Century Gothic</vt:lpstr>
      <vt:lpstr>Comic Sans MS</vt:lpstr>
      <vt:lpstr>Rockwell</vt:lpstr>
      <vt:lpstr>Wingdings</vt:lpstr>
      <vt:lpstr>Wingdings 3</vt:lpstr>
      <vt:lpstr>Ion</vt:lpstr>
      <vt:lpstr>A Quality Assurance Taxonomy for Online Education: A New Criticality Measure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COMPETENCE AND NURSING CURRICULUM</dc:title>
  <dc:creator>Pips Pequino</dc:creator>
  <cp:lastModifiedBy>Reviewer</cp:lastModifiedBy>
  <cp:revision>168</cp:revision>
  <dcterms:created xsi:type="dcterms:W3CDTF">2014-01-26T01:10:43Z</dcterms:created>
  <dcterms:modified xsi:type="dcterms:W3CDTF">2015-11-05T14:25:42Z</dcterms:modified>
</cp:coreProperties>
</file>