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90" r:id="rId4"/>
    <p:sldId id="295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305" r:id="rId14"/>
    <p:sldId id="266" r:id="rId15"/>
    <p:sldId id="306" r:id="rId16"/>
    <p:sldId id="267" r:id="rId17"/>
    <p:sldId id="307" r:id="rId18"/>
    <p:sldId id="268" r:id="rId19"/>
    <p:sldId id="308" r:id="rId20"/>
    <p:sldId id="269" r:id="rId21"/>
    <p:sldId id="309" r:id="rId22"/>
    <p:sldId id="270" r:id="rId23"/>
    <p:sldId id="310" r:id="rId24"/>
    <p:sldId id="271" r:id="rId25"/>
    <p:sldId id="311" r:id="rId26"/>
    <p:sldId id="272" r:id="rId27"/>
    <p:sldId id="312" r:id="rId28"/>
    <p:sldId id="276" r:id="rId29"/>
    <p:sldId id="291" r:id="rId30"/>
    <p:sldId id="292" r:id="rId31"/>
    <p:sldId id="293" r:id="rId32"/>
    <p:sldId id="313" r:id="rId33"/>
    <p:sldId id="304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99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BAB86-767F-49B5-A2BD-5403C987C2C6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79198-1C35-46C9-B03A-DC53E0A9D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780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BAB86-767F-49B5-A2BD-5403C987C2C6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79198-1C35-46C9-B03A-DC53E0A9D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074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BAB86-767F-49B5-A2BD-5403C987C2C6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79198-1C35-46C9-B03A-DC53E0A9D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025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BAB86-767F-49B5-A2BD-5403C987C2C6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79198-1C35-46C9-B03A-DC53E0A9D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209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BAB86-767F-49B5-A2BD-5403C987C2C6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79198-1C35-46C9-B03A-DC53E0A9D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360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BAB86-767F-49B5-A2BD-5403C987C2C6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79198-1C35-46C9-B03A-DC53E0A9D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63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BAB86-767F-49B5-A2BD-5403C987C2C6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79198-1C35-46C9-B03A-DC53E0A9D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818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BAB86-767F-49B5-A2BD-5403C987C2C6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79198-1C35-46C9-B03A-DC53E0A9D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753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BAB86-767F-49B5-A2BD-5403C987C2C6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79198-1C35-46C9-B03A-DC53E0A9D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958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BAB86-767F-49B5-A2BD-5403C987C2C6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79198-1C35-46C9-B03A-DC53E0A9D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30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BAB86-767F-49B5-A2BD-5403C987C2C6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79198-1C35-46C9-B03A-DC53E0A9D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000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8BAB86-767F-49B5-A2BD-5403C987C2C6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079198-1C35-46C9-B03A-DC53E0A9D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84672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99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FFFF66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FFFF66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FFFF66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FFFF66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FFFF6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elcartonmilenario.com/wordpress/wp-content/uploads/2012/04/darth-vader.jpg" TargetMode="External"/><Relationship Id="rId2" Type="http://schemas.openxmlformats.org/officeDocument/2006/relationships/hyperlink" Target="http://www.amazon.com/gp/product/0801068355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jedimasterhouse.com/2011/07/star-wars-personagens-classicos.html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524000"/>
            <a:ext cx="8458200" cy="1470025"/>
          </a:xfrm>
        </p:spPr>
        <p:txBody>
          <a:bodyPr>
            <a:noAutofit/>
          </a:bodyPr>
          <a:lstStyle/>
          <a:p>
            <a:r>
              <a:rPr lang="en-US" sz="6000" dirty="0" smtClean="0"/>
              <a:t>Beware of the </a:t>
            </a:r>
            <a:br>
              <a:rPr lang="en-US" sz="6000" dirty="0" smtClean="0"/>
            </a:br>
            <a:r>
              <a:rPr lang="en-US" sz="6000" dirty="0" smtClean="0"/>
              <a:t>“Dark Side” of Leadership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rgbClr val="FFFF66"/>
                </a:solidFill>
              </a:rPr>
              <a:t>April 10, 2015</a:t>
            </a:r>
            <a:endParaRPr lang="en-US" dirty="0">
              <a:solidFill>
                <a:srgbClr val="FFFF66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4343400"/>
            <a:ext cx="2667000" cy="1998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07142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Passive-Aggressive Students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Stubborn, forgetful, and intentionally inefficient</a:t>
            </a:r>
          </a:p>
          <a:p>
            <a:r>
              <a:rPr lang="en-US" dirty="0" smtClean="0"/>
              <a:t>Tends to complain, resist demands, procrastinate and dawdle as a means of controlling those around them</a:t>
            </a:r>
          </a:p>
          <a:p>
            <a:r>
              <a:rPr lang="en-US" dirty="0" smtClean="0"/>
              <a:t>On occasion, exerts control by short outbursts of sadness or anger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4859992"/>
            <a:ext cx="2667000" cy="1998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31552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481387"/>
            <a:ext cx="7772400" cy="13620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Recognizing the roots of the </a:t>
            </a:r>
            <a:r>
              <a:rPr lang="en-US" dirty="0"/>
              <a:t>“Dark Side”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981200"/>
            <a:ext cx="7772400" cy="1500187"/>
          </a:xfrm>
        </p:spPr>
        <p:txBody>
          <a:bodyPr/>
          <a:lstStyle/>
          <a:p>
            <a:r>
              <a:rPr lang="en-US" dirty="0" smtClean="0">
                <a:solidFill>
                  <a:srgbClr val="FFFF66"/>
                </a:solidFill>
              </a:rPr>
              <a:t>Understanding ourselves and others</a:t>
            </a:r>
            <a:endParaRPr lang="en-US" dirty="0">
              <a:solidFill>
                <a:srgbClr val="FFFF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9384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>Belonging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sz="3600" dirty="0" smtClean="0">
                <a:latin typeface="Calibri" pitchFamily="34" charset="0"/>
                <a:cs typeface="Calibri" pitchFamily="34" charset="0"/>
              </a:rPr>
              <a:t>Having a </a:t>
            </a:r>
            <a:r>
              <a:rPr lang="en-US" sz="3600" dirty="0">
                <a:latin typeface="Calibri" pitchFamily="34" charset="0"/>
                <a:cs typeface="Calibri" pitchFamily="34" charset="0"/>
              </a:rPr>
              <a:t>place or a home to call one’s 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own</a:t>
            </a:r>
            <a:endParaRPr lang="en-US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Messages </a:t>
            </a:r>
            <a:r>
              <a:rPr lang="en-US" dirty="0">
                <a:latin typeface="Calibri" pitchFamily="34" charset="0"/>
                <a:cs typeface="Calibri" pitchFamily="34" charset="0"/>
              </a:rPr>
              <a:t>sent when this need is met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en-US" sz="2000" dirty="0" smtClean="0">
                <a:latin typeface="Calibri" pitchFamily="34" charset="0"/>
                <a:cs typeface="Calibri" pitchFamily="34" charset="0"/>
              </a:rPr>
              <a:t>“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You have a special role to play here” </a:t>
            </a:r>
          </a:p>
          <a:p>
            <a:pPr lvl="1"/>
            <a:r>
              <a:rPr lang="en-US" sz="2000" dirty="0" smtClean="0">
                <a:latin typeface="Calibri" pitchFamily="34" charset="0"/>
                <a:cs typeface="Calibri" pitchFamily="34" charset="0"/>
              </a:rPr>
              <a:t>“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You belong here” </a:t>
            </a:r>
          </a:p>
          <a:p>
            <a:pPr lvl="1"/>
            <a:r>
              <a:rPr lang="en-US" sz="2000" dirty="0" smtClean="0">
                <a:latin typeface="Calibri" pitchFamily="34" charset="0"/>
                <a:cs typeface="Calibri" pitchFamily="34" charset="0"/>
              </a:rPr>
              <a:t>“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We’ve created a place for you”</a:t>
            </a:r>
          </a:p>
          <a:p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Potential issues when this need is unmet</a:t>
            </a:r>
          </a:p>
          <a:p>
            <a:pPr lvl="1"/>
            <a:r>
              <a:rPr lang="en-US" sz="2000" dirty="0">
                <a:latin typeface="Calibri" pitchFamily="34" charset="0"/>
                <a:cs typeface="Calibri" pitchFamily="34" charset="0"/>
              </a:rPr>
              <a:t>Feeling like an outsider, shy, isolated,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insecure </a:t>
            </a:r>
          </a:p>
          <a:p>
            <a:pPr lvl="1"/>
            <a:r>
              <a:rPr lang="en-US" sz="2000" dirty="0">
                <a:latin typeface="Calibri" pitchFamily="34" charset="0"/>
                <a:cs typeface="Calibri" pitchFamily="34" charset="0"/>
              </a:rPr>
              <a:t>F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earful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in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groups</a:t>
            </a:r>
          </a:p>
          <a:p>
            <a:pPr lvl="1"/>
            <a:r>
              <a:rPr lang="en-US" sz="2000" dirty="0" smtClean="0">
                <a:latin typeface="Calibri" pitchFamily="34" charset="0"/>
                <a:cs typeface="Calibri" pitchFamily="34" charset="0"/>
              </a:rPr>
              <a:t>Separation anxiety </a:t>
            </a:r>
          </a:p>
          <a:p>
            <a:pPr lvl="1"/>
            <a:r>
              <a:rPr lang="en-US" sz="2000" dirty="0">
                <a:latin typeface="Calibri" pitchFamily="34" charset="0"/>
                <a:cs typeface="Calibri" pitchFamily="34" charset="0"/>
              </a:rPr>
              <a:t>I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dentity confusion </a:t>
            </a:r>
          </a:p>
          <a:p>
            <a:pPr lvl="1"/>
            <a:r>
              <a:rPr lang="en-US" sz="2000" dirty="0" smtClean="0">
                <a:latin typeface="Calibri" pitchFamily="34" charset="0"/>
                <a:cs typeface="Calibri" pitchFamily="34" charset="0"/>
              </a:rPr>
              <a:t>Relationship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problems (no sense of belonging)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4859992"/>
            <a:ext cx="2667000" cy="1998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10217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>Belonging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sz="3600" dirty="0" smtClean="0">
                <a:latin typeface="Calibri" pitchFamily="34" charset="0"/>
                <a:cs typeface="Calibri" pitchFamily="34" charset="0"/>
              </a:rPr>
              <a:t>Having a </a:t>
            </a:r>
            <a:r>
              <a:rPr lang="en-US" sz="3600" dirty="0">
                <a:latin typeface="Calibri" pitchFamily="34" charset="0"/>
                <a:cs typeface="Calibri" pitchFamily="34" charset="0"/>
              </a:rPr>
              <a:t>place or a home to call one’s 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own</a:t>
            </a:r>
            <a:endParaRPr lang="en-US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dirty="0"/>
              <a:t>Create a space that people can call their own </a:t>
            </a:r>
          </a:p>
          <a:p>
            <a:pPr lvl="0"/>
            <a:r>
              <a:rPr lang="en-US" dirty="0"/>
              <a:t>Be hospitable – acknowledge special dates, welcome them, exchange contact info, meet with them</a:t>
            </a:r>
          </a:p>
          <a:p>
            <a:pPr lvl="0"/>
            <a:r>
              <a:rPr lang="en-US" dirty="0"/>
              <a:t>Build trust, be trustworthy</a:t>
            </a:r>
          </a:p>
          <a:p>
            <a:r>
              <a:rPr lang="en-US" dirty="0"/>
              <a:t>Share personal stories and allow others to share their stories (according to level of comfort)</a:t>
            </a:r>
            <a:endParaRPr lang="en-US" sz="2000" dirty="0">
              <a:latin typeface="Calibri" pitchFamily="34" charset="0"/>
              <a:cs typeface="Calibri" pitchFamily="34" charset="0"/>
            </a:endParaRPr>
          </a:p>
          <a:p>
            <a:r>
              <a:rPr lang="en-US" dirty="0"/>
              <a:t>Be aware of needs, health issues, allergies</a:t>
            </a:r>
          </a:p>
          <a:p>
            <a:r>
              <a:rPr lang="en-US" dirty="0" smtClean="0"/>
              <a:t>Be </a:t>
            </a:r>
            <a:r>
              <a:rPr lang="en-US" dirty="0"/>
              <a:t>genuinely encouraging – calls, cards, recognition</a:t>
            </a:r>
          </a:p>
          <a:p>
            <a:pPr lvl="0"/>
            <a:r>
              <a:rPr lang="en-US" dirty="0" smtClean="0"/>
              <a:t>Develop </a:t>
            </a:r>
            <a:r>
              <a:rPr lang="en-US" dirty="0"/>
              <a:t>a desire to know people</a:t>
            </a:r>
          </a:p>
          <a:p>
            <a:pPr lvl="0"/>
            <a:r>
              <a:rPr lang="en-US" dirty="0" smtClean="0"/>
              <a:t>Include </a:t>
            </a:r>
            <a:r>
              <a:rPr lang="en-US" dirty="0"/>
              <a:t>others in your life</a:t>
            </a:r>
          </a:p>
          <a:p>
            <a:pPr lvl="0"/>
            <a:r>
              <a:rPr lang="en-US" dirty="0" smtClean="0"/>
              <a:t>Call </a:t>
            </a:r>
            <a:r>
              <a:rPr lang="en-US" dirty="0"/>
              <a:t>people by </a:t>
            </a:r>
            <a:r>
              <a:rPr lang="en-US" dirty="0" smtClean="0"/>
              <a:t>name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4859992"/>
            <a:ext cx="2667000" cy="1998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9690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>Nurturance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sz="4000" dirty="0" smtClean="0">
                <a:latin typeface="Calibri" pitchFamily="34" charset="0"/>
                <a:cs typeface="Calibri" pitchFamily="34" charset="0"/>
              </a:rPr>
              <a:t>Comfort</a:t>
            </a:r>
            <a:r>
              <a:rPr lang="en-US" sz="4000" dirty="0">
                <a:latin typeface="Calibri" pitchFamily="34" charset="0"/>
                <a:cs typeface="Calibri" pitchFamily="34" charset="0"/>
              </a:rPr>
              <a:t>, care, love, affection, </a:t>
            </a:r>
            <a:r>
              <a:rPr lang="en-US" sz="4000" dirty="0" smtClean="0">
                <a:latin typeface="Calibri" pitchFamily="34" charset="0"/>
                <a:cs typeface="Calibri" pitchFamily="34" charset="0"/>
              </a:rPr>
              <a:t>nourishment</a:t>
            </a:r>
            <a:endParaRPr lang="en-US" sz="4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Messages </a:t>
            </a:r>
            <a:r>
              <a:rPr lang="en-US" dirty="0">
                <a:latin typeface="Calibri" pitchFamily="34" charset="0"/>
                <a:cs typeface="Calibri" pitchFamily="34" charset="0"/>
              </a:rPr>
              <a:t>sent when this need is met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en-US" sz="2000" dirty="0" smtClean="0">
                <a:latin typeface="Calibri" pitchFamily="34" charset="0"/>
                <a:cs typeface="Calibri" pitchFamily="34" charset="0"/>
              </a:rPr>
              <a:t>“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We feel good about you and your work”</a:t>
            </a:r>
          </a:p>
          <a:p>
            <a:pPr lvl="1"/>
            <a:r>
              <a:rPr lang="en-US" sz="2000" dirty="0" smtClean="0">
                <a:latin typeface="Calibri" pitchFamily="34" charset="0"/>
                <a:cs typeface="Calibri" pitchFamily="34" charset="0"/>
              </a:rPr>
              <a:t>“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We’ll make sure you have everything you need to be successful”</a:t>
            </a:r>
          </a:p>
          <a:p>
            <a:pPr lvl="1"/>
            <a:r>
              <a:rPr lang="en-US" sz="2000" dirty="0" smtClean="0">
                <a:latin typeface="Calibri" pitchFamily="34" charset="0"/>
                <a:cs typeface="Calibri" pitchFamily="34" charset="0"/>
              </a:rPr>
              <a:t>“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We care about you as a person.”</a:t>
            </a:r>
          </a:p>
          <a:p>
            <a:pPr lvl="1"/>
            <a:r>
              <a:rPr lang="en-US" sz="2000" dirty="0" smtClean="0">
                <a:latin typeface="Calibri" pitchFamily="34" charset="0"/>
                <a:cs typeface="Calibri" pitchFamily="34" charset="0"/>
              </a:rPr>
              <a:t>“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We’ll provide opportunities for you to grow and pursue your passions”</a:t>
            </a:r>
          </a:p>
          <a:p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Potential issues when this need is unmet</a:t>
            </a:r>
          </a:p>
          <a:p>
            <a:pPr lvl="1"/>
            <a:r>
              <a:rPr lang="en-US" sz="2000" dirty="0">
                <a:latin typeface="Calibri" pitchFamily="34" charset="0"/>
                <a:cs typeface="Calibri" pitchFamily="34" charset="0"/>
              </a:rPr>
              <a:t>Eating disorders (over or under eating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) </a:t>
            </a:r>
          </a:p>
          <a:p>
            <a:pPr lvl="1"/>
            <a:r>
              <a:rPr lang="en-US" sz="2000" dirty="0" err="1">
                <a:latin typeface="Calibri" pitchFamily="34" charset="0"/>
                <a:cs typeface="Calibri" pitchFamily="34" charset="0"/>
              </a:rPr>
              <a:t>W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orkaholism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(not accepting nurturing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) </a:t>
            </a:r>
          </a:p>
          <a:p>
            <a:pPr lvl="1"/>
            <a:r>
              <a:rPr lang="en-US" sz="2000" dirty="0">
                <a:latin typeface="Calibri" pitchFamily="34" charset="0"/>
                <a:cs typeface="Calibri" pitchFamily="34" charset="0"/>
              </a:rPr>
              <a:t>R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elationship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problems about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nurturing </a:t>
            </a:r>
          </a:p>
          <a:p>
            <a:pPr lvl="1"/>
            <a:r>
              <a:rPr lang="en-US" sz="2000" dirty="0">
                <a:latin typeface="Calibri" pitchFamily="34" charset="0"/>
                <a:cs typeface="Calibri" pitchFamily="34" charset="0"/>
              </a:rPr>
              <a:t>N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ot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able to receive physical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attention </a:t>
            </a:r>
          </a:p>
          <a:p>
            <a:pPr lvl="1"/>
            <a:r>
              <a:rPr lang="en-US" sz="2000" dirty="0">
                <a:latin typeface="Calibri" pitchFamily="34" charset="0"/>
                <a:cs typeface="Calibri" pitchFamily="34" charset="0"/>
              </a:rPr>
              <a:t>N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ot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taking care of self (leading to burnout, </a:t>
            </a:r>
            <a:endParaRPr lang="en-US" sz="2000" dirty="0" smtClean="0">
              <a:latin typeface="Calibri" pitchFamily="34" charset="0"/>
              <a:cs typeface="Calibri" pitchFamily="34" charset="0"/>
            </a:endParaRPr>
          </a:p>
          <a:p>
            <a:pPr marL="457200" lvl="1" indent="0">
              <a:buNone/>
            </a:pPr>
            <a:r>
              <a:rPr lang="en-US" sz="20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   depression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, boredom)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4859992"/>
            <a:ext cx="2667000" cy="1998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8153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>Nurturance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sz="4000" dirty="0" smtClean="0">
                <a:latin typeface="Calibri" pitchFamily="34" charset="0"/>
                <a:cs typeface="Calibri" pitchFamily="34" charset="0"/>
              </a:rPr>
              <a:t>Comfort</a:t>
            </a:r>
            <a:r>
              <a:rPr lang="en-US" sz="4000" dirty="0">
                <a:latin typeface="Calibri" pitchFamily="34" charset="0"/>
                <a:cs typeface="Calibri" pitchFamily="34" charset="0"/>
              </a:rPr>
              <a:t>, care, love, affection, </a:t>
            </a:r>
            <a:r>
              <a:rPr lang="en-US" sz="4000" dirty="0" smtClean="0">
                <a:latin typeface="Calibri" pitchFamily="34" charset="0"/>
                <a:cs typeface="Calibri" pitchFamily="34" charset="0"/>
              </a:rPr>
              <a:t>nourishment</a:t>
            </a:r>
            <a:endParaRPr lang="en-US" sz="4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en-US" dirty="0"/>
              <a:t>Be hospitable – eat meals together, bring treats</a:t>
            </a:r>
          </a:p>
          <a:p>
            <a:pPr lvl="0"/>
            <a:r>
              <a:rPr lang="en-US" dirty="0"/>
              <a:t>Physically be present to actively listen, and demonstrate genuine curiosity and interest </a:t>
            </a:r>
          </a:p>
          <a:p>
            <a:pPr lvl="0"/>
            <a:r>
              <a:rPr lang="en-US" dirty="0"/>
              <a:t>Acknowledge effort</a:t>
            </a:r>
          </a:p>
          <a:p>
            <a:pPr lvl="0"/>
            <a:r>
              <a:rPr lang="en-US" dirty="0"/>
              <a:t>Give second chances</a:t>
            </a:r>
          </a:p>
          <a:p>
            <a:pPr lvl="0"/>
            <a:r>
              <a:rPr lang="en-US" dirty="0"/>
              <a:t>Connect with those who might feel lonely</a:t>
            </a:r>
          </a:p>
          <a:p>
            <a:pPr lvl="0"/>
            <a:r>
              <a:rPr lang="en-US" dirty="0"/>
              <a:t>Reach out through cards and words</a:t>
            </a:r>
          </a:p>
          <a:p>
            <a:pPr lvl="0"/>
            <a:r>
              <a:rPr lang="en-US" dirty="0"/>
              <a:t>See the good in others (choose how you look at someone)</a:t>
            </a:r>
          </a:p>
          <a:p>
            <a:pPr lvl="0"/>
            <a:r>
              <a:rPr lang="en-US" dirty="0"/>
              <a:t>Consider how others best receive nurturance (through words? Time together? Acts of service?) </a:t>
            </a:r>
          </a:p>
          <a:p>
            <a:pPr lvl="0"/>
            <a:r>
              <a:rPr lang="en-US" dirty="0"/>
              <a:t>Give public positive feedback, so others know you appreciate their work</a:t>
            </a:r>
          </a:p>
          <a:p>
            <a:pPr lvl="0"/>
            <a:r>
              <a:rPr lang="en-US" dirty="0"/>
              <a:t>Provide resources needed</a:t>
            </a:r>
          </a:p>
          <a:p>
            <a:pPr lvl="0"/>
            <a:r>
              <a:rPr lang="en-US" dirty="0"/>
              <a:t>Discover needs through inquiry or surveys</a:t>
            </a:r>
          </a:p>
          <a:p>
            <a:r>
              <a:rPr lang="en-US" dirty="0"/>
              <a:t>Focus on strengths, draw out strengths</a:t>
            </a:r>
            <a:endParaRPr lang="en-US" sz="20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4859992"/>
            <a:ext cx="2667000" cy="1998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5063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>Support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dirty="0">
                <a:latin typeface="Calibri" pitchFamily="34" charset="0"/>
                <a:cs typeface="Calibri" pitchFamily="34" charset="0"/>
              </a:rPr>
              <a:t>Support in problem-solving and risk </a:t>
            </a:r>
            <a:r>
              <a:rPr lang="en-US" sz="4000" dirty="0" smtClean="0">
                <a:latin typeface="Calibri" pitchFamily="34" charset="0"/>
                <a:cs typeface="Calibri" pitchFamily="34" charset="0"/>
              </a:rPr>
              <a:t>taking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Messages </a:t>
            </a:r>
            <a:r>
              <a:rPr lang="en-US" dirty="0">
                <a:latin typeface="Calibri" pitchFamily="34" charset="0"/>
                <a:cs typeface="Calibri" pitchFamily="34" charset="0"/>
              </a:rPr>
              <a:t>sent when this need is met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en-US" sz="2000" dirty="0" smtClean="0">
                <a:latin typeface="Calibri" pitchFamily="34" charset="0"/>
                <a:cs typeface="Calibri" pitchFamily="34" charset="0"/>
              </a:rPr>
              <a:t>“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We’re here for you”</a:t>
            </a:r>
          </a:p>
          <a:p>
            <a:pPr lvl="1"/>
            <a:r>
              <a:rPr lang="en-US" sz="2000" dirty="0" smtClean="0">
                <a:latin typeface="Calibri" pitchFamily="34" charset="0"/>
                <a:cs typeface="Calibri" pitchFamily="34" charset="0"/>
              </a:rPr>
              <a:t>“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We’ll help you figure it out”</a:t>
            </a:r>
          </a:p>
          <a:p>
            <a:pPr lvl="1"/>
            <a:r>
              <a:rPr lang="en-US" sz="2000" dirty="0" smtClean="0">
                <a:latin typeface="Calibri" pitchFamily="34" charset="0"/>
                <a:cs typeface="Calibri" pitchFamily="34" charset="0"/>
              </a:rPr>
              <a:t>“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We’ll back you up”</a:t>
            </a:r>
          </a:p>
          <a:p>
            <a:pPr lvl="1"/>
            <a:r>
              <a:rPr lang="en-US" sz="2000" dirty="0" smtClean="0">
                <a:latin typeface="Calibri" pitchFamily="34" charset="0"/>
                <a:cs typeface="Calibri" pitchFamily="34" charset="0"/>
              </a:rPr>
              <a:t>“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We’ll encourage you”</a:t>
            </a:r>
          </a:p>
          <a:p>
            <a:pPr lvl="1"/>
            <a:r>
              <a:rPr lang="en-US" sz="2000" dirty="0" smtClean="0">
                <a:latin typeface="Calibri" pitchFamily="34" charset="0"/>
                <a:cs typeface="Calibri" pitchFamily="34" charset="0"/>
              </a:rPr>
              <a:t>“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We’ll teach you what you need to know”</a:t>
            </a:r>
          </a:p>
          <a:p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Potential issues when this need is unmet</a:t>
            </a:r>
          </a:p>
          <a:p>
            <a:pPr lvl="1"/>
            <a:r>
              <a:rPr lang="en-US" sz="2000" dirty="0">
                <a:latin typeface="Calibri" pitchFamily="34" charset="0"/>
                <a:cs typeface="Calibri" pitchFamily="34" charset="0"/>
              </a:rPr>
              <a:t>Helplessness and dependency, </a:t>
            </a:r>
            <a:endParaRPr lang="en-US" sz="2000" dirty="0" smtClean="0"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en-US" sz="2000" dirty="0" smtClean="0">
                <a:latin typeface="Calibri" pitchFamily="34" charset="0"/>
                <a:cs typeface="Calibri" pitchFamily="34" charset="0"/>
              </a:rPr>
              <a:t>panic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about new experiences, </a:t>
            </a:r>
            <a:endParaRPr lang="en-US" sz="2000" dirty="0" smtClean="0"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en-US" sz="2000" dirty="0" smtClean="0">
                <a:latin typeface="Calibri" pitchFamily="34" charset="0"/>
                <a:cs typeface="Calibri" pitchFamily="34" charset="0"/>
              </a:rPr>
              <a:t>problem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solving difficulties, </a:t>
            </a:r>
            <a:endParaRPr lang="en-US" sz="2000" dirty="0" smtClean="0"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en-US" sz="2000" dirty="0" smtClean="0">
                <a:latin typeface="Calibri" pitchFamily="34" charset="0"/>
                <a:cs typeface="Calibri" pitchFamily="34" charset="0"/>
              </a:rPr>
              <a:t>overly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and inappropriately independent </a:t>
            </a:r>
            <a:endParaRPr lang="en-US" sz="2000" dirty="0" smtClean="0">
              <a:latin typeface="Calibri" pitchFamily="34" charset="0"/>
              <a:cs typeface="Calibri" pitchFamily="34" charset="0"/>
            </a:endParaRPr>
          </a:p>
          <a:p>
            <a:pPr marL="857250" lvl="2" indent="-119063">
              <a:buNone/>
            </a:pPr>
            <a:r>
              <a:rPr lang="en-US" sz="1600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won’t ask for any help)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4859992"/>
            <a:ext cx="2667000" cy="1998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61132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>Support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dirty="0">
                <a:latin typeface="Calibri" pitchFamily="34" charset="0"/>
                <a:cs typeface="Calibri" pitchFamily="34" charset="0"/>
              </a:rPr>
              <a:t>Support in problem-solving and risk </a:t>
            </a:r>
            <a:r>
              <a:rPr lang="en-US" sz="4000" dirty="0" smtClean="0">
                <a:latin typeface="Calibri" pitchFamily="34" charset="0"/>
                <a:cs typeface="Calibri" pitchFamily="34" charset="0"/>
              </a:rPr>
              <a:t>taking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en-US" dirty="0"/>
              <a:t>Provide </a:t>
            </a:r>
            <a:r>
              <a:rPr lang="en-US" dirty="0" smtClean="0"/>
              <a:t>assignment </a:t>
            </a:r>
            <a:r>
              <a:rPr lang="en-US" dirty="0"/>
              <a:t>clarity</a:t>
            </a:r>
          </a:p>
          <a:p>
            <a:pPr lvl="0"/>
            <a:r>
              <a:rPr lang="en-US" dirty="0"/>
              <a:t>Have regular check ins (1X1)</a:t>
            </a:r>
          </a:p>
          <a:p>
            <a:pPr lvl="0"/>
            <a:r>
              <a:rPr lang="en-US" dirty="0"/>
              <a:t>Provide team building exercises</a:t>
            </a:r>
          </a:p>
          <a:p>
            <a:r>
              <a:rPr lang="en-US" dirty="0"/>
              <a:t>Use written communication </a:t>
            </a:r>
            <a:r>
              <a:rPr lang="en-US" dirty="0" smtClean="0"/>
              <a:t>to </a:t>
            </a:r>
            <a:r>
              <a:rPr lang="en-US" dirty="0"/>
              <a:t>show support</a:t>
            </a:r>
            <a:endParaRPr lang="en-US" sz="2000" dirty="0">
              <a:latin typeface="Calibri" pitchFamily="34" charset="0"/>
              <a:cs typeface="Calibri" pitchFamily="34" charset="0"/>
            </a:endParaRPr>
          </a:p>
          <a:p>
            <a:pPr lvl="0"/>
            <a:r>
              <a:rPr lang="en-US" dirty="0" smtClean="0"/>
              <a:t>Create </a:t>
            </a:r>
            <a:r>
              <a:rPr lang="en-US" dirty="0"/>
              <a:t>positive atmosphere using peers’ positive reinforcement</a:t>
            </a:r>
          </a:p>
          <a:p>
            <a:pPr lvl="0"/>
            <a:r>
              <a:rPr lang="en-US" dirty="0"/>
              <a:t>To create confidence, give them 90% of what they already know how to do; push them another 10% out of their comfort zone</a:t>
            </a:r>
          </a:p>
          <a:p>
            <a:pPr lvl="0"/>
            <a:r>
              <a:rPr lang="en-US" dirty="0" smtClean="0"/>
              <a:t>Act </a:t>
            </a:r>
            <a:r>
              <a:rPr lang="en-US" dirty="0"/>
              <a:t>consistently</a:t>
            </a:r>
          </a:p>
          <a:p>
            <a:pPr lvl="0"/>
            <a:r>
              <a:rPr lang="en-US" dirty="0"/>
              <a:t>Communicate that you’ll be there during the journey</a:t>
            </a:r>
          </a:p>
          <a:p>
            <a:pPr lvl="0"/>
            <a:r>
              <a:rPr lang="en-US" dirty="0"/>
              <a:t>Do what you say you’re going to do</a:t>
            </a:r>
          </a:p>
          <a:p>
            <a:pPr lvl="0"/>
            <a:r>
              <a:rPr lang="en-US" dirty="0"/>
              <a:t>Listen carefully to what others (really) need</a:t>
            </a:r>
          </a:p>
          <a:p>
            <a:pPr lvl="0"/>
            <a:r>
              <a:rPr lang="en-US" dirty="0"/>
              <a:t>Don’t be judgmental – empathy/sympathy</a:t>
            </a:r>
          </a:p>
          <a:p>
            <a:pPr lvl="0"/>
            <a:r>
              <a:rPr lang="en-US" dirty="0" smtClean="0"/>
              <a:t>Give </a:t>
            </a:r>
            <a:r>
              <a:rPr lang="en-US" dirty="0"/>
              <a:t>of your time – office hours, after </a:t>
            </a:r>
            <a:r>
              <a:rPr lang="en-US" dirty="0" smtClean="0"/>
              <a:t>class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4859992"/>
            <a:ext cx="2667000" cy="1998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74295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>Protection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>
                <a:latin typeface="Calibri" pitchFamily="34" charset="0"/>
                <a:cs typeface="Calibri" pitchFamily="34" charset="0"/>
              </a:rPr>
              <a:t>Safe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environment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Messages </a:t>
            </a:r>
            <a:r>
              <a:rPr lang="en-US" dirty="0">
                <a:latin typeface="Calibri" pitchFamily="34" charset="0"/>
                <a:cs typeface="Calibri" pitchFamily="34" charset="0"/>
              </a:rPr>
              <a:t>sent when this need is met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en-US" sz="2000" dirty="0" smtClean="0">
                <a:latin typeface="Calibri" pitchFamily="34" charset="0"/>
                <a:cs typeface="Calibri" pitchFamily="34" charset="0"/>
              </a:rPr>
              <a:t>“I’ll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keep you from danger (or unknown pitfalls)”</a:t>
            </a:r>
          </a:p>
          <a:p>
            <a:pPr lvl="1"/>
            <a:r>
              <a:rPr lang="en-US" sz="2000" dirty="0" smtClean="0">
                <a:latin typeface="Calibri" pitchFamily="34" charset="0"/>
                <a:cs typeface="Calibri" pitchFamily="34" charset="0"/>
              </a:rPr>
              <a:t>“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It’s okay to feel afraid”</a:t>
            </a:r>
          </a:p>
          <a:p>
            <a:pPr lvl="1"/>
            <a:r>
              <a:rPr lang="en-US" sz="2000" dirty="0" smtClean="0">
                <a:latin typeface="Calibri" pitchFamily="34" charset="0"/>
                <a:cs typeface="Calibri" pitchFamily="34" charset="0"/>
              </a:rPr>
              <a:t>“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You’re safe to try new things”</a:t>
            </a:r>
          </a:p>
          <a:p>
            <a:pPr lvl="1"/>
            <a:r>
              <a:rPr lang="en-US" sz="2000" dirty="0" smtClean="0">
                <a:latin typeface="Calibri" pitchFamily="34" charset="0"/>
                <a:cs typeface="Calibri" pitchFamily="34" charset="0"/>
              </a:rPr>
              <a:t>“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It’s okay to be yourself”</a:t>
            </a:r>
          </a:p>
          <a:p>
            <a:pPr lvl="1"/>
            <a:r>
              <a:rPr lang="en-US" sz="2000" dirty="0" smtClean="0">
                <a:latin typeface="Calibri" pitchFamily="34" charset="0"/>
                <a:cs typeface="Calibri" pitchFamily="34" charset="0"/>
              </a:rPr>
              <a:t>“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I won’t leave you unprotected”</a:t>
            </a:r>
          </a:p>
          <a:p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Potential issues when this need is unmet</a:t>
            </a:r>
          </a:p>
          <a:p>
            <a:pPr lvl="1"/>
            <a:r>
              <a:rPr lang="en-US" sz="2000" dirty="0">
                <a:latin typeface="Calibri" pitchFamily="34" charset="0"/>
                <a:cs typeface="Calibri" pitchFamily="34" charset="0"/>
              </a:rPr>
              <a:t>Anxious, fearful, timid, skeptical, </a:t>
            </a:r>
            <a:endParaRPr lang="en-US" sz="2000" dirty="0" smtClean="0"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en-US" sz="2000" dirty="0" smtClean="0">
                <a:latin typeface="Calibri" pitchFamily="34" charset="0"/>
                <a:cs typeface="Calibri" pitchFamily="34" charset="0"/>
              </a:rPr>
              <a:t>Relationship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problems about trust, </a:t>
            </a:r>
            <a:endParaRPr lang="en-US" sz="2000" dirty="0" smtClean="0"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en-US" sz="2000" dirty="0">
                <a:latin typeface="Calibri" pitchFamily="34" charset="0"/>
                <a:cs typeface="Calibri" pitchFamily="34" charset="0"/>
              </a:rPr>
              <a:t>M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ay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become counter-phobic, </a:t>
            </a:r>
            <a:endParaRPr lang="en-US" sz="2000" dirty="0" smtClean="0"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en-US" sz="2000" dirty="0" smtClean="0">
                <a:latin typeface="Calibri" pitchFamily="34" charset="0"/>
                <a:cs typeface="Calibri" pitchFamily="34" charset="0"/>
              </a:rPr>
              <a:t>Takes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very dangerous risks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4859992"/>
            <a:ext cx="2667000" cy="1998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57619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>Protection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>
                <a:latin typeface="Calibri" pitchFamily="34" charset="0"/>
                <a:cs typeface="Calibri" pitchFamily="34" charset="0"/>
              </a:rPr>
              <a:t>Safe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environment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Keep from danger </a:t>
            </a:r>
          </a:p>
          <a:p>
            <a:pPr lvl="0"/>
            <a:r>
              <a:rPr lang="en-US" dirty="0"/>
              <a:t>Provide safe place to be</a:t>
            </a:r>
          </a:p>
          <a:p>
            <a:r>
              <a:rPr lang="en-US" dirty="0"/>
              <a:t>Ask questions without interrogating</a:t>
            </a:r>
          </a:p>
          <a:p>
            <a:pPr lvl="0"/>
            <a:r>
              <a:rPr lang="en-US" dirty="0"/>
              <a:t>Be open/vulnerable about struggles</a:t>
            </a:r>
          </a:p>
          <a:p>
            <a:pPr lvl="0"/>
            <a:r>
              <a:rPr lang="en-US" dirty="0" smtClean="0"/>
              <a:t>Respond </a:t>
            </a:r>
            <a:r>
              <a:rPr lang="en-US" dirty="0"/>
              <a:t>without judgment</a:t>
            </a:r>
          </a:p>
          <a:p>
            <a:pPr lvl="0"/>
            <a:r>
              <a:rPr lang="en-US" dirty="0"/>
              <a:t>Refrain from gossiping</a:t>
            </a:r>
          </a:p>
          <a:p>
            <a:pPr lvl="0"/>
            <a:r>
              <a:rPr lang="en-US" dirty="0" smtClean="0"/>
              <a:t>Listen actively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4859992"/>
            <a:ext cx="2667000" cy="1998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86046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481387"/>
            <a:ext cx="7772400" cy="1362075"/>
          </a:xfrm>
        </p:spPr>
        <p:txBody>
          <a:bodyPr>
            <a:normAutofit fontScale="90000"/>
          </a:bodyPr>
          <a:lstStyle/>
          <a:p>
            <a:r>
              <a:rPr lang="en-US" sz="5400" dirty="0" smtClean="0"/>
              <a:t>What IS the “Dark Side”?</a:t>
            </a:r>
            <a:endParaRPr lang="en-US" sz="54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722313" y="1981200"/>
            <a:ext cx="7772400" cy="1500187"/>
          </a:xfrm>
        </p:spPr>
        <p:txBody>
          <a:bodyPr/>
          <a:lstStyle/>
          <a:p>
            <a:r>
              <a:rPr lang="en-US" dirty="0" smtClean="0">
                <a:solidFill>
                  <a:srgbClr val="FFFF66"/>
                </a:solidFill>
              </a:rPr>
              <a:t>What do you think?</a:t>
            </a:r>
            <a:endParaRPr lang="en-US" dirty="0">
              <a:solidFill>
                <a:srgbClr val="FFFF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1194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>Structure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>
                <a:latin typeface="Calibri" pitchFamily="34" charset="0"/>
                <a:cs typeface="Calibri" pitchFamily="34" charset="0"/>
              </a:rPr>
              <a:t>Clear 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boundaries; </a:t>
            </a:r>
            <a:r>
              <a:rPr lang="en-US" sz="3600" dirty="0">
                <a:latin typeface="Calibri" pitchFamily="34" charset="0"/>
                <a:cs typeface="Calibri" pitchFamily="34" charset="0"/>
              </a:rPr>
              <a:t>limits in time and 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behavior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Messages </a:t>
            </a:r>
            <a:r>
              <a:rPr lang="en-US" dirty="0">
                <a:latin typeface="Calibri" pitchFamily="34" charset="0"/>
                <a:cs typeface="Calibri" pitchFamily="34" charset="0"/>
              </a:rPr>
              <a:t>sent when this need is met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en-US" sz="2000" dirty="0" smtClean="0">
                <a:latin typeface="Calibri" pitchFamily="34" charset="0"/>
                <a:cs typeface="Calibri" pitchFamily="34" charset="0"/>
              </a:rPr>
              <a:t>“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This is the way I would like you to do this”</a:t>
            </a:r>
          </a:p>
          <a:p>
            <a:pPr lvl="1"/>
            <a:r>
              <a:rPr lang="en-US" sz="2000" dirty="0" smtClean="0">
                <a:latin typeface="Calibri" pitchFamily="34" charset="0"/>
                <a:cs typeface="Calibri" pitchFamily="34" charset="0"/>
              </a:rPr>
              <a:t>“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I’ll set the rules and limits, so you will be free to focus on doing your job”</a:t>
            </a:r>
          </a:p>
          <a:p>
            <a:pPr lvl="1"/>
            <a:r>
              <a:rPr lang="en-US" sz="2000" dirty="0" smtClean="0">
                <a:latin typeface="Calibri" pitchFamily="34" charset="0"/>
                <a:cs typeface="Calibri" pitchFamily="34" charset="0"/>
              </a:rPr>
              <a:t>"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I'll support you in maintaining appropriate boundaries within our organization and with others outside our organization."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Potential issues when this need is unmet</a:t>
            </a:r>
          </a:p>
          <a:p>
            <a:pPr lvl="1"/>
            <a:r>
              <a:rPr lang="en-US" sz="2000" dirty="0">
                <a:latin typeface="Calibri" pitchFamily="34" charset="0"/>
                <a:cs typeface="Calibri" pitchFamily="34" charset="0"/>
              </a:rPr>
              <a:t>Obsessiveness and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compulsiveness</a:t>
            </a:r>
          </a:p>
          <a:p>
            <a:pPr lvl="1"/>
            <a:r>
              <a:rPr lang="en-US" sz="2000" dirty="0" smtClean="0">
                <a:latin typeface="Calibri" pitchFamily="34" charset="0"/>
                <a:cs typeface="Calibri" pitchFamily="34" charset="0"/>
              </a:rPr>
              <a:t>Addictions</a:t>
            </a:r>
          </a:p>
          <a:p>
            <a:pPr lvl="1"/>
            <a:r>
              <a:rPr lang="en-US" sz="2000" dirty="0" smtClean="0">
                <a:latin typeface="Calibri" pitchFamily="34" charset="0"/>
                <a:cs typeface="Calibri" pitchFamily="34" charset="0"/>
              </a:rPr>
              <a:t>Lateness</a:t>
            </a:r>
          </a:p>
          <a:p>
            <a:pPr lvl="1"/>
            <a:r>
              <a:rPr lang="en-US" sz="2000" dirty="0" smtClean="0">
                <a:latin typeface="Calibri" pitchFamily="34" charset="0"/>
                <a:cs typeface="Calibri" pitchFamily="34" charset="0"/>
              </a:rPr>
              <a:t>Procrastination</a:t>
            </a:r>
          </a:p>
          <a:p>
            <a:pPr lvl="1"/>
            <a:r>
              <a:rPr lang="en-US" sz="2000" dirty="0" smtClean="0">
                <a:latin typeface="Calibri" pitchFamily="34" charset="0"/>
                <a:cs typeface="Calibri" pitchFamily="34" charset="0"/>
              </a:rPr>
              <a:t>Non-assertiveness</a:t>
            </a:r>
            <a:endParaRPr lang="en-US" sz="20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4859992"/>
            <a:ext cx="2667000" cy="1998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81461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>Structure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>
                <a:latin typeface="Calibri" pitchFamily="34" charset="0"/>
                <a:cs typeface="Calibri" pitchFamily="34" charset="0"/>
              </a:rPr>
              <a:t>Clear 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boundaries; </a:t>
            </a:r>
            <a:r>
              <a:rPr lang="en-US" sz="3600" dirty="0">
                <a:latin typeface="Calibri" pitchFamily="34" charset="0"/>
                <a:cs typeface="Calibri" pitchFamily="34" charset="0"/>
              </a:rPr>
              <a:t>limits in time and 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behavior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dirty="0"/>
              <a:t>Manage through expectations</a:t>
            </a:r>
          </a:p>
          <a:p>
            <a:pPr lvl="0"/>
            <a:r>
              <a:rPr lang="en-US" dirty="0"/>
              <a:t>Teach, correct, and train</a:t>
            </a:r>
          </a:p>
          <a:p>
            <a:pPr lvl="0"/>
            <a:r>
              <a:rPr lang="en-US" dirty="0"/>
              <a:t>Share expertise</a:t>
            </a:r>
          </a:p>
          <a:p>
            <a:pPr lvl="0"/>
            <a:r>
              <a:rPr lang="en-US" dirty="0"/>
              <a:t>Help establish good habits</a:t>
            </a:r>
          </a:p>
          <a:p>
            <a:pPr lvl="0"/>
            <a:r>
              <a:rPr lang="en-US" dirty="0"/>
              <a:t>Follow through on commitments</a:t>
            </a:r>
          </a:p>
          <a:p>
            <a:pPr lvl="0"/>
            <a:r>
              <a:rPr lang="en-US" dirty="0"/>
              <a:t>Don’t have unannounced expectations</a:t>
            </a:r>
          </a:p>
          <a:p>
            <a:pPr lvl="0"/>
            <a:r>
              <a:rPr lang="en-US" dirty="0"/>
              <a:t>Communicate (don’t expect others to read your </a:t>
            </a:r>
            <a:r>
              <a:rPr lang="en-US" dirty="0" smtClean="0"/>
              <a:t>mind)</a:t>
            </a:r>
          </a:p>
          <a:p>
            <a:pPr lvl="0"/>
            <a:r>
              <a:rPr lang="en-US" dirty="0" smtClean="0"/>
              <a:t>Model </a:t>
            </a:r>
            <a:r>
              <a:rPr lang="en-US" dirty="0"/>
              <a:t>desired </a:t>
            </a:r>
            <a:r>
              <a:rPr lang="en-US" dirty="0" smtClean="0"/>
              <a:t>behaviors</a:t>
            </a:r>
            <a:endParaRPr lang="en-US" dirty="0"/>
          </a:p>
          <a:p>
            <a:r>
              <a:rPr lang="en-US" dirty="0" smtClean="0"/>
              <a:t>Set </a:t>
            </a:r>
            <a:r>
              <a:rPr lang="en-US" dirty="0"/>
              <a:t>balanced personal boundaries</a:t>
            </a:r>
            <a:endParaRPr lang="en-US" sz="20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4859992"/>
            <a:ext cx="2667000" cy="1998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0650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>Emotional Containment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700" dirty="0">
                <a:latin typeface="Calibri" pitchFamily="34" charset="0"/>
                <a:cs typeface="Calibri" pitchFamily="34" charset="0"/>
              </a:rPr>
              <a:t>Safety in emotional expression, support in focusing </a:t>
            </a:r>
            <a:r>
              <a:rPr lang="en-US" sz="2700" dirty="0" smtClean="0">
                <a:latin typeface="Calibri" pitchFamily="34" charset="0"/>
                <a:cs typeface="Calibri" pitchFamily="34" charset="0"/>
              </a:rPr>
              <a:t>emotions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Messages </a:t>
            </a:r>
            <a:r>
              <a:rPr lang="en-US" dirty="0">
                <a:latin typeface="Calibri" pitchFamily="34" charset="0"/>
                <a:cs typeface="Calibri" pitchFamily="34" charset="0"/>
              </a:rPr>
              <a:t>sent when this need is met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en-US" sz="2000" dirty="0" smtClean="0">
                <a:latin typeface="Calibri" pitchFamily="34" charset="0"/>
                <a:cs typeface="Calibri" pitchFamily="34" charset="0"/>
              </a:rPr>
              <a:t>“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You can express emotions around me”</a:t>
            </a:r>
          </a:p>
          <a:p>
            <a:pPr lvl="1"/>
            <a:r>
              <a:rPr lang="en-US" sz="2000" dirty="0" smtClean="0">
                <a:latin typeface="Calibri" pitchFamily="34" charset="0"/>
                <a:cs typeface="Calibri" pitchFamily="34" charset="0"/>
              </a:rPr>
              <a:t>“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I can interact with and contain your emotional energy”</a:t>
            </a:r>
          </a:p>
          <a:p>
            <a:pPr lvl="1"/>
            <a:r>
              <a:rPr lang="en-US" sz="2000" dirty="0" smtClean="0">
                <a:latin typeface="Calibri" pitchFamily="34" charset="0"/>
                <a:cs typeface="Calibri" pitchFamily="34" charset="0"/>
              </a:rPr>
              <a:t>“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Your emotions aren’t too intense for me to respond to and help you express safely”</a:t>
            </a:r>
          </a:p>
          <a:p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Potential issues when this need is unmet</a:t>
            </a:r>
          </a:p>
          <a:p>
            <a:pPr lvl="1"/>
            <a:r>
              <a:rPr lang="en-US" sz="2000" dirty="0">
                <a:latin typeface="Calibri" pitchFamily="34" charset="0"/>
                <a:cs typeface="Calibri" pitchFamily="34" charset="0"/>
              </a:rPr>
              <a:t>Unbounded physical expression of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feelings </a:t>
            </a:r>
          </a:p>
          <a:p>
            <a:pPr lvl="1"/>
            <a:r>
              <a:rPr lang="en-US" sz="2000" dirty="0">
                <a:latin typeface="Calibri" pitchFamily="34" charset="0"/>
                <a:cs typeface="Calibri" pitchFamily="34" charset="0"/>
              </a:rPr>
              <a:t>N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umbness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or repressed emotions (due to fear </a:t>
            </a:r>
            <a:endParaRPr lang="en-US" sz="2000" dirty="0" smtClean="0">
              <a:latin typeface="Calibri" pitchFamily="34" charset="0"/>
              <a:cs typeface="Calibri" pitchFamily="34" charset="0"/>
            </a:endParaRPr>
          </a:p>
          <a:p>
            <a:pPr marL="457200" lvl="1" indent="0">
              <a:buNone/>
            </a:pPr>
            <a:r>
              <a:rPr lang="en-US" sz="20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   of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expressing them or “not being in touch”)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4859992"/>
            <a:ext cx="2667000" cy="1998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70921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>Emotional Containment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700" dirty="0">
                <a:latin typeface="Calibri" pitchFamily="34" charset="0"/>
                <a:cs typeface="Calibri" pitchFamily="34" charset="0"/>
              </a:rPr>
              <a:t>Safety in emotional expression, support in focusing </a:t>
            </a:r>
            <a:r>
              <a:rPr lang="en-US" sz="2700" dirty="0" smtClean="0">
                <a:latin typeface="Calibri" pitchFamily="34" charset="0"/>
                <a:cs typeface="Calibri" pitchFamily="34" charset="0"/>
              </a:rPr>
              <a:t>emotions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Remain </a:t>
            </a:r>
            <a:r>
              <a:rPr lang="en-US" dirty="0">
                <a:latin typeface="Calibri" pitchFamily="34" charset="0"/>
                <a:cs typeface="Calibri" pitchFamily="34" charset="0"/>
              </a:rPr>
              <a:t>calm and clear when someone else is emotionally distressed</a:t>
            </a: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Show </a:t>
            </a:r>
            <a:r>
              <a:rPr lang="en-US" dirty="0">
                <a:latin typeface="Calibri" pitchFamily="34" charset="0"/>
                <a:cs typeface="Calibri" pitchFamily="34" charset="0"/>
              </a:rPr>
              <a:t>compassion</a:t>
            </a: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Listen </a:t>
            </a:r>
            <a:r>
              <a:rPr lang="en-US" dirty="0">
                <a:latin typeface="Calibri" pitchFamily="34" charset="0"/>
                <a:cs typeface="Calibri" pitchFamily="34" charset="0"/>
              </a:rPr>
              <a:t>actively and be in tune to others</a:t>
            </a: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Don’t </a:t>
            </a:r>
            <a:r>
              <a:rPr lang="en-US" dirty="0">
                <a:latin typeface="Calibri" pitchFamily="34" charset="0"/>
                <a:cs typeface="Calibri" pitchFamily="34" charset="0"/>
              </a:rPr>
              <a:t>be defensive or offended by emotions</a:t>
            </a:r>
          </a:p>
          <a:p>
            <a:r>
              <a:rPr lang="en-US" dirty="0">
                <a:latin typeface="Calibri" pitchFamily="34" charset="0"/>
                <a:cs typeface="Calibri" pitchFamily="34" charset="0"/>
              </a:rPr>
              <a:t>Ask for time to process before responding</a:t>
            </a:r>
          </a:p>
          <a:p>
            <a:r>
              <a:rPr lang="en-US" dirty="0">
                <a:latin typeface="Calibri" pitchFamily="34" charset="0"/>
                <a:cs typeface="Calibri" pitchFamily="34" charset="0"/>
              </a:rPr>
              <a:t>Don’t try to problem-solve, just listen</a:t>
            </a: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Identify </a:t>
            </a:r>
            <a:r>
              <a:rPr lang="en-US" dirty="0">
                <a:latin typeface="Calibri" pitchFamily="34" charset="0"/>
                <a:cs typeface="Calibri" pitchFamily="34" charset="0"/>
              </a:rPr>
              <a:t>emotions</a:t>
            </a: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Be </a:t>
            </a:r>
            <a:r>
              <a:rPr lang="en-US" dirty="0">
                <a:latin typeface="Calibri" pitchFamily="34" charset="0"/>
                <a:cs typeface="Calibri" pitchFamily="34" charset="0"/>
              </a:rPr>
              <a:t>a good listener</a:t>
            </a: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Validate others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4859992"/>
            <a:ext cx="2667000" cy="1998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6785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>Respect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>
                <a:latin typeface="Calibri" pitchFamily="34" charset="0"/>
                <a:cs typeface="Calibri" pitchFamily="34" charset="0"/>
              </a:rPr>
              <a:t>Individual valued as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separate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Messages sent when this need is met</a:t>
            </a:r>
          </a:p>
          <a:p>
            <a:pPr lvl="1"/>
            <a:r>
              <a:rPr lang="en-US" sz="2000" dirty="0" smtClean="0">
                <a:latin typeface="Calibri" pitchFamily="34" charset="0"/>
                <a:cs typeface="Calibri" pitchFamily="34" charset="0"/>
              </a:rPr>
              <a:t>“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You are a unique individual with your own strengths”</a:t>
            </a:r>
          </a:p>
          <a:p>
            <a:pPr lvl="1"/>
            <a:r>
              <a:rPr lang="en-US" sz="2000" dirty="0" smtClean="0">
                <a:latin typeface="Calibri" pitchFamily="34" charset="0"/>
                <a:cs typeface="Calibri" pitchFamily="34" charset="0"/>
              </a:rPr>
              <a:t>“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We respect your individuality”</a:t>
            </a:r>
          </a:p>
          <a:p>
            <a:pPr lvl="1"/>
            <a:r>
              <a:rPr lang="en-US" sz="2000" dirty="0" smtClean="0">
                <a:latin typeface="Calibri" pitchFamily="34" charset="0"/>
                <a:cs typeface="Calibri" pitchFamily="34" charset="0"/>
              </a:rPr>
              <a:t>“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You can come and go as you need to and we will still be here”</a:t>
            </a:r>
          </a:p>
          <a:p>
            <a:pPr lvl="1"/>
            <a:r>
              <a:rPr lang="en-US" sz="2000" dirty="0" smtClean="0">
                <a:latin typeface="Calibri" pitchFamily="34" charset="0"/>
                <a:cs typeface="Calibri" pitchFamily="34" charset="0"/>
              </a:rPr>
              <a:t>“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Eventually you will be leaving us for a new role”</a:t>
            </a:r>
          </a:p>
          <a:p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Potential issues when this need is unmet</a:t>
            </a:r>
          </a:p>
          <a:p>
            <a:pPr lvl="1"/>
            <a:r>
              <a:rPr lang="en-US" sz="2000" dirty="0">
                <a:latin typeface="Calibri" pitchFamily="34" charset="0"/>
                <a:cs typeface="Calibri" pitchFamily="34" charset="0"/>
              </a:rPr>
              <a:t>Lack of sense of individuated self, </a:t>
            </a:r>
            <a:endParaRPr lang="en-US" sz="2000" dirty="0" smtClean="0"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en-US" sz="2000" dirty="0" smtClean="0">
                <a:latin typeface="Calibri" pitchFamily="34" charset="0"/>
                <a:cs typeface="Calibri" pitchFamily="34" charset="0"/>
              </a:rPr>
              <a:t>difficulty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leaving home, </a:t>
            </a:r>
            <a:endParaRPr lang="en-US" sz="2000" dirty="0" smtClean="0"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en-US" sz="2000" dirty="0" smtClean="0">
                <a:latin typeface="Calibri" pitchFamily="34" charset="0"/>
                <a:cs typeface="Calibri" pitchFamily="34" charset="0"/>
              </a:rPr>
              <a:t>relationship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addiction (desire for inappropriately </a:t>
            </a:r>
            <a:endParaRPr lang="en-US" sz="2000" dirty="0" smtClean="0">
              <a:latin typeface="Calibri" pitchFamily="34" charset="0"/>
              <a:cs typeface="Calibri" pitchFamily="34" charset="0"/>
            </a:endParaRPr>
          </a:p>
          <a:p>
            <a:pPr marL="857250" lvl="2" indent="-119063">
              <a:buNone/>
            </a:pPr>
            <a:r>
              <a:rPr lang="en-US" sz="2000" dirty="0" smtClean="0">
                <a:latin typeface="Calibri" pitchFamily="34" charset="0"/>
                <a:cs typeface="Calibri" pitchFamily="34" charset="0"/>
              </a:rPr>
              <a:t>close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attachment to another person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(difficulty </a:t>
            </a:r>
          </a:p>
          <a:p>
            <a:pPr marL="857250" lvl="2" indent="-119063">
              <a:buNone/>
            </a:pPr>
            <a:r>
              <a:rPr lang="en-US" sz="2000" dirty="0" smtClean="0">
                <a:latin typeface="Calibri" pitchFamily="34" charset="0"/>
                <a:cs typeface="Calibri" pitchFamily="34" charset="0"/>
              </a:rPr>
              <a:t>functioning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autonomously)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4859992"/>
            <a:ext cx="2667000" cy="1998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0960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>Respect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>
                <a:latin typeface="Calibri" pitchFamily="34" charset="0"/>
                <a:cs typeface="Calibri" pitchFamily="34" charset="0"/>
              </a:rPr>
              <a:t>Individual valued as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separate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Allow </a:t>
            </a:r>
            <a:r>
              <a:rPr lang="en-US" dirty="0">
                <a:latin typeface="Calibri" pitchFamily="34" charset="0"/>
                <a:cs typeface="Calibri" pitchFamily="34" charset="0"/>
              </a:rPr>
              <a:t>for individuation and separation </a:t>
            </a: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Valuing </a:t>
            </a:r>
            <a:r>
              <a:rPr lang="en-US" dirty="0">
                <a:latin typeface="Calibri" pitchFamily="34" charset="0"/>
                <a:cs typeface="Calibri" pitchFamily="34" charset="0"/>
              </a:rPr>
              <a:t>thoughts, feelings and differences</a:t>
            </a: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Ask </a:t>
            </a:r>
            <a:r>
              <a:rPr lang="en-US" dirty="0">
                <a:latin typeface="Calibri" pitchFamily="34" charset="0"/>
                <a:cs typeface="Calibri" pitchFamily="34" charset="0"/>
              </a:rPr>
              <a:t>questions</a:t>
            </a: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Speak </a:t>
            </a:r>
            <a:r>
              <a:rPr lang="en-US" dirty="0">
                <a:latin typeface="Calibri" pitchFamily="34" charset="0"/>
                <a:cs typeface="Calibri" pitchFamily="34" charset="0"/>
              </a:rPr>
              <a:t>the truth – after drawing them out</a:t>
            </a: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Seek </a:t>
            </a:r>
            <a:r>
              <a:rPr lang="en-US" dirty="0">
                <a:latin typeface="Calibri" pitchFamily="34" charset="0"/>
                <a:cs typeface="Calibri" pitchFamily="34" charset="0"/>
              </a:rPr>
              <a:t>to understand their perspective</a:t>
            </a: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Seek </a:t>
            </a:r>
            <a:r>
              <a:rPr lang="en-US" dirty="0">
                <a:latin typeface="Calibri" pitchFamily="34" charset="0"/>
                <a:cs typeface="Calibri" pitchFamily="34" charset="0"/>
              </a:rPr>
              <a:t>to understand their experiences in the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context </a:t>
            </a:r>
            <a:r>
              <a:rPr lang="en-US" dirty="0">
                <a:latin typeface="Calibri" pitchFamily="34" charset="0"/>
                <a:cs typeface="Calibri" pitchFamily="34" charset="0"/>
              </a:rPr>
              <a:t>of their upbringing and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life</a:t>
            </a:r>
            <a:r>
              <a:rPr lang="en-US" dirty="0">
                <a:latin typeface="Calibri" pitchFamily="34" charset="0"/>
                <a:cs typeface="Calibri" pitchFamily="34" charset="0"/>
              </a:rPr>
              <a:t>	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Exhibit </a:t>
            </a:r>
            <a:r>
              <a:rPr lang="en-US" dirty="0">
                <a:latin typeface="Calibri" pitchFamily="34" charset="0"/>
                <a:cs typeface="Calibri" pitchFamily="34" charset="0"/>
              </a:rPr>
              <a:t>genuine curiosity</a:t>
            </a: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Embrace </a:t>
            </a:r>
            <a:r>
              <a:rPr lang="en-US" dirty="0">
                <a:latin typeface="Calibri" pitchFamily="34" charset="0"/>
                <a:cs typeface="Calibri" pitchFamily="34" charset="0"/>
              </a:rPr>
              <a:t>differences</a:t>
            </a: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Exhibit </a:t>
            </a:r>
            <a:r>
              <a:rPr lang="en-US" dirty="0">
                <a:latin typeface="Calibri" pitchFamily="34" charset="0"/>
                <a:cs typeface="Calibri" pitchFamily="34" charset="0"/>
              </a:rPr>
              <a:t>cultural competence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4859992"/>
            <a:ext cx="2667000" cy="1998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3971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>Bonding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100" dirty="0">
                <a:latin typeface="Calibri" pitchFamily="34" charset="0"/>
                <a:cs typeface="Calibri" pitchFamily="34" charset="0"/>
              </a:rPr>
              <a:t>Observe healthy, appropriate, positive </a:t>
            </a:r>
            <a:r>
              <a:rPr lang="en-US" sz="3100" dirty="0" smtClean="0">
                <a:latin typeface="Calibri" pitchFamily="34" charset="0"/>
                <a:cs typeface="Calibri" pitchFamily="34" charset="0"/>
              </a:rPr>
              <a:t>relationships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Messages sent when this need is met</a:t>
            </a:r>
          </a:p>
          <a:p>
            <a:pPr lvl="1"/>
            <a:r>
              <a:rPr lang="en-US" sz="2000" dirty="0" smtClean="0">
                <a:latin typeface="Calibri" pitchFamily="34" charset="0"/>
                <a:cs typeface="Calibri" pitchFamily="34" charset="0"/>
              </a:rPr>
              <a:t>“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We’re connected; you cannot separate us”</a:t>
            </a:r>
          </a:p>
          <a:p>
            <a:pPr lvl="1"/>
            <a:r>
              <a:rPr lang="en-US" sz="2000" dirty="0" smtClean="0">
                <a:latin typeface="Calibri" pitchFamily="34" charset="0"/>
                <a:cs typeface="Calibri" pitchFamily="34" charset="0"/>
              </a:rPr>
              <a:t>“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My relationship with you is different than with other team members”</a:t>
            </a:r>
          </a:p>
          <a:p>
            <a:pPr lvl="1"/>
            <a:r>
              <a:rPr lang="en-US" sz="2000" dirty="0" smtClean="0">
                <a:latin typeface="Calibri" pitchFamily="34" charset="0"/>
                <a:cs typeface="Calibri" pitchFamily="34" charset="0"/>
              </a:rPr>
              <a:t>“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We’ll show you how a good working relationship works”</a:t>
            </a:r>
          </a:p>
          <a:p>
            <a:pPr lvl="1"/>
            <a:r>
              <a:rPr lang="en-US" sz="2000" dirty="0" smtClean="0">
                <a:latin typeface="Calibri" pitchFamily="34" charset="0"/>
                <a:cs typeface="Calibri" pitchFamily="34" charset="0"/>
              </a:rPr>
              <a:t>“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We will share information to help you be successful”</a:t>
            </a:r>
          </a:p>
          <a:p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Potential issues when this need is unmet</a:t>
            </a:r>
          </a:p>
          <a:p>
            <a:pPr lvl="1"/>
            <a:r>
              <a:rPr lang="en-US" sz="2000" dirty="0">
                <a:latin typeface="Calibri" pitchFamily="34" charset="0"/>
                <a:cs typeface="Calibri" pitchFamily="34" charset="0"/>
              </a:rPr>
              <a:t>Relationship problems (uncertainty about forming </a:t>
            </a:r>
            <a:endParaRPr lang="en-US" sz="2000" dirty="0" smtClean="0">
              <a:latin typeface="Calibri" pitchFamily="34" charset="0"/>
              <a:cs typeface="Calibri" pitchFamily="34" charset="0"/>
            </a:endParaRPr>
          </a:p>
          <a:p>
            <a:pPr marL="457200" lvl="1" indent="0">
              <a:buNone/>
            </a:pPr>
            <a:r>
              <a:rPr lang="en-US" sz="20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   and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maintaining one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) </a:t>
            </a:r>
          </a:p>
          <a:p>
            <a:pPr lvl="1"/>
            <a:r>
              <a:rPr lang="en-US" sz="2000" dirty="0" smtClean="0">
                <a:latin typeface="Calibri" pitchFamily="34" charset="0"/>
                <a:cs typeface="Calibri" pitchFamily="34" charset="0"/>
              </a:rPr>
              <a:t>Trouble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leaving home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4859992"/>
            <a:ext cx="2667000" cy="1998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77064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>Bonding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100" dirty="0">
                <a:latin typeface="Calibri" pitchFamily="34" charset="0"/>
                <a:cs typeface="Calibri" pitchFamily="34" charset="0"/>
              </a:rPr>
              <a:t>Observe healthy, appropriate, positive </a:t>
            </a:r>
            <a:r>
              <a:rPr lang="en-US" sz="3100" dirty="0" smtClean="0">
                <a:latin typeface="Calibri" pitchFamily="34" charset="0"/>
                <a:cs typeface="Calibri" pitchFamily="34" charset="0"/>
              </a:rPr>
              <a:t>relationships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/>
              <a:t>Act respectfully towards each other</a:t>
            </a:r>
          </a:p>
          <a:p>
            <a:pPr lvl="0"/>
            <a:r>
              <a:rPr lang="en-US" dirty="0"/>
              <a:t>Model healthy bonding</a:t>
            </a:r>
          </a:p>
          <a:p>
            <a:pPr lvl="0"/>
            <a:r>
              <a:rPr lang="en-US" dirty="0"/>
              <a:t>Maintain relationships over time</a:t>
            </a:r>
          </a:p>
          <a:p>
            <a:pPr lvl="0"/>
            <a:r>
              <a:rPr lang="en-US" dirty="0"/>
              <a:t>Create memories together</a:t>
            </a:r>
          </a:p>
          <a:p>
            <a:pPr lvl="0"/>
            <a:r>
              <a:rPr lang="en-US" dirty="0"/>
              <a:t>Share meals together</a:t>
            </a:r>
          </a:p>
          <a:p>
            <a:pPr lvl="0"/>
            <a:r>
              <a:rPr lang="en-US" dirty="0"/>
              <a:t>Reminisce together</a:t>
            </a:r>
          </a:p>
          <a:p>
            <a:r>
              <a:rPr lang="en-US" dirty="0"/>
              <a:t>Verbal expressions of recognition and encouragement</a:t>
            </a:r>
            <a:endParaRPr lang="en-US" sz="20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4859992"/>
            <a:ext cx="2667000" cy="1998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79800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en-US" sz="3600" dirty="0" smtClean="0"/>
          </a:p>
          <a:p>
            <a:pPr marL="0" indent="0" algn="ctr">
              <a:buNone/>
            </a:pPr>
            <a:endParaRPr lang="en-US" sz="3600" dirty="0"/>
          </a:p>
          <a:p>
            <a:pPr marL="0" indent="0" algn="ctr">
              <a:buNone/>
            </a:pPr>
            <a:r>
              <a:rPr lang="en-US" sz="3600" dirty="0" smtClean="0"/>
              <a:t>“</a:t>
            </a:r>
            <a:r>
              <a:rPr lang="en-US" sz="3600" dirty="0"/>
              <a:t>Fear is the path to the dark side. </a:t>
            </a:r>
            <a:endParaRPr lang="en-US" sz="3600" dirty="0" smtClean="0"/>
          </a:p>
          <a:p>
            <a:pPr marL="0" indent="0" algn="ctr">
              <a:buNone/>
            </a:pPr>
            <a:r>
              <a:rPr lang="en-US" sz="3600" dirty="0" smtClean="0"/>
              <a:t>Fear </a:t>
            </a:r>
            <a:r>
              <a:rPr lang="en-US" sz="3600" dirty="0"/>
              <a:t>leads to anger. </a:t>
            </a:r>
            <a:endParaRPr lang="en-US" sz="3600" dirty="0" smtClean="0"/>
          </a:p>
          <a:p>
            <a:pPr marL="0" indent="0" algn="ctr">
              <a:buNone/>
            </a:pPr>
            <a:r>
              <a:rPr lang="en-US" sz="3600" dirty="0" smtClean="0"/>
              <a:t>Anger </a:t>
            </a:r>
            <a:r>
              <a:rPr lang="en-US" sz="3600" dirty="0"/>
              <a:t>leads to hate. </a:t>
            </a:r>
            <a:endParaRPr lang="en-US" sz="3600" dirty="0" smtClean="0"/>
          </a:p>
          <a:p>
            <a:pPr marL="0" indent="0" algn="ctr">
              <a:buNone/>
            </a:pPr>
            <a:r>
              <a:rPr lang="en-US" sz="3600" dirty="0" smtClean="0"/>
              <a:t>Hate </a:t>
            </a:r>
            <a:r>
              <a:rPr lang="en-US" sz="3600" dirty="0"/>
              <a:t>leads to suffering.” </a:t>
            </a:r>
          </a:p>
          <a:p>
            <a:pPr marL="0" indent="0" algn="ctr">
              <a:buNone/>
            </a:pPr>
            <a:endParaRPr lang="en-US" sz="3600" dirty="0" smtClean="0"/>
          </a:p>
          <a:p>
            <a:pPr marL="0" indent="0" algn="ctr">
              <a:buNone/>
            </a:pPr>
            <a:r>
              <a:rPr lang="en-US" sz="3600" dirty="0" smtClean="0"/>
              <a:t>~ Yoda</a:t>
            </a:r>
            <a:endParaRPr lang="en-US" sz="3600" dirty="0"/>
          </a:p>
        </p:txBody>
      </p:sp>
      <p:pic>
        <p:nvPicPr>
          <p:cNvPr id="4" name="Picture 2" descr="http://ts3.mm.bing.net/th?id=HN.608051387881029651&amp;pid=1.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533400"/>
            <a:ext cx="2122714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870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438525"/>
            <a:ext cx="7772400" cy="1362075"/>
          </a:xfrm>
        </p:spPr>
        <p:txBody>
          <a:bodyPr/>
          <a:lstStyle/>
          <a:p>
            <a:r>
              <a:rPr lang="en-US" dirty="0"/>
              <a:t>Overcoming the “Dark Side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body" idx="1"/>
          </p:nvPr>
        </p:nvSpPr>
        <p:spPr>
          <a:xfrm>
            <a:off x="722313" y="1938338"/>
            <a:ext cx="7772400" cy="1500187"/>
          </a:xfrm>
        </p:spPr>
        <p:txBody>
          <a:bodyPr/>
          <a:lstStyle/>
          <a:p>
            <a:r>
              <a:rPr lang="en-US" dirty="0" smtClean="0">
                <a:solidFill>
                  <a:srgbClr val="FFFF66"/>
                </a:solidFill>
              </a:rPr>
              <a:t>In Summary: What can we do?</a:t>
            </a:r>
            <a:endParaRPr lang="en-US" dirty="0">
              <a:solidFill>
                <a:srgbClr val="FFFF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065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  <a:tabLst>
                <a:tab pos="1995488" algn="l"/>
              </a:tabLst>
            </a:pPr>
            <a:endParaRPr lang="en-US" sz="4000" dirty="0" smtClean="0"/>
          </a:p>
          <a:p>
            <a:pPr marL="0" indent="0" algn="ctr">
              <a:buNone/>
              <a:tabLst>
                <a:tab pos="1995488" algn="l"/>
              </a:tabLst>
            </a:pPr>
            <a:endParaRPr lang="en-US" sz="4000" dirty="0" smtClean="0"/>
          </a:p>
          <a:p>
            <a:pPr marL="0" indent="0" algn="ctr">
              <a:buNone/>
              <a:tabLst>
                <a:tab pos="1995488" algn="l"/>
              </a:tabLst>
            </a:pPr>
            <a:r>
              <a:rPr lang="en-US" sz="4000" dirty="0" smtClean="0"/>
              <a:t>“</a:t>
            </a:r>
            <a:r>
              <a:rPr lang="en-US" sz="4000" dirty="0"/>
              <a:t>But, beware. </a:t>
            </a:r>
            <a:endParaRPr lang="en-US" sz="4000" dirty="0" smtClean="0"/>
          </a:p>
          <a:p>
            <a:pPr marL="0" indent="0" algn="ctr">
              <a:buNone/>
              <a:tabLst>
                <a:tab pos="1995488" algn="l"/>
              </a:tabLst>
            </a:pPr>
            <a:r>
              <a:rPr lang="en-US" sz="4000" dirty="0" smtClean="0"/>
              <a:t>Anger</a:t>
            </a:r>
            <a:r>
              <a:rPr lang="en-US" sz="4000" dirty="0"/>
              <a:t>, fear, aggression.  </a:t>
            </a:r>
            <a:endParaRPr lang="en-US" sz="4000" dirty="0" smtClean="0"/>
          </a:p>
          <a:p>
            <a:pPr marL="0" indent="0" algn="ctr">
              <a:buNone/>
              <a:tabLst>
                <a:tab pos="1995488" algn="l"/>
              </a:tabLst>
            </a:pPr>
            <a:r>
              <a:rPr lang="en-US" sz="4000" dirty="0" smtClean="0"/>
              <a:t>The </a:t>
            </a:r>
            <a:r>
              <a:rPr lang="en-US" sz="4000" dirty="0"/>
              <a:t>dark side are they</a:t>
            </a:r>
            <a:r>
              <a:rPr lang="en-US" sz="4000" dirty="0" smtClean="0"/>
              <a:t>…”</a:t>
            </a:r>
          </a:p>
          <a:p>
            <a:pPr marL="0" indent="0" algn="ctr">
              <a:buNone/>
              <a:tabLst>
                <a:tab pos="1995488" algn="l"/>
              </a:tabLst>
            </a:pPr>
            <a:r>
              <a:rPr lang="en-US" sz="4000" dirty="0" smtClean="0"/>
              <a:t> </a:t>
            </a:r>
          </a:p>
          <a:p>
            <a:pPr marL="0" indent="0" algn="ctr">
              <a:buNone/>
              <a:tabLst>
                <a:tab pos="1995488" algn="l"/>
              </a:tabLst>
            </a:pPr>
            <a:r>
              <a:rPr lang="en-US" sz="4000" dirty="0" smtClean="0"/>
              <a:t>~ </a:t>
            </a:r>
            <a:r>
              <a:rPr lang="en-US" sz="4000" dirty="0"/>
              <a:t>Yoda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050" name="Picture 2" descr="http://ts3.mm.bing.net/th?id=HN.608051387881029651&amp;pid=1.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81000"/>
            <a:ext cx="2204357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5290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Overcoming the “Dark Side” in Ourselves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Acknowledge our own dark sides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Examine the past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Confront (and evaluate) expectations</a:t>
            </a:r>
          </a:p>
          <a:p>
            <a:pPr lvl="1"/>
            <a:r>
              <a:rPr lang="en-US" dirty="0" smtClean="0"/>
              <a:t>Which ones propel us to achieve?</a:t>
            </a:r>
          </a:p>
          <a:p>
            <a:pPr lvl="1"/>
            <a:r>
              <a:rPr lang="en-US" dirty="0" smtClean="0"/>
              <a:t>Which ones produce pain and failure?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Practice progressive self knowledge</a:t>
            </a:r>
          </a:p>
          <a:p>
            <a:pPr lvl="1"/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4859992"/>
            <a:ext cx="2667000" cy="1998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29114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Helping Others to Overcome their “Dark Side”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Exhibit genuine curiosity, caring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Coach others through the things we have discussed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Evaluate the expectations you place on them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Provide “safe places” for growth and overcoming behaviors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4859992"/>
            <a:ext cx="2667000" cy="1998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51044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en-US" sz="3600" dirty="0" smtClean="0"/>
          </a:p>
          <a:p>
            <a:pPr marL="0" indent="0" algn="ctr">
              <a:buNone/>
            </a:pPr>
            <a:endParaRPr lang="en-US" sz="3600" dirty="0"/>
          </a:p>
          <a:p>
            <a:pPr marL="0" indent="0" algn="ctr">
              <a:buNone/>
            </a:pPr>
            <a:r>
              <a:rPr lang="en-US" sz="3600" dirty="0" smtClean="0"/>
              <a:t>You I thank!</a:t>
            </a:r>
          </a:p>
          <a:p>
            <a:pPr marL="0" indent="0" algn="ctr">
              <a:buNone/>
            </a:pPr>
            <a:endParaRPr lang="en-US" sz="3600" dirty="0"/>
          </a:p>
          <a:p>
            <a:pPr marL="0" indent="0" algn="ctr">
              <a:buNone/>
            </a:pPr>
            <a:r>
              <a:rPr lang="en-US" sz="2800" b="1" dirty="0" smtClean="0"/>
              <a:t>Kelly Flores, </a:t>
            </a:r>
            <a:r>
              <a:rPr lang="en-US" sz="2800" b="1" dirty="0" err="1" smtClean="0"/>
              <a:t>Ed.D</a:t>
            </a:r>
            <a:r>
              <a:rPr lang="en-US" sz="2800" b="1" dirty="0" smtClean="0"/>
              <a:t>.</a:t>
            </a:r>
          </a:p>
          <a:p>
            <a:pPr marL="0" indent="0" algn="ctr">
              <a:buNone/>
            </a:pPr>
            <a:r>
              <a:rPr lang="en-US" sz="2800" dirty="0" smtClean="0"/>
              <a:t>Founding Dean, School of Applied Leadership</a:t>
            </a:r>
          </a:p>
          <a:p>
            <a:pPr marL="0" indent="0" algn="ctr">
              <a:buNone/>
            </a:pPr>
            <a:r>
              <a:rPr lang="en-US" sz="2800" dirty="0" smtClean="0"/>
              <a:t>City University of Seattle</a:t>
            </a:r>
          </a:p>
          <a:p>
            <a:pPr marL="0" indent="0" algn="ctr">
              <a:buNone/>
            </a:pPr>
            <a:r>
              <a:rPr lang="en-US" sz="2800" dirty="0" smtClean="0"/>
              <a:t>kflores@cityu.edu</a:t>
            </a:r>
          </a:p>
        </p:txBody>
      </p:sp>
      <p:pic>
        <p:nvPicPr>
          <p:cNvPr id="4" name="Picture 2" descr="http://ts3.mm.bing.net/th?id=HN.608051387881029651&amp;pid=1.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533400"/>
            <a:ext cx="2122714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5802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Credits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McIntosh, G. L., &amp; Rima, S. D. (2007). </a:t>
            </a:r>
            <a:r>
              <a:rPr lang="en-US" dirty="0">
                <a:hlinkClick r:id="rId2"/>
              </a:rPr>
              <a:t>Overcoming the dark side of leadership: How to become an effective leader by confronting potential failures.</a:t>
            </a:r>
            <a:r>
              <a:rPr lang="en-US" dirty="0"/>
              <a:t> Grand Rapids, MI: Baker Books.</a:t>
            </a:r>
          </a:p>
          <a:p>
            <a:r>
              <a:rPr lang="en-US" dirty="0" smtClean="0"/>
              <a:t>Darth Vader Image: </a:t>
            </a:r>
            <a:r>
              <a:rPr lang="en-US" u="sng" dirty="0">
                <a:hlinkClick r:id="rId3"/>
              </a:rPr>
              <a:t>http://elcartonmilenario.com/wordpress/wp-content/uploads/2012/04/darth-vader.jpg</a:t>
            </a:r>
            <a:r>
              <a:rPr lang="en-US" dirty="0"/>
              <a:t> </a:t>
            </a:r>
          </a:p>
          <a:p>
            <a:r>
              <a:rPr lang="en-US" dirty="0" smtClean="0"/>
              <a:t>Yoda </a:t>
            </a:r>
            <a:r>
              <a:rPr lang="en-US" dirty="0"/>
              <a:t>Image: </a:t>
            </a:r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www.jedimasterhouse.com/2011/07/star-wars-personagens-classicos.html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64661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514725"/>
            <a:ext cx="7772400" cy="1362075"/>
          </a:xfrm>
        </p:spPr>
        <p:txBody>
          <a:bodyPr/>
          <a:lstStyle/>
          <a:p>
            <a:r>
              <a:rPr lang="en-US" dirty="0" smtClean="0"/>
              <a:t>The “Dark Side” of Leadership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014538"/>
            <a:ext cx="7772400" cy="1500187"/>
          </a:xfrm>
        </p:spPr>
        <p:txBody>
          <a:bodyPr/>
          <a:lstStyle/>
          <a:p>
            <a:r>
              <a:rPr lang="en-US" dirty="0" smtClean="0">
                <a:solidFill>
                  <a:srgbClr val="FFFF66"/>
                </a:solidFill>
              </a:rPr>
              <a:t>Examples</a:t>
            </a:r>
            <a:endParaRPr lang="en-US" dirty="0">
              <a:solidFill>
                <a:srgbClr val="FFFF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4920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“Dark Side”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Compulsive Students</a:t>
            </a:r>
          </a:p>
          <a:p>
            <a:r>
              <a:rPr lang="en-US" dirty="0" smtClean="0"/>
              <a:t>Narcissistic Students</a:t>
            </a:r>
          </a:p>
          <a:p>
            <a:r>
              <a:rPr lang="en-US" dirty="0" smtClean="0"/>
              <a:t>Paranoid Students</a:t>
            </a:r>
          </a:p>
          <a:p>
            <a:r>
              <a:rPr lang="en-US" dirty="0" smtClean="0"/>
              <a:t>Codependent Students</a:t>
            </a:r>
          </a:p>
          <a:p>
            <a:r>
              <a:rPr lang="en-US" dirty="0" smtClean="0"/>
              <a:t>Passive-aggressive Students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4859992"/>
            <a:ext cx="2667000" cy="1998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3311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Compulsive Students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Constantly looking </a:t>
            </a:r>
            <a:r>
              <a:rPr lang="en-US" dirty="0"/>
              <a:t>for reassurance and approval </a:t>
            </a:r>
            <a:endParaRPr lang="en-US" dirty="0" smtClean="0"/>
          </a:p>
          <a:p>
            <a:r>
              <a:rPr lang="en-US" dirty="0" smtClean="0"/>
              <a:t>Need </a:t>
            </a:r>
            <a:r>
              <a:rPr lang="en-US" dirty="0"/>
              <a:t>to maintain absolute </a:t>
            </a:r>
            <a:r>
              <a:rPr lang="en-US" dirty="0" smtClean="0"/>
              <a:t>order, often following </a:t>
            </a:r>
            <a:r>
              <a:rPr lang="en-US" dirty="0"/>
              <a:t>highly regimented routines</a:t>
            </a:r>
          </a:p>
          <a:p>
            <a:r>
              <a:rPr lang="en-US" dirty="0" smtClean="0"/>
              <a:t>Often </a:t>
            </a:r>
            <a:r>
              <a:rPr lang="en-US" dirty="0"/>
              <a:t>see the organization as an </a:t>
            </a:r>
            <a:r>
              <a:rPr lang="en-US" dirty="0" smtClean="0"/>
              <a:t>extension and reflection </a:t>
            </a:r>
            <a:r>
              <a:rPr lang="en-US" dirty="0"/>
              <a:t>of themselves</a:t>
            </a:r>
          </a:p>
          <a:p>
            <a:r>
              <a:rPr lang="en-US" dirty="0" smtClean="0"/>
              <a:t>Excessively </a:t>
            </a:r>
            <a:r>
              <a:rPr lang="en-US" dirty="0"/>
              <a:t>moralistic and </a:t>
            </a:r>
            <a:r>
              <a:rPr lang="en-US" dirty="0" smtClean="0"/>
              <a:t>judgmental</a:t>
            </a:r>
          </a:p>
          <a:p>
            <a:r>
              <a:rPr lang="en-US" dirty="0" smtClean="0"/>
              <a:t>Status conscious</a:t>
            </a:r>
            <a:endParaRPr lang="en-US" dirty="0"/>
          </a:p>
          <a:p>
            <a:r>
              <a:rPr lang="en-US" dirty="0" smtClean="0"/>
              <a:t>Workaholic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4859992"/>
            <a:ext cx="2667000" cy="1998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49048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Narcissistic Students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Driven to succeed by a need for admiration and acclaim</a:t>
            </a:r>
          </a:p>
          <a:p>
            <a:r>
              <a:rPr lang="en-US" dirty="0" smtClean="0"/>
              <a:t>Overinflated sense of importance</a:t>
            </a:r>
          </a:p>
          <a:p>
            <a:r>
              <a:rPr lang="en-US" dirty="0" smtClean="0"/>
              <a:t>Great ambitions, grandiose fantasies</a:t>
            </a:r>
          </a:p>
          <a:p>
            <a:r>
              <a:rPr lang="en-US" dirty="0" smtClean="0"/>
              <a:t>Difficulty with criticism, often responding in anger</a:t>
            </a:r>
          </a:p>
          <a:p>
            <a:r>
              <a:rPr lang="en-US" dirty="0" smtClean="0"/>
              <a:t>Dissatisfied with achievements</a:t>
            </a:r>
          </a:p>
          <a:p>
            <a:r>
              <a:rPr lang="en-US" dirty="0" smtClean="0"/>
              <a:t>Self-absorbed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4859992"/>
            <a:ext cx="2667000" cy="1998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51113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Paranoid Students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Suspicious, hostile, fearful, and jealous</a:t>
            </a:r>
          </a:p>
          <a:p>
            <a:r>
              <a:rPr lang="en-US" dirty="0" smtClean="0"/>
              <a:t>Worried that someone will undermine their leadership</a:t>
            </a:r>
          </a:p>
          <a:p>
            <a:r>
              <a:rPr lang="en-US" dirty="0" smtClean="0"/>
              <a:t>Hypersensitive to actions of others, attaching subjective meaning to motives</a:t>
            </a:r>
          </a:p>
          <a:p>
            <a:r>
              <a:rPr lang="en-US" dirty="0" smtClean="0"/>
              <a:t>Create rigid structures for control</a:t>
            </a:r>
          </a:p>
          <a:p>
            <a:r>
              <a:rPr lang="en-US" dirty="0" smtClean="0"/>
              <a:t>Take light-hearted jokes seriously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4859992"/>
            <a:ext cx="2667000" cy="1998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7663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Co-Dependent Students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Peace-makers who cover up problems</a:t>
            </a:r>
          </a:p>
          <a:p>
            <a:r>
              <a:rPr lang="en-US" dirty="0" smtClean="0"/>
              <a:t>Benevolent with a high tolerance for deviant behavior</a:t>
            </a:r>
          </a:p>
          <a:p>
            <a:r>
              <a:rPr lang="en-US" dirty="0" smtClean="0"/>
              <a:t>Willing to take on more work so they don’t have to say “no”</a:t>
            </a:r>
          </a:p>
          <a:p>
            <a:r>
              <a:rPr lang="en-US" dirty="0" smtClean="0"/>
              <a:t>React rather than act</a:t>
            </a:r>
          </a:p>
          <a:p>
            <a:r>
              <a:rPr lang="en-US" dirty="0" smtClean="0"/>
              <a:t>Feel responsible for problems 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4859992"/>
            <a:ext cx="2667000" cy="1998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30562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1908</TotalTime>
  <Words>1541</Words>
  <Application>Microsoft Office PowerPoint</Application>
  <PresentationFormat>On-screen Show (4:3)</PresentationFormat>
  <Paragraphs>265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6" baseType="lpstr">
      <vt:lpstr>Arial</vt:lpstr>
      <vt:lpstr>Calibri</vt:lpstr>
      <vt:lpstr>Office Theme</vt:lpstr>
      <vt:lpstr>Beware of the  “Dark Side” of Leadership</vt:lpstr>
      <vt:lpstr>What IS the “Dark Side”?</vt:lpstr>
      <vt:lpstr>PowerPoint Presentation</vt:lpstr>
      <vt:lpstr>The “Dark Side” of Leadership</vt:lpstr>
      <vt:lpstr>“Dark Side” Examples</vt:lpstr>
      <vt:lpstr>Compulsive Students</vt:lpstr>
      <vt:lpstr>Narcissistic Students</vt:lpstr>
      <vt:lpstr>Paranoid Students</vt:lpstr>
      <vt:lpstr>Co-Dependent Students</vt:lpstr>
      <vt:lpstr>Passive-Aggressive Students</vt:lpstr>
      <vt:lpstr>Recognizing the roots of the “Dark Side”   </vt:lpstr>
      <vt:lpstr>Belonging  Having a place or a home to call one’s own</vt:lpstr>
      <vt:lpstr>Belonging  Having a place or a home to call one’s own</vt:lpstr>
      <vt:lpstr>Nurturance  Comfort, care, love, affection, nourishment</vt:lpstr>
      <vt:lpstr>Nurturance  Comfort, care, love, affection, nourishment</vt:lpstr>
      <vt:lpstr>Support Support in problem-solving and risk taking</vt:lpstr>
      <vt:lpstr>Support Support in problem-solving and risk taking</vt:lpstr>
      <vt:lpstr>Protection Safe environment</vt:lpstr>
      <vt:lpstr>Protection Safe environment</vt:lpstr>
      <vt:lpstr>Structure Clear boundaries; limits in time and behavior</vt:lpstr>
      <vt:lpstr>Structure Clear boundaries; limits in time and behavior</vt:lpstr>
      <vt:lpstr>Emotional Containment Safety in emotional expression, support in focusing emotions</vt:lpstr>
      <vt:lpstr>Emotional Containment Safety in emotional expression, support in focusing emotions</vt:lpstr>
      <vt:lpstr>Respect Individual valued as separate</vt:lpstr>
      <vt:lpstr>Respect Individual valued as separate</vt:lpstr>
      <vt:lpstr>Bonding Observe healthy, appropriate, positive relationships</vt:lpstr>
      <vt:lpstr>Bonding Observe healthy, appropriate, positive relationships</vt:lpstr>
      <vt:lpstr>PowerPoint Presentation</vt:lpstr>
      <vt:lpstr>Overcoming the “Dark Side”</vt:lpstr>
      <vt:lpstr>Overcoming the “Dark Side” in Ourselves</vt:lpstr>
      <vt:lpstr>Helping Others to Overcome their “Dark Side”</vt:lpstr>
      <vt:lpstr>PowerPoint Presentation</vt:lpstr>
      <vt:lpstr>Credits</vt:lpstr>
    </vt:vector>
  </TitlesOfParts>
  <Company>City University of Seattle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 the “Dark Side”</dc:title>
  <dc:creator>Kelly Flores</dc:creator>
  <cp:lastModifiedBy>Beth</cp:lastModifiedBy>
  <cp:revision>51</cp:revision>
  <dcterms:created xsi:type="dcterms:W3CDTF">2014-02-28T02:56:29Z</dcterms:created>
  <dcterms:modified xsi:type="dcterms:W3CDTF">2015-04-15T12:17:44Z</dcterms:modified>
</cp:coreProperties>
</file>