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43891200" cy="329184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39738" indent="1428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882650" indent="285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23975" indent="4445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766888" indent="5873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  <a:srgbClr val="CDC395"/>
    <a:srgbClr val="B09C75"/>
    <a:srgbClr val="B09D73"/>
    <a:srgbClr val="FFFFFF"/>
    <a:srgbClr val="800000"/>
    <a:srgbClr val="003300"/>
    <a:srgbClr val="796F3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3022" autoAdjust="0"/>
    <p:restoredTop sz="90929"/>
  </p:normalViewPr>
  <p:slideViewPr>
    <p:cSldViewPr>
      <p:cViewPr varScale="1">
        <p:scale>
          <a:sx n="16" d="100"/>
          <a:sy n="16" d="100"/>
        </p:scale>
        <p:origin x="1200" y="15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4ADF4-1A4D-42ED-9CD6-9DEB843EE06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D6017-E749-4041-8302-7D469F51BF70}" type="pres">
      <dgm:prSet presAssocID="{5E04ADF4-1A4D-42ED-9CD6-9DEB843EE064}" presName="outerComposite" presStyleCnt="0">
        <dgm:presLayoutVars>
          <dgm:chMax val="5"/>
          <dgm:dir/>
          <dgm:resizeHandles val="exact"/>
        </dgm:presLayoutVars>
      </dgm:prSet>
      <dgm:spPr/>
    </dgm:pt>
    <dgm:pt modelId="{E7AB0138-07E3-41FF-96FB-0CD6E1D005D3}" type="pres">
      <dgm:prSet presAssocID="{5E04ADF4-1A4D-42ED-9CD6-9DEB843EE064}" presName="dummyMaxCanvas" presStyleCnt="0">
        <dgm:presLayoutVars/>
      </dgm:prSet>
      <dgm:spPr/>
    </dgm:pt>
  </dgm:ptLst>
  <dgm:cxnLst>
    <dgm:cxn modelId="{7A793547-AB9C-447E-9004-FCBA506AD466}" type="presOf" srcId="{5E04ADF4-1A4D-42ED-9CD6-9DEB843EE064}" destId="{8DED6017-E749-4041-8302-7D469F51BF70}" srcOrd="0" destOrd="0" presId="urn:microsoft.com/office/officeart/2005/8/layout/vProcess5"/>
    <dgm:cxn modelId="{B4C69F1D-1957-432E-B058-3F463D9D952B}" type="presParOf" srcId="{8DED6017-E749-4041-8302-7D469F51BF70}" destId="{E7AB0138-07E3-41FF-96FB-0CD6E1D005D3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E13C6-53AF-44D0-8679-0537F354FF05}" type="doc">
      <dgm:prSet loTypeId="urn:microsoft.com/office/officeart/2005/8/layout/vProcess5" loCatId="process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BB674CD-1875-4535-B12D-C5F50C8B58A9}">
      <dgm:prSet phldrT="[Text]" custT="1"/>
      <dgm:spPr>
        <a:xfrm>
          <a:off x="0" y="66674"/>
          <a:ext cx="4465320" cy="697801"/>
        </a:xfrm>
        <a:prstGeom prst="roundRect">
          <a:avLst>
            <a:gd name="adj" fmla="val 10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800" i="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the Course Learning Objective</a:t>
          </a:r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 The student will be able to identify, define and describe marketing terms and concepts.</a:t>
          </a:r>
        </a:p>
      </dgm:t>
    </dgm:pt>
    <dgm:pt modelId="{0A4AB3F7-38E3-4F1B-B929-21DF92337924}" type="parTrans" cxnId="{487D6DBD-CAB5-45E4-A038-0D4D1EA7C172}">
      <dgm:prSet/>
      <dgm:spPr/>
      <dgm:t>
        <a:bodyPr/>
        <a:lstStyle/>
        <a:p>
          <a:endParaRPr lang="en-US"/>
        </a:p>
      </dgm:t>
    </dgm:pt>
    <dgm:pt modelId="{19DAF429-4808-451A-BA02-1D088ECF32C4}" type="sibTrans" cxnId="{487D6DBD-CAB5-45E4-A038-0D4D1EA7C172}">
      <dgm:prSet/>
      <dgm:spPr>
        <a:xfrm>
          <a:off x="4011749" y="534452"/>
          <a:ext cx="453570" cy="453570"/>
        </a:xfrm>
        <a:prstGeom prst="downArrow">
          <a:avLst>
            <a:gd name="adj1" fmla="val 55000"/>
            <a:gd name="adj2" fmla="val 45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F68FF98-4506-4C78-9136-6BD66ABDA9DF}">
      <dgm:prSet phldrT="[Text]" custT="1"/>
      <dgm:spPr>
        <a:xfrm>
          <a:off x="364459" y="862774"/>
          <a:ext cx="4465320" cy="697801"/>
        </a:xfrm>
        <a:prstGeom prst="roundRect">
          <a:avLst>
            <a:gd name="adj" fmla="val 10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800" b="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Identify Bloom’s Cognitive Taxonomy Classification</a:t>
          </a:r>
          <a:r>
            <a: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 Remember</a:t>
          </a:r>
        </a:p>
      </dgm:t>
    </dgm:pt>
    <dgm:pt modelId="{90DBD8EF-917F-4928-AD23-C839AA9C2DE4}" type="parTrans" cxnId="{76CF1687-EEC4-4C45-AE8F-8346EFD1F2E3}">
      <dgm:prSet/>
      <dgm:spPr/>
      <dgm:t>
        <a:bodyPr/>
        <a:lstStyle/>
        <a:p>
          <a:endParaRPr lang="en-US"/>
        </a:p>
      </dgm:t>
    </dgm:pt>
    <dgm:pt modelId="{2DC62704-FDCD-4ED4-87DA-1B9CCD97932F}" type="sibTrans" cxnId="{76CF1687-EEC4-4C45-AE8F-8346EFD1F2E3}">
      <dgm:prSet/>
      <dgm:spPr>
        <a:xfrm>
          <a:off x="4385719" y="1359127"/>
          <a:ext cx="453570" cy="453570"/>
        </a:xfrm>
        <a:prstGeom prst="downArrow">
          <a:avLst>
            <a:gd name="adj1" fmla="val 55000"/>
            <a:gd name="adj2" fmla="val 45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C840B53-7ABD-4841-AE1E-52BB568D9A5F}">
      <dgm:prSet phldrT="[Text]" custT="1"/>
      <dgm:spPr>
        <a:xfrm>
          <a:off x="666136" y="1677923"/>
          <a:ext cx="4465320" cy="697801"/>
        </a:xfrm>
        <a:prstGeom prst="roundRect">
          <a:avLst>
            <a:gd name="adj" fmla="val 10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800" b="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the appropriate technology tools</a:t>
          </a:r>
          <a:r>
            <a: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 Case videos, flash cards, e.g., Study Mate, quizzes, </a:t>
          </a:r>
          <a:r>
            <a:rPr lang="en-US" sz="28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Kahoot</a:t>
          </a:r>
          <a:r>
            <a: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8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Socrative</a:t>
          </a:r>
          <a:r>
            <a: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US" sz="2800" b="0" dirty="0">
            <a:latin typeface="Calibri" panose="020F0502020204030204"/>
            <a:ea typeface="+mn-ea"/>
            <a:cs typeface="+mn-cs"/>
          </a:endParaRPr>
        </a:p>
      </dgm:t>
    </dgm:pt>
    <dgm:pt modelId="{22075324-5551-40B8-912D-04B7840AB771}" type="parTrans" cxnId="{855FBE5B-95DE-4CA4-972A-7EF071BC3CE0}">
      <dgm:prSet/>
      <dgm:spPr/>
      <dgm:t>
        <a:bodyPr/>
        <a:lstStyle/>
        <a:p>
          <a:endParaRPr lang="en-US"/>
        </a:p>
      </dgm:t>
    </dgm:pt>
    <dgm:pt modelId="{6C980DB8-B910-45C2-9D8F-6DC8983A5CFB}" type="sibTrans" cxnId="{855FBE5B-95DE-4CA4-972A-7EF071BC3CE0}">
      <dgm:prSet/>
      <dgm:spPr>
        <a:xfrm>
          <a:off x="4754108" y="2183801"/>
          <a:ext cx="453570" cy="453570"/>
        </a:xfrm>
        <a:prstGeom prst="downArrow">
          <a:avLst>
            <a:gd name="adj1" fmla="val 55000"/>
            <a:gd name="adj2" fmla="val 45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4AD3F5D-726B-4B46-86AC-6E64DE0B82C7}">
      <dgm:prSet custT="1"/>
      <dgm:spPr>
        <a:xfrm>
          <a:off x="1116329" y="2474023"/>
          <a:ext cx="4465320" cy="697801"/>
        </a:xfrm>
        <a:prstGeom prst="roundRect">
          <a:avLst>
            <a:gd name="adj" fmla="val 10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800" b="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Refer to the Standard</a:t>
          </a:r>
          <a:r>
            <a:rPr lang="en-US" sz="2800" b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r>
            <a:rPr lang="en-US" sz="2800" b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6.1 </a:t>
          </a:r>
          <a:r>
            <a: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tools used in the course support the learning objectives and competencies</a:t>
          </a:r>
          <a:r>
            <a: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FAAC616C-5501-42CA-AC47-224BF1317BFE}" type="parTrans" cxnId="{F8F7E7DE-FE2B-4CE0-8139-E1D05533BD0D}">
      <dgm:prSet/>
      <dgm:spPr/>
      <dgm:t>
        <a:bodyPr/>
        <a:lstStyle/>
        <a:p>
          <a:endParaRPr lang="en-US"/>
        </a:p>
      </dgm:t>
    </dgm:pt>
    <dgm:pt modelId="{584F1E5A-2765-4083-8330-B81C33934703}" type="sibTrans" cxnId="{F8F7E7DE-FE2B-4CE0-8139-E1D05533BD0D}">
      <dgm:prSet/>
      <dgm:spPr/>
      <dgm:t>
        <a:bodyPr/>
        <a:lstStyle/>
        <a:p>
          <a:endParaRPr lang="en-US"/>
        </a:p>
      </dgm:t>
    </dgm:pt>
    <dgm:pt modelId="{AC5579B4-C65F-4F90-A4EC-BEFAEAC44686}" type="pres">
      <dgm:prSet presAssocID="{283E13C6-53AF-44D0-8679-0537F354FF05}" presName="outerComposite" presStyleCnt="0">
        <dgm:presLayoutVars>
          <dgm:chMax val="5"/>
          <dgm:dir/>
          <dgm:resizeHandles val="exact"/>
        </dgm:presLayoutVars>
      </dgm:prSet>
      <dgm:spPr/>
    </dgm:pt>
    <dgm:pt modelId="{D84A2B3A-0D72-4236-9498-E409D3DA716A}" type="pres">
      <dgm:prSet presAssocID="{283E13C6-53AF-44D0-8679-0537F354FF05}" presName="dummyMaxCanvas" presStyleCnt="0">
        <dgm:presLayoutVars/>
      </dgm:prSet>
      <dgm:spPr/>
    </dgm:pt>
    <dgm:pt modelId="{AAD30322-E6DF-44D5-9727-F9F4D4EB1ED2}" type="pres">
      <dgm:prSet presAssocID="{283E13C6-53AF-44D0-8679-0537F354FF05}" presName="FourNodes_1" presStyleLbl="node1" presStyleIdx="0" presStyleCnt="4" custScaleY="97069" custLinFactNeighborX="5540" custLinFactNeighborY="9370">
        <dgm:presLayoutVars>
          <dgm:bulletEnabled val="1"/>
        </dgm:presLayoutVars>
      </dgm:prSet>
      <dgm:spPr/>
    </dgm:pt>
    <dgm:pt modelId="{33607FD3-8EDA-4F20-8EA0-F4E8EE8D0276}" type="pres">
      <dgm:prSet presAssocID="{283E13C6-53AF-44D0-8679-0537F354FF05}" presName="FourNodes_2" presStyleLbl="node1" presStyleIdx="1" presStyleCnt="4" custScaleX="100422" custScaleY="80575" custLinFactNeighborX="2295" custLinFactNeighborY="-1574">
        <dgm:presLayoutVars>
          <dgm:bulletEnabled val="1"/>
        </dgm:presLayoutVars>
      </dgm:prSet>
      <dgm:spPr/>
    </dgm:pt>
    <dgm:pt modelId="{4410074F-322B-4ADA-95B1-477421DE50DD}" type="pres">
      <dgm:prSet presAssocID="{283E13C6-53AF-44D0-8679-0537F354FF05}" presName="FourNodes_3" presStyleLbl="node1" presStyleIdx="2" presStyleCnt="4" custScaleY="98775" custLinFactNeighborX="-738" custLinFactNeighborY="-14106">
        <dgm:presLayoutVars>
          <dgm:bulletEnabled val="1"/>
        </dgm:presLayoutVars>
      </dgm:prSet>
      <dgm:spPr/>
    </dgm:pt>
    <dgm:pt modelId="{A62B22B7-9EBB-4FD5-8064-E058FC717A52}" type="pres">
      <dgm:prSet presAssocID="{283E13C6-53AF-44D0-8679-0537F354FF05}" presName="FourNodes_4" presStyleLbl="node1" presStyleIdx="3" presStyleCnt="4" custScaleY="93782" custLinFactNeighborX="-2505" custLinFactNeighborY="-17399">
        <dgm:presLayoutVars>
          <dgm:bulletEnabled val="1"/>
        </dgm:presLayoutVars>
      </dgm:prSet>
      <dgm:spPr/>
    </dgm:pt>
    <dgm:pt modelId="{AEB3452A-2C02-4683-A2A6-5250231F5515}" type="pres">
      <dgm:prSet presAssocID="{283E13C6-53AF-44D0-8679-0537F354FF05}" presName="FourConn_1-2" presStyleLbl="fgAccFollowNode1" presStyleIdx="0" presStyleCnt="3" custLinFactNeighborX="7015" custLinFactNeighborY="4163">
        <dgm:presLayoutVars>
          <dgm:bulletEnabled val="1"/>
        </dgm:presLayoutVars>
      </dgm:prSet>
      <dgm:spPr/>
    </dgm:pt>
    <dgm:pt modelId="{47F61E27-9F8D-42B3-87E2-42910A74485D}" type="pres">
      <dgm:prSet presAssocID="{283E13C6-53AF-44D0-8679-0537F354FF05}" presName="FourConn_2-3" presStyleLbl="fgAccFollowNode1" presStyleIdx="1" presStyleCnt="3" custScaleY="100000" custLinFactNeighborX="-5872" custLinFactNeighborY="-25945">
        <dgm:presLayoutVars>
          <dgm:bulletEnabled val="1"/>
        </dgm:presLayoutVars>
      </dgm:prSet>
      <dgm:spPr/>
    </dgm:pt>
    <dgm:pt modelId="{84D966D4-1E8F-48EA-A56C-76579EA59353}" type="pres">
      <dgm:prSet presAssocID="{283E13C6-53AF-44D0-8679-0537F354FF05}" presName="FourConn_3-4" presStyleLbl="fgAccFollowNode1" presStyleIdx="2" presStyleCnt="3" custLinFactNeighborX="-5541" custLinFactNeighborY="-29150">
        <dgm:presLayoutVars>
          <dgm:bulletEnabled val="1"/>
        </dgm:presLayoutVars>
      </dgm:prSet>
      <dgm:spPr/>
    </dgm:pt>
    <dgm:pt modelId="{F307A7AA-3217-4682-8362-C12BB88F7709}" type="pres">
      <dgm:prSet presAssocID="{283E13C6-53AF-44D0-8679-0537F354FF05}" presName="FourNodes_1_text" presStyleLbl="node1" presStyleIdx="3" presStyleCnt="4">
        <dgm:presLayoutVars>
          <dgm:bulletEnabled val="1"/>
        </dgm:presLayoutVars>
      </dgm:prSet>
      <dgm:spPr/>
    </dgm:pt>
    <dgm:pt modelId="{6CC98E63-AE7E-4466-8089-C5C94BF6CA3B}" type="pres">
      <dgm:prSet presAssocID="{283E13C6-53AF-44D0-8679-0537F354FF05}" presName="FourNodes_2_text" presStyleLbl="node1" presStyleIdx="3" presStyleCnt="4">
        <dgm:presLayoutVars>
          <dgm:bulletEnabled val="1"/>
        </dgm:presLayoutVars>
      </dgm:prSet>
      <dgm:spPr/>
    </dgm:pt>
    <dgm:pt modelId="{B0764D46-7CD0-4E78-841E-1BE653B5A266}" type="pres">
      <dgm:prSet presAssocID="{283E13C6-53AF-44D0-8679-0537F354FF05}" presName="FourNodes_3_text" presStyleLbl="node1" presStyleIdx="3" presStyleCnt="4">
        <dgm:presLayoutVars>
          <dgm:bulletEnabled val="1"/>
        </dgm:presLayoutVars>
      </dgm:prSet>
      <dgm:spPr/>
    </dgm:pt>
    <dgm:pt modelId="{F129F0DA-D6B5-40EF-AAAC-3338E5959662}" type="pres">
      <dgm:prSet presAssocID="{283E13C6-53AF-44D0-8679-0537F354FF0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CC5A404-0AE7-4F84-9478-6970A3A9D2E8}" type="presOf" srcId="{54AD3F5D-726B-4B46-86AC-6E64DE0B82C7}" destId="{F129F0DA-D6B5-40EF-AAAC-3338E5959662}" srcOrd="1" destOrd="0" presId="urn:microsoft.com/office/officeart/2005/8/layout/vProcess5"/>
    <dgm:cxn modelId="{FEF2F023-BF51-46E6-8313-1DD54896CB88}" type="presOf" srcId="{19DAF429-4808-451A-BA02-1D088ECF32C4}" destId="{AEB3452A-2C02-4683-A2A6-5250231F5515}" srcOrd="0" destOrd="0" presId="urn:microsoft.com/office/officeart/2005/8/layout/vProcess5"/>
    <dgm:cxn modelId="{E4813D3A-60BC-424A-8270-CCC7ED156254}" type="presOf" srcId="{2F68FF98-4506-4C78-9136-6BD66ABDA9DF}" destId="{33607FD3-8EDA-4F20-8EA0-F4E8EE8D0276}" srcOrd="0" destOrd="0" presId="urn:microsoft.com/office/officeart/2005/8/layout/vProcess5"/>
    <dgm:cxn modelId="{77504E5B-65FB-4955-99E0-B68BF9854DC9}" type="presOf" srcId="{7C840B53-7ABD-4841-AE1E-52BB568D9A5F}" destId="{4410074F-322B-4ADA-95B1-477421DE50DD}" srcOrd="0" destOrd="0" presId="urn:microsoft.com/office/officeart/2005/8/layout/vProcess5"/>
    <dgm:cxn modelId="{855FBE5B-95DE-4CA4-972A-7EF071BC3CE0}" srcId="{283E13C6-53AF-44D0-8679-0537F354FF05}" destId="{7C840B53-7ABD-4841-AE1E-52BB568D9A5F}" srcOrd="2" destOrd="0" parTransId="{22075324-5551-40B8-912D-04B7840AB771}" sibTransId="{6C980DB8-B910-45C2-9D8F-6DC8983A5CFB}"/>
    <dgm:cxn modelId="{60573D46-83DB-4700-889D-840EBF4C4E3F}" type="presOf" srcId="{5BB674CD-1875-4535-B12D-C5F50C8B58A9}" destId="{AAD30322-E6DF-44D5-9727-F9F4D4EB1ED2}" srcOrd="0" destOrd="0" presId="urn:microsoft.com/office/officeart/2005/8/layout/vProcess5"/>
    <dgm:cxn modelId="{D6C9194B-A5F6-4766-A484-3F3046B3083C}" type="presOf" srcId="{2F68FF98-4506-4C78-9136-6BD66ABDA9DF}" destId="{6CC98E63-AE7E-4466-8089-C5C94BF6CA3B}" srcOrd="1" destOrd="0" presId="urn:microsoft.com/office/officeart/2005/8/layout/vProcess5"/>
    <dgm:cxn modelId="{6DC78F6F-4DD1-40B9-859F-94064D23831A}" type="presOf" srcId="{283E13C6-53AF-44D0-8679-0537F354FF05}" destId="{AC5579B4-C65F-4F90-A4EC-BEFAEAC44686}" srcOrd="0" destOrd="0" presId="urn:microsoft.com/office/officeart/2005/8/layout/vProcess5"/>
    <dgm:cxn modelId="{0982F953-876B-4BB8-981E-77758D7000D7}" type="presOf" srcId="{7C840B53-7ABD-4841-AE1E-52BB568D9A5F}" destId="{B0764D46-7CD0-4E78-841E-1BE653B5A266}" srcOrd="1" destOrd="0" presId="urn:microsoft.com/office/officeart/2005/8/layout/vProcess5"/>
    <dgm:cxn modelId="{FD5B6D77-84CB-437C-8FB6-7E9C6F1141E3}" type="presOf" srcId="{6C980DB8-B910-45C2-9D8F-6DC8983A5CFB}" destId="{84D966D4-1E8F-48EA-A56C-76579EA59353}" srcOrd="0" destOrd="0" presId="urn:microsoft.com/office/officeart/2005/8/layout/vProcess5"/>
    <dgm:cxn modelId="{76CF1687-EEC4-4C45-AE8F-8346EFD1F2E3}" srcId="{283E13C6-53AF-44D0-8679-0537F354FF05}" destId="{2F68FF98-4506-4C78-9136-6BD66ABDA9DF}" srcOrd="1" destOrd="0" parTransId="{90DBD8EF-917F-4928-AD23-C839AA9C2DE4}" sibTransId="{2DC62704-FDCD-4ED4-87DA-1B9CCD97932F}"/>
    <dgm:cxn modelId="{1737239E-9048-4F25-8555-68D830BCA1E7}" type="presOf" srcId="{2DC62704-FDCD-4ED4-87DA-1B9CCD97932F}" destId="{47F61E27-9F8D-42B3-87E2-42910A74485D}" srcOrd="0" destOrd="0" presId="urn:microsoft.com/office/officeart/2005/8/layout/vProcess5"/>
    <dgm:cxn modelId="{487D6DBD-CAB5-45E4-A038-0D4D1EA7C172}" srcId="{283E13C6-53AF-44D0-8679-0537F354FF05}" destId="{5BB674CD-1875-4535-B12D-C5F50C8B58A9}" srcOrd="0" destOrd="0" parTransId="{0A4AB3F7-38E3-4F1B-B929-21DF92337924}" sibTransId="{19DAF429-4808-451A-BA02-1D088ECF32C4}"/>
    <dgm:cxn modelId="{F35DABCB-E155-4FB1-8BC2-2C96B1653F15}" type="presOf" srcId="{5BB674CD-1875-4535-B12D-C5F50C8B58A9}" destId="{F307A7AA-3217-4682-8362-C12BB88F7709}" srcOrd="1" destOrd="0" presId="urn:microsoft.com/office/officeart/2005/8/layout/vProcess5"/>
    <dgm:cxn modelId="{C4E383D4-188D-432E-8AE2-3F8D7E009908}" type="presOf" srcId="{54AD3F5D-726B-4B46-86AC-6E64DE0B82C7}" destId="{A62B22B7-9EBB-4FD5-8064-E058FC717A52}" srcOrd="0" destOrd="0" presId="urn:microsoft.com/office/officeart/2005/8/layout/vProcess5"/>
    <dgm:cxn modelId="{F8F7E7DE-FE2B-4CE0-8139-E1D05533BD0D}" srcId="{283E13C6-53AF-44D0-8679-0537F354FF05}" destId="{54AD3F5D-726B-4B46-86AC-6E64DE0B82C7}" srcOrd="3" destOrd="0" parTransId="{FAAC616C-5501-42CA-AC47-224BF1317BFE}" sibTransId="{584F1E5A-2765-4083-8330-B81C33934703}"/>
    <dgm:cxn modelId="{DD5364A0-31D9-481A-9679-8349F67D1781}" type="presParOf" srcId="{AC5579B4-C65F-4F90-A4EC-BEFAEAC44686}" destId="{D84A2B3A-0D72-4236-9498-E409D3DA716A}" srcOrd="0" destOrd="0" presId="urn:microsoft.com/office/officeart/2005/8/layout/vProcess5"/>
    <dgm:cxn modelId="{D0CFDBAF-07A4-4ADD-A341-40918375351C}" type="presParOf" srcId="{AC5579B4-C65F-4F90-A4EC-BEFAEAC44686}" destId="{AAD30322-E6DF-44D5-9727-F9F4D4EB1ED2}" srcOrd="1" destOrd="0" presId="urn:microsoft.com/office/officeart/2005/8/layout/vProcess5"/>
    <dgm:cxn modelId="{5F14E138-43F6-4654-9DCF-C1B8E5C9E61C}" type="presParOf" srcId="{AC5579B4-C65F-4F90-A4EC-BEFAEAC44686}" destId="{33607FD3-8EDA-4F20-8EA0-F4E8EE8D0276}" srcOrd="2" destOrd="0" presId="urn:microsoft.com/office/officeart/2005/8/layout/vProcess5"/>
    <dgm:cxn modelId="{85F1DEA5-400D-4484-91FE-6FFED190FFE8}" type="presParOf" srcId="{AC5579B4-C65F-4F90-A4EC-BEFAEAC44686}" destId="{4410074F-322B-4ADA-95B1-477421DE50DD}" srcOrd="3" destOrd="0" presId="urn:microsoft.com/office/officeart/2005/8/layout/vProcess5"/>
    <dgm:cxn modelId="{6729F4F9-9BD6-4F81-A938-B2C676C5A217}" type="presParOf" srcId="{AC5579B4-C65F-4F90-A4EC-BEFAEAC44686}" destId="{A62B22B7-9EBB-4FD5-8064-E058FC717A52}" srcOrd="4" destOrd="0" presId="urn:microsoft.com/office/officeart/2005/8/layout/vProcess5"/>
    <dgm:cxn modelId="{DF985083-0934-4EAF-84B5-BDC8BBE75345}" type="presParOf" srcId="{AC5579B4-C65F-4F90-A4EC-BEFAEAC44686}" destId="{AEB3452A-2C02-4683-A2A6-5250231F5515}" srcOrd="5" destOrd="0" presId="urn:microsoft.com/office/officeart/2005/8/layout/vProcess5"/>
    <dgm:cxn modelId="{3065BBCD-3DE5-4F2C-B63F-CD821F59DE6F}" type="presParOf" srcId="{AC5579B4-C65F-4F90-A4EC-BEFAEAC44686}" destId="{47F61E27-9F8D-42B3-87E2-42910A74485D}" srcOrd="6" destOrd="0" presId="urn:microsoft.com/office/officeart/2005/8/layout/vProcess5"/>
    <dgm:cxn modelId="{4A438CAF-34CF-4F9D-83A8-055D90E621BE}" type="presParOf" srcId="{AC5579B4-C65F-4F90-A4EC-BEFAEAC44686}" destId="{84D966D4-1E8F-48EA-A56C-76579EA59353}" srcOrd="7" destOrd="0" presId="urn:microsoft.com/office/officeart/2005/8/layout/vProcess5"/>
    <dgm:cxn modelId="{77BB6679-0DE6-43F6-B839-9EBA30CFCB7B}" type="presParOf" srcId="{AC5579B4-C65F-4F90-A4EC-BEFAEAC44686}" destId="{F307A7AA-3217-4682-8362-C12BB88F7709}" srcOrd="8" destOrd="0" presId="urn:microsoft.com/office/officeart/2005/8/layout/vProcess5"/>
    <dgm:cxn modelId="{816BB8FF-C8F0-4773-8FE8-B193441A3916}" type="presParOf" srcId="{AC5579B4-C65F-4F90-A4EC-BEFAEAC44686}" destId="{6CC98E63-AE7E-4466-8089-C5C94BF6CA3B}" srcOrd="9" destOrd="0" presId="urn:microsoft.com/office/officeart/2005/8/layout/vProcess5"/>
    <dgm:cxn modelId="{F101B065-09B7-4273-ABB6-D52D518462CF}" type="presParOf" srcId="{AC5579B4-C65F-4F90-A4EC-BEFAEAC44686}" destId="{B0764D46-7CD0-4E78-841E-1BE653B5A266}" srcOrd="10" destOrd="0" presId="urn:microsoft.com/office/officeart/2005/8/layout/vProcess5"/>
    <dgm:cxn modelId="{3E16B148-0E09-4DDE-9771-117BB5E571B7}" type="presParOf" srcId="{AC5579B4-C65F-4F90-A4EC-BEFAEAC44686}" destId="{F129F0DA-D6B5-40EF-AAAC-3338E5959662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30322-E6DF-44D5-9727-F9F4D4EB1ED2}">
      <dsp:nvSpPr>
        <dsp:cNvPr id="0" name=""/>
        <dsp:cNvSpPr/>
      </dsp:nvSpPr>
      <dsp:spPr>
        <a:xfrm>
          <a:off x="458249" y="194372"/>
          <a:ext cx="8271650" cy="1741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0" u="sng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the Course Learning Objective</a:t>
          </a: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 The student will be able to identify, define and describe marketing terms and concepts.</a:t>
          </a:r>
        </a:p>
      </dsp:txBody>
      <dsp:txXfrm>
        <a:off x="509249" y="245372"/>
        <a:ext cx="6187444" cy="1639273"/>
      </dsp:txXfrm>
    </dsp:sp>
    <dsp:sp modelId="{33607FD3-8EDA-4F20-8EA0-F4E8EE8D0276}">
      <dsp:nvSpPr>
        <dsp:cNvPr id="0" name=""/>
        <dsp:cNvSpPr/>
      </dsp:nvSpPr>
      <dsp:spPr>
        <a:xfrm>
          <a:off x="865131" y="2265998"/>
          <a:ext cx="8306556" cy="14453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sng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Identify Bloom’s Cognitive Taxonomy Classification</a:t>
          </a:r>
          <a:r>
            <a:rPr lang="en-US" sz="2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 Remember</a:t>
          </a:r>
        </a:p>
      </dsp:txBody>
      <dsp:txXfrm>
        <a:off x="907465" y="2308332"/>
        <a:ext cx="6355290" cy="1360727"/>
      </dsp:txXfrm>
    </dsp:sp>
    <dsp:sp modelId="{4410074F-322B-4ADA-95B1-477421DE50DD}">
      <dsp:nvSpPr>
        <dsp:cNvPr id="0" name=""/>
        <dsp:cNvSpPr/>
      </dsp:nvSpPr>
      <dsp:spPr>
        <a:xfrm>
          <a:off x="1314117" y="3997958"/>
          <a:ext cx="8271650" cy="17718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sng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the appropriate technology tools</a:t>
          </a:r>
          <a:r>
            <a:rPr lang="en-US" sz="2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 Case videos, flash cards, e.g., Study Mate, quizzes, </a:t>
          </a:r>
          <a:r>
            <a:rPr lang="en-US" sz="28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Kahoot</a:t>
          </a:r>
          <a:r>
            <a:rPr lang="en-US" sz="2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8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Socrative</a:t>
          </a:r>
          <a:r>
            <a:rPr lang="en-US" sz="2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US" sz="2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1366013" y="4049854"/>
        <a:ext cx="6319443" cy="1668084"/>
      </dsp:txXfrm>
    </dsp:sp>
    <dsp:sp modelId="{A62B22B7-9EBB-4FD5-8064-E058FC717A52}">
      <dsp:nvSpPr>
        <dsp:cNvPr id="0" name=""/>
        <dsp:cNvSpPr/>
      </dsp:nvSpPr>
      <dsp:spPr>
        <a:xfrm>
          <a:off x="1860707" y="6103676"/>
          <a:ext cx="8271650" cy="16823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sng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Refer to the Standard</a:t>
          </a:r>
          <a:r>
            <a:rPr lang="en-US" sz="2800" b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6.1 </a:t>
          </a:r>
          <a:r>
            <a:rPr lang="en-US" sz="2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tools used in the course support the learning objectives and competencies</a:t>
          </a:r>
          <a:r>
            <a:rPr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1909980" y="6152949"/>
        <a:ext cx="6314350" cy="1583763"/>
      </dsp:txXfrm>
    </dsp:sp>
    <dsp:sp modelId="{AEB3452A-2C02-4683-A2A6-5250231F5515}">
      <dsp:nvSpPr>
        <dsp:cNvPr id="0" name=""/>
        <dsp:cNvSpPr/>
      </dsp:nvSpPr>
      <dsp:spPr>
        <a:xfrm>
          <a:off x="7187442" y="1422467"/>
          <a:ext cx="1166003" cy="1166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449793" y="1422467"/>
        <a:ext cx="641301" cy="877417"/>
      </dsp:txXfrm>
    </dsp:sp>
    <dsp:sp modelId="{47F61E27-9F8D-42B3-87E2-42910A74485D}">
      <dsp:nvSpPr>
        <dsp:cNvPr id="0" name=""/>
        <dsp:cNvSpPr/>
      </dsp:nvSpPr>
      <dsp:spPr>
        <a:xfrm>
          <a:off x="7729930" y="3191413"/>
          <a:ext cx="1166003" cy="1166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992281" y="3191413"/>
        <a:ext cx="641301" cy="877417"/>
      </dsp:txXfrm>
    </dsp:sp>
    <dsp:sp modelId="{84D966D4-1E8F-48EA-A56C-76579EA59353}">
      <dsp:nvSpPr>
        <dsp:cNvPr id="0" name=""/>
        <dsp:cNvSpPr/>
      </dsp:nvSpPr>
      <dsp:spPr>
        <a:xfrm>
          <a:off x="8416200" y="5274048"/>
          <a:ext cx="1166003" cy="1166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678551" y="5274048"/>
        <a:ext cx="641301" cy="877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84CEC2-E35B-4BFB-9393-E406E829BAE6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9501A9-34BD-4D59-BA17-6DFFEF90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4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888374-9A07-4E17-BEF5-76A024649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5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397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8826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23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7668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10911" algn="l" defTabSz="8843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653098" algn="l" defTabSz="8843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095279" algn="l" defTabSz="8843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537460" algn="l" defTabSz="8843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1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4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92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39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85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3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78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02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71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BF1A-DFD6-4633-AD2D-E86CDEC84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C9A2-9DC8-41E0-BE67-ECA0D3A9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6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6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BE00-771F-40B5-82F0-83209DF9C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62E2-A72B-411A-8D1B-21184091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3"/>
            <a:ext cx="37307520" cy="6537960"/>
          </a:xfrm>
        </p:spPr>
        <p:txBody>
          <a:bodyPr anchor="t"/>
          <a:lstStyle>
            <a:lvl1pPr algn="l">
              <a:defRPr sz="1873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6"/>
            <a:ext cx="37307520" cy="7200898"/>
          </a:xfrm>
        </p:spPr>
        <p:txBody>
          <a:bodyPr anchor="b"/>
          <a:lstStyle>
            <a:lvl1pPr marL="0" indent="0">
              <a:buNone/>
              <a:defRPr sz="9416">
                <a:solidFill>
                  <a:schemeClr val="tx1">
                    <a:tint val="75000"/>
                  </a:schemeClr>
                </a:solidFill>
              </a:defRPr>
            </a:lvl1pPr>
            <a:lvl2pPr marL="2146376" indent="0">
              <a:buNone/>
              <a:defRPr sz="8493">
                <a:solidFill>
                  <a:schemeClr val="tx1">
                    <a:tint val="75000"/>
                  </a:schemeClr>
                </a:solidFill>
              </a:defRPr>
            </a:lvl2pPr>
            <a:lvl3pPr marL="4292751" indent="0">
              <a:buNone/>
              <a:defRPr sz="7477">
                <a:solidFill>
                  <a:schemeClr val="tx1">
                    <a:tint val="75000"/>
                  </a:schemeClr>
                </a:solidFill>
              </a:defRPr>
            </a:lvl3pPr>
            <a:lvl4pPr marL="6439127" indent="0">
              <a:buNone/>
              <a:defRPr sz="6554">
                <a:solidFill>
                  <a:schemeClr val="tx1">
                    <a:tint val="75000"/>
                  </a:schemeClr>
                </a:solidFill>
              </a:defRPr>
            </a:lvl4pPr>
            <a:lvl5pPr marL="8585502" indent="0">
              <a:buNone/>
              <a:defRPr sz="6554">
                <a:solidFill>
                  <a:schemeClr val="tx1">
                    <a:tint val="75000"/>
                  </a:schemeClr>
                </a:solidFill>
              </a:defRPr>
            </a:lvl5pPr>
            <a:lvl6pPr marL="10731878" indent="0">
              <a:buNone/>
              <a:defRPr sz="6554">
                <a:solidFill>
                  <a:schemeClr val="tx1">
                    <a:tint val="75000"/>
                  </a:schemeClr>
                </a:solidFill>
              </a:defRPr>
            </a:lvl6pPr>
            <a:lvl7pPr marL="12878253" indent="0">
              <a:buNone/>
              <a:defRPr sz="6554">
                <a:solidFill>
                  <a:schemeClr val="tx1">
                    <a:tint val="75000"/>
                  </a:schemeClr>
                </a:solidFill>
              </a:defRPr>
            </a:lvl7pPr>
            <a:lvl8pPr marL="15024629" indent="0">
              <a:buNone/>
              <a:defRPr sz="6554">
                <a:solidFill>
                  <a:schemeClr val="tx1">
                    <a:tint val="75000"/>
                  </a:schemeClr>
                </a:solidFill>
              </a:defRPr>
            </a:lvl8pPr>
            <a:lvl9pPr marL="17171004" indent="0">
              <a:buNone/>
              <a:defRPr sz="6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8566-25E7-4C65-9A30-E531B2E4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3"/>
          </a:xfrm>
        </p:spPr>
        <p:txBody>
          <a:bodyPr/>
          <a:lstStyle>
            <a:lvl1pPr>
              <a:defRPr sz="13108"/>
            </a:lvl1pPr>
            <a:lvl2pPr>
              <a:defRPr sz="11262"/>
            </a:lvl2pPr>
            <a:lvl3pPr>
              <a:defRPr sz="9416"/>
            </a:lvl3pPr>
            <a:lvl4pPr>
              <a:defRPr sz="8493"/>
            </a:lvl4pPr>
            <a:lvl5pPr>
              <a:defRPr sz="8493"/>
            </a:lvl5pPr>
            <a:lvl6pPr>
              <a:defRPr sz="8493"/>
            </a:lvl6pPr>
            <a:lvl7pPr>
              <a:defRPr sz="8493"/>
            </a:lvl7pPr>
            <a:lvl8pPr>
              <a:defRPr sz="8493"/>
            </a:lvl8pPr>
            <a:lvl9pPr>
              <a:defRPr sz="8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3"/>
          </a:xfrm>
        </p:spPr>
        <p:txBody>
          <a:bodyPr/>
          <a:lstStyle>
            <a:lvl1pPr>
              <a:defRPr sz="13108"/>
            </a:lvl1pPr>
            <a:lvl2pPr>
              <a:defRPr sz="11262"/>
            </a:lvl2pPr>
            <a:lvl3pPr>
              <a:defRPr sz="9416"/>
            </a:lvl3pPr>
            <a:lvl4pPr>
              <a:defRPr sz="8493"/>
            </a:lvl4pPr>
            <a:lvl5pPr>
              <a:defRPr sz="8493"/>
            </a:lvl5pPr>
            <a:lvl6pPr>
              <a:defRPr sz="8493"/>
            </a:lvl6pPr>
            <a:lvl7pPr>
              <a:defRPr sz="8493"/>
            </a:lvl7pPr>
            <a:lvl8pPr>
              <a:defRPr sz="8493"/>
            </a:lvl8pPr>
            <a:lvl9pPr>
              <a:defRPr sz="8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9A2F-B6A8-4FE3-A2B0-BD89FE23A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2" cy="3070858"/>
          </a:xfrm>
        </p:spPr>
        <p:txBody>
          <a:bodyPr anchor="b"/>
          <a:lstStyle>
            <a:lvl1pPr marL="0" indent="0">
              <a:buNone/>
              <a:defRPr sz="11262" b="1"/>
            </a:lvl1pPr>
            <a:lvl2pPr marL="2146376" indent="0">
              <a:buNone/>
              <a:defRPr sz="9416" b="1"/>
            </a:lvl2pPr>
            <a:lvl3pPr marL="4292751" indent="0">
              <a:buNone/>
              <a:defRPr sz="8493" b="1"/>
            </a:lvl3pPr>
            <a:lvl4pPr marL="6439127" indent="0">
              <a:buNone/>
              <a:defRPr sz="7477" b="1"/>
            </a:lvl4pPr>
            <a:lvl5pPr marL="8585502" indent="0">
              <a:buNone/>
              <a:defRPr sz="7477" b="1"/>
            </a:lvl5pPr>
            <a:lvl6pPr marL="10731878" indent="0">
              <a:buNone/>
              <a:defRPr sz="7477" b="1"/>
            </a:lvl6pPr>
            <a:lvl7pPr marL="12878253" indent="0">
              <a:buNone/>
              <a:defRPr sz="7477" b="1"/>
            </a:lvl7pPr>
            <a:lvl8pPr marL="15024629" indent="0">
              <a:buNone/>
              <a:defRPr sz="7477" b="1"/>
            </a:lvl8pPr>
            <a:lvl9pPr marL="17171004" indent="0">
              <a:buNone/>
              <a:defRPr sz="7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2" cy="18966182"/>
          </a:xfrm>
        </p:spPr>
        <p:txBody>
          <a:bodyPr/>
          <a:lstStyle>
            <a:lvl1pPr>
              <a:defRPr sz="11262"/>
            </a:lvl1pPr>
            <a:lvl2pPr>
              <a:defRPr sz="9416"/>
            </a:lvl2pPr>
            <a:lvl3pPr>
              <a:defRPr sz="8493"/>
            </a:lvl3pPr>
            <a:lvl4pPr>
              <a:defRPr sz="7477"/>
            </a:lvl4pPr>
            <a:lvl5pPr>
              <a:defRPr sz="7477"/>
            </a:lvl5pPr>
            <a:lvl6pPr>
              <a:defRPr sz="7477"/>
            </a:lvl6pPr>
            <a:lvl7pPr>
              <a:defRPr sz="7477"/>
            </a:lvl7pPr>
            <a:lvl8pPr>
              <a:defRPr sz="7477"/>
            </a:lvl8pPr>
            <a:lvl9pPr>
              <a:defRPr sz="7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262" b="1"/>
            </a:lvl1pPr>
            <a:lvl2pPr marL="2146376" indent="0">
              <a:buNone/>
              <a:defRPr sz="9416" b="1"/>
            </a:lvl2pPr>
            <a:lvl3pPr marL="4292751" indent="0">
              <a:buNone/>
              <a:defRPr sz="8493" b="1"/>
            </a:lvl3pPr>
            <a:lvl4pPr marL="6439127" indent="0">
              <a:buNone/>
              <a:defRPr sz="7477" b="1"/>
            </a:lvl4pPr>
            <a:lvl5pPr marL="8585502" indent="0">
              <a:buNone/>
              <a:defRPr sz="7477" b="1"/>
            </a:lvl5pPr>
            <a:lvl6pPr marL="10731878" indent="0">
              <a:buNone/>
              <a:defRPr sz="7477" b="1"/>
            </a:lvl6pPr>
            <a:lvl7pPr marL="12878253" indent="0">
              <a:buNone/>
              <a:defRPr sz="7477" b="1"/>
            </a:lvl7pPr>
            <a:lvl8pPr marL="15024629" indent="0">
              <a:buNone/>
              <a:defRPr sz="7477" b="1"/>
            </a:lvl8pPr>
            <a:lvl9pPr marL="17171004" indent="0">
              <a:buNone/>
              <a:defRPr sz="7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262"/>
            </a:lvl1pPr>
            <a:lvl2pPr>
              <a:defRPr sz="9416"/>
            </a:lvl2pPr>
            <a:lvl3pPr>
              <a:defRPr sz="8493"/>
            </a:lvl3pPr>
            <a:lvl4pPr>
              <a:defRPr sz="7477"/>
            </a:lvl4pPr>
            <a:lvl5pPr>
              <a:defRPr sz="7477"/>
            </a:lvl5pPr>
            <a:lvl6pPr>
              <a:defRPr sz="7477"/>
            </a:lvl6pPr>
            <a:lvl7pPr>
              <a:defRPr sz="7477"/>
            </a:lvl7pPr>
            <a:lvl8pPr>
              <a:defRPr sz="7477"/>
            </a:lvl8pPr>
            <a:lvl9pPr>
              <a:defRPr sz="7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5900-FD14-4FF3-9AEA-FE2D39C83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CA75-0C65-4226-87D3-4D2EDF7FE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8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ECCD-6C33-4011-A7F7-CD3055A4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4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2"/>
          </a:xfrm>
        </p:spPr>
        <p:txBody>
          <a:bodyPr/>
          <a:lstStyle>
            <a:lvl1pPr>
              <a:defRPr sz="15047"/>
            </a:lvl1pPr>
            <a:lvl2pPr>
              <a:defRPr sz="13108"/>
            </a:lvl2pPr>
            <a:lvl3pPr>
              <a:defRPr sz="11262"/>
            </a:lvl3pPr>
            <a:lvl4pPr>
              <a:defRPr sz="9416"/>
            </a:lvl4pPr>
            <a:lvl5pPr>
              <a:defRPr sz="9416"/>
            </a:lvl5pPr>
            <a:lvl6pPr>
              <a:defRPr sz="9416"/>
            </a:lvl6pPr>
            <a:lvl7pPr>
              <a:defRPr sz="9416"/>
            </a:lvl7pPr>
            <a:lvl8pPr>
              <a:defRPr sz="9416"/>
            </a:lvl8pPr>
            <a:lvl9pPr>
              <a:defRPr sz="9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2" cy="22517102"/>
          </a:xfrm>
        </p:spPr>
        <p:txBody>
          <a:bodyPr/>
          <a:lstStyle>
            <a:lvl1pPr marL="0" indent="0">
              <a:buNone/>
              <a:defRPr sz="6554"/>
            </a:lvl1pPr>
            <a:lvl2pPr marL="2146376" indent="0">
              <a:buNone/>
              <a:defRPr sz="5631"/>
            </a:lvl2pPr>
            <a:lvl3pPr marL="4292751" indent="0">
              <a:buNone/>
              <a:defRPr sz="4708"/>
            </a:lvl3pPr>
            <a:lvl4pPr marL="6439127" indent="0">
              <a:buNone/>
              <a:defRPr sz="4246"/>
            </a:lvl4pPr>
            <a:lvl5pPr marL="8585502" indent="0">
              <a:buNone/>
              <a:defRPr sz="4246"/>
            </a:lvl5pPr>
            <a:lvl6pPr marL="10731878" indent="0">
              <a:buNone/>
              <a:defRPr sz="4246"/>
            </a:lvl6pPr>
            <a:lvl7pPr marL="12878253" indent="0">
              <a:buNone/>
              <a:defRPr sz="4246"/>
            </a:lvl7pPr>
            <a:lvl8pPr marL="15024629" indent="0">
              <a:buNone/>
              <a:defRPr sz="4246"/>
            </a:lvl8pPr>
            <a:lvl9pPr marL="17171004" indent="0">
              <a:buNone/>
              <a:defRPr sz="42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F926-0D0F-4C42-861D-173B6CA24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3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2"/>
            <a:ext cx="26334720" cy="2720342"/>
          </a:xfrm>
        </p:spPr>
        <p:txBody>
          <a:bodyPr anchor="b"/>
          <a:lstStyle>
            <a:lvl1pPr algn="l">
              <a:defRPr sz="94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047"/>
            </a:lvl1pPr>
            <a:lvl2pPr marL="2146376" indent="0">
              <a:buNone/>
              <a:defRPr sz="13108"/>
            </a:lvl2pPr>
            <a:lvl3pPr marL="4292751" indent="0">
              <a:buNone/>
              <a:defRPr sz="11262"/>
            </a:lvl3pPr>
            <a:lvl4pPr marL="6439127" indent="0">
              <a:buNone/>
              <a:defRPr sz="9416"/>
            </a:lvl4pPr>
            <a:lvl5pPr marL="8585502" indent="0">
              <a:buNone/>
              <a:defRPr sz="9416"/>
            </a:lvl5pPr>
            <a:lvl6pPr marL="10731878" indent="0">
              <a:buNone/>
              <a:defRPr sz="9416"/>
            </a:lvl6pPr>
            <a:lvl7pPr marL="12878253" indent="0">
              <a:buNone/>
              <a:defRPr sz="9416"/>
            </a:lvl7pPr>
            <a:lvl8pPr marL="15024629" indent="0">
              <a:buNone/>
              <a:defRPr sz="9416"/>
            </a:lvl8pPr>
            <a:lvl9pPr marL="17171004" indent="0">
              <a:buNone/>
              <a:defRPr sz="941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4"/>
            <a:ext cx="26334720" cy="3863338"/>
          </a:xfrm>
        </p:spPr>
        <p:txBody>
          <a:bodyPr/>
          <a:lstStyle>
            <a:lvl1pPr marL="0" indent="0">
              <a:buNone/>
              <a:defRPr sz="6554"/>
            </a:lvl1pPr>
            <a:lvl2pPr marL="2146376" indent="0">
              <a:buNone/>
              <a:defRPr sz="5631"/>
            </a:lvl2pPr>
            <a:lvl3pPr marL="4292751" indent="0">
              <a:buNone/>
              <a:defRPr sz="4708"/>
            </a:lvl3pPr>
            <a:lvl4pPr marL="6439127" indent="0">
              <a:buNone/>
              <a:defRPr sz="4246"/>
            </a:lvl4pPr>
            <a:lvl5pPr marL="8585502" indent="0">
              <a:buNone/>
              <a:defRPr sz="4246"/>
            </a:lvl5pPr>
            <a:lvl6pPr marL="10731878" indent="0">
              <a:buNone/>
              <a:defRPr sz="4246"/>
            </a:lvl6pPr>
            <a:lvl7pPr marL="12878253" indent="0">
              <a:buNone/>
              <a:defRPr sz="4246"/>
            </a:lvl7pPr>
            <a:lvl8pPr marL="15024629" indent="0">
              <a:buNone/>
              <a:defRPr sz="4246"/>
            </a:lvl8pPr>
            <a:lvl9pPr marL="17171004" indent="0">
              <a:buNone/>
              <a:defRPr sz="42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81DD-A3C6-4215-BB9D-326B69B08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682" y="1317716"/>
            <a:ext cx="395038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5036" tIns="232518" rIns="465036" bIns="2325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682" y="7680960"/>
            <a:ext cx="39503838" cy="217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5036" tIns="232518" rIns="465036" bIns="23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682" y="30509937"/>
            <a:ext cx="10243038" cy="1753689"/>
          </a:xfrm>
          <a:prstGeom prst="rect">
            <a:avLst/>
          </a:prstGeom>
        </p:spPr>
        <p:txBody>
          <a:bodyPr vert="horz" lIns="465036" tIns="232518" rIns="465036" bIns="232518" rtlCol="0" anchor="ctr"/>
          <a:lstStyle>
            <a:lvl1pPr algn="l">
              <a:defRPr sz="56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282" y="30509937"/>
            <a:ext cx="13900638" cy="1753689"/>
          </a:xfrm>
          <a:prstGeom prst="rect">
            <a:avLst/>
          </a:prstGeom>
        </p:spPr>
        <p:txBody>
          <a:bodyPr vert="horz" lIns="465036" tIns="232518" rIns="465036" bIns="232518" rtlCol="0" anchor="ctr"/>
          <a:lstStyle>
            <a:lvl1pPr algn="ctr">
              <a:defRPr sz="56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482" y="30509937"/>
            <a:ext cx="10243038" cy="1753689"/>
          </a:xfrm>
          <a:prstGeom prst="rect">
            <a:avLst/>
          </a:prstGeom>
        </p:spPr>
        <p:txBody>
          <a:bodyPr vert="horz" lIns="465036" tIns="232518" rIns="465036" bIns="232518" rtlCol="0" anchor="ctr"/>
          <a:lstStyle>
            <a:lvl1pPr algn="r">
              <a:defRPr sz="56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CE9560-81BB-46EF-8869-D32F9D88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292219" rtl="0" eaLnBrk="0" fontAlgn="base" hangingPunct="0">
        <a:spcBef>
          <a:spcPct val="0"/>
        </a:spcBef>
        <a:spcAft>
          <a:spcPct val="0"/>
        </a:spcAft>
        <a:defRPr sz="2067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92219" rtl="0" eaLnBrk="0" fontAlgn="base" hangingPunct="0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2pPr>
      <a:lvl3pPr algn="ctr" defTabSz="4292219" rtl="0" eaLnBrk="0" fontAlgn="base" hangingPunct="0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3pPr>
      <a:lvl4pPr algn="ctr" defTabSz="4292219" rtl="0" eaLnBrk="0" fontAlgn="base" hangingPunct="0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4pPr>
      <a:lvl5pPr algn="ctr" defTabSz="4292219" rtl="0" eaLnBrk="0" fontAlgn="base" hangingPunct="0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5pPr>
      <a:lvl6pPr marL="422041" algn="ctr" defTabSz="4292219" rtl="0" fontAlgn="base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6pPr>
      <a:lvl7pPr marL="844083" algn="ctr" defTabSz="4292219" rtl="0" fontAlgn="base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7pPr>
      <a:lvl8pPr marL="1266124" algn="ctr" defTabSz="4292219" rtl="0" fontAlgn="base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8pPr>
      <a:lvl9pPr marL="1688165" algn="ctr" defTabSz="4292219" rtl="0" fontAlgn="base">
        <a:spcBef>
          <a:spcPct val="0"/>
        </a:spcBef>
        <a:spcAft>
          <a:spcPct val="0"/>
        </a:spcAft>
        <a:defRPr sz="20677">
          <a:solidFill>
            <a:schemeClr val="tx1"/>
          </a:solidFill>
          <a:latin typeface="Calibri" pitchFamily="34" charset="0"/>
        </a:defRPr>
      </a:lvl9pPr>
    </p:titleStyle>
    <p:bodyStyle>
      <a:lvl1pPr marL="1609033" indent="-1609033" algn="l" defTabSz="42922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47" kern="1200">
          <a:solidFill>
            <a:schemeClr val="tx1"/>
          </a:solidFill>
          <a:latin typeface="+mn-lt"/>
          <a:ea typeface="+mn-ea"/>
          <a:cs typeface="+mn-cs"/>
        </a:defRPr>
      </a:lvl1pPr>
      <a:lvl2pPr marL="3487703" indent="-1340861" algn="l" defTabSz="42922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108" kern="1200">
          <a:solidFill>
            <a:schemeClr val="tx1"/>
          </a:solidFill>
          <a:latin typeface="+mn-lt"/>
          <a:ea typeface="+mn-ea"/>
          <a:cs typeface="+mn-cs"/>
        </a:defRPr>
      </a:lvl2pPr>
      <a:lvl3pPr marL="5364908" indent="-1072688" algn="l" defTabSz="42922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62" kern="1200">
          <a:solidFill>
            <a:schemeClr val="tx1"/>
          </a:solidFill>
          <a:latin typeface="+mn-lt"/>
          <a:ea typeface="+mn-ea"/>
          <a:cs typeface="+mn-cs"/>
        </a:defRPr>
      </a:lvl3pPr>
      <a:lvl4pPr marL="7511749" indent="-1072688" algn="l" defTabSz="42922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16" kern="1200">
          <a:solidFill>
            <a:schemeClr val="tx1"/>
          </a:solidFill>
          <a:latin typeface="+mn-lt"/>
          <a:ea typeface="+mn-ea"/>
          <a:cs typeface="+mn-cs"/>
        </a:defRPr>
      </a:lvl4pPr>
      <a:lvl5pPr marL="9658592" indent="-1072688" algn="l" defTabSz="42922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416" kern="1200">
          <a:solidFill>
            <a:schemeClr val="tx1"/>
          </a:solidFill>
          <a:latin typeface="+mn-lt"/>
          <a:ea typeface="+mn-ea"/>
          <a:cs typeface="+mn-cs"/>
        </a:defRPr>
      </a:lvl5pPr>
      <a:lvl6pPr marL="11805065" indent="-1073188" algn="l" defTabSz="4292751" rtl="0" eaLnBrk="1" latinLnBrk="0" hangingPunct="1">
        <a:spcBef>
          <a:spcPct val="20000"/>
        </a:spcBef>
        <a:buFont typeface="Arial" pitchFamily="34" charset="0"/>
        <a:buChar char="•"/>
        <a:defRPr sz="9416" kern="1200">
          <a:solidFill>
            <a:schemeClr val="tx1"/>
          </a:solidFill>
          <a:latin typeface="+mn-lt"/>
          <a:ea typeface="+mn-ea"/>
          <a:cs typeface="+mn-cs"/>
        </a:defRPr>
      </a:lvl6pPr>
      <a:lvl7pPr marL="13951441" indent="-1073188" algn="l" defTabSz="4292751" rtl="0" eaLnBrk="1" latinLnBrk="0" hangingPunct="1">
        <a:spcBef>
          <a:spcPct val="20000"/>
        </a:spcBef>
        <a:buFont typeface="Arial" pitchFamily="34" charset="0"/>
        <a:buChar char="•"/>
        <a:defRPr sz="9416" kern="1200">
          <a:solidFill>
            <a:schemeClr val="tx1"/>
          </a:solidFill>
          <a:latin typeface="+mn-lt"/>
          <a:ea typeface="+mn-ea"/>
          <a:cs typeface="+mn-cs"/>
        </a:defRPr>
      </a:lvl7pPr>
      <a:lvl8pPr marL="16097816" indent="-1073188" algn="l" defTabSz="4292751" rtl="0" eaLnBrk="1" latinLnBrk="0" hangingPunct="1">
        <a:spcBef>
          <a:spcPct val="20000"/>
        </a:spcBef>
        <a:buFont typeface="Arial" pitchFamily="34" charset="0"/>
        <a:buChar char="•"/>
        <a:defRPr sz="9416" kern="1200">
          <a:solidFill>
            <a:schemeClr val="tx1"/>
          </a:solidFill>
          <a:latin typeface="+mn-lt"/>
          <a:ea typeface="+mn-ea"/>
          <a:cs typeface="+mn-cs"/>
        </a:defRPr>
      </a:lvl8pPr>
      <a:lvl9pPr marL="18244192" indent="-1073188" algn="l" defTabSz="4292751" rtl="0" eaLnBrk="1" latinLnBrk="0" hangingPunct="1">
        <a:spcBef>
          <a:spcPct val="20000"/>
        </a:spcBef>
        <a:buFont typeface="Arial" pitchFamily="34" charset="0"/>
        <a:buChar char="•"/>
        <a:defRPr sz="9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1pPr>
      <a:lvl2pPr marL="2146376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2pPr>
      <a:lvl3pPr marL="4292751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3pPr>
      <a:lvl4pPr marL="6439127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4pPr>
      <a:lvl5pPr marL="8585502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5pPr>
      <a:lvl6pPr marL="10731878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6pPr>
      <a:lvl7pPr marL="12878253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7pPr>
      <a:lvl8pPr marL="15024629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8pPr>
      <a:lvl9pPr marL="17171004" algn="l" defTabSz="4292751" rtl="0" eaLnBrk="1" latinLnBrk="0" hangingPunct="1">
        <a:defRPr sz="84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4.png"/><Relationship Id="rId3" Type="http://schemas.openxmlformats.org/officeDocument/2006/relationships/image" Target="../media/image1.jpeg"/><Relationship Id="rId21" Type="http://schemas.openxmlformats.org/officeDocument/2006/relationships/diagramLayout" Target="../diagrams/layout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24" Type="http://schemas.microsoft.com/office/2007/relationships/diagramDrawing" Target="../diagrams/drawing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8.png"/><Relationship Id="rId23" Type="http://schemas.openxmlformats.org/officeDocument/2006/relationships/diagramColors" Target="../diagrams/colors2.xml"/><Relationship Id="rId28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Relationship Id="rId14" Type="http://schemas.openxmlformats.org/officeDocument/2006/relationships/image" Target="../media/image7.png"/><Relationship Id="rId22" Type="http://schemas.openxmlformats.org/officeDocument/2006/relationships/diagramQuickStyle" Target="../diagrams/quickStyle2.xml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44211" y="-145414"/>
            <a:ext cx="43935411" cy="44244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53848" y="15268535"/>
            <a:ext cx="10531324" cy="17378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342" y="5356289"/>
            <a:ext cx="10441451" cy="83888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527355" y="5436608"/>
            <a:ext cx="10174293" cy="83085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9062" y="9053008"/>
            <a:ext cx="10367490" cy="480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poster session, we will: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state QM Standards 4.1, 4.5, and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6.1;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inventory LMS and publisher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offerings; 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our Course Learning Objectives (CLOs) in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introductory Economics and Marketing classes using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Bloom’s Cognitive Taxonomy, and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MLOs and technology tools to QM Standards 4.1,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4.5 and 6.1.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434387" y="5448181"/>
            <a:ext cx="10392071" cy="83107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434388" y="23359916"/>
            <a:ext cx="10304222" cy="92536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2463277" y="14219630"/>
            <a:ext cx="10324807" cy="88689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060" y="18208185"/>
            <a:ext cx="10421733" cy="144054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3395914" y="23374071"/>
            <a:ext cx="10076185" cy="92536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3395915" y="14219631"/>
            <a:ext cx="10102330" cy="88689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395915" y="5510384"/>
            <a:ext cx="9742558" cy="8282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4211" y="1244917"/>
            <a:ext cx="0" cy="329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994600" y="0"/>
            <a:ext cx="0" cy="329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 txBox="1">
            <a:spLocks/>
          </p:cNvSpPr>
          <p:nvPr/>
        </p:nvSpPr>
        <p:spPr>
          <a:xfrm>
            <a:off x="402504" y="4619639"/>
            <a:ext cx="10363767" cy="8063738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91436" tIns="91436" rIns="91436" bIns="91436" rtlCol="0" anchor="ctr" anchorCtr="0">
            <a:spAutoFit/>
          </a:bodyPr>
          <a:lstStyle>
            <a:defPPr>
              <a:defRPr lang="en-US"/>
            </a:defPPr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700" b="1" u="sng" kern="1200" baseline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  <a:lvl2pPr marL="439738" indent="14288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2pPr>
            <a:lvl3pPr marL="882650" indent="28575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3pPr>
            <a:lvl4pPr marL="1323975" indent="4445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4pPr>
            <a:lvl5pPr marL="1766888" indent="58738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800" b="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Instructors new to online teaching face the daunting task of     learning new technology techniques, understanding Quality Matter’s 43 Standards from the Higher Education Rubric and selecting from a rich inventory of </a:t>
            </a:r>
          </a:p>
          <a:p>
            <a:pPr algn="l"/>
            <a:r>
              <a:rPr lang="en-US" sz="2800" b="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Management System (LMS) </a:t>
            </a:r>
          </a:p>
          <a:p>
            <a:pPr algn="l"/>
            <a:r>
              <a:rPr lang="en-US" sz="2800" b="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tools, publisher technology offerings, </a:t>
            </a:r>
          </a:p>
          <a:p>
            <a:pPr algn="l"/>
            <a:r>
              <a:rPr lang="en-US" sz="2800" b="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other vendor assets. Alignment is  </a:t>
            </a:r>
          </a:p>
          <a:p>
            <a:pPr algn="l"/>
            <a:r>
              <a:rPr lang="en-US" sz="2800" b="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perplexing task!  </a:t>
            </a: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  <a:p>
            <a:pPr algn="l"/>
            <a:endParaRPr lang="en-US" sz="2800" b="0" u="none" dirty="0">
              <a:solidFill>
                <a:schemeClr val="tx1"/>
              </a:solidFill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14569439" y="-1321946"/>
            <a:ext cx="9322119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00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485825" indent="-571471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57297" indent="-571471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85916" indent="-628619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143093" indent="-457177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05065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51441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97816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44192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in or paste your text here</a:t>
            </a:r>
            <a:endParaRPr lang="en-US" dirty="0"/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419342" y="14020799"/>
            <a:ext cx="10400219" cy="37979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228589" tIns="228589" rIns="228589" bIns="228589">
            <a:spAutoFit/>
          </a:bodyPr>
          <a:lstStyle>
            <a:lvl1pPr marL="0" indent="0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00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485825" indent="-571471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57297" indent="-571471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85916" indent="-628619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143093" indent="-457177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05065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51441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97816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44192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 STANDARDS SELECTED </a:t>
            </a:r>
            <a:endParaRPr lang="en-US" b="1" u="sng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The instructional materials contribute to the achievement of the stated course and module/unit learning objectives or competencies</a:t>
            </a:r>
          </a:p>
          <a:p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 variety of instructional materials is used in the course</a:t>
            </a:r>
          </a:p>
          <a:p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The tools used in the course support the learning objectives or competencies.</a:t>
            </a:r>
          </a:p>
        </p:txBody>
      </p:sp>
      <p:sp>
        <p:nvSpPr>
          <p:cNvPr id="51" name="Text Placeholder 76"/>
          <p:cNvSpPr txBox="1">
            <a:spLocks/>
          </p:cNvSpPr>
          <p:nvPr/>
        </p:nvSpPr>
        <p:spPr>
          <a:xfrm>
            <a:off x="6231193" y="3201853"/>
            <a:ext cx="31998968" cy="7891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4000" kern="12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87703" indent="-1340861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4908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1749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8592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05065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51441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97816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44192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University of the Incarnate Word</a:t>
            </a:r>
          </a:p>
        </p:txBody>
      </p:sp>
      <p:sp>
        <p:nvSpPr>
          <p:cNvPr id="52" name="Text Placeholder 76"/>
          <p:cNvSpPr txBox="1">
            <a:spLocks/>
          </p:cNvSpPr>
          <p:nvPr/>
        </p:nvSpPr>
        <p:spPr>
          <a:xfrm>
            <a:off x="6029148" y="2375102"/>
            <a:ext cx="31998968" cy="671729"/>
          </a:xfrm>
          <a:prstGeom prst="rect">
            <a:avLst/>
          </a:prstGeom>
        </p:spPr>
        <p:txBody>
          <a:bodyPr anchor="t" anchorCtr="1">
            <a:normAutofit lnSpcReduction="10000"/>
          </a:bodyPr>
          <a:lstStyle>
            <a:lvl1pPr marL="0" indent="0" algn="ctr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4000" kern="1200" baseline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87703" indent="-1340861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4908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1749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8592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05065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51441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97816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44192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Esmeralda de </a:t>
            </a:r>
            <a:r>
              <a:rPr lang="en-US" dirty="0" err="1">
                <a:solidFill>
                  <a:schemeClr val="tx1"/>
                </a:solidFill>
              </a:rPr>
              <a:t>los</a:t>
            </a:r>
            <a:r>
              <a:rPr lang="en-US" dirty="0">
                <a:solidFill>
                  <a:schemeClr val="tx1"/>
                </a:solidFill>
              </a:rPr>
              <a:t> Santos, Ph.D.  Nursen Zanca, Ph.D., Ana Gonzalez</a:t>
            </a:r>
          </a:p>
        </p:txBody>
      </p:sp>
      <p:sp>
        <p:nvSpPr>
          <p:cNvPr id="53" name="Text Placeholder 76"/>
          <p:cNvSpPr txBox="1">
            <a:spLocks/>
          </p:cNvSpPr>
          <p:nvPr/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marL="0" indent="0" algn="ctr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6000" b="1" kern="1200" baseline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87703" indent="-1340861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4908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1749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58592" indent="-1072688" algn="l" defTabSz="429221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05065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51441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97816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44192" indent="-1073188" algn="l" defTabSz="42927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solidFill>
                  <a:schemeClr val="tx1"/>
                </a:solidFill>
              </a:rPr>
              <a:t>A Survey of Tried and Tested Technology Tools in </a:t>
            </a:r>
          </a:p>
          <a:p>
            <a:r>
              <a:rPr lang="en-US" sz="5000" dirty="0">
                <a:solidFill>
                  <a:schemeClr val="tx1"/>
                </a:solidFill>
              </a:rPr>
              <a:t>Undergraduate Online Business Courses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441" y="66954"/>
            <a:ext cx="4038600" cy="408033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cxnSp>
        <p:nvCxnSpPr>
          <p:cNvPr id="63" name="Straight Connector 62"/>
          <p:cNvCxnSpPr/>
          <p:nvPr/>
        </p:nvCxnSpPr>
        <p:spPr>
          <a:xfrm>
            <a:off x="11126042" y="66954"/>
            <a:ext cx="0" cy="329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576" y="18208186"/>
            <a:ext cx="1046473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LMS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Publisher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</a:t>
            </a:r>
            <a:endParaRPr lang="en-US" sz="3200" u="sng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85619"/>
              </p:ext>
            </p:extLst>
          </p:nvPr>
        </p:nvGraphicFramePr>
        <p:xfrm>
          <a:off x="701447" y="18867002"/>
          <a:ext cx="9881640" cy="6893878"/>
        </p:xfrm>
        <a:graphic>
          <a:graphicData uri="http://schemas.openxmlformats.org/drawingml/2006/table">
            <a:tbl>
              <a:tblPr firstRow="1" firstCol="1" bandRow="1"/>
              <a:tblGrid>
                <a:gridCol w="290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44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Selected Blackboard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 Management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 Technology Tools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rgbClr val="8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Vendor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Tools</a:t>
                      </a: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6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Announcements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Assignments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Blogs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Blackboard Collaborate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Discussion Board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E-Mail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Gradebook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Kaltura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Media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Mashups </a:t>
                      </a: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Plagiarism Checker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Respondus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LockDown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Browser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Rubrics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 Assign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 Chalk Cloud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Study Mate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 Tube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Wikis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Zoom</a:t>
                      </a: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28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Padlet</a:t>
                      </a: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Wall.com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Quizlet.com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Kahoot.it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Sway.com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Socrative.com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Poll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Everywhere.com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Clickers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1981302" y="22229827"/>
            <a:ext cx="216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81302" y="22229827"/>
            <a:ext cx="216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45280" y="3952876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8" name="Rectangle 56"/>
          <p:cNvSpPr>
            <a:spLocks noChangeArrowheads="1"/>
          </p:cNvSpPr>
          <p:nvPr/>
        </p:nvSpPr>
        <p:spPr bwMode="auto">
          <a:xfrm>
            <a:off x="24384000" y="25976246"/>
            <a:ext cx="438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1557883392"/>
              </p:ext>
            </p:extLst>
          </p:nvPr>
        </p:nvGraphicFramePr>
        <p:xfrm>
          <a:off x="11126042" y="14020800"/>
          <a:ext cx="10590958" cy="935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42214800" y="16788044"/>
            <a:ext cx="79199136" cy="11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527357" y="13977257"/>
            <a:ext cx="10287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Suggested Process for Selecting Appropriate Technology</a:t>
            </a:r>
          </a:p>
        </p:txBody>
      </p:sp>
      <p:pic>
        <p:nvPicPr>
          <p:cNvPr id="61" name="Picture 60" descr="http://www.scrappingbydesign.com/blog/wp-content/uploads/2015/ATC--Vermillion-Frazzled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94" y="7066732"/>
            <a:ext cx="3521965" cy="41332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7924800" y="8777063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 bwMode="black">
          <a:xfrm>
            <a:off x="22706490" y="6000751"/>
            <a:ext cx="9806386" cy="2397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#1:  SUPPLY &amp; DEMAND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Students will be able to explain the difference between movement along a curve and the shift of a curve.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BLOOM’S TAXONOMY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TOOL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EconMovies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82194" y="4340527"/>
            <a:ext cx="10375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SOURCES for TEACHING </a:t>
            </a:r>
          </a:p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ECONOMICS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36306" y="5356289"/>
            <a:ext cx="6657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RESERVE BANK OF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FRANCISCO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http://www.frbsf.org/education/teacher-resources/economics-in-person/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04555" y="5513413"/>
            <a:ext cx="3671732" cy="147308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536306" y="6967157"/>
            <a:ext cx="5225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FOUNDATION FOR TEACHING ECONOMICS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http://www.fte.org/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08812" y="7201850"/>
            <a:ext cx="4344542" cy="88450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580125" y="8481296"/>
            <a:ext cx="55746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EDUCATION WEB: Economics Resources for University &amp; College Teaching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http://ecedweb.unomaha.edu/teach-ec.htm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40070" y="8771509"/>
            <a:ext cx="4036218" cy="95705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11591331" y="10333889"/>
            <a:ext cx="54315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MITOPENCOURSEWARE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47925" algn="l"/>
              </a:tabLs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Online Course Materials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https://ocw.mit.edu/courses/economics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80238" y="10436228"/>
            <a:ext cx="3834681" cy="76334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589595" y="11664174"/>
            <a:ext cx="5842845" cy="210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ECONOMICS NETWORK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Web to Teach Economics: The Handbook for Economics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https://www.economicsnetwork.ac.uk/handbook/printable/web.pdf</a:t>
            </a:r>
            <a:endParaRPr lang="en-US" sz="2000" dirty="0"/>
          </a:p>
        </p:txBody>
      </p:sp>
      <p:pic>
        <p:nvPicPr>
          <p:cNvPr id="77" name="logo" descr="Economics Network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074" y="11651801"/>
            <a:ext cx="2368613" cy="14219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85082" y="4332131"/>
            <a:ext cx="10353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MLOs AND TECHNOLOGY APPLICATIONS </a:t>
            </a:r>
          </a:p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ECONOMICS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10523" y="4332131"/>
            <a:ext cx="962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MLOs AND TECHNOLOGY APPLICATIONS </a:t>
            </a:r>
          </a:p>
          <a:p>
            <a:pPr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MARKETING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77349" y="8367364"/>
            <a:ext cx="7517286" cy="470155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33533969" y="5926300"/>
            <a:ext cx="1000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#1:  ASSESSING THE MARKETPLACE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533969" y="6612683"/>
            <a:ext cx="9604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Define and explain marketing concepts.</a:t>
            </a:r>
          </a:p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BLOOM’S TAXONOMY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REMEMBER</a:t>
            </a:r>
          </a:p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TOOL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Cengage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MindTap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Flash Cards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99123" y="26691935"/>
            <a:ext cx="8547803" cy="50529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13800" y="17179763"/>
            <a:ext cx="8433126" cy="50500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24931"/>
              </p:ext>
            </p:extLst>
          </p:nvPr>
        </p:nvGraphicFramePr>
        <p:xfrm>
          <a:off x="701447" y="26136599"/>
          <a:ext cx="10014331" cy="6280532"/>
        </p:xfrm>
        <a:graphic>
          <a:graphicData uri="http://schemas.openxmlformats.org/drawingml/2006/table">
            <a:tbl>
              <a:tblPr firstRow="1" firstCol="1" bandRow="1"/>
              <a:tblGrid>
                <a:gridCol w="3049083">
                  <a:extLst>
                    <a:ext uri="{9D8B030D-6E8A-4147-A177-3AD203B41FA5}">
                      <a16:colId xmlns:a16="http://schemas.microsoft.com/office/drawing/2014/main" val="4066851166"/>
                    </a:ext>
                  </a:extLst>
                </a:gridCol>
                <a:gridCol w="3588814">
                  <a:extLst>
                    <a:ext uri="{9D8B030D-6E8A-4147-A177-3AD203B41FA5}">
                      <a16:colId xmlns:a16="http://schemas.microsoft.com/office/drawing/2014/main" val="3582213509"/>
                    </a:ext>
                  </a:extLst>
                </a:gridCol>
                <a:gridCol w="3376434">
                  <a:extLst>
                    <a:ext uri="{9D8B030D-6E8A-4147-A177-3AD203B41FA5}">
                      <a16:colId xmlns:a16="http://schemas.microsoft.com/office/drawing/2014/main" val="2057007736"/>
                    </a:ext>
                  </a:extLst>
                </a:gridCol>
              </a:tblGrid>
              <a:tr h="4418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Publisher Based Technology Tools</a:t>
                      </a:r>
                      <a:endParaRPr lang="en-US" sz="3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Multimedia Resources</a:t>
                      </a:r>
                      <a:endParaRPr lang="en-US" sz="3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050589"/>
                  </a:ext>
                </a:extLst>
              </a:tr>
              <a:tr h="1146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38986"/>
                  </a:ext>
                </a:extLst>
              </a:tr>
              <a:tr h="4689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Connect Yard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Study Hub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Read Speaker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YouSeeU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CNowHomework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Adaptive Test Prep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Flash Cards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My Contents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25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0210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Flip It</a:t>
                      </a:r>
                    </a:p>
                    <a:p>
                      <a:pPr marL="1625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0210" algn="l"/>
                        </a:tabLs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EconEdActive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25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0210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Launch Pad</a:t>
                      </a:r>
                    </a:p>
                    <a:p>
                      <a:pPr marL="1625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0210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 Curve</a:t>
                      </a:r>
                    </a:p>
                    <a:p>
                      <a:pPr marL="1625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0210" algn="l"/>
                        </a:tabLs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Sapling Learning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Creative Commons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Google Videos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Merlot II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MIT Channels – MIT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Sloan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TED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TED-Ed Videos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TED-YouTube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NBC Learn Higher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Ed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38115"/>
                  </a:ext>
                </a:extLst>
              </a:tr>
            </a:tbl>
          </a:graphicData>
        </a:graphic>
      </p:graphicFrame>
      <p:pic>
        <p:nvPicPr>
          <p:cNvPr id="79" name="Picture 78"/>
          <p:cNvPicPr/>
          <p:nvPr/>
        </p:nvPicPr>
        <p:blipFill>
          <a:blip r:embed="rId18"/>
          <a:stretch>
            <a:fillRect/>
          </a:stretch>
        </p:blipFill>
        <p:spPr>
          <a:xfrm>
            <a:off x="807076" y="27163594"/>
            <a:ext cx="2156341" cy="515002"/>
          </a:xfrm>
          <a:prstGeom prst="rect">
            <a:avLst/>
          </a:prstGeom>
        </p:spPr>
      </p:pic>
      <p:pic>
        <p:nvPicPr>
          <p:cNvPr id="80" name="Picture 79" descr="https://www.publishersweekly.com/images/data/ARTICLE_PHOTO/photo/000/036/36460-3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34" y="27052476"/>
            <a:ext cx="2426507" cy="61627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47"/>
          <p:cNvSpPr/>
          <p:nvPr/>
        </p:nvSpPr>
        <p:spPr>
          <a:xfrm>
            <a:off x="33580985" y="23632003"/>
            <a:ext cx="7183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#3:  PRICING CONCEPTS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607577" y="24303171"/>
            <a:ext cx="95308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The student will use break-even analysis calculations to compute a company’s product break-even point.</a:t>
            </a:r>
          </a:p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BLOOM’S TAXONOMY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APPLY</a:t>
            </a:r>
          </a:p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TOOL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Merlot Business</a:t>
            </a:r>
          </a:p>
          <a:p>
            <a:endParaRPr lang="en-US" dirty="0"/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607577" y="14432011"/>
            <a:ext cx="945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The student will relate and apply marketing concepts to a current business scenario.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607577" y="15487153"/>
            <a:ext cx="95308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BLOOM’S TAXONOMY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APPLY</a:t>
            </a:r>
          </a:p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TOOL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Blackboard Discussions</a:t>
            </a:r>
          </a:p>
          <a:p>
            <a:endParaRPr lang="en-US" dirty="0"/>
          </a:p>
        </p:txBody>
      </p:sp>
      <p:graphicFrame>
        <p:nvGraphicFramePr>
          <p:cNvPr id="89" name="Diagram 88"/>
          <p:cNvGraphicFramePr/>
          <p:nvPr>
            <p:extLst>
              <p:ext uri="{D42A27DB-BD31-4B8C-83A1-F6EECF244321}">
                <p14:modId xmlns:p14="http://schemas.microsoft.com/office/powerpoint/2010/main" val="1402579368"/>
              </p:ext>
            </p:extLst>
          </p:nvPr>
        </p:nvGraphicFramePr>
        <p:xfrm>
          <a:off x="11625942" y="15098017"/>
          <a:ext cx="10339563" cy="815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37874" y="23883214"/>
            <a:ext cx="9410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The student will be able to determine how supply and demand curves determine a market’s equilibrium price and equilibrium quantity.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37874" y="25453025"/>
            <a:ext cx="998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BLOOM’S TAXONOMY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ANALYZE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37874" y="25855843"/>
            <a:ext cx="975541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TOOL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SAPLING LEARNING / ECONOMICS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45576" y="4279071"/>
            <a:ext cx="42852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711783" y="14432011"/>
            <a:ext cx="9696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In the case of a shortage or surplus, students will explain how price moves the market back to equilibrium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84603" y="15467182"/>
            <a:ext cx="946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BLOOM’S TAXONOMY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UNDERSTAND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22684602" y="15948324"/>
            <a:ext cx="982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TOOL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ThinkEconomics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Modeling Economics Principles</a:t>
            </a:r>
          </a:p>
        </p:txBody>
      </p:sp>
      <p:pic>
        <p:nvPicPr>
          <p:cNvPr id="82" name="Picture 81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00" y="16902431"/>
            <a:ext cx="5083340" cy="567112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474497" y="26715231"/>
            <a:ext cx="5956308" cy="502963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997029" y="8669520"/>
            <a:ext cx="6393702" cy="43993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02628" y="285770"/>
            <a:ext cx="4267199" cy="389356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E02ADFC-778D-4A25-BB95-4CC511FF12B4}"/>
              </a:ext>
            </a:extLst>
          </p:cNvPr>
          <p:cNvSpPr txBox="1"/>
          <p:nvPr/>
        </p:nvSpPr>
        <p:spPr>
          <a:xfrm>
            <a:off x="12334230" y="23313342"/>
            <a:ext cx="900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Bloom’s Cognitive Taxonomy:  Slide Chart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E503FF-A5E7-45DC-B99A-C318C1BB9BC9}"/>
              </a:ext>
            </a:extLst>
          </p:cNvPr>
          <p:cNvSpPr txBox="1"/>
          <p:nvPr/>
        </p:nvSpPr>
        <p:spPr>
          <a:xfrm>
            <a:off x="12573000" y="32156400"/>
            <a:ext cx="2514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63E6CD-154F-4C1D-B894-B61FEEC496E6}"/>
              </a:ext>
            </a:extLst>
          </p:cNvPr>
          <p:cNvSpPr txBox="1"/>
          <p:nvPr/>
        </p:nvSpPr>
        <p:spPr>
          <a:xfrm>
            <a:off x="11872320" y="32156400"/>
            <a:ext cx="877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Persky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A. M, &amp;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Zakrajsek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T. D., Creative Commons©2014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FE4B44C-C006-48F6-A34C-5128C67EAE4D}"/>
              </a:ext>
            </a:extLst>
          </p:cNvPr>
          <p:cNvSpPr txBox="1"/>
          <p:nvPr/>
        </p:nvSpPr>
        <p:spPr>
          <a:xfrm>
            <a:off x="6682072" y="11199572"/>
            <a:ext cx="3400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www.i.pinimg.com/teacher-stuff-teacher-tools.jpg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0" y="14882054"/>
            <a:ext cx="7088248" cy="37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8358</TotalTime>
  <Words>754</Words>
  <Application>Microsoft Office PowerPoint</Application>
  <PresentationFormat>Custom</PresentationFormat>
  <Paragraphs>147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</vt:vector>
  </TitlesOfParts>
  <Company>WTAMU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Renea Fike</dc:creator>
  <cp:lastModifiedBy>De Los Santos, Dr. Esmeralda</cp:lastModifiedBy>
  <cp:revision>321</cp:revision>
  <cp:lastPrinted>2006-10-17T20:11:11Z</cp:lastPrinted>
  <dcterms:created xsi:type="dcterms:W3CDTF">2006-10-16T13:12:22Z</dcterms:created>
  <dcterms:modified xsi:type="dcterms:W3CDTF">2017-09-14T19:14:20Z</dcterms:modified>
</cp:coreProperties>
</file>