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77" r:id="rId2"/>
    <p:sldId id="278" r:id="rId3"/>
    <p:sldId id="280" r:id="rId4"/>
    <p:sldId id="258" r:id="rId5"/>
    <p:sldId id="314" r:id="rId6"/>
    <p:sldId id="259" r:id="rId7"/>
    <p:sldId id="260" r:id="rId8"/>
    <p:sldId id="266" r:id="rId9"/>
    <p:sldId id="261" r:id="rId10"/>
    <p:sldId id="263" r:id="rId11"/>
    <p:sldId id="264" r:id="rId12"/>
    <p:sldId id="268" r:id="rId13"/>
    <p:sldId id="265" r:id="rId14"/>
    <p:sldId id="267" r:id="rId15"/>
    <p:sldId id="269" r:id="rId16"/>
    <p:sldId id="270" r:id="rId17"/>
    <p:sldId id="273" r:id="rId18"/>
    <p:sldId id="271" r:id="rId19"/>
    <p:sldId id="286" r:id="rId20"/>
    <p:sldId id="275" r:id="rId21"/>
    <p:sldId id="298" r:id="rId22"/>
    <p:sldId id="272" r:id="rId23"/>
    <p:sldId id="274" r:id="rId24"/>
    <p:sldId id="287" r:id="rId25"/>
    <p:sldId id="289" r:id="rId26"/>
    <p:sldId id="293" r:id="rId27"/>
    <p:sldId id="294" r:id="rId28"/>
    <p:sldId id="297" r:id="rId29"/>
    <p:sldId id="283" r:id="rId30"/>
    <p:sldId id="276" r:id="rId31"/>
    <p:sldId id="279" r:id="rId32"/>
    <p:sldId id="281" r:id="rId33"/>
    <p:sldId id="301" r:id="rId34"/>
    <p:sldId id="302" r:id="rId35"/>
    <p:sldId id="309" r:id="rId36"/>
    <p:sldId id="310" r:id="rId37"/>
    <p:sldId id="311" r:id="rId38"/>
    <p:sldId id="257" r:id="rId39"/>
    <p:sldId id="308" r:id="rId40"/>
    <p:sldId id="304" r:id="rId41"/>
    <p:sldId id="305" r:id="rId42"/>
    <p:sldId id="312" r:id="rId43"/>
    <p:sldId id="313" r:id="rId44"/>
    <p:sldId id="306" r:id="rId45"/>
    <p:sldId id="307" r:id="rId46"/>
    <p:sldId id="299" r:id="rId47"/>
    <p:sldId id="295" r:id="rId48"/>
    <p:sldId id="315" r:id="rId49"/>
    <p:sldId id="296" r:id="rId50"/>
    <p:sldId id="292" r:id="rId51"/>
    <p:sldId id="284" r:id="rId52"/>
    <p:sldId id="285" r:id="rId53"/>
  </p:sldIdLst>
  <p:sldSz cx="9144000" cy="6858000" type="screen4x3"/>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61" autoAdjust="0"/>
  </p:normalViewPr>
  <p:slideViewPr>
    <p:cSldViewPr>
      <p:cViewPr>
        <p:scale>
          <a:sx n="48" d="100"/>
          <a:sy n="48" d="100"/>
        </p:scale>
        <p:origin x="-2016" y="-126"/>
      </p:cViewPr>
      <p:guideLst>
        <p:guide orient="horz" pos="2160"/>
        <p:guide pos="2880"/>
      </p:guideLst>
    </p:cSldViewPr>
  </p:slideViewPr>
  <p:notesTextViewPr>
    <p:cViewPr>
      <p:scale>
        <a:sx n="1" d="1"/>
        <a:sy n="1" d="1"/>
      </p:scale>
      <p:origin x="0" y="0"/>
    </p:cViewPr>
  </p:notesTextViewPr>
  <p:sorterViewPr>
    <p:cViewPr>
      <p:scale>
        <a:sx n="100" d="100"/>
        <a:sy n="100" d="100"/>
      </p:scale>
      <p:origin x="0" y="4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5837D-2146-4B69-8041-B2E818EAAEA5}" type="doc">
      <dgm:prSet loTypeId="urn:microsoft.com/office/officeart/2005/8/layout/radial4" loCatId="relationship" qsTypeId="urn:microsoft.com/office/officeart/2005/8/quickstyle/3d3" qsCatId="3D" csTypeId="urn:microsoft.com/office/officeart/2005/8/colors/colorful1" csCatId="colorful" phldr="1"/>
      <dgm:spPr/>
      <dgm:t>
        <a:bodyPr/>
        <a:lstStyle/>
        <a:p>
          <a:endParaRPr lang="en-US"/>
        </a:p>
      </dgm:t>
    </dgm:pt>
    <dgm:pt modelId="{B24319AF-23AF-4FB9-A827-C9DF1010D538}">
      <dgm:prSet phldrT="[Text]"/>
      <dgm:spPr/>
      <dgm:t>
        <a:bodyPr/>
        <a:lstStyle/>
        <a:p>
          <a:r>
            <a:rPr lang="en-US" dirty="0" smtClean="0"/>
            <a:t>Course Design</a:t>
          </a:r>
          <a:endParaRPr lang="en-US" dirty="0"/>
        </a:p>
      </dgm:t>
    </dgm:pt>
    <dgm:pt modelId="{09D62269-FD8B-481D-9980-4463CD8BA0FC}" type="parTrans" cxnId="{D9C14BA9-E792-42BB-9746-FBA9D1DDA49A}">
      <dgm:prSet/>
      <dgm:spPr/>
      <dgm:t>
        <a:bodyPr/>
        <a:lstStyle/>
        <a:p>
          <a:endParaRPr lang="en-US"/>
        </a:p>
      </dgm:t>
    </dgm:pt>
    <dgm:pt modelId="{093468FC-E064-4191-AC53-4E250A2BED9E}" type="sibTrans" cxnId="{D9C14BA9-E792-42BB-9746-FBA9D1DDA49A}">
      <dgm:prSet/>
      <dgm:spPr/>
      <dgm:t>
        <a:bodyPr/>
        <a:lstStyle/>
        <a:p>
          <a:endParaRPr lang="en-US"/>
        </a:p>
      </dgm:t>
    </dgm:pt>
    <dgm:pt modelId="{B8059B62-6A63-437C-AE97-5C57F4F85B18}">
      <dgm:prSet phldrT="[Text]"/>
      <dgm:spPr/>
      <dgm:t>
        <a:bodyPr/>
        <a:lstStyle/>
        <a:p>
          <a:r>
            <a:rPr lang="en-US" dirty="0" smtClean="0"/>
            <a:t>Objectives</a:t>
          </a:r>
          <a:endParaRPr lang="en-US" dirty="0"/>
        </a:p>
      </dgm:t>
    </dgm:pt>
    <dgm:pt modelId="{0F34C179-B9EF-4778-9A78-6A6A87EA87C7}" type="parTrans" cxnId="{D2F8DC1D-FFB0-44A5-B92D-81D9CE597CF3}">
      <dgm:prSet/>
      <dgm:spPr/>
      <dgm:t>
        <a:bodyPr/>
        <a:lstStyle/>
        <a:p>
          <a:endParaRPr lang="en-US"/>
        </a:p>
      </dgm:t>
    </dgm:pt>
    <dgm:pt modelId="{09353D91-CC02-445F-83A2-AF4DA3D3F5BD}" type="sibTrans" cxnId="{D2F8DC1D-FFB0-44A5-B92D-81D9CE597CF3}">
      <dgm:prSet/>
      <dgm:spPr/>
      <dgm:t>
        <a:bodyPr/>
        <a:lstStyle/>
        <a:p>
          <a:endParaRPr lang="en-US"/>
        </a:p>
      </dgm:t>
    </dgm:pt>
    <dgm:pt modelId="{99920261-89DB-4845-8DDB-145A51CE5A94}">
      <dgm:prSet phldrT="[Text]"/>
      <dgm:spPr/>
      <dgm:t>
        <a:bodyPr/>
        <a:lstStyle/>
        <a:p>
          <a:r>
            <a:rPr lang="en-US" dirty="0" smtClean="0"/>
            <a:t>Assessments</a:t>
          </a:r>
          <a:endParaRPr lang="en-US" dirty="0"/>
        </a:p>
      </dgm:t>
    </dgm:pt>
    <dgm:pt modelId="{A3ABB767-9E0A-4A63-AB34-3AF3D1858BDF}" type="parTrans" cxnId="{874A3A2A-05C3-4118-9177-7FEB772E435F}">
      <dgm:prSet/>
      <dgm:spPr/>
      <dgm:t>
        <a:bodyPr/>
        <a:lstStyle/>
        <a:p>
          <a:endParaRPr lang="en-US"/>
        </a:p>
      </dgm:t>
    </dgm:pt>
    <dgm:pt modelId="{2CB85ADB-DAE0-49D2-B6D4-C39634DEE6F4}" type="sibTrans" cxnId="{874A3A2A-05C3-4118-9177-7FEB772E435F}">
      <dgm:prSet/>
      <dgm:spPr/>
      <dgm:t>
        <a:bodyPr/>
        <a:lstStyle/>
        <a:p>
          <a:endParaRPr lang="en-US"/>
        </a:p>
      </dgm:t>
    </dgm:pt>
    <dgm:pt modelId="{EB0046C9-E8D8-4E7A-9758-F0ECE71C518D}" type="pres">
      <dgm:prSet presAssocID="{1D45837D-2146-4B69-8041-B2E818EAAEA5}" presName="cycle" presStyleCnt="0">
        <dgm:presLayoutVars>
          <dgm:chMax val="1"/>
          <dgm:dir/>
          <dgm:animLvl val="ctr"/>
          <dgm:resizeHandles val="exact"/>
        </dgm:presLayoutVars>
      </dgm:prSet>
      <dgm:spPr/>
      <dgm:t>
        <a:bodyPr/>
        <a:lstStyle/>
        <a:p>
          <a:endParaRPr lang="en-US"/>
        </a:p>
      </dgm:t>
    </dgm:pt>
    <dgm:pt modelId="{C8D5186B-4B6C-4103-836D-401A20118E38}" type="pres">
      <dgm:prSet presAssocID="{B24319AF-23AF-4FB9-A827-C9DF1010D538}" presName="centerShape" presStyleLbl="node0" presStyleIdx="0" presStyleCnt="1"/>
      <dgm:spPr/>
      <dgm:t>
        <a:bodyPr/>
        <a:lstStyle/>
        <a:p>
          <a:endParaRPr lang="en-US"/>
        </a:p>
      </dgm:t>
    </dgm:pt>
    <dgm:pt modelId="{690A4BB6-53DF-4983-A41D-3D51464C05AB}" type="pres">
      <dgm:prSet presAssocID="{0F34C179-B9EF-4778-9A78-6A6A87EA87C7}" presName="parTrans" presStyleLbl="bgSibTrans2D1" presStyleIdx="0" presStyleCnt="2"/>
      <dgm:spPr/>
      <dgm:t>
        <a:bodyPr/>
        <a:lstStyle/>
        <a:p>
          <a:endParaRPr lang="en-US"/>
        </a:p>
      </dgm:t>
    </dgm:pt>
    <dgm:pt modelId="{7522B49A-E2F5-4BBE-982A-43C0689D7BCA}" type="pres">
      <dgm:prSet presAssocID="{B8059B62-6A63-437C-AE97-5C57F4F85B18}" presName="node" presStyleLbl="node1" presStyleIdx="0" presStyleCnt="2">
        <dgm:presLayoutVars>
          <dgm:bulletEnabled val="1"/>
        </dgm:presLayoutVars>
      </dgm:prSet>
      <dgm:spPr/>
      <dgm:t>
        <a:bodyPr/>
        <a:lstStyle/>
        <a:p>
          <a:endParaRPr lang="en-US"/>
        </a:p>
      </dgm:t>
    </dgm:pt>
    <dgm:pt modelId="{CD360C62-904A-43FB-9750-61AB0C88414E}" type="pres">
      <dgm:prSet presAssocID="{A3ABB767-9E0A-4A63-AB34-3AF3D1858BDF}" presName="parTrans" presStyleLbl="bgSibTrans2D1" presStyleIdx="1" presStyleCnt="2"/>
      <dgm:spPr/>
      <dgm:t>
        <a:bodyPr/>
        <a:lstStyle/>
        <a:p>
          <a:endParaRPr lang="en-US"/>
        </a:p>
      </dgm:t>
    </dgm:pt>
    <dgm:pt modelId="{F347AA8D-D1BD-44C1-9A4C-8C1336698952}" type="pres">
      <dgm:prSet presAssocID="{99920261-89DB-4845-8DDB-145A51CE5A94}" presName="node" presStyleLbl="node1" presStyleIdx="1" presStyleCnt="2">
        <dgm:presLayoutVars>
          <dgm:bulletEnabled val="1"/>
        </dgm:presLayoutVars>
      </dgm:prSet>
      <dgm:spPr/>
      <dgm:t>
        <a:bodyPr/>
        <a:lstStyle/>
        <a:p>
          <a:endParaRPr lang="en-US"/>
        </a:p>
      </dgm:t>
    </dgm:pt>
  </dgm:ptLst>
  <dgm:cxnLst>
    <dgm:cxn modelId="{874A3A2A-05C3-4118-9177-7FEB772E435F}" srcId="{B24319AF-23AF-4FB9-A827-C9DF1010D538}" destId="{99920261-89DB-4845-8DDB-145A51CE5A94}" srcOrd="1" destOrd="0" parTransId="{A3ABB767-9E0A-4A63-AB34-3AF3D1858BDF}" sibTransId="{2CB85ADB-DAE0-49D2-B6D4-C39634DEE6F4}"/>
    <dgm:cxn modelId="{D4FB6CF9-6CB9-448C-B9FB-EEF09EA6F915}" type="presOf" srcId="{1D45837D-2146-4B69-8041-B2E818EAAEA5}" destId="{EB0046C9-E8D8-4E7A-9758-F0ECE71C518D}" srcOrd="0" destOrd="0" presId="urn:microsoft.com/office/officeart/2005/8/layout/radial4"/>
    <dgm:cxn modelId="{2B5707ED-D82D-42B6-8034-E3DDD0B2CF77}" type="presOf" srcId="{B8059B62-6A63-437C-AE97-5C57F4F85B18}" destId="{7522B49A-E2F5-4BBE-982A-43C0689D7BCA}" srcOrd="0" destOrd="0" presId="urn:microsoft.com/office/officeart/2005/8/layout/radial4"/>
    <dgm:cxn modelId="{D2F8DC1D-FFB0-44A5-B92D-81D9CE597CF3}" srcId="{B24319AF-23AF-4FB9-A827-C9DF1010D538}" destId="{B8059B62-6A63-437C-AE97-5C57F4F85B18}" srcOrd="0" destOrd="0" parTransId="{0F34C179-B9EF-4778-9A78-6A6A87EA87C7}" sibTransId="{09353D91-CC02-445F-83A2-AF4DA3D3F5BD}"/>
    <dgm:cxn modelId="{9989F57D-522D-433D-971F-795D9FAF4177}" type="presOf" srcId="{B24319AF-23AF-4FB9-A827-C9DF1010D538}" destId="{C8D5186B-4B6C-4103-836D-401A20118E38}" srcOrd="0" destOrd="0" presId="urn:microsoft.com/office/officeart/2005/8/layout/radial4"/>
    <dgm:cxn modelId="{3C23E656-5995-400A-BFAE-E7C009CF1FCA}" type="presOf" srcId="{99920261-89DB-4845-8DDB-145A51CE5A94}" destId="{F347AA8D-D1BD-44C1-9A4C-8C1336698952}" srcOrd="0" destOrd="0" presId="urn:microsoft.com/office/officeart/2005/8/layout/radial4"/>
    <dgm:cxn modelId="{6CF41587-DD45-405A-8D97-3690CBC26703}" type="presOf" srcId="{0F34C179-B9EF-4778-9A78-6A6A87EA87C7}" destId="{690A4BB6-53DF-4983-A41D-3D51464C05AB}" srcOrd="0" destOrd="0" presId="urn:microsoft.com/office/officeart/2005/8/layout/radial4"/>
    <dgm:cxn modelId="{D9C14BA9-E792-42BB-9746-FBA9D1DDA49A}" srcId="{1D45837D-2146-4B69-8041-B2E818EAAEA5}" destId="{B24319AF-23AF-4FB9-A827-C9DF1010D538}" srcOrd="0" destOrd="0" parTransId="{09D62269-FD8B-481D-9980-4463CD8BA0FC}" sibTransId="{093468FC-E064-4191-AC53-4E250A2BED9E}"/>
    <dgm:cxn modelId="{E798ABCE-2424-48DD-B9CD-9D0DA3D2CAE6}" type="presOf" srcId="{A3ABB767-9E0A-4A63-AB34-3AF3D1858BDF}" destId="{CD360C62-904A-43FB-9750-61AB0C88414E}" srcOrd="0" destOrd="0" presId="urn:microsoft.com/office/officeart/2005/8/layout/radial4"/>
    <dgm:cxn modelId="{0750C11E-0BF2-4512-839B-D73BDDE19E29}" type="presParOf" srcId="{EB0046C9-E8D8-4E7A-9758-F0ECE71C518D}" destId="{C8D5186B-4B6C-4103-836D-401A20118E38}" srcOrd="0" destOrd="0" presId="urn:microsoft.com/office/officeart/2005/8/layout/radial4"/>
    <dgm:cxn modelId="{0F66A9B4-C727-4A61-B86E-8E346108095D}" type="presParOf" srcId="{EB0046C9-E8D8-4E7A-9758-F0ECE71C518D}" destId="{690A4BB6-53DF-4983-A41D-3D51464C05AB}" srcOrd="1" destOrd="0" presId="urn:microsoft.com/office/officeart/2005/8/layout/radial4"/>
    <dgm:cxn modelId="{FE0ABA3D-B1CA-4B04-BFDD-FB301B52A315}" type="presParOf" srcId="{EB0046C9-E8D8-4E7A-9758-F0ECE71C518D}" destId="{7522B49A-E2F5-4BBE-982A-43C0689D7BCA}" srcOrd="2" destOrd="0" presId="urn:microsoft.com/office/officeart/2005/8/layout/radial4"/>
    <dgm:cxn modelId="{C533C158-DF96-4AA5-A4BD-46049A0D8965}" type="presParOf" srcId="{EB0046C9-E8D8-4E7A-9758-F0ECE71C518D}" destId="{CD360C62-904A-43FB-9750-61AB0C88414E}" srcOrd="3" destOrd="0" presId="urn:microsoft.com/office/officeart/2005/8/layout/radial4"/>
    <dgm:cxn modelId="{CFB0B913-0174-4948-9CDB-020D36E34F15}" type="presParOf" srcId="{EB0046C9-E8D8-4E7A-9758-F0ECE71C518D}" destId="{F347AA8D-D1BD-44C1-9A4C-8C1336698952}"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AF8306-A253-4F70-BA5A-5B83A5408420}" type="datetimeFigureOut">
              <a:rPr lang="en-US" smtClean="0"/>
              <a:t>10/21/2016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43FA2C-F3C6-4E48-A591-7FBD66F478C4}" type="slidenum">
              <a:rPr lang="en-US" smtClean="0"/>
              <a:t>‹#›</a:t>
            </a:fld>
            <a:endParaRPr lang="en-US"/>
          </a:p>
        </p:txBody>
      </p:sp>
    </p:spTree>
    <p:extLst>
      <p:ext uri="{BB962C8B-B14F-4D97-AF65-F5344CB8AC3E}">
        <p14:creationId xmlns:p14="http://schemas.microsoft.com/office/powerpoint/2010/main" val="384162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D52FD-97DC-4C94-A9B3-18069D420AA2}" type="slidenum">
              <a:rPr lang="en-US" smtClean="0"/>
              <a:t>1</a:t>
            </a:fld>
            <a:endParaRPr lang="en-US"/>
          </a:p>
        </p:txBody>
      </p:sp>
    </p:spTree>
    <p:extLst>
      <p:ext uri="{BB962C8B-B14F-4D97-AF65-F5344CB8AC3E}">
        <p14:creationId xmlns:p14="http://schemas.microsoft.com/office/powerpoint/2010/main" val="1244806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10</a:t>
            </a:fld>
            <a:endParaRPr lang="en-US"/>
          </a:p>
        </p:txBody>
      </p:sp>
    </p:spTree>
    <p:extLst>
      <p:ext uri="{BB962C8B-B14F-4D97-AF65-F5344CB8AC3E}">
        <p14:creationId xmlns:p14="http://schemas.microsoft.com/office/powerpoint/2010/main" val="1112346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Quality Matters </a:t>
            </a:r>
            <a:r>
              <a:rPr lang="en-US" sz="1200" kern="1200" dirty="0" smtClean="0">
                <a:solidFill>
                  <a:schemeClr val="tx1"/>
                </a:solidFill>
                <a:effectLst/>
                <a:latin typeface="+mn-lt"/>
                <a:ea typeface="+mn-ea"/>
                <a:cs typeface="+mn-cs"/>
              </a:rPr>
              <a:t>has done extensive research on </a:t>
            </a:r>
            <a:r>
              <a:rPr lang="en-US" sz="1200" b="1" kern="1200" dirty="0" smtClean="0">
                <a:solidFill>
                  <a:schemeClr val="tx1"/>
                </a:solidFill>
                <a:effectLst/>
                <a:latin typeface="+mn-lt"/>
                <a:ea typeface="+mn-ea"/>
                <a:cs typeface="+mn-cs"/>
              </a:rPr>
              <a:t>alignment</a:t>
            </a:r>
            <a:r>
              <a:rPr lang="en-US" sz="1200" kern="1200" dirty="0" smtClean="0">
                <a:solidFill>
                  <a:schemeClr val="tx1"/>
                </a:solidFill>
                <a:effectLst/>
                <a:latin typeface="+mn-lt"/>
                <a:ea typeface="+mn-ea"/>
                <a:cs typeface="+mn-cs"/>
              </a:rPr>
              <a:t>, which</a:t>
            </a:r>
            <a:r>
              <a:rPr lang="en-US" sz="1200" kern="1200" baseline="0" dirty="0" smtClean="0">
                <a:solidFill>
                  <a:schemeClr val="tx1"/>
                </a:solidFill>
                <a:effectLst/>
                <a:latin typeface="+mn-lt"/>
                <a:ea typeface="+mn-ea"/>
                <a:cs typeface="+mn-cs"/>
              </a:rPr>
              <a:t> again, is the</a:t>
            </a:r>
            <a:r>
              <a:rPr lang="en-US" sz="1200" kern="1200" dirty="0" smtClean="0">
                <a:solidFill>
                  <a:schemeClr val="tx1"/>
                </a:solidFill>
                <a:effectLst/>
                <a:latin typeface="+mn-lt"/>
                <a:ea typeface="+mn-ea"/>
                <a:cs typeface="+mn-cs"/>
              </a:rPr>
              <a:t> direct correlation between course/lesson </a:t>
            </a:r>
            <a:r>
              <a:rPr lang="en-US" sz="1200" b="1" kern="1200" dirty="0" smtClean="0">
                <a:solidFill>
                  <a:schemeClr val="tx1"/>
                </a:solidFill>
                <a:effectLst/>
                <a:latin typeface="+mn-lt"/>
                <a:ea typeface="+mn-ea"/>
                <a:cs typeface="+mn-cs"/>
              </a:rPr>
              <a:t>objectives</a:t>
            </a:r>
            <a:r>
              <a:rPr lang="en-US" sz="1200" kern="1200" dirty="0" smtClean="0">
                <a:solidFill>
                  <a:schemeClr val="tx1"/>
                </a:solidFill>
                <a:effectLst/>
                <a:latin typeface="+mn-lt"/>
                <a:ea typeface="+mn-ea"/>
                <a:cs typeface="+mn-cs"/>
              </a:rPr>
              <a:t> and the activities and materials/resources that support success in demonstrating accomplishment of those </a:t>
            </a:r>
            <a:r>
              <a:rPr lang="en-US" sz="1200" b="1" kern="1200" dirty="0" smtClean="0">
                <a:solidFill>
                  <a:schemeClr val="tx1"/>
                </a:solidFill>
                <a:effectLst/>
                <a:latin typeface="+mn-lt"/>
                <a:ea typeface="+mn-ea"/>
                <a:cs typeface="+mn-cs"/>
              </a:rPr>
              <a:t>objectives</a:t>
            </a:r>
            <a:r>
              <a:rPr lang="en-US" sz="1200" kern="1200" dirty="0" smtClean="0">
                <a:solidFill>
                  <a:schemeClr val="tx1"/>
                </a:solidFill>
                <a:effectLst/>
                <a:latin typeface="+mn-lt"/>
                <a:ea typeface="+mn-ea"/>
                <a:cs typeface="+mn-cs"/>
              </a:rPr>
              <a:t> through the </a:t>
            </a:r>
            <a:r>
              <a:rPr lang="en-US" sz="1200" b="1" kern="1200" dirty="0" smtClean="0">
                <a:solidFill>
                  <a:schemeClr val="tx1"/>
                </a:solidFill>
                <a:effectLst/>
                <a:latin typeface="+mn-lt"/>
                <a:ea typeface="+mn-ea"/>
                <a:cs typeface="+mn-cs"/>
              </a:rPr>
              <a:t>assessments</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11</a:t>
            </a:fld>
            <a:endParaRPr lang="en-US"/>
          </a:p>
        </p:txBody>
      </p:sp>
    </p:spTree>
    <p:extLst>
      <p:ext uri="{BB962C8B-B14F-4D97-AF65-F5344CB8AC3E}">
        <p14:creationId xmlns:p14="http://schemas.microsoft.com/office/powerpoint/2010/main" val="1727799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so central is the concept of alignment to QM, standards</a:t>
            </a:r>
            <a:r>
              <a:rPr lang="en-US" baseline="0" dirty="0" smtClean="0"/>
              <a:t> that address alignment are found in 5 of the 8 general standards of the 5</a:t>
            </a:r>
            <a:r>
              <a:rPr lang="en-US" baseline="30000" dirty="0" smtClean="0"/>
              <a:t>th</a:t>
            </a:r>
            <a:r>
              <a:rPr lang="en-US" baseline="0" dirty="0" smtClean="0"/>
              <a:t> edition of the QM rubric!.  The alignment standards are 2.1, 2.2, 3.1, 4.1, 5.1, and 6.1.  They are the highlighted standards on the last page of your handout.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12</a:t>
            </a:fld>
            <a:endParaRPr lang="en-US"/>
          </a:p>
        </p:txBody>
      </p:sp>
    </p:spTree>
    <p:extLst>
      <p:ext uri="{BB962C8B-B14F-4D97-AF65-F5344CB8AC3E}">
        <p14:creationId xmlns:p14="http://schemas.microsoft.com/office/powerpoint/2010/main" val="2133329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QM uses this graphic to demonstrate the importance of alignment.  The learning objectives (or competencies) establish the foundation of the course, while instructional materials, course activities, and course tools work together to support the achievement of the objectives as demonstrated by the assessments. If any one of these elements is missing, the structure is not complete.  Would you want to live in a house without a foundation,</a:t>
            </a:r>
            <a:r>
              <a:rPr lang="en-US" sz="1200" baseline="0" dirty="0" smtClean="0"/>
              <a:t> or without a wall or without a roof?????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13</a:t>
            </a:fld>
            <a:endParaRPr lang="en-US"/>
          </a:p>
        </p:txBody>
      </p:sp>
    </p:spTree>
    <p:extLst>
      <p:ext uri="{BB962C8B-B14F-4D97-AF65-F5344CB8AC3E}">
        <p14:creationId xmlns:p14="http://schemas.microsoft.com/office/powerpoint/2010/main" val="4186079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incomplete structure does have a tendency to implode or to FALL DOWN!  So, too can our courses fall flat for our learners if we do not pay attention to alignment.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14</a:t>
            </a:fld>
            <a:endParaRPr lang="en-US"/>
          </a:p>
        </p:txBody>
      </p:sp>
    </p:spTree>
    <p:extLst>
      <p:ext uri="{BB962C8B-B14F-4D97-AF65-F5344CB8AC3E}">
        <p14:creationId xmlns:p14="http://schemas.microsoft.com/office/powerpoint/2010/main" val="108989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we are just going to investigate five of the specific review standards that involve components of alignment.  I’ve already mentioned them, but here’s a recap – the course-level learning objectives, the module level learning objectives, the assessments and the learning materials and activities. It’s important to realize that the “finished product” of a course is likely structured with learning objectives first, followed by content materials and activities, with assessment as the final step to see if our learners “got it”? That is a pretty standard approach to course DELIVERY.  It is also a pretty standard approach for course development as can be seen on this slide I obtained from a </a:t>
            </a:r>
            <a:r>
              <a:rPr lang="en-US" baseline="0" dirty="0" err="1" smtClean="0"/>
              <a:t>slideshare</a:t>
            </a:r>
            <a:r>
              <a:rPr lang="en-US" baseline="0" dirty="0" smtClean="0"/>
              <a:t> deck.  However, it may not be the best practice for such design.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15</a:t>
            </a:fld>
            <a:endParaRPr lang="en-US"/>
          </a:p>
        </p:txBody>
      </p:sp>
    </p:spTree>
    <p:extLst>
      <p:ext uri="{BB962C8B-B14F-4D97-AF65-F5344CB8AC3E}">
        <p14:creationId xmlns:p14="http://schemas.microsoft.com/office/powerpoint/2010/main" val="1390816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fact, I would propose that we think about these parts of our courses a little bit differently. I would propose that we think about HOW WE ARE GOING TO ASSESS our learners BEFORE we develop our learning activities!  And I would propose that BEFORE WE GET STARTED, we MAKE ABSOLUTELY SURE OUR LEARNING OBJECTIVES ACTUALLY DESCRIBE THE OUTCOMES WE WANT OUR LEARNERS TO ACHIEVE!  How are our learners going to be DIFFERENT after they take our courses?  What will they be able to do AFTER that they could NOT DO BEFORE?</a:t>
            </a:r>
          </a:p>
        </p:txBody>
      </p:sp>
      <p:sp>
        <p:nvSpPr>
          <p:cNvPr id="4" name="Slide Number Placeholder 3"/>
          <p:cNvSpPr>
            <a:spLocks noGrp="1"/>
          </p:cNvSpPr>
          <p:nvPr>
            <p:ph type="sldNum" sz="quarter" idx="10"/>
          </p:nvPr>
        </p:nvSpPr>
        <p:spPr/>
        <p:txBody>
          <a:bodyPr/>
          <a:lstStyle/>
          <a:p>
            <a:fld id="{4543FA2C-F3C6-4E48-A591-7FBD66F478C4}" type="slidenum">
              <a:rPr lang="en-US" smtClean="0"/>
              <a:t>16</a:t>
            </a:fld>
            <a:endParaRPr lang="en-US"/>
          </a:p>
        </p:txBody>
      </p:sp>
    </p:spTree>
    <p:extLst>
      <p:ext uri="{BB962C8B-B14F-4D97-AF65-F5344CB8AC3E}">
        <p14:creationId xmlns:p14="http://schemas.microsoft.com/office/powerpoint/2010/main" val="2507308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learning objectives ARE THE KEYS to our course.  Let’s get those right before we move on in our course design, OR as we start to ponder what assessments we might wish to use, let’s tweak the objectives to make sure we are assessing what we told our learners WE WOULD ASSESS because . .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17</a:t>
            </a:fld>
            <a:endParaRPr lang="en-US"/>
          </a:p>
        </p:txBody>
      </p:sp>
    </p:spTree>
    <p:extLst>
      <p:ext uri="{BB962C8B-B14F-4D97-AF65-F5344CB8AC3E}">
        <p14:creationId xmlns:p14="http://schemas.microsoft.com/office/powerpoint/2010/main" val="1170418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the objectives and the assessments don’t fit together, we are in trouble from the get-go!</a:t>
            </a:r>
            <a:endParaRPr lang="en-US" dirty="0" smtClean="0"/>
          </a:p>
          <a:p>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18</a:t>
            </a:fld>
            <a:endParaRPr lang="en-US"/>
          </a:p>
        </p:txBody>
      </p:sp>
    </p:spTree>
    <p:extLst>
      <p:ext uri="{BB962C8B-B14F-4D97-AF65-F5344CB8AC3E}">
        <p14:creationId xmlns:p14="http://schemas.microsoft.com/office/powerpoint/2010/main" val="4155093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a:t>
            </a:r>
            <a:r>
              <a:rPr lang="en-US" baseline="0" dirty="0" smtClean="0"/>
              <a:t> with the objectives.  </a:t>
            </a:r>
            <a:r>
              <a:rPr lang="en-US" dirty="0" smtClean="0"/>
              <a:t>Generally, when we design a course, there are two different</a:t>
            </a:r>
            <a:r>
              <a:rPr lang="en-US" baseline="0" dirty="0" smtClean="0"/>
              <a:t> “levels” of objectives.  There are those objectives that give information to our learners about what they will be able to do after they complete the entire COURSE and those objectives that give information to the learner on what they will be able to DO on a weekly, module or unit basis. </a:t>
            </a:r>
            <a:r>
              <a:rPr lang="en-US" sz="1200" kern="1200" dirty="0" smtClean="0">
                <a:solidFill>
                  <a:schemeClr val="tx1"/>
                </a:solidFill>
                <a:effectLst/>
                <a:latin typeface="+mn-lt"/>
                <a:ea typeface="+mn-ea"/>
                <a:cs typeface="+mn-cs"/>
              </a:rPr>
              <a:t>Module-level objectives are meant to be smaller, more discrete pieces of the course level objectives.  COURSE objectives – Umbrella!!!!!!</a:t>
            </a:r>
            <a:endParaRPr lang="en-US" dirty="0" smtClean="0">
              <a:effectLst/>
            </a:endParaRPr>
          </a:p>
          <a:p>
            <a:r>
              <a:rPr lang="en-US" sz="1200" i="1"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Usually, there are multiple module-level objectives to support a course level objective. Think of your module-level objectives as a detailed listing or a subset of a course level objective. </a:t>
            </a:r>
          </a:p>
          <a:p>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19</a:t>
            </a:fld>
            <a:endParaRPr lang="en-US"/>
          </a:p>
        </p:txBody>
      </p:sp>
    </p:spTree>
    <p:extLst>
      <p:ext uri="{BB962C8B-B14F-4D97-AF65-F5344CB8AC3E}">
        <p14:creationId xmlns:p14="http://schemas.microsoft.com/office/powerpoint/2010/main" val="109483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I begin the presentation we are going to do a “dot-vote” .  You all have colored dot stickers.  Please take one of those stickers and put it next to the learning objective listed on the bottom of page 2 of your handout that most interests you in this presentation.  Take a moment and write in your own words, a learning objective that represents what you would wish to take away from this session.  Now that you have identified what interests you most, make sure to jot notes about that topic.  </a:t>
            </a:r>
            <a:endParaRPr lang="en-US" dirty="0"/>
          </a:p>
        </p:txBody>
      </p:sp>
      <p:sp>
        <p:nvSpPr>
          <p:cNvPr id="4" name="Slide Number Placeholder 3"/>
          <p:cNvSpPr>
            <a:spLocks noGrp="1"/>
          </p:cNvSpPr>
          <p:nvPr>
            <p:ph type="sldNum" sz="quarter" idx="10"/>
          </p:nvPr>
        </p:nvSpPr>
        <p:spPr/>
        <p:txBody>
          <a:bodyPr/>
          <a:lstStyle/>
          <a:p>
            <a:fld id="{026D52FD-97DC-4C94-A9B3-18069D420AA2}" type="slidenum">
              <a:rPr lang="en-US" smtClean="0"/>
              <a:t>2</a:t>
            </a:fld>
            <a:endParaRPr lang="en-US"/>
          </a:p>
        </p:txBody>
      </p:sp>
    </p:spTree>
    <p:extLst>
      <p:ext uri="{BB962C8B-B14F-4D97-AF65-F5344CB8AC3E}">
        <p14:creationId xmlns:p14="http://schemas.microsoft.com/office/powerpoint/2010/main" val="4187948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a:t>
            </a:r>
            <a:r>
              <a:rPr lang="en-US" baseline="0" dirty="0" smtClean="0"/>
              <a:t> a plethora of tools available to assist us in our endeavors to write exemplary learning objectives – Taxonomies are one way to go about it.  Bloom’s taxonomy is a commonly used resource. First developed in the 1950s, the taxonomy was revised in the 1990s.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a set of three hierarchical models used to classify educational learning objectives into levels of complexity and mastery. </a:t>
            </a:r>
            <a:r>
              <a:rPr lang="en-US" b="1" dirty="0" smtClean="0"/>
              <a:t>It p</a:t>
            </a:r>
            <a:r>
              <a:rPr lang="en-US" sz="1200" b="1" i="0" u="none" strike="noStrike" kern="1200" baseline="0" dirty="0" smtClean="0">
                <a:solidFill>
                  <a:schemeClr val="tx1"/>
                </a:solidFill>
                <a:latin typeface="+mn-lt"/>
                <a:ea typeface="+mn-ea"/>
                <a:cs typeface="+mn-cs"/>
              </a:rPr>
              <a:t>rovides a way to organize thinking skills into six levels, from the most basic to the more complex.  </a:t>
            </a:r>
            <a:r>
              <a:rPr lang="en-US" dirty="0" smtClean="0"/>
              <a:t>The three lists cover the learning objectives in cognitive, affective and sensory (psychomotor) domains. The cognitive domain list has been the primary focus of most traditional intellectual</a:t>
            </a:r>
            <a:r>
              <a:rPr lang="en-US" baseline="0" dirty="0" smtClean="0"/>
              <a:t> endeavors</a:t>
            </a:r>
            <a:r>
              <a:rPr lang="en-US" dirty="0" smtClean="0"/>
              <a:t> and is frequently used to structure curriculum learning objectives, assessments and activities. </a:t>
            </a:r>
            <a:endParaRPr lang="en-US" baseline="0" dirty="0" smtClean="0"/>
          </a:p>
          <a:p>
            <a:r>
              <a:rPr lang="en-US" baseline="0" dirty="0" smtClean="0"/>
              <a:t>So, Blooms taxonomy is arranged in “levels” of learning from basic knowledge, or remembering, through understanding, applying, analyzing, evaluating and creating . . .  </a:t>
            </a:r>
          </a:p>
          <a:p>
            <a:pPr lvl="0"/>
            <a:r>
              <a:rPr lang="en-US" sz="1200" kern="1200" dirty="0" smtClean="0">
                <a:solidFill>
                  <a:schemeClr val="tx1"/>
                </a:solidFill>
                <a:effectLst/>
                <a:latin typeface="+mn-lt"/>
                <a:ea typeface="+mn-ea"/>
                <a:cs typeface="+mn-cs"/>
              </a:rPr>
              <a:t>Objectives will include 4 distinct components: Audience, Behavior, Condition and Degree. </a:t>
            </a:r>
          </a:p>
          <a:p>
            <a:pPr lvl="0"/>
            <a:r>
              <a:rPr lang="en-US" sz="1200" kern="1200" dirty="0" smtClean="0">
                <a:solidFill>
                  <a:schemeClr val="tx1"/>
                </a:solidFill>
                <a:effectLst/>
                <a:latin typeface="+mn-lt"/>
                <a:ea typeface="+mn-ea"/>
                <a:cs typeface="+mn-cs"/>
              </a:rPr>
              <a:t>Objectives must be both observable and measurable to be effective. </a:t>
            </a:r>
          </a:p>
          <a:p>
            <a:pPr lvl="0"/>
            <a:r>
              <a:rPr lang="en-US" sz="1200" kern="1200" dirty="0" smtClean="0">
                <a:solidFill>
                  <a:schemeClr val="tx1"/>
                </a:solidFill>
                <a:effectLst/>
                <a:latin typeface="+mn-lt"/>
                <a:ea typeface="+mn-ea"/>
                <a:cs typeface="+mn-cs"/>
              </a:rPr>
              <a:t>Use of words like </a:t>
            </a:r>
            <a:r>
              <a:rPr lang="en-US" sz="1200" i="1" kern="1200" dirty="0" smtClean="0">
                <a:solidFill>
                  <a:schemeClr val="tx1"/>
                </a:solidFill>
                <a:effectLst/>
                <a:latin typeface="+mn-lt"/>
                <a:ea typeface="+mn-ea"/>
                <a:cs typeface="+mn-cs"/>
              </a:rPr>
              <a:t>understand</a:t>
            </a:r>
            <a:r>
              <a:rPr lang="en-US" sz="1200" kern="1200" dirty="0" smtClean="0">
                <a:solidFill>
                  <a:schemeClr val="tx1"/>
                </a:solidFill>
                <a:effectLst/>
                <a:latin typeface="+mn-lt"/>
                <a:ea typeface="+mn-ea"/>
                <a:cs typeface="+mn-cs"/>
              </a:rPr>
              <a:t> and</a:t>
            </a:r>
            <a:r>
              <a:rPr lang="en-US" sz="1200" i="1" kern="1200" dirty="0" smtClean="0">
                <a:solidFill>
                  <a:schemeClr val="tx1"/>
                </a:solidFill>
                <a:effectLst/>
                <a:latin typeface="+mn-lt"/>
                <a:ea typeface="+mn-ea"/>
                <a:cs typeface="+mn-cs"/>
              </a:rPr>
              <a:t> learn</a:t>
            </a:r>
            <a:r>
              <a:rPr lang="en-US" sz="1200" kern="1200" dirty="0" smtClean="0">
                <a:solidFill>
                  <a:schemeClr val="tx1"/>
                </a:solidFill>
                <a:effectLst/>
                <a:latin typeface="+mn-lt"/>
                <a:ea typeface="+mn-ea"/>
                <a:cs typeface="+mn-cs"/>
              </a:rPr>
              <a:t> in writing objectives are generally not acceptable as they are difficult to measure. </a:t>
            </a:r>
          </a:p>
          <a:p>
            <a:pPr lvl="0"/>
            <a:r>
              <a:rPr lang="en-US" sz="1200" kern="1200" dirty="0" smtClean="0">
                <a:solidFill>
                  <a:schemeClr val="tx1"/>
                </a:solidFill>
                <a:effectLst/>
                <a:latin typeface="+mn-lt"/>
                <a:ea typeface="+mn-ea"/>
                <a:cs typeface="+mn-cs"/>
              </a:rPr>
              <a:t>Written objectives are a vital part of instructional design because they provide the roadmap for designing and delivering curriculum.  </a:t>
            </a:r>
          </a:p>
          <a:p>
            <a:pPr lvl="0"/>
            <a:r>
              <a:rPr lang="en-US" sz="1200" kern="1200" dirty="0" smtClean="0">
                <a:solidFill>
                  <a:schemeClr val="tx1"/>
                </a:solidFill>
                <a:effectLst/>
                <a:latin typeface="+mn-lt"/>
                <a:ea typeface="+mn-ea"/>
                <a:cs typeface="+mn-cs"/>
              </a:rPr>
              <a:t>Throughout the design and development of curriculum, a comparison of the content to be delivered should be made to the objectives identified for the program. This process, called </a:t>
            </a:r>
            <a:r>
              <a:rPr lang="en-US" sz="1200" i="1" kern="1200" dirty="0" smtClean="0">
                <a:solidFill>
                  <a:schemeClr val="tx1"/>
                </a:solidFill>
                <a:effectLst/>
                <a:latin typeface="+mn-lt"/>
                <a:ea typeface="+mn-ea"/>
                <a:cs typeface="+mn-cs"/>
              </a:rPr>
              <a:t>performance agreement</a:t>
            </a:r>
            <a:r>
              <a:rPr lang="en-US" sz="1200" kern="1200" dirty="0" smtClean="0">
                <a:solidFill>
                  <a:schemeClr val="tx1"/>
                </a:solidFill>
                <a:effectLst/>
                <a:latin typeface="+mn-lt"/>
                <a:ea typeface="+mn-ea"/>
                <a:cs typeface="+mn-cs"/>
              </a:rPr>
              <a:t>, ensures that the final product meets the overall goal of instruction identified in the first level objectives.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Characteristics of objectives</a:t>
            </a:r>
          </a:p>
          <a:p>
            <a:pPr lvl="0"/>
            <a:r>
              <a:rPr lang="en-US" sz="1200" kern="1200" dirty="0" smtClean="0">
                <a:solidFill>
                  <a:schemeClr val="tx1"/>
                </a:solidFill>
                <a:effectLst/>
                <a:latin typeface="+mn-lt"/>
                <a:ea typeface="+mn-ea"/>
                <a:cs typeface="+mn-cs"/>
              </a:rPr>
              <a:t>Observable and measurable</a:t>
            </a:r>
          </a:p>
          <a:p>
            <a:pPr lvl="0"/>
            <a:r>
              <a:rPr lang="en-US" sz="1200" kern="1200" dirty="0" smtClean="0">
                <a:solidFill>
                  <a:schemeClr val="tx1"/>
                </a:solidFill>
                <a:effectLst/>
                <a:latin typeface="+mn-lt"/>
                <a:ea typeface="+mn-ea"/>
                <a:cs typeface="+mn-cs"/>
              </a:rPr>
              <a:t>Unambiguous</a:t>
            </a:r>
          </a:p>
          <a:p>
            <a:pPr lvl="0"/>
            <a:r>
              <a:rPr lang="en-US" sz="1200" kern="1200" dirty="0" smtClean="0">
                <a:solidFill>
                  <a:schemeClr val="tx1"/>
                </a:solidFill>
                <a:effectLst/>
                <a:latin typeface="+mn-lt"/>
                <a:ea typeface="+mn-ea"/>
                <a:cs typeface="+mn-cs"/>
              </a:rPr>
              <a:t>Results oriented / clearly written / specific</a:t>
            </a:r>
          </a:p>
          <a:p>
            <a:pPr lvl="0"/>
            <a:r>
              <a:rPr lang="en-US" sz="1200" kern="1200" dirty="0" smtClean="0">
                <a:solidFill>
                  <a:schemeClr val="tx1"/>
                </a:solidFill>
                <a:effectLst/>
                <a:latin typeface="+mn-lt"/>
                <a:ea typeface="+mn-ea"/>
                <a:cs typeface="+mn-cs"/>
              </a:rPr>
              <a:t>Measurable by both quantitative and qualitative criteria</a:t>
            </a:r>
          </a:p>
          <a:p>
            <a:pPr lvl="0"/>
            <a:r>
              <a:rPr lang="en-US" sz="1200" kern="1200" dirty="0" smtClean="0">
                <a:solidFill>
                  <a:schemeClr val="tx1"/>
                </a:solidFill>
                <a:effectLst/>
                <a:latin typeface="+mn-lt"/>
                <a:ea typeface="+mn-ea"/>
                <a:cs typeface="+mn-cs"/>
              </a:rPr>
              <a:t>Communicate a successful learning in behavioral terms</a:t>
            </a:r>
          </a:p>
          <a:p>
            <a:pPr lvl="0"/>
            <a:r>
              <a:rPr lang="en-US" sz="1200" kern="1200" dirty="0" smtClean="0">
                <a:solidFill>
                  <a:schemeClr val="tx1"/>
                </a:solidFill>
                <a:effectLst/>
                <a:latin typeface="+mn-lt"/>
                <a:ea typeface="+mn-ea"/>
                <a:cs typeface="+mn-cs"/>
              </a:rPr>
              <a:t>Written in terms of performance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Samples</a:t>
            </a:r>
          </a:p>
          <a:p>
            <a:pPr lvl="0"/>
            <a:r>
              <a:rPr lang="en-US" sz="1200" kern="1200" dirty="0" smtClean="0">
                <a:solidFill>
                  <a:schemeClr val="tx1"/>
                </a:solidFill>
                <a:effectLst/>
                <a:latin typeface="+mn-lt"/>
                <a:ea typeface="+mn-ea"/>
                <a:cs typeface="+mn-cs"/>
              </a:rPr>
              <a:t>Given a standard sentence, the English 101 student should be able to identify the noun and verb without error.</a:t>
            </a:r>
          </a:p>
          <a:p>
            <a:pPr lvl="0"/>
            <a:r>
              <a:rPr lang="en-US" sz="1200" kern="1200" dirty="0" smtClean="0">
                <a:solidFill>
                  <a:schemeClr val="tx1"/>
                </a:solidFill>
                <a:effectLst/>
                <a:latin typeface="+mn-lt"/>
                <a:ea typeface="+mn-ea"/>
                <a:cs typeface="+mn-cs"/>
              </a:rPr>
              <a:t>Given an assortment of EMS equipment to pick from, the paramedic should be able to identify all of the equipment necessary to perform rapid sequence intubation without error.</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There is a sample of Bloom’s verb wheel in your handout that you might wish to use as a reference as you embark on the journey to AMAZING OBJECTIVES.  And I do have some references for writing learning objectives listed on your handout.  </a:t>
            </a:r>
            <a:r>
              <a:rPr lang="en-US" baseline="0" dirty="0" smtClean="0"/>
              <a:t>It is interesting to note that as I was compiling the information for this presentation, as I investigated </a:t>
            </a:r>
            <a:br>
              <a:rPr lang="en-US" baseline="0" dirty="0" smtClean="0"/>
            </a:br>
            <a:r>
              <a:rPr lang="en-US" baseline="0" dirty="0" smtClean="0"/>
              <a:t>learning objectives, an enormous number of references cited the QM rubric and its standards to be used as guidelines. Hmmm . . .</a:t>
            </a:r>
            <a:endParaRPr lang="en-US" dirty="0" smtClean="0"/>
          </a:p>
          <a:p>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20</a:t>
            </a:fld>
            <a:endParaRPr lang="en-US"/>
          </a:p>
        </p:txBody>
      </p:sp>
    </p:spTree>
    <p:extLst>
      <p:ext uri="{BB962C8B-B14F-4D97-AF65-F5344CB8AC3E}">
        <p14:creationId xmlns:p14="http://schemas.microsoft.com/office/powerpoint/2010/main" val="4079955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Again, I propose, that as we create our objectives, we think about how we are going to assess BEFORE we set those objectives in stone! So LET’S GO AHEAD AND THINK ABOUT our assessments next . . . And notice this sign reads “Assessment FOR learning”, not assessment OF learning.  </a:t>
            </a:r>
            <a:r>
              <a:rPr lang="en-US" baseline="0" dirty="0" err="1" smtClean="0"/>
              <a:t>Hmmmm</a:t>
            </a:r>
            <a:r>
              <a:rPr lang="en-US" baseline="0" dirty="0" smtClean="0"/>
              <a:t> .. . interesting</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21</a:t>
            </a:fld>
            <a:endParaRPr lang="en-US"/>
          </a:p>
        </p:txBody>
      </p:sp>
    </p:spTree>
    <p:extLst>
      <p:ext uri="{BB962C8B-B14F-4D97-AF65-F5344CB8AC3E}">
        <p14:creationId xmlns:p14="http://schemas.microsoft.com/office/powerpoint/2010/main" val="3979343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you’ve written your objectives and now you thinking about assessing your learners.  Take a peek at this example.  How am I going to determine if my learners are able to DO what I told them (in the objective) that they needed to DO?.  What type of assessment might you use for an objective that starts with . . .  Page 4 in your handout gives you space to write your thoughts!</a:t>
            </a:r>
          </a:p>
          <a:p>
            <a:r>
              <a:rPr lang="en-US" dirty="0" smtClean="0"/>
              <a:t>Recall – MC,</a:t>
            </a:r>
            <a:r>
              <a:rPr lang="en-US" baseline="0" dirty="0" smtClean="0"/>
              <a:t> fill in</a:t>
            </a:r>
          </a:p>
          <a:p>
            <a:r>
              <a:rPr lang="en-US" baseline="0" dirty="0" smtClean="0"/>
              <a:t>Explain – we are moving up a step in the cognitive domain here – essay questions, paper, discussion</a:t>
            </a:r>
            <a:endParaRPr lang="en-US" dirty="0" smtClean="0"/>
          </a:p>
          <a:p>
            <a:endParaRPr lang="en-US" dirty="0" smtClean="0"/>
          </a:p>
          <a:p>
            <a:r>
              <a:rPr lang="en-US" dirty="0" smtClean="0"/>
              <a:t>Would you use a</a:t>
            </a:r>
            <a:r>
              <a:rPr lang="en-US" baseline="0" dirty="0" smtClean="0"/>
              <a:t> MC question to have your learner EXPLAIN????  Would you have your learners write a research paper if the objective stated they needed to recall a definition?  Now those examples are a bit extreme, but they do bring up an interesting point.  </a:t>
            </a:r>
            <a:r>
              <a:rPr lang="en-US" dirty="0" smtClean="0"/>
              <a:t>If the assessment and objective do not align – HOW DO MY LEARNERS MAKE SENSE OF THE COURSE?</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22</a:t>
            </a:fld>
            <a:endParaRPr lang="en-US"/>
          </a:p>
        </p:txBody>
      </p:sp>
    </p:spTree>
    <p:extLst>
      <p:ext uri="{BB962C8B-B14F-4D97-AF65-F5344CB8AC3E}">
        <p14:creationId xmlns:p14="http://schemas.microsoft.com/office/powerpoint/2010/main" val="3314341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try another one????    </a:t>
            </a:r>
          </a:p>
          <a:p>
            <a:r>
              <a:rPr lang="en-US" dirty="0" smtClean="0"/>
              <a:t>Classify – concept map, written exam questions, homework assignment, matching question</a:t>
            </a:r>
          </a:p>
          <a:p>
            <a:r>
              <a:rPr lang="en-US" dirty="0" smtClean="0"/>
              <a:t>Interpret – </a:t>
            </a:r>
          </a:p>
          <a:p>
            <a:r>
              <a:rPr lang="en-US" dirty="0" smtClean="0"/>
              <a:t>Is this giving you food for thought??????  It</a:t>
            </a:r>
            <a:r>
              <a:rPr lang="en-US" baseline="0" dirty="0" smtClean="0"/>
              <a:t> is not my intent to turn you all into certified instructional designers, BUT by your very profession as an instructor – most of you ARE designing courses!  And realistically, here is where the K12 </a:t>
            </a:r>
            <a:r>
              <a:rPr lang="en-US" baseline="0" dirty="0" err="1" smtClean="0"/>
              <a:t>fokks</a:t>
            </a:r>
            <a:r>
              <a:rPr lang="en-US" baseline="0" dirty="0" smtClean="0"/>
              <a:t> have such an advantage over many of the higher </a:t>
            </a:r>
            <a:r>
              <a:rPr lang="en-US" baseline="0" dirty="0" err="1" smtClean="0"/>
              <a:t>ed</a:t>
            </a:r>
            <a:r>
              <a:rPr lang="en-US" baseline="0" dirty="0" smtClean="0"/>
              <a:t> folks – because you guys were ACTUALLY trained in how to do this . . . While most of the rest of us are making it up as we go!1</a:t>
            </a:r>
            <a:endParaRPr lang="en-US" dirty="0" smtClean="0"/>
          </a:p>
          <a:p>
            <a:endParaRPr lang="en-US" dirty="0" smtClean="0"/>
          </a:p>
          <a:p>
            <a:r>
              <a:rPr lang="en-US" dirty="0" smtClean="0"/>
              <a:t>SO yes, YOU do have to figure out how to write exemplary,</a:t>
            </a:r>
            <a:r>
              <a:rPr lang="en-US" baseline="0" dirty="0" smtClean="0"/>
              <a:t> astounding, </a:t>
            </a:r>
            <a:r>
              <a:rPr lang="en-US" dirty="0" smtClean="0"/>
              <a:t>dazzling,  amazing, impressive objectives!!! You DO have to figure out what the best ACTION VERB choice is for your objectives.  For some of you – that means having a visit with an</a:t>
            </a:r>
            <a:r>
              <a:rPr lang="en-US" baseline="0" dirty="0" smtClean="0"/>
              <a:t> instructional designer.  For some of you that means you need to be proactive and teach yourself how to do this.  </a:t>
            </a:r>
            <a:r>
              <a:rPr lang="en-US" sz="1200" b="0" i="0" u="none" strike="noStrike" kern="1200" baseline="0" dirty="0" smtClean="0">
                <a:solidFill>
                  <a:schemeClr val="tx1"/>
                </a:solidFill>
                <a:latin typeface="+mn-lt"/>
                <a:ea typeface="+mn-ea"/>
                <a:cs typeface="+mn-cs"/>
              </a:rPr>
              <a:t>The most detailed, comprehensive  learning objectives are framed using the</a:t>
            </a:r>
          </a:p>
          <a:p>
            <a:r>
              <a:rPr lang="en-US" sz="1200" b="0" i="0" u="none" strike="noStrike" kern="1200" baseline="0" dirty="0" smtClean="0">
                <a:solidFill>
                  <a:schemeClr val="tx1"/>
                </a:solidFill>
                <a:latin typeface="+mn-lt"/>
                <a:ea typeface="+mn-ea"/>
                <a:cs typeface="+mn-cs"/>
              </a:rPr>
              <a:t>“ABCD” model: audience, behavior, conditions,</a:t>
            </a:r>
          </a:p>
          <a:p>
            <a:r>
              <a:rPr lang="en-US" sz="1200" b="0" i="0" u="none" strike="noStrike" kern="1200" baseline="0" dirty="0" smtClean="0">
                <a:solidFill>
                  <a:schemeClr val="tx1"/>
                </a:solidFill>
                <a:latin typeface="+mn-lt"/>
                <a:ea typeface="+mn-ea"/>
                <a:cs typeface="+mn-cs"/>
              </a:rPr>
              <a:t>and degree.  IN the higher </a:t>
            </a:r>
            <a:r>
              <a:rPr lang="en-US" sz="1200" b="0" i="0" u="none" strike="noStrike" kern="1200" baseline="0" dirty="0" err="1" smtClean="0">
                <a:solidFill>
                  <a:schemeClr val="tx1"/>
                </a:solidFill>
                <a:latin typeface="+mn-lt"/>
                <a:ea typeface="+mn-ea"/>
                <a:cs typeface="+mn-cs"/>
              </a:rPr>
              <a:t>ed</a:t>
            </a:r>
            <a:r>
              <a:rPr lang="en-US" sz="1200" b="0" i="0" u="none" strike="noStrike" kern="1200" baseline="0" dirty="0" smtClean="0">
                <a:solidFill>
                  <a:schemeClr val="tx1"/>
                </a:solidFill>
                <a:latin typeface="+mn-lt"/>
                <a:ea typeface="+mn-ea"/>
                <a:cs typeface="+mn-cs"/>
              </a:rPr>
              <a:t> realm, the behavior  is the most essential element of  the learning objective.  IN other words, what is the learner going to be able to DO if (s)he accomplishes the objective?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23</a:t>
            </a:fld>
            <a:endParaRPr lang="en-US"/>
          </a:p>
        </p:txBody>
      </p:sp>
    </p:spTree>
    <p:extLst>
      <p:ext uri="{BB962C8B-B14F-4D97-AF65-F5344CB8AC3E}">
        <p14:creationId xmlns:p14="http://schemas.microsoft.com/office/powerpoint/2010/main" val="4129998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 brings us to an interesting idea An instructional concept we often hear about, which  is scaffolding.  This is </a:t>
            </a:r>
            <a:r>
              <a:rPr lang="en-US" baseline="0" dirty="0" smtClean="0"/>
              <a:t>instructors scaffolding learning experiences for the students.  Taking learners on a gradual journey from the lower level thinking skills to the higher level skills.  This is commonly seen in the differences between module level and course level objectives – module level objectives and their accompanying assessments  “build up” to the course level objective.</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24</a:t>
            </a:fld>
            <a:endParaRPr lang="en-US"/>
          </a:p>
        </p:txBody>
      </p:sp>
    </p:spTree>
    <p:extLst>
      <p:ext uri="{BB962C8B-B14F-4D97-AF65-F5344CB8AC3E}">
        <p14:creationId xmlns:p14="http://schemas.microsoft.com/office/powerpoint/2010/main" val="240488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we “Scaffold”, we desire to move learners</a:t>
            </a:r>
            <a:r>
              <a:rPr lang="en-US" baseline="0" dirty="0" smtClean="0"/>
              <a:t> </a:t>
            </a:r>
            <a:r>
              <a:rPr lang="en-US" dirty="0" smtClean="0"/>
              <a:t>progressively toward higher level thinking skills, stronger understanding and, ultimately, greater independence in the learning process.   The</a:t>
            </a:r>
            <a:r>
              <a:rPr lang="en-US" baseline="0" dirty="0" smtClean="0"/>
              <a:t> design of the module learning objectives and their assessments are critical to developing this high level critical thinking skill in my learners, BUT I NEED TO PLAN IT OUT AND PREPARE FOR IT FIRST WITH MY COURSE DESIGN.</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25</a:t>
            </a:fld>
            <a:endParaRPr lang="en-US"/>
          </a:p>
        </p:txBody>
      </p:sp>
    </p:spTree>
    <p:extLst>
      <p:ext uri="{BB962C8B-B14F-4D97-AF65-F5344CB8AC3E}">
        <p14:creationId xmlns:p14="http://schemas.microsoft.com/office/powerpoint/2010/main" val="2904045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are likely sitting there and thinking – this woman is crazy</a:t>
            </a:r>
            <a:r>
              <a:rPr lang="en-US" baseline="0" dirty="0" smtClean="0"/>
              <a:t> and is TALKING  IN CIRCLES  AND </a:t>
            </a:r>
            <a:r>
              <a:rPr lang="en-US" dirty="0" smtClean="0"/>
              <a:t>YES </a:t>
            </a:r>
            <a:r>
              <a:rPr lang="en-US" dirty="0" err="1" smtClean="0"/>
              <a:t>YES</a:t>
            </a:r>
            <a:r>
              <a:rPr lang="en-US" dirty="0" smtClean="0"/>
              <a:t> </a:t>
            </a:r>
            <a:r>
              <a:rPr lang="en-US" dirty="0" err="1" smtClean="0"/>
              <a:t>YES</a:t>
            </a:r>
            <a:r>
              <a:rPr lang="en-US" dirty="0" smtClean="0"/>
              <a:t> I AM talking in circles – I am going around and around between my objectives and assessments and doing</a:t>
            </a:r>
            <a:r>
              <a:rPr lang="en-US" baseline="0" dirty="0" smtClean="0"/>
              <a:t> so almost ad </a:t>
            </a:r>
            <a:r>
              <a:rPr lang="en-US" baseline="0" dirty="0" err="1" smtClean="0"/>
              <a:t>nauseum</a:t>
            </a:r>
            <a:r>
              <a:rPr lang="en-US" baseline="0" dirty="0" smtClean="0"/>
              <a:t> as I am designing my course!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26</a:t>
            </a:fld>
            <a:endParaRPr lang="en-US"/>
          </a:p>
        </p:txBody>
      </p:sp>
    </p:spTree>
    <p:extLst>
      <p:ext uri="{BB962C8B-B14F-4D97-AF65-F5344CB8AC3E}">
        <p14:creationId xmlns:p14="http://schemas.microsoft.com/office/powerpoint/2010/main" val="4131787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am doing it FOR THAE BENEFIT</a:t>
            </a:r>
            <a:r>
              <a:rPr lang="en-US" baseline="0" dirty="0" smtClean="0"/>
              <a:t> OF MY LEARNERS!  Because I </a:t>
            </a:r>
            <a:r>
              <a:rPr lang="en-US" baseline="0" dirty="0" err="1" smtClean="0"/>
              <a:t>wan’t</a:t>
            </a:r>
            <a:r>
              <a:rPr lang="en-US" baseline="0" dirty="0" smtClean="0"/>
              <a:t> to set ALL of them up to be successful, lifelong learners.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27</a:t>
            </a:fld>
            <a:endParaRPr lang="en-US"/>
          </a:p>
        </p:txBody>
      </p:sp>
    </p:spTree>
    <p:extLst>
      <p:ext uri="{BB962C8B-B14F-4D97-AF65-F5344CB8AC3E}">
        <p14:creationId xmlns:p14="http://schemas.microsoft.com/office/powerpoint/2010/main" val="2385408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I will take the time it takes on the FRONT end of the course!  Because ultimately, that will take less time!  If my learners see my course hanging together and it makes sense to them, I AM HOME FREE! And driving that course, facilitating that course WILL BE A DREAM COME TRUE! So, in the words of a wise man who accomplishes phenomenal things with horses!  “take the time it takes so it takes less time”. </a:t>
            </a:r>
            <a:endParaRPr lang="en-US" dirty="0" smtClean="0"/>
          </a:p>
          <a:p>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28</a:t>
            </a:fld>
            <a:endParaRPr lang="en-US"/>
          </a:p>
        </p:txBody>
      </p:sp>
    </p:spTree>
    <p:extLst>
      <p:ext uri="{BB962C8B-B14F-4D97-AF65-F5344CB8AC3E}">
        <p14:creationId xmlns:p14="http://schemas.microsoft.com/office/powerpoint/2010/main" val="352537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it’s time for a bit of self-reflection.  We’ll take a moment as you consider your own learning objectives, whether they be course-level objectives or module-level objectives.  Ponder this . . . Do you HAVE learning objectives?  Is there something you might wish to DO with your current objectives after listening the last 20 minutes or so?  Do you need to tweak them at all?  Choose different verbs? Double check your assessments for alignment.  Take a minute and write down a few thoughts on your handout page . . .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29</a:t>
            </a:fld>
            <a:endParaRPr lang="en-US"/>
          </a:p>
        </p:txBody>
      </p:sp>
    </p:spTree>
    <p:extLst>
      <p:ext uri="{BB962C8B-B14F-4D97-AF65-F5344CB8AC3E}">
        <p14:creationId xmlns:p14="http://schemas.microsoft.com/office/powerpoint/2010/main" val="160161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name is Jane </a:t>
            </a:r>
            <a:r>
              <a:rPr lang="en-US" baseline="0" dirty="0" err="1" smtClean="0"/>
              <a:t>Sprangers</a:t>
            </a:r>
            <a:r>
              <a:rPr lang="en-US" baseline="0" dirty="0" smtClean="0"/>
              <a:t>.  I am a veterinarian  and a biology instructor at Hennepin Technical College in Minnesota.  I have been involved with QM since 2008, have had four of my own courses QM certified with a 5</a:t>
            </a:r>
            <a:r>
              <a:rPr lang="en-US" baseline="30000" dirty="0" smtClean="0"/>
              <a:t>th</a:t>
            </a:r>
            <a:r>
              <a:rPr lang="en-US" baseline="0" dirty="0" smtClean="0"/>
              <a:t> “in the works” and am currently a QM Master Reviewer and co-Coordinator for my institution. </a:t>
            </a:r>
            <a:endParaRPr lang="en-US" dirty="0"/>
          </a:p>
        </p:txBody>
      </p:sp>
      <p:sp>
        <p:nvSpPr>
          <p:cNvPr id="4" name="Slide Number Placeholder 3"/>
          <p:cNvSpPr>
            <a:spLocks noGrp="1"/>
          </p:cNvSpPr>
          <p:nvPr>
            <p:ph type="sldNum" sz="quarter" idx="10"/>
          </p:nvPr>
        </p:nvSpPr>
        <p:spPr/>
        <p:txBody>
          <a:bodyPr/>
          <a:lstStyle/>
          <a:p>
            <a:fld id="{026D52FD-97DC-4C94-A9B3-18069D420AA2}" type="slidenum">
              <a:rPr lang="en-US" smtClean="0"/>
              <a:t>3</a:t>
            </a:fld>
            <a:endParaRPr lang="en-US"/>
          </a:p>
        </p:txBody>
      </p:sp>
    </p:spTree>
    <p:extLst>
      <p:ext uri="{BB962C8B-B14F-4D97-AF65-F5344CB8AC3E}">
        <p14:creationId xmlns:p14="http://schemas.microsoft.com/office/powerpoint/2010/main" val="2706559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know sharing is caring, so let’s share a few of the ideas we came up with.  If</a:t>
            </a:r>
            <a:r>
              <a:rPr lang="en-US" baseline="0" dirty="0" smtClean="0"/>
              <a:t> you hear something new, or something you might wish to consider for yourself, jot it down!</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30</a:t>
            </a:fld>
            <a:endParaRPr lang="en-US"/>
          </a:p>
        </p:txBody>
      </p:sp>
    </p:spTree>
    <p:extLst>
      <p:ext uri="{BB962C8B-B14F-4D97-AF65-F5344CB8AC3E}">
        <p14:creationId xmlns:p14="http://schemas.microsoft.com/office/powerpoint/2010/main" val="199071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will admit that I have been being a little bit sneaky with you all up to this point</a:t>
            </a:r>
            <a:r>
              <a:rPr lang="en-US" baseline="0" dirty="0" smtClean="0"/>
              <a:t>.  I mentioned briefly at the beginning of this presentation that we were going to investigate 5 SRSs of the 5</a:t>
            </a:r>
            <a:r>
              <a:rPr lang="en-US" baseline="30000" dirty="0" smtClean="0"/>
              <a:t>th</a:t>
            </a:r>
            <a:r>
              <a:rPr lang="en-US" baseline="0" dirty="0" smtClean="0"/>
              <a:t> edition of the QM rubric, BUT I NEVER TOLD YOU EXACLTY WHAT THEY WERE.   We, as a group, just considered and investigated standards 2.1, 2.2. and 3.1 in the QM rubric.  And we did it in a relatively short span of time!</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31</a:t>
            </a:fld>
            <a:endParaRPr lang="en-US"/>
          </a:p>
        </p:txBody>
      </p:sp>
    </p:spTree>
    <p:extLst>
      <p:ext uri="{BB962C8B-B14F-4D97-AF65-F5344CB8AC3E}">
        <p14:creationId xmlns:p14="http://schemas.microsoft.com/office/powerpoint/2010/main" val="214159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are the standards.  Well, here is standard 2.1  Jane</a:t>
            </a:r>
            <a:r>
              <a:rPr lang="en-US" baseline="0" dirty="0" smtClean="0"/>
              <a:t> read it - - - what will learners be able to DO!  These are broad and overarching objectives . .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32</a:t>
            </a:fld>
            <a:endParaRPr lang="en-US"/>
          </a:p>
        </p:txBody>
      </p:sp>
    </p:spTree>
    <p:extLst>
      <p:ext uri="{BB962C8B-B14F-4D97-AF65-F5344CB8AC3E}">
        <p14:creationId xmlns:p14="http://schemas.microsoft.com/office/powerpoint/2010/main" val="4113033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is YOUR ROAD MAP</a:t>
            </a:r>
            <a:r>
              <a:rPr lang="en-US" baseline="0" dirty="0" smtClean="0"/>
              <a:t> for designing the rest of your course.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34</a:t>
            </a:fld>
            <a:endParaRPr lang="en-US"/>
          </a:p>
        </p:txBody>
      </p:sp>
    </p:spTree>
    <p:extLst>
      <p:ext uri="{BB962C8B-B14F-4D97-AF65-F5344CB8AC3E}">
        <p14:creationId xmlns:p14="http://schemas.microsoft.com/office/powerpoint/2010/main" val="3218019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it’s time to move onto the instructional materials and learning activities.  If we have written</a:t>
            </a:r>
            <a:r>
              <a:rPr lang="en-US" baseline="0" dirty="0" smtClean="0"/>
              <a:t> our objectives well so that they are measureable and is we have designed our assessments to measure those objectives, then it is not overly complicated to choose materials and activities that support the objectives and the assessment!  We just have to think about is a bit.  Does a lecture help accomplish the goals, a lab activity, practice performing research using databases, practice composing paragraphs, reading articles or a textbook, viewing videos or animations,  . . . Whatever the activities may be, we can now slide them into the appropriate places in our course and we might even discover activities that DO NOT MAKE SENSE for the course as well . .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35</a:t>
            </a:fld>
            <a:endParaRPr lang="en-US"/>
          </a:p>
        </p:txBody>
      </p:sp>
    </p:spTree>
    <p:extLst>
      <p:ext uri="{BB962C8B-B14F-4D97-AF65-F5344CB8AC3E}">
        <p14:creationId xmlns:p14="http://schemas.microsoft.com/office/powerpoint/2010/main" val="2055464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these are standards</a:t>
            </a:r>
            <a:r>
              <a:rPr lang="en-US" baseline="0" dirty="0" smtClean="0"/>
              <a:t> 4.1 in the QM rubric and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36</a:t>
            </a:fld>
            <a:endParaRPr lang="en-US"/>
          </a:p>
        </p:txBody>
      </p:sp>
    </p:spTree>
    <p:extLst>
      <p:ext uri="{BB962C8B-B14F-4D97-AF65-F5344CB8AC3E}">
        <p14:creationId xmlns:p14="http://schemas.microsoft.com/office/powerpoint/2010/main" val="3192906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 . And standard 5.1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37</a:t>
            </a:fld>
            <a:endParaRPr lang="en-US"/>
          </a:p>
        </p:txBody>
      </p:sp>
    </p:spTree>
    <p:extLst>
      <p:ext uri="{BB962C8B-B14F-4D97-AF65-F5344CB8AC3E}">
        <p14:creationId xmlns:p14="http://schemas.microsoft.com/office/powerpoint/2010/main" val="1295707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here is where the rubber meets the road.  Do You Know Alignment when you see it! It’s all well and good to talk about this stuff, but how about putting it into practice.  Can you determine if parts of a course are out of whack or misaligned??????  Because</a:t>
            </a:r>
            <a:r>
              <a:rPr lang="en-US" baseline="0" dirty="0" smtClean="0"/>
              <a:t> that it what your teams are going to do right now!  Notice, at the beginning of this whole shebang, I asked you to sit in groups of three.  That is the number of people that sit on a QM review team.  So, as you go through this activity, we are going to make decisions as a team, however, just as on a review team, majority rules!  We are not looking for total agreement here.  If two of you think an objective doesn’t belong THROW IT OUT.  If tow of you feel that an instructional material does not fit in with the objectives THROW IT OUT!</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38</a:t>
            </a:fld>
            <a:endParaRPr lang="en-US"/>
          </a:p>
        </p:txBody>
      </p:sp>
    </p:spTree>
    <p:extLst>
      <p:ext uri="{BB962C8B-B14F-4D97-AF65-F5344CB8AC3E}">
        <p14:creationId xmlns:p14="http://schemas.microsoft.com/office/powerpoint/2010/main" val="1847804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credit where credit is due – Some od these materials were developed by</a:t>
            </a:r>
            <a:r>
              <a:rPr lang="en-US" baseline="0" dirty="0" smtClean="0"/>
              <a:t> </a:t>
            </a:r>
            <a:r>
              <a:rPr lang="en-US" dirty="0" smtClean="0"/>
              <a:t>Robin </a:t>
            </a:r>
            <a:r>
              <a:rPr lang="en-US" dirty="0" err="1" smtClean="0"/>
              <a:t>O’Callahan</a:t>
            </a:r>
            <a:r>
              <a:rPr lang="en-US" dirty="0" smtClean="0"/>
              <a:t>, an</a:t>
            </a:r>
            <a:r>
              <a:rPr lang="en-US" baseline="0" dirty="0" smtClean="0"/>
              <a:t> ID at Winona State </a:t>
            </a:r>
            <a:r>
              <a:rPr lang="en-US" baseline="0" dirty="0" err="1" smtClean="0"/>
              <a:t>Univ</a:t>
            </a:r>
            <a:r>
              <a:rPr lang="en-US" baseline="0" dirty="0" smtClean="0"/>
              <a:t> in MN </a:t>
            </a:r>
            <a:r>
              <a:rPr lang="en-US" dirty="0" smtClean="0"/>
              <a:t> and Darcy Turner, and ID at St. Paul College in MN </a:t>
            </a:r>
            <a:endParaRPr lang="en-US" dirty="0"/>
          </a:p>
        </p:txBody>
      </p:sp>
      <p:sp>
        <p:nvSpPr>
          <p:cNvPr id="4" name="Slide Number Placeholder 3"/>
          <p:cNvSpPr>
            <a:spLocks noGrp="1"/>
          </p:cNvSpPr>
          <p:nvPr>
            <p:ph type="sldNum" sz="quarter" idx="10"/>
          </p:nvPr>
        </p:nvSpPr>
        <p:spPr/>
        <p:txBody>
          <a:bodyPr/>
          <a:lstStyle/>
          <a:p>
            <a:fld id="{BC30F3DF-1BC0-4A6C-A29D-C18193DBF235}" type="slidenum">
              <a:rPr lang="en-US" smtClean="0"/>
              <a:t>39</a:t>
            </a:fld>
            <a:endParaRPr lang="en-US"/>
          </a:p>
        </p:txBody>
      </p:sp>
    </p:spTree>
    <p:extLst>
      <p:ext uri="{BB962C8B-B14F-4D97-AF65-F5344CB8AC3E}">
        <p14:creationId xmlns:p14="http://schemas.microsoft.com/office/powerpoint/2010/main" val="30065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all have a colored sheet of paper in your handout.  If you sat with people that had the same color index</a:t>
            </a:r>
            <a:r>
              <a:rPr lang="en-US" baseline="0" dirty="0" smtClean="0"/>
              <a:t> card, you should all have the same colored </a:t>
            </a:r>
            <a:r>
              <a:rPr lang="en-US" baseline="0" dirty="0" err="1" smtClean="0"/>
              <a:t>paper.</a:t>
            </a:r>
            <a:r>
              <a:rPr lang="en-US" dirty="0" err="1" smtClean="0"/>
              <a:t>The</a:t>
            </a:r>
            <a:r>
              <a:rPr lang="en-US" dirty="0" smtClean="0"/>
              <a:t> people in your group should all have the same colored paper!  So let’s take a peek at that paper now!  At the top, you see the course title and description.</a:t>
            </a:r>
          </a:p>
          <a:p>
            <a:endParaRPr lang="en-US" dirty="0" smtClean="0"/>
          </a:p>
          <a:p>
            <a:r>
              <a:rPr lang="en-US" dirty="0" smtClean="0"/>
              <a:t>Next is a</a:t>
            </a:r>
            <a:r>
              <a:rPr lang="en-US" baseline="0" dirty="0" smtClean="0"/>
              <a:t> description of what will be covered in the module.  Then, on the back there is a series of boxes.  COs, MOs Learning activities and assessments</a:t>
            </a:r>
          </a:p>
          <a:p>
            <a:endParaRPr lang="en-US" baseline="0" dirty="0" smtClean="0"/>
          </a:p>
        </p:txBody>
      </p:sp>
      <p:sp>
        <p:nvSpPr>
          <p:cNvPr id="4" name="Slide Number Placeholder 3"/>
          <p:cNvSpPr>
            <a:spLocks noGrp="1"/>
          </p:cNvSpPr>
          <p:nvPr>
            <p:ph type="sldNum" sz="quarter" idx="10"/>
          </p:nvPr>
        </p:nvSpPr>
        <p:spPr/>
        <p:txBody>
          <a:bodyPr/>
          <a:lstStyle/>
          <a:p>
            <a:fld id="{4543FA2C-F3C6-4E48-A591-7FBD66F478C4}" type="slidenum">
              <a:rPr lang="en-US" smtClean="0"/>
              <a:t>40</a:t>
            </a:fld>
            <a:endParaRPr lang="en-US"/>
          </a:p>
        </p:txBody>
      </p:sp>
    </p:spTree>
    <p:extLst>
      <p:ext uri="{BB962C8B-B14F-4D97-AF65-F5344CB8AC3E}">
        <p14:creationId xmlns:p14="http://schemas.microsoft.com/office/powerpoint/2010/main" val="3599469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are looking for “Design to Align . . . “you are in the right place!  If you are looking for a different session, this isn’t it!  </a:t>
            </a:r>
          </a:p>
          <a:p>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4</a:t>
            </a:fld>
            <a:endParaRPr lang="en-US"/>
          </a:p>
        </p:txBody>
      </p:sp>
    </p:spTree>
    <p:extLst>
      <p:ext uri="{BB962C8B-B14F-4D97-AF65-F5344CB8AC3E}">
        <p14:creationId xmlns:p14="http://schemas.microsoft.com/office/powerpoint/2010/main" val="1624771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activity the MODULE objectives</a:t>
            </a:r>
            <a:r>
              <a:rPr lang="en-US" baseline="0" dirty="0" smtClean="0"/>
              <a:t> are SET IN STONE!  These ARE the objectives for the module.  Your task is to ALIGN the module objectives with the appropriate course objectives by drawing arrows.  AND DO NOT BE SURPRISED if some of the course objectives DO NOT BELONG! So that is your first step .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41</a:t>
            </a:fld>
            <a:endParaRPr lang="en-US"/>
          </a:p>
        </p:txBody>
      </p:sp>
    </p:spTree>
    <p:extLst>
      <p:ext uri="{BB962C8B-B14F-4D97-AF65-F5344CB8AC3E}">
        <p14:creationId xmlns:p14="http://schemas.microsoft.com/office/powerpoint/2010/main" val="4217795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you are going to do the same with the instructional materials and the assessments.</a:t>
            </a:r>
            <a:r>
              <a:rPr lang="en-US" baseline="0" dirty="0" smtClean="0"/>
              <a:t>  So take a few minutes and work together to figure out which of these go together and which ones DON’T! AGAIN, THE MODULE OBJECTIVES ARE CORRECT, SO DON’T MESS WITH THOSE!</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42</a:t>
            </a:fld>
            <a:endParaRPr lang="en-US"/>
          </a:p>
        </p:txBody>
      </p:sp>
    </p:spTree>
    <p:extLst>
      <p:ext uri="{BB962C8B-B14F-4D97-AF65-F5344CB8AC3E}">
        <p14:creationId xmlns:p14="http://schemas.microsoft.com/office/powerpoint/2010/main" val="1245496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did it go??????? Did the COs and MOs align?  Did the learning activities support the MOs?  </a:t>
            </a:r>
            <a:r>
              <a:rPr lang="en-US" sz="1800" b="1" dirty="0" smtClean="0"/>
              <a:t>Were all the MOs assessed? </a:t>
            </a:r>
            <a:endParaRPr lang="en-US" sz="1800" b="1" dirty="0"/>
          </a:p>
        </p:txBody>
      </p:sp>
      <p:sp>
        <p:nvSpPr>
          <p:cNvPr id="4" name="Slide Number Placeholder 3"/>
          <p:cNvSpPr>
            <a:spLocks noGrp="1"/>
          </p:cNvSpPr>
          <p:nvPr>
            <p:ph type="sldNum" sz="quarter" idx="10"/>
          </p:nvPr>
        </p:nvSpPr>
        <p:spPr/>
        <p:txBody>
          <a:bodyPr/>
          <a:lstStyle/>
          <a:p>
            <a:fld id="{4543FA2C-F3C6-4E48-A591-7FBD66F478C4}" type="slidenum">
              <a:rPr lang="en-US" smtClean="0"/>
              <a:t>43</a:t>
            </a:fld>
            <a:endParaRPr lang="en-US"/>
          </a:p>
        </p:txBody>
      </p:sp>
    </p:spTree>
    <p:extLst>
      <p:ext uri="{BB962C8B-B14F-4D97-AF65-F5344CB8AC3E}">
        <p14:creationId xmlns:p14="http://schemas.microsoft.com/office/powerpoint/2010/main" val="199071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I often get questions like, HOW DO YOU DO IT	  Well, This is my template to check for alignment in my courses. It is just a simple table! And it is included in your handout.  I used this with my A&amp;P</a:t>
            </a:r>
            <a:r>
              <a:rPr lang="en-US" baseline="0" dirty="0" smtClean="0"/>
              <a:t> and my Nutrition courses.  Before I begin to write each of my modules, I take the time to complete this table.  I compile all the resources I might have on a given module, whether they be from publishing houses, are web-based, are from colleagues or if I have used them in the past and just fill in the columns, beginning with the course level objectives I will be including in the module.  I will tell you that it took me a bit of time to get into this mode of thinking so . . .</a:t>
            </a:r>
            <a:endParaRPr lang="en-US" dirty="0"/>
          </a:p>
        </p:txBody>
      </p:sp>
      <p:sp>
        <p:nvSpPr>
          <p:cNvPr id="4" name="Slide Number Placeholder 3"/>
          <p:cNvSpPr>
            <a:spLocks noGrp="1"/>
          </p:cNvSpPr>
          <p:nvPr>
            <p:ph type="sldNum" sz="quarter" idx="10"/>
          </p:nvPr>
        </p:nvSpPr>
        <p:spPr/>
        <p:txBody>
          <a:bodyPr/>
          <a:lstStyle/>
          <a:p>
            <a:fld id="{BC30F3DF-1BC0-4A6C-A29D-C18193DBF235}" type="slidenum">
              <a:rPr lang="en-US" smtClean="0"/>
              <a:t>44</a:t>
            </a:fld>
            <a:endParaRPr lang="en-US"/>
          </a:p>
        </p:txBody>
      </p:sp>
    </p:spTree>
    <p:extLst>
      <p:ext uri="{BB962C8B-B14F-4D97-AF65-F5344CB8AC3E}">
        <p14:creationId xmlns:p14="http://schemas.microsoft.com/office/powerpoint/2010/main" val="3009767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 . . For the first couple courses I designed and developed, I used this grid.  It is from the book “Understanding by Design” by Wiggins and </a:t>
            </a:r>
            <a:r>
              <a:rPr lang="en-US" dirty="0" err="1" smtClean="0"/>
              <a:t>McTighe</a:t>
            </a:r>
            <a:r>
              <a:rPr lang="en-US" dirty="0" smtClean="0"/>
              <a:t> and consists of three stages. Stage 1 is to identify the desired results, the objectives,  stage 2 encompasses determining acceptable evidence, which is the assessments,  and stage 3 details the learning plan, the materials and activities. </a:t>
            </a:r>
            <a:r>
              <a:rPr lang="en-US" baseline="0" dirty="0" smtClean="0"/>
              <a:t>The reference for this textbook is listed in your handout!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Notice in both of these models, the assessment piece comes BEFORE</a:t>
            </a:r>
            <a:r>
              <a:rPr lang="en-US" baseline="0" dirty="0" smtClean="0"/>
              <a:t> the learning activities are planned out.  Interesting!! </a:t>
            </a:r>
            <a:r>
              <a:rPr lang="en-US" dirty="0" smtClean="0"/>
              <a:t>.  By the way, just in case you were wondering about this the QM rubric is designed in the same way – learning objectives,</a:t>
            </a:r>
            <a:r>
              <a:rPr lang="en-US" baseline="0" dirty="0" smtClean="0"/>
              <a:t> GS 2, then assessments, GS3, then learning materials and activities, GS4 and GS5.</a:t>
            </a:r>
            <a:endParaRPr lang="en-US" dirty="0" smtClean="0"/>
          </a:p>
          <a:p>
            <a:endParaRPr lang="en-US" dirty="0"/>
          </a:p>
        </p:txBody>
      </p:sp>
      <p:sp>
        <p:nvSpPr>
          <p:cNvPr id="4" name="Slide Number Placeholder 3"/>
          <p:cNvSpPr>
            <a:spLocks noGrp="1"/>
          </p:cNvSpPr>
          <p:nvPr>
            <p:ph type="sldNum" sz="quarter" idx="10"/>
          </p:nvPr>
        </p:nvSpPr>
        <p:spPr/>
        <p:txBody>
          <a:bodyPr/>
          <a:lstStyle/>
          <a:p>
            <a:fld id="{BC30F3DF-1BC0-4A6C-A29D-C18193DBF235}" type="slidenum">
              <a:rPr lang="en-US" smtClean="0"/>
              <a:t>45</a:t>
            </a:fld>
            <a:endParaRPr lang="en-US"/>
          </a:p>
        </p:txBody>
      </p:sp>
    </p:spTree>
    <p:extLst>
      <p:ext uri="{BB962C8B-B14F-4D97-AF65-F5344CB8AC3E}">
        <p14:creationId xmlns:p14="http://schemas.microsoft.com/office/powerpoint/2010/main" val="819057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a:t>
            </a:r>
            <a:r>
              <a:rPr lang="en-US" baseline="0" dirty="0" smtClean="0"/>
              <a:t> an essential piece to this puzzle is </a:t>
            </a:r>
            <a:r>
              <a:rPr lang="en-US" dirty="0" smtClean="0"/>
              <a:t>how do I clearly communicate this alignment information to my learners?  How do they know there is a plan in place for their achievement of the goals I set before</a:t>
            </a:r>
            <a:r>
              <a:rPr lang="en-US" baseline="0" dirty="0" smtClean="0"/>
              <a:t> them?  We all have that expert blind spot, where we think our courses are so well-designed, that there would never be anything that we would have to do to improve it!   We know where everything is, we know what goes with what as far as assessments and objectives, so we think it must be obvious to our learners as well.  So, how do we ENSURE that it is obvious?</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46</a:t>
            </a:fld>
            <a:endParaRPr lang="en-US"/>
          </a:p>
        </p:txBody>
      </p:sp>
    </p:spTree>
    <p:extLst>
      <p:ext uri="{BB962C8B-B14F-4D97-AF65-F5344CB8AC3E}">
        <p14:creationId xmlns:p14="http://schemas.microsoft.com/office/powerpoint/2010/main" val="2484207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there are a gazillion ways to accomplish communicating alignment to your learners. So this is what it looks like in my course. This is the method I have chosen  . . .. For now.  I am always looking for new and improved ways to accomplish this type of communication!  First I show them the course objectives that will be addressed in the module, then the module level objectives AND THEIR LINK to the course objectives.  Now look at these course objectives Analyze, apply – these are higher order thinking skills, and I am beginning my scaffold to those skills by asking learners to identify, recall, differentiate. . . Knowing, we’ll GET TO THE ACTUAL ANALYSIS a bit later in the course . .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47</a:t>
            </a:fld>
            <a:endParaRPr lang="en-US"/>
          </a:p>
        </p:txBody>
      </p:sp>
    </p:spTree>
    <p:extLst>
      <p:ext uri="{BB962C8B-B14F-4D97-AF65-F5344CB8AC3E}">
        <p14:creationId xmlns:p14="http://schemas.microsoft.com/office/powerpoint/2010/main" val="2252754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show them the links</a:t>
            </a:r>
            <a:r>
              <a:rPr lang="en-US" baseline="0" dirty="0" smtClean="0"/>
              <a:t> that exist between the assessments and the learning objectives.  Again this is only ONE way to accomplish this communication to my learners.  There are many others . . . Which brings us to . .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49</a:t>
            </a:fld>
            <a:endParaRPr lang="en-US"/>
          </a:p>
        </p:txBody>
      </p:sp>
    </p:spTree>
    <p:extLst>
      <p:ext uri="{BB962C8B-B14F-4D97-AF65-F5344CB8AC3E}">
        <p14:creationId xmlns:p14="http://schemas.microsoft.com/office/powerpoint/2010/main" val="3098477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Lights, camera action!  Now is the time to think a moment and come up with your own personal action plan!  Something you are going to do THIS WEEKEND to address alignment in your course!  And yes, I MEAN ACT!  What are you GOING TO DO! Right! NOW!</a:t>
            </a:r>
            <a:r>
              <a:rPr lang="en-US" baseline="0" dirty="0" smtClean="0"/>
              <a:t> THIS! WEEK!???????    PAGE 5 on your handout – </a:t>
            </a:r>
            <a:r>
              <a:rPr lang="en-US" baseline="0" smtClean="0"/>
              <a:t>let’s get going!</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50</a:t>
            </a:fld>
            <a:endParaRPr lang="en-US"/>
          </a:p>
        </p:txBody>
      </p:sp>
    </p:spTree>
    <p:extLst>
      <p:ext uri="{BB962C8B-B14F-4D97-AF65-F5344CB8AC3E}">
        <p14:creationId xmlns:p14="http://schemas.microsoft.com/office/powerpoint/2010/main" val="2782672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 any</a:t>
            </a:r>
            <a:r>
              <a:rPr lang="en-US" baseline="0" dirty="0" smtClean="0"/>
              <a:t> final thoughts, questions, concerns, comments . . .??</a:t>
            </a:r>
            <a:endParaRPr lang="en-US" dirty="0"/>
          </a:p>
        </p:txBody>
      </p:sp>
      <p:sp>
        <p:nvSpPr>
          <p:cNvPr id="4" name="Slide Number Placeholder 3"/>
          <p:cNvSpPr>
            <a:spLocks noGrp="1"/>
          </p:cNvSpPr>
          <p:nvPr>
            <p:ph type="sldNum" sz="quarter" idx="10"/>
          </p:nvPr>
        </p:nvSpPr>
        <p:spPr/>
        <p:txBody>
          <a:bodyPr/>
          <a:lstStyle/>
          <a:p>
            <a:fld id="{026D52FD-97DC-4C94-A9B3-18069D420AA2}" type="slidenum">
              <a:rPr lang="en-US" smtClean="0"/>
              <a:t>51</a:t>
            </a:fld>
            <a:endParaRPr lang="en-US"/>
          </a:p>
        </p:txBody>
      </p:sp>
    </p:spTree>
    <p:extLst>
      <p:ext uri="{BB962C8B-B14F-4D97-AF65-F5344CB8AC3E}">
        <p14:creationId xmlns:p14="http://schemas.microsoft.com/office/powerpoint/2010/main" val="425598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begin, a show</a:t>
            </a:r>
            <a:r>
              <a:rPr lang="en-US" baseline="0" dirty="0" smtClean="0"/>
              <a:t> of hands </a:t>
            </a:r>
            <a:r>
              <a:rPr lang="en-US" dirty="0" smtClean="0"/>
              <a:t>please</a:t>
            </a:r>
          </a:p>
          <a:p>
            <a:endParaRPr lang="en-US" dirty="0" smtClean="0"/>
          </a:p>
          <a:p>
            <a:r>
              <a:rPr lang="en-US" dirty="0" smtClean="0"/>
              <a:t>K12 faculty</a:t>
            </a:r>
          </a:p>
          <a:p>
            <a:r>
              <a:rPr lang="en-US" dirty="0" smtClean="0"/>
              <a:t>Higher </a:t>
            </a:r>
            <a:r>
              <a:rPr lang="en-US" dirty="0" err="1" smtClean="0"/>
              <a:t>ed</a:t>
            </a:r>
            <a:r>
              <a:rPr lang="en-US" dirty="0" smtClean="0"/>
              <a:t> faculty</a:t>
            </a:r>
          </a:p>
          <a:p>
            <a:r>
              <a:rPr lang="en-US" dirty="0" smtClean="0"/>
              <a:t>IDs</a:t>
            </a:r>
          </a:p>
          <a:p>
            <a:r>
              <a:rPr lang="en-US" dirty="0" smtClean="0"/>
              <a:t>Admin?</a:t>
            </a:r>
          </a:p>
          <a:p>
            <a:r>
              <a:rPr lang="en-US" dirty="0" smtClean="0"/>
              <a:t>New</a:t>
            </a:r>
            <a:r>
              <a:rPr lang="en-US" baseline="0" dirty="0" smtClean="0"/>
              <a:t> to QM???</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5</a:t>
            </a:fld>
            <a:endParaRPr lang="en-US"/>
          </a:p>
        </p:txBody>
      </p:sp>
    </p:spTree>
    <p:extLst>
      <p:ext uri="{BB962C8B-B14F-4D97-AF65-F5344CB8AC3E}">
        <p14:creationId xmlns:p14="http://schemas.microsoft.com/office/powerpoint/2010/main" val="19836259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all for coming</a:t>
            </a:r>
            <a:r>
              <a:rPr lang="en-US" baseline="0" dirty="0" smtClean="0"/>
              <a:t> – I hope you find some of this information useful as you continue on your own QM journey!</a:t>
            </a:r>
            <a:endParaRPr lang="en-US" dirty="0"/>
          </a:p>
        </p:txBody>
      </p:sp>
      <p:sp>
        <p:nvSpPr>
          <p:cNvPr id="4" name="Slide Number Placeholder 3"/>
          <p:cNvSpPr>
            <a:spLocks noGrp="1"/>
          </p:cNvSpPr>
          <p:nvPr>
            <p:ph type="sldNum" sz="quarter" idx="10"/>
          </p:nvPr>
        </p:nvSpPr>
        <p:spPr/>
        <p:txBody>
          <a:bodyPr/>
          <a:lstStyle/>
          <a:p>
            <a:fld id="{026D52FD-97DC-4C94-A9B3-18069D420AA2}" type="slidenum">
              <a:rPr lang="en-US" smtClean="0"/>
              <a:t>52</a:t>
            </a:fld>
            <a:endParaRPr lang="en-US"/>
          </a:p>
        </p:txBody>
      </p:sp>
    </p:spTree>
    <p:extLst>
      <p:ext uri="{BB962C8B-B14F-4D97-AF65-F5344CB8AC3E}">
        <p14:creationId xmlns:p14="http://schemas.microsoft.com/office/powerpoint/2010/main" val="4109263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subtitle of this presentation is “ . . .let’s start at the beginning” –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6</a:t>
            </a:fld>
            <a:endParaRPr lang="en-US"/>
          </a:p>
        </p:txBody>
      </p:sp>
    </p:spTree>
    <p:extLst>
      <p:ext uri="{BB962C8B-B14F-4D97-AF65-F5344CB8AC3E}">
        <p14:creationId xmlns:p14="http://schemas.microsoft.com/office/powerpoint/2010/main" val="2157169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“at the beginning”, as Julie Andrews tells us, that’s a very good place to start, and NO , I am not going to sing it for you!</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7</a:t>
            </a:fld>
            <a:endParaRPr lang="en-US"/>
          </a:p>
        </p:txBody>
      </p:sp>
    </p:spTree>
    <p:extLst>
      <p:ext uri="{BB962C8B-B14F-4D97-AF65-F5344CB8AC3E}">
        <p14:creationId xmlns:p14="http://schemas.microsoft.com/office/powerpoint/2010/main" val="3191425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are talking about alignment IN A COURSE, what exactly does that mean???  For your introductory activity today, you and your partners came up with a 3 word phrase that described alignment.</a:t>
            </a:r>
            <a:r>
              <a:rPr lang="en-US" baseline="0" dirty="0" smtClean="0"/>
              <a:t>  Let’s share what some of those were . . . . .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8</a:t>
            </a:fld>
            <a:endParaRPr lang="en-US"/>
          </a:p>
        </p:txBody>
      </p:sp>
    </p:spTree>
    <p:extLst>
      <p:ext uri="{BB962C8B-B14F-4D97-AF65-F5344CB8AC3E}">
        <p14:creationId xmlns:p14="http://schemas.microsoft.com/office/powerpoint/2010/main" val="2365551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we put it all together . . .</a:t>
            </a:r>
            <a:endParaRPr lang="en-US" dirty="0"/>
          </a:p>
        </p:txBody>
      </p:sp>
      <p:sp>
        <p:nvSpPr>
          <p:cNvPr id="4" name="Slide Number Placeholder 3"/>
          <p:cNvSpPr>
            <a:spLocks noGrp="1"/>
          </p:cNvSpPr>
          <p:nvPr>
            <p:ph type="sldNum" sz="quarter" idx="10"/>
          </p:nvPr>
        </p:nvSpPr>
        <p:spPr/>
        <p:txBody>
          <a:bodyPr/>
          <a:lstStyle/>
          <a:p>
            <a:fld id="{4543FA2C-F3C6-4E48-A591-7FBD66F478C4}" type="slidenum">
              <a:rPr lang="en-US" smtClean="0"/>
              <a:t>9</a:t>
            </a:fld>
            <a:endParaRPr lang="en-US"/>
          </a:p>
        </p:txBody>
      </p:sp>
    </p:spTree>
    <p:extLst>
      <p:ext uri="{BB962C8B-B14F-4D97-AF65-F5344CB8AC3E}">
        <p14:creationId xmlns:p14="http://schemas.microsoft.com/office/powerpoint/2010/main" val="1141486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B7E2B7D-998C-41B7-8AC0-CDCCC339700E}" type="datetimeFigureOut">
              <a:rPr lang="en-US" smtClean="0"/>
              <a:t>10/21/2016</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E977C869-DB86-4807-BF27-CA974F97BF4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7E2B7D-998C-41B7-8AC0-CDCCC339700E}" type="datetimeFigureOut">
              <a:rPr lang="en-US" smtClean="0"/>
              <a:t>10/21/2016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7C869-DB86-4807-BF27-CA974F97BF4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7E2B7D-998C-41B7-8AC0-CDCCC339700E}" type="datetimeFigureOut">
              <a:rPr lang="en-US" smtClean="0"/>
              <a:t>10/21/2016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7C869-DB86-4807-BF27-CA974F97BF4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4B7E2B7D-998C-41B7-8AC0-CDCCC339700E}" type="datetimeFigureOut">
              <a:rPr lang="en-US" smtClean="0"/>
              <a:t>10/21/2016</a:t>
            </a:fld>
            <a:endParaRPr lang="en-US"/>
          </a:p>
        </p:txBody>
      </p:sp>
      <p:sp>
        <p:nvSpPr>
          <p:cNvPr id="9" name="Slide Number Placeholder 8"/>
          <p:cNvSpPr>
            <a:spLocks noGrp="1"/>
          </p:cNvSpPr>
          <p:nvPr>
            <p:ph type="sldNum" sz="quarter" idx="15"/>
          </p:nvPr>
        </p:nvSpPr>
        <p:spPr/>
        <p:txBody>
          <a:bodyPr rtlCol="0"/>
          <a:lstStyle/>
          <a:p>
            <a:fld id="{E977C869-DB86-4807-BF27-CA974F97BF43}"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4B7E2B7D-998C-41B7-8AC0-CDCCC339700E}" type="datetimeFigureOut">
              <a:rPr lang="en-US" smtClean="0"/>
              <a:t>10/21/2016</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E977C869-DB86-4807-BF27-CA974F97BF4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B7E2B7D-998C-41B7-8AC0-CDCCC339700E}" type="datetimeFigureOut">
              <a:rPr lang="en-US" smtClean="0"/>
              <a:t>10/21/2016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7C869-DB86-4807-BF27-CA974F97BF43}"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cap="none" baseline="0"/>
            </a:lvl1pPr>
          </a:lstStyle>
          <a:p>
            <a:r>
              <a:rPr kumimoji="0" lang="en-US" dirty="0" smtClean="0"/>
              <a:t>Click to edit Master title style</a:t>
            </a:r>
            <a:endParaRPr kumimoji="0" lang="en-US" dirty="0"/>
          </a:p>
        </p:txBody>
      </p:sp>
      <p:sp>
        <p:nvSpPr>
          <p:cNvPr id="7" name="Date Placeholder 6"/>
          <p:cNvSpPr>
            <a:spLocks noGrp="1"/>
          </p:cNvSpPr>
          <p:nvPr>
            <p:ph type="dt" sz="half" idx="10"/>
          </p:nvPr>
        </p:nvSpPr>
        <p:spPr/>
        <p:txBody>
          <a:bodyPr/>
          <a:lstStyle/>
          <a:p>
            <a:fld id="{4B7E2B7D-998C-41B7-8AC0-CDCCC339700E}" type="datetimeFigureOut">
              <a:rPr lang="en-US" smtClean="0"/>
              <a:t>10/21/2016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7C869-DB86-4807-BF27-CA974F97BF43}"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4B7E2B7D-998C-41B7-8AC0-CDCCC339700E}" type="datetimeFigureOut">
              <a:rPr lang="en-US" smtClean="0"/>
              <a:t>10/21/2016</a:t>
            </a:fld>
            <a:endParaRPr lang="en-US"/>
          </a:p>
        </p:txBody>
      </p:sp>
      <p:sp>
        <p:nvSpPr>
          <p:cNvPr id="7" name="Slide Number Placeholder 6"/>
          <p:cNvSpPr>
            <a:spLocks noGrp="1"/>
          </p:cNvSpPr>
          <p:nvPr>
            <p:ph type="sldNum" sz="quarter" idx="11"/>
          </p:nvPr>
        </p:nvSpPr>
        <p:spPr/>
        <p:txBody>
          <a:bodyPr rtlCol="0"/>
          <a:lstStyle/>
          <a:p>
            <a:fld id="{E977C869-DB86-4807-BF27-CA974F97BF43}"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E2B7D-998C-41B7-8AC0-CDCCC339700E}" type="datetimeFigureOut">
              <a:rPr lang="en-US" smtClean="0"/>
              <a:t>10/21/2016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7C869-DB86-4807-BF27-CA974F97BF4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4B7E2B7D-998C-41B7-8AC0-CDCCC339700E}" type="datetimeFigureOut">
              <a:rPr lang="en-US" smtClean="0"/>
              <a:t>10/21/2016</a:t>
            </a:fld>
            <a:endParaRPr lang="en-US"/>
          </a:p>
        </p:txBody>
      </p:sp>
      <p:sp>
        <p:nvSpPr>
          <p:cNvPr id="22" name="Slide Number Placeholder 21"/>
          <p:cNvSpPr>
            <a:spLocks noGrp="1"/>
          </p:cNvSpPr>
          <p:nvPr>
            <p:ph type="sldNum" sz="quarter" idx="15"/>
          </p:nvPr>
        </p:nvSpPr>
        <p:spPr/>
        <p:txBody>
          <a:bodyPr rtlCol="0"/>
          <a:lstStyle/>
          <a:p>
            <a:fld id="{E977C869-DB86-4807-BF27-CA974F97BF43}"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4B7E2B7D-998C-41B7-8AC0-CDCCC339700E}" type="datetimeFigureOut">
              <a:rPr lang="en-US" smtClean="0"/>
              <a:t>10/21/2016</a:t>
            </a:fld>
            <a:endParaRPr lang="en-US"/>
          </a:p>
        </p:txBody>
      </p:sp>
      <p:sp>
        <p:nvSpPr>
          <p:cNvPr id="18" name="Slide Number Placeholder 17"/>
          <p:cNvSpPr>
            <a:spLocks noGrp="1"/>
          </p:cNvSpPr>
          <p:nvPr>
            <p:ph type="sldNum" sz="quarter" idx="11"/>
          </p:nvPr>
        </p:nvSpPr>
        <p:spPr/>
        <p:txBody>
          <a:bodyPr rtlCol="0"/>
          <a:lstStyle/>
          <a:p>
            <a:fld id="{E977C869-DB86-4807-BF27-CA974F97BF43}"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B7E2B7D-998C-41B7-8AC0-CDCCC339700E}" type="datetimeFigureOut">
              <a:rPr lang="en-US" smtClean="0"/>
              <a:t>10/21/2016</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977C869-DB86-4807-BF27-CA974F97BF4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www.flickr.com/photos/7815007@N07/7464620182/in/photolist-cnC8vY-pFKCsf-aHMgN6-2h72CE-4uV1Nw-dQCGpE-8D6FZk-bv5Pfs-bv5P9s-2iZXX9-2hfC3h-84srT2-9R72DY-dW5GbF-bi2Qg6-758uT4-uzEocB-uUTnbL-g8FSN7-dpuyVm-3b2mrh-ej4whN-6ttJxq-abqT9a-ej4x8C-8wf2AB-8XTUsH-uYMMFS-CGDJMT-qCSRuS-8CxQ1k-bP4dYV-8CAXf3-6ef53-8CAUJj-pJGNca-ej4wgm-ej4wVj-eiXNGD-aNc2aK-djtNWJ-hjD6jS-7EgwHA-jMHsAo-jz8YAW-9EsJNx-gkJsTB-bxgWNr-eiXN4r-eiXMnR"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www.flickr.com/photos/volvob12b/11137270595/in/photolist-hYaqwP-6WXNL-5Bnn7a-fmMTYF-7aK3Es-dUk2ev-fJj6jT-bD6mfb-dtrEbv-7ggfPB-n69hQ-6467jF-9uCAmC-dgxTP4-h53XGu-c2LFqN-jsUeA9-e3RTGU-RMqK2-eg277C-dYG4Ci-ba7Dtn-mjiVVM-bV4bWv-k9S7EY-dtvGwn-6G4eGA-cb8LYQ-7Brney-dLm5wR-pnYrgN-ebXZzg-f5Kinp-5WzV15-bqNLqF-8iQyrE-4KB2en-f817Mz-nNtF86-6MCsWK-av6gbi-dJu9p4-hpR6Ye-KPyAu-iMpMyu-dtBfyd-JDHTAw-gubVsQ-bVka26-dHoDF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www.flickr.com/photos/gwpublichealth/14227865803/in/photolist-nFgwP6-rpNXx7-84WsDF-84Wsm2-qgGTGB-84ZHTj-84WA3X-84ZJK9-84ZCmo-84WtDH-84ZCKf-84ZBy3-84ZJ35-84Wrgc-rcmRiV-9Jr4xS-84Wzu6-84ZDoo-84ZFQj-8VpVzp-84WsYT-9Jr4zA-84Wyoz-6HvXiF-84WvHe-84Zzc1-5paGyW-84WAex-r5D2rL-84ZDyj-84Zxeb-6HzYB3-6NLL7D-84ZHy5-6HAzjQ-84WvRk-6HA9DA-84Wt9a-5JYt7u-84Wtjv-84Wud8-84Wy7e-84ZE3G-nhvaF3-zMka-84WtTk-84ZGNo-smDRF3-6weeUF-84ZA1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www.flickr.com/photos/alancleaver/2661425133/in/photolist-54buYe-b7wRTX-5GuNLX-bxyXVG-9aJtJx-6Uw4Qj-7LqDpR-8QY7ri-bvo5FR-nD4H8D-6zXq7Y-8wJDVb-q3ubs-dFx5a4-dKotC4-8zP678-9JA3oF-5fcLF1-7HgkV-9vMk9m-5BWVUb-68dr94-6VUD9t-5H7mah-6Vtffp-4TW8aT-8Qsd5w-4wRDmW-5WudA5-dCsDM5-6Co9V1-aub4Vb-dGxhVt-5gbjRW-mLTYN7-4Ls7JH-5Sq6EH-bLtDwD-bpNZnC-6rF7ET-3dk2wS-7acemE-6qkwhA-8NZJnq-5BJ3Rk-6aiCzg-8YgTxs-8Pzjiq-baTXfX-4uuk3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www.clipartbest.com/clipart-McLLqg8c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creativecommons.org/licenses/by-nc/2.0" TargetMode="External"/><Relationship Id="rId5" Type="http://schemas.openxmlformats.org/officeDocument/2006/relationships/hyperlink" Target="https://www.flickr.com/photos/tjblackwell/" TargetMode="External"/><Relationship Id="rId4" Type="http://schemas.openxmlformats.org/officeDocument/2006/relationships/hyperlink" Target="https://www.flickr.com/photos/tjblackwell/6872444150/in/photolist-bti5do-9TZQhm-ayM3J6-qyHfP6-aebr5R-pDTNVC-vcQmpJ-7NLhHo-jq95jd-7NLAMo-8N79Vo-7NGCog-7NLA9S-a9VMHc-7bCyhJ-eE4kFJ-ahPRcZ-7WdUm3-ai865J-pa7sUf-7WdW55-hm2cs4-hm2bkV-hm3FAp-hm2rUb-7WaB9e-7WdVmY-7WaDVv-7WaDDv-7WdUxm-7WdWkq-7WaEAg-7WaCHZ-7WaBSM-hm27Sx-hm2ysu-hm1WPX-hm3rnz-hm3o8Z-hm3jPp-hm2ffY-hm3eTc-hm2ce7-hm1Fb2-hm3ctT-hm2a9A-7Frxzc-8e49UB-5FAr9a-6WZihk"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4.tmp"/><Relationship Id="rId4" Type="http://schemas.openxmlformats.org/officeDocument/2006/relationships/image" Target="../media/image33.tmp"/></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hyperlink" Target="https://www.flickr.com/photos/dotbenjamin/2843144877/in/photolist-5keRVg-rQ5QgF-9p569u-tRuSp-ardfy9-4BkoTp-6qqxmm-fbjDek-8ymgpW-muUZZa-6qqxhd-6qqFsQ-dynmfU-5Jgjwi-7uzWio-bGow5R-aUuBBv-72XYYp-6qmo8D-qru8He-aPXRmV-yHjZ2-7T7keV-5d83cF-bttGz1-b8irFM-9uQw4d-58Z56U-78Rt8B-7oziWZ-v1YL8A-66iLF1-dnyo7s-7C26FY-74yS9S-767M5P-74uXZZ-78Vnom-78Rvep-3M9LG-78RuBz-78VmXb-78VnAd-78Vnk9-dymfuD-76bFfs-78Vm9N-78RtMk-csw9gJ-78VncA"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hyperlink" Target="https://www.flickr.com/photos/integraldan/132123383/in/photolist-cFaFn-5Xm8z-6Xts4B-eAVDT3-4ev9Yw-uNnPt-8a8jfL-5Q5EB7-9d5m9o-6goTDr-9PASxh-2hf8Xr-cyg4vL-eYUjLq-8v6nQN-9nTJhY-hk6zt7-nM85z9-aZuaEM-fv86Po-hX6vf8-gwTYyx-9q8QQw-7z4XfA-e8eV2p-7EKBnf-acAGy6-mAMAcg-dUVkUp-7DPqr-e8YPg3-aUUWUk-dz2ndd-6s1x7g-agqXMU-5YTUUc-6mx28M-ibDdoo-nnZTCj-8n29z1-fCeBe6-7Df2hk-PxfcY-7CavbS-eJrLwG-aUUQHk-aUUSLZ-aUUWdi-bVD9s1-aUUTH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hyperlink" Target="https://www.flickr.com/photos/jstar/409405305/in/photolist-CbiWa-aEAJPk-dYPs6L-93yTyF-acViqJ-6EdwD-7p9eYJ-4XZEyr-gHbDx-5Np7Ze-eJ9rcx-7EXCVv-5MV9hk-4MHZGE-6H9QCq-8WGcDB-6xf62k-fBy18e-i7vJFq-gJ2gzj-9cXaQE-5cwJHq-7r8Wge-8fzSe1-7YWc3c-8fzSdE-6c55m-vobkp-7pCnCU-9ZErcD-7HbPjN-7GpXg9-62HVvk-62NbiE-9EZzC8-6jaTzu-5eU9ts-69DoQq-5LuVR-AnE81-naZfS-2AegAZ-6K41qv-6HgnYz-77L35X-4BCrGK-9ucNwA-asPSBn-77Kyuc-77HFW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descr="C:\Users\Jane\Pictures\QM8\EDducks-in-a-row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1628"/>
            <a:ext cx="11201400" cy="720962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245165" y="533400"/>
            <a:ext cx="8729870" cy="3810000"/>
          </a:xfrm>
        </p:spPr>
        <p:txBody>
          <a:bodyPr>
            <a:normAutofit fontScale="90000"/>
          </a:bodyPr>
          <a:lstStyle/>
          <a:p>
            <a:pPr algn="ctr"/>
            <a:r>
              <a:rPr lang="en-US" sz="3200" b="0" cap="none" dirty="0" smtClean="0">
                <a:solidFill>
                  <a:schemeClr val="accent2">
                    <a:lumMod val="75000"/>
                  </a:schemeClr>
                </a:solidFill>
              </a:rPr>
              <a:t>Please form groups of 3 people </a:t>
            </a:r>
            <a:r>
              <a:rPr lang="en-US" sz="3200" b="0" cap="none" dirty="0">
                <a:solidFill>
                  <a:schemeClr val="accent2">
                    <a:lumMod val="75000"/>
                  </a:schemeClr>
                </a:solidFill>
              </a:rPr>
              <a:t>that that have the </a:t>
            </a:r>
            <a:r>
              <a:rPr lang="en-US" sz="3200" b="0" i="1" cap="none" dirty="0">
                <a:solidFill>
                  <a:schemeClr val="accent2">
                    <a:lumMod val="75000"/>
                  </a:schemeClr>
                </a:solidFill>
              </a:rPr>
              <a:t>same color </a:t>
            </a:r>
            <a:r>
              <a:rPr lang="en-US" sz="3200" b="0" cap="none" dirty="0">
                <a:solidFill>
                  <a:schemeClr val="accent2">
                    <a:lumMod val="75000"/>
                  </a:schemeClr>
                </a:solidFill>
              </a:rPr>
              <a:t>index card </a:t>
            </a:r>
            <a:r>
              <a:rPr lang="en-US" sz="3200" b="0" cap="none" dirty="0" smtClean="0">
                <a:solidFill>
                  <a:schemeClr val="accent2">
                    <a:lumMod val="75000"/>
                  </a:schemeClr>
                </a:solidFill>
              </a:rPr>
              <a:t/>
            </a:r>
            <a:br>
              <a:rPr lang="en-US" sz="3200" b="0" cap="none" dirty="0" smtClean="0">
                <a:solidFill>
                  <a:schemeClr val="accent2">
                    <a:lumMod val="75000"/>
                  </a:schemeClr>
                </a:solidFill>
              </a:rPr>
            </a:br>
            <a:r>
              <a:rPr lang="en-US" sz="3200" b="0" cap="none" dirty="0" smtClean="0">
                <a:solidFill>
                  <a:schemeClr val="accent2">
                    <a:lumMod val="75000"/>
                  </a:schemeClr>
                </a:solidFill>
              </a:rPr>
              <a:t>(it is best if </a:t>
            </a:r>
            <a:r>
              <a:rPr lang="en-US" sz="3200" b="0" i="1" cap="none" dirty="0" smtClean="0">
                <a:solidFill>
                  <a:schemeClr val="accent2">
                    <a:lumMod val="75000"/>
                  </a:schemeClr>
                </a:solidFill>
              </a:rPr>
              <a:t>you do not know  </a:t>
            </a:r>
            <a:r>
              <a:rPr lang="en-US" sz="3200" b="0" cap="none" dirty="0" smtClean="0">
                <a:solidFill>
                  <a:schemeClr val="accent2">
                    <a:lumMod val="75000"/>
                  </a:schemeClr>
                </a:solidFill>
              </a:rPr>
              <a:t>the folks in your group, for after all,</a:t>
            </a:r>
            <a:r>
              <a:rPr lang="en-US" sz="3200" b="0" i="1" cap="none" dirty="0" smtClean="0">
                <a:solidFill>
                  <a:schemeClr val="accent2">
                    <a:lumMod val="75000"/>
                  </a:schemeClr>
                </a:solidFill>
              </a:rPr>
              <a:t> </a:t>
            </a:r>
            <a:br>
              <a:rPr lang="en-US" sz="3200" b="0" i="1" cap="none" dirty="0" smtClean="0">
                <a:solidFill>
                  <a:schemeClr val="accent2">
                    <a:lumMod val="75000"/>
                  </a:schemeClr>
                </a:solidFill>
              </a:rPr>
            </a:br>
            <a:r>
              <a:rPr lang="en-US" sz="3200" b="0" cap="none" dirty="0" smtClean="0">
                <a:solidFill>
                  <a:schemeClr val="accent2">
                    <a:lumMod val="75000"/>
                  </a:schemeClr>
                </a:solidFill>
              </a:rPr>
              <a:t>NATIONAL </a:t>
            </a:r>
            <a:r>
              <a:rPr lang="en-US" sz="3200" b="0" cap="none" dirty="0">
                <a:solidFill>
                  <a:schemeClr val="accent2">
                    <a:lumMod val="75000"/>
                  </a:schemeClr>
                </a:solidFill>
              </a:rPr>
              <a:t>CONFERENCE=NETWORKING)</a:t>
            </a:r>
            <a:br>
              <a:rPr lang="en-US" sz="3200" b="0" cap="none" dirty="0">
                <a:solidFill>
                  <a:schemeClr val="accent2">
                    <a:lumMod val="75000"/>
                  </a:schemeClr>
                </a:solidFill>
              </a:rPr>
            </a:br>
            <a:r>
              <a:rPr lang="en-US" sz="3200" b="0" cap="none" dirty="0" smtClean="0">
                <a:solidFill>
                  <a:schemeClr val="accent2">
                    <a:lumMod val="75000"/>
                  </a:schemeClr>
                </a:solidFill>
              </a:rPr>
              <a:t/>
            </a:r>
            <a:br>
              <a:rPr lang="en-US" sz="3200" b="0" cap="none" dirty="0" smtClean="0">
                <a:solidFill>
                  <a:schemeClr val="accent2">
                    <a:lumMod val="75000"/>
                  </a:schemeClr>
                </a:solidFill>
              </a:rPr>
            </a:br>
            <a:r>
              <a:rPr lang="en-US" sz="3200" b="0" cap="none" dirty="0">
                <a:solidFill>
                  <a:schemeClr val="accent2">
                    <a:lumMod val="75000"/>
                  </a:schemeClr>
                </a:solidFill>
              </a:rPr>
              <a:t/>
            </a:r>
            <a:br>
              <a:rPr lang="en-US" sz="3200" b="0" cap="none" dirty="0">
                <a:solidFill>
                  <a:schemeClr val="accent2">
                    <a:lumMod val="75000"/>
                  </a:schemeClr>
                </a:solidFill>
              </a:rPr>
            </a:br>
            <a:endParaRPr lang="en-US" sz="3200" b="0" cap="none" dirty="0">
              <a:solidFill>
                <a:schemeClr val="accent2">
                  <a:lumMod val="75000"/>
                </a:schemeClr>
              </a:solidFill>
            </a:endParaRPr>
          </a:p>
        </p:txBody>
      </p:sp>
      <p:sp>
        <p:nvSpPr>
          <p:cNvPr id="10" name="Subtitle 9"/>
          <p:cNvSpPr>
            <a:spLocks noGrp="1"/>
          </p:cNvSpPr>
          <p:nvPr>
            <p:ph type="subTitle" idx="1"/>
          </p:nvPr>
        </p:nvSpPr>
        <p:spPr>
          <a:xfrm>
            <a:off x="234950" y="4419600"/>
            <a:ext cx="8750300" cy="2057400"/>
          </a:xfrm>
        </p:spPr>
        <p:txBody>
          <a:bodyPr>
            <a:normAutofit/>
          </a:bodyPr>
          <a:lstStyle/>
          <a:p>
            <a:pPr algn="ctr"/>
            <a:r>
              <a:rPr lang="en-US" sz="3200" dirty="0" smtClean="0"/>
              <a:t>Introduce yourself and </a:t>
            </a:r>
            <a:r>
              <a:rPr lang="en-US" sz="3200" i="1" dirty="0" smtClean="0"/>
              <a:t>working as a group</a:t>
            </a:r>
            <a:r>
              <a:rPr lang="en-US" sz="3200" dirty="0" smtClean="0"/>
              <a:t>, write a THREE WORD PHRASE that describes ALIGNMENT in an instructional course</a:t>
            </a:r>
            <a:endParaRPr lang="en-US" sz="3200" i="1" dirty="0">
              <a:latin typeface="+mj-lt"/>
            </a:endParaRPr>
          </a:p>
        </p:txBody>
      </p:sp>
      <p:sp>
        <p:nvSpPr>
          <p:cNvPr id="2" name="TextBox 1"/>
          <p:cNvSpPr txBox="1"/>
          <p:nvPr/>
        </p:nvSpPr>
        <p:spPr>
          <a:xfrm>
            <a:off x="5943600" y="43070"/>
            <a:ext cx="3657600" cy="184666"/>
          </a:xfrm>
          <a:prstGeom prst="rect">
            <a:avLst/>
          </a:prstGeom>
          <a:noFill/>
        </p:spPr>
        <p:txBody>
          <a:bodyPr wrap="square" rtlCol="0">
            <a:spAutoFit/>
          </a:bodyPr>
          <a:lstStyle/>
          <a:p>
            <a:r>
              <a:rPr lang="en-US" sz="600" dirty="0" smtClean="0"/>
              <a:t>http://melvillegroup.com/challenges/sales-marketing-operations-alignment</a:t>
            </a:r>
            <a:endParaRPr lang="en-US" sz="600" dirty="0"/>
          </a:p>
        </p:txBody>
      </p:sp>
    </p:spTree>
    <p:extLst>
      <p:ext uri="{BB962C8B-B14F-4D97-AF65-F5344CB8AC3E}">
        <p14:creationId xmlns:p14="http://schemas.microsoft.com/office/powerpoint/2010/main" val="2733770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423012" y="914400"/>
            <a:ext cx="6282554" cy="923330"/>
          </a:xfrm>
          <a:prstGeom prst="rect">
            <a:avLst/>
          </a:prstGeom>
          <a:noFill/>
        </p:spPr>
        <p:txBody>
          <a:bodyPr wrap="non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 = Objectives</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Rectangle 3"/>
          <p:cNvSpPr/>
          <p:nvPr/>
        </p:nvSpPr>
        <p:spPr>
          <a:xfrm>
            <a:off x="1763683" y="2668080"/>
            <a:ext cx="5601213" cy="923330"/>
          </a:xfrm>
          <a:prstGeom prst="rect">
            <a:avLst/>
          </a:prstGeom>
          <a:noFill/>
        </p:spPr>
        <p:txBody>
          <a:bodyPr wrap="non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HOW = Activities</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Rectangle 4"/>
          <p:cNvSpPr/>
          <p:nvPr/>
        </p:nvSpPr>
        <p:spPr>
          <a:xfrm>
            <a:off x="894855" y="4421761"/>
            <a:ext cx="7338869" cy="923330"/>
          </a:xfrm>
          <a:prstGeom prst="rect">
            <a:avLst/>
          </a:prstGeom>
          <a:noFill/>
        </p:spPr>
        <p:txBody>
          <a:bodyPr wrap="non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ASSESS = Assessments</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40390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descr="C:\Users\Jane\Pictures\QM_HighEdProg2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10458"/>
            <a:ext cx="5181599" cy="6547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068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86838" y="16565"/>
            <a:ext cx="6551794" cy="609397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extrusionH="57150" contourW="6350" prstMaterial="metal">
              <a:bevelT w="127000" h="31750" prst="coolSlant"/>
              <a:contourClr>
                <a:schemeClr val="accent1">
                  <a:shade val="75000"/>
                </a:schemeClr>
              </a:contourClr>
            </a:sp3d>
          </a:bodyPr>
          <a:lstStyle/>
          <a:p>
            <a:pPr algn="ctr"/>
            <a:r>
              <a:rPr lang="en-US" sz="13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5 </a:t>
            </a:r>
          </a:p>
          <a:p>
            <a:pPr algn="ctr"/>
            <a:r>
              <a:rPr lang="en-US" sz="13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out of </a:t>
            </a:r>
          </a:p>
          <a:p>
            <a:pPr algn="ctr"/>
            <a:r>
              <a:rPr lang="en-US" sz="13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8</a:t>
            </a:r>
            <a:endParaRPr lang="en-US" sz="13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Tree>
    <p:extLst>
      <p:ext uri="{BB962C8B-B14F-4D97-AF65-F5344CB8AC3E}">
        <p14:creationId xmlns:p14="http://schemas.microsoft.com/office/powerpoint/2010/main" val="1275260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ignment represented as a building of columns, with Learning Objectives (2.1 and 2.2) as the foundation, Assessments (3.1) as the roof, and Instructional Materials (4.1), Course Activities (5.1) and Course Tools (6.1) as the columns supporting and connecting the tw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1079000"/>
            <a:ext cx="5143500" cy="4572000"/>
          </a:xfrm>
          <a:prstGeom prst="rect">
            <a:avLst/>
          </a:prstGeom>
        </p:spPr>
      </p:pic>
      <p:sp>
        <p:nvSpPr>
          <p:cNvPr id="4" name="Content Placeholder 4"/>
          <p:cNvSpPr txBox="1">
            <a:spLocks/>
          </p:cNvSpPr>
          <p:nvPr/>
        </p:nvSpPr>
        <p:spPr>
          <a:xfrm>
            <a:off x="628650" y="1565850"/>
            <a:ext cx="7886700" cy="4351338"/>
          </a:xfrm>
          <a:prstGeom prst="rect">
            <a:avLst/>
          </a:prstGeom>
        </p:spPr>
        <p:txBody>
          <a:bodyPr anchor="b" anchorCtr="1">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US" sz="1200" dirty="0" smtClean="0"/>
              <a:t>Submitted by James </a:t>
            </a:r>
            <a:r>
              <a:rPr lang="en-US" sz="1200" dirty="0" err="1" smtClean="0"/>
              <a:t>Fowlkes</a:t>
            </a:r>
            <a:r>
              <a:rPr lang="en-US" sz="1200" dirty="0" smtClean="0"/>
              <a:t> and Brenda Boyd</a:t>
            </a:r>
            <a:endParaRPr lang="en-US" sz="12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488" y="1143000"/>
            <a:ext cx="5145024" cy="4572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9488" y="1143000"/>
            <a:ext cx="5145024" cy="4572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9488" y="1143000"/>
            <a:ext cx="5145024" cy="4572000"/>
          </a:xfrm>
          <a:prstGeom prst="rect">
            <a:avLst/>
          </a:prstGeom>
        </p:spPr>
      </p:pic>
    </p:spTree>
    <p:extLst>
      <p:ext uri="{BB962C8B-B14F-4D97-AF65-F5344CB8AC3E}">
        <p14:creationId xmlns:p14="http://schemas.microsoft.com/office/powerpoint/2010/main" val="421338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pic>
        <p:nvPicPr>
          <p:cNvPr id="3074" name="Picture 2" descr="C:\Users\Jane\Pictures\QM8\implosion-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048" y="0"/>
            <a:ext cx="694390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00048" y="6625895"/>
            <a:ext cx="8686800" cy="215444"/>
          </a:xfrm>
          <a:prstGeom prst="rect">
            <a:avLst/>
          </a:prstGeom>
          <a:noFill/>
        </p:spPr>
        <p:txBody>
          <a:bodyPr wrap="square" rtlCol="0">
            <a:spAutoFit/>
          </a:bodyPr>
          <a:lstStyle/>
          <a:p>
            <a:r>
              <a:rPr lang="en-US" sz="800" dirty="0"/>
              <a:t>http://www.nydailynews.com/news/world/new-zealand-first-ever-controlled-building-implosion-brings-earthquake-damaged-structure-article-1.1129496</a:t>
            </a:r>
          </a:p>
        </p:txBody>
      </p:sp>
    </p:spTree>
    <p:extLst>
      <p:ext uri="{BB962C8B-B14F-4D97-AF65-F5344CB8AC3E}">
        <p14:creationId xmlns:p14="http://schemas.microsoft.com/office/powerpoint/2010/main" val="23349162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26" y="457200"/>
            <a:ext cx="8132242" cy="6096000"/>
          </a:xfrm>
          <a:prstGeom prst="rect">
            <a:avLst/>
          </a:prstGeom>
        </p:spPr>
      </p:pic>
      <p:sp>
        <p:nvSpPr>
          <p:cNvPr id="4" name="Rectangle 3"/>
          <p:cNvSpPr/>
          <p:nvPr/>
        </p:nvSpPr>
        <p:spPr>
          <a:xfrm>
            <a:off x="1056861" y="2133600"/>
            <a:ext cx="5715000" cy="457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56861" y="4197626"/>
            <a:ext cx="5715000" cy="457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56861" y="2617304"/>
            <a:ext cx="5715000" cy="4572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56861" y="3048000"/>
            <a:ext cx="6367670" cy="6858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67503" y="348641"/>
            <a:ext cx="4608115" cy="631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16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9"/>
                                        </p:tgtEl>
                                      </p:cBhvr>
                                    </p:animEffect>
                                    <p:set>
                                      <p:cBhvr>
                                        <p:cTn id="7" dur="1" fill="hold">
                                          <p:stCondLst>
                                            <p:cond delay="499"/>
                                          </p:stCondLst>
                                        </p:cTn>
                                        <p:tgtEl>
                                          <p:spTgt spid="4099"/>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Diagram 2"/>
          <p:cNvGraphicFramePr/>
          <p:nvPr>
            <p:extLst>
              <p:ext uri="{D42A27DB-BD31-4B8C-83A1-F6EECF244321}">
                <p14:modId xmlns:p14="http://schemas.microsoft.com/office/powerpoint/2010/main" val="2362497105"/>
              </p:ext>
            </p:extLst>
          </p:nvPr>
        </p:nvGraphicFramePr>
        <p:xfrm>
          <a:off x="152400" y="381000"/>
          <a:ext cx="8686800" cy="701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8262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C:\Users\Jane\AppData\Local\temp\set_of_keys_lg_wht_m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61202">
            <a:off x="1858909" y="59104"/>
            <a:ext cx="4953000" cy="67757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6809" y="6642556"/>
            <a:ext cx="8077200" cy="215444"/>
          </a:xfrm>
          <a:prstGeom prst="rect">
            <a:avLst/>
          </a:prstGeom>
          <a:noFill/>
        </p:spPr>
        <p:txBody>
          <a:bodyPr wrap="square" rtlCol="0">
            <a:spAutoFit/>
          </a:bodyPr>
          <a:lstStyle/>
          <a:p>
            <a:r>
              <a:rPr lang="en-US" sz="800" dirty="0" smtClean="0"/>
              <a:t>http://www.animationfactory.com/en/search/close-up.html?&amp;oid=4997930&amp;s=51&amp;sc=51&amp;st=308&amp;q=keys&amp;spage=3&amp;hoid=3163c8677fde0d89d1bfef313c9556ef</a:t>
            </a:r>
            <a:endParaRPr lang="en-US" sz="800" dirty="0"/>
          </a:p>
        </p:txBody>
      </p:sp>
    </p:spTree>
    <p:extLst>
      <p:ext uri="{BB962C8B-B14F-4D97-AF65-F5344CB8AC3E}">
        <p14:creationId xmlns:p14="http://schemas.microsoft.com/office/powerpoint/2010/main" val="1479666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C:\Users\Jane\AppData\Local\Temp\connecting_puzzle_11_30_08_pc_pro_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2254" y="6417677"/>
            <a:ext cx="8298346" cy="338554"/>
          </a:xfrm>
          <a:prstGeom prst="rect">
            <a:avLst/>
          </a:prstGeom>
          <a:noFill/>
        </p:spPr>
        <p:txBody>
          <a:bodyPr wrap="square" rtlCol="0">
            <a:spAutoFit/>
          </a:bodyPr>
          <a:lstStyle/>
          <a:p>
            <a:r>
              <a:rPr lang="en-US" sz="800" dirty="0" smtClean="0"/>
              <a:t>http://www.animationfactory.com/en/search/close-up.html?&amp;oid=12105434&amp;s=1&amp;sc=1&amp;st=5&amp;category_id=EI&amp;q=puzzle&amp;spage=1&amp;hoid=64340fce941a25675553e154762720e2</a:t>
            </a:r>
            <a:endParaRPr lang="en-US" sz="800" dirty="0"/>
          </a:p>
        </p:txBody>
      </p:sp>
    </p:spTree>
    <p:extLst>
      <p:ext uri="{BB962C8B-B14F-4D97-AF65-F5344CB8AC3E}">
        <p14:creationId xmlns:p14="http://schemas.microsoft.com/office/powerpoint/2010/main" val="3369721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381000" y="2819400"/>
            <a:ext cx="3657600" cy="658368"/>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sz="4400" dirty="0" smtClean="0"/>
              <a:t>COURSE</a:t>
            </a:r>
            <a:endParaRPr lang="en-US" sz="4400" dirty="0"/>
          </a:p>
        </p:txBody>
      </p:sp>
      <p:sp>
        <p:nvSpPr>
          <p:cNvPr id="5" name="Text Placeholder 4"/>
          <p:cNvSpPr>
            <a:spLocks noGrp="1"/>
          </p:cNvSpPr>
          <p:nvPr>
            <p:ph type="body" sz="quarter" idx="3"/>
          </p:nvPr>
        </p:nvSpPr>
        <p:spPr>
          <a:xfrm>
            <a:off x="4267200" y="381000"/>
            <a:ext cx="3657600" cy="658368"/>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sz="4400" dirty="0" smtClean="0"/>
              <a:t>MODULE</a:t>
            </a:r>
            <a:endParaRPr lang="en-US" sz="4400" dirty="0"/>
          </a:p>
        </p:txBody>
      </p:sp>
      <p:sp>
        <p:nvSpPr>
          <p:cNvPr id="7" name="Text Placeholder 4"/>
          <p:cNvSpPr txBox="1">
            <a:spLocks/>
          </p:cNvSpPr>
          <p:nvPr/>
        </p:nvSpPr>
        <p:spPr>
          <a:xfrm>
            <a:off x="4267200" y="1955800"/>
            <a:ext cx="3657600" cy="658368"/>
          </a:xfrm>
          <a:prstGeom prst="roundRect">
            <a:avLst>
              <a:gd name="adj" fmla="val 16667"/>
            </a:avLst>
          </a:prstGeom>
        </p:spPr>
        <p:style>
          <a:lnRef idx="2">
            <a:schemeClr val="accent6">
              <a:shade val="50000"/>
            </a:schemeClr>
          </a:lnRef>
          <a:fillRef idx="1">
            <a:schemeClr val="accent6"/>
          </a:fillRef>
          <a:effectRef idx="0">
            <a:schemeClr val="accent6"/>
          </a:effectRef>
          <a:fontRef idx="minor">
            <a:schemeClr val="lt1"/>
          </a:fontRef>
        </p:style>
        <p:txBody>
          <a:bodyPr vert="horz" rtlCol="0" anchor="ctr">
            <a:noAutofit/>
          </a:bodyPr>
          <a:lstStyle>
            <a:lvl1pPr marL="0" indent="0" algn="l" rtl="0" eaLnBrk="1" latinLnBrk="0" hangingPunct="1">
              <a:spcBef>
                <a:spcPts val="600"/>
              </a:spcBef>
              <a:buClr>
                <a:schemeClr val="accent1"/>
              </a:buClr>
              <a:buSzPct val="70000"/>
              <a:buFontTx/>
              <a:buNone/>
              <a:defRPr kumimoji="0" sz="2000" b="1" kern="1200">
                <a:solidFill>
                  <a:srgbClr val="FFFFFF"/>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lt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lt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lt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lt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lt1"/>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lt1"/>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lt1"/>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lt1"/>
                </a:solidFill>
                <a:latin typeface="+mn-lt"/>
                <a:ea typeface="+mn-ea"/>
                <a:cs typeface="+mn-cs"/>
              </a:defRPr>
            </a:lvl9pPr>
          </a:lstStyle>
          <a:p>
            <a:pPr algn="ctr"/>
            <a:r>
              <a:rPr lang="en-US" sz="4400" dirty="0" smtClean="0"/>
              <a:t>MODULE</a:t>
            </a:r>
            <a:endParaRPr lang="en-US" sz="4400" dirty="0"/>
          </a:p>
        </p:txBody>
      </p:sp>
      <p:sp>
        <p:nvSpPr>
          <p:cNvPr id="8" name="Text Placeholder 4"/>
          <p:cNvSpPr txBox="1">
            <a:spLocks/>
          </p:cNvSpPr>
          <p:nvPr/>
        </p:nvSpPr>
        <p:spPr>
          <a:xfrm>
            <a:off x="4267200" y="3530600"/>
            <a:ext cx="3657600" cy="658368"/>
          </a:xfrm>
          <a:prstGeom prst="roundRect">
            <a:avLst>
              <a:gd name="adj" fmla="val 16667"/>
            </a:avLst>
          </a:prstGeom>
        </p:spPr>
        <p:style>
          <a:lnRef idx="2">
            <a:schemeClr val="accent6">
              <a:shade val="50000"/>
            </a:schemeClr>
          </a:lnRef>
          <a:fillRef idx="1">
            <a:schemeClr val="accent6"/>
          </a:fillRef>
          <a:effectRef idx="0">
            <a:schemeClr val="accent6"/>
          </a:effectRef>
          <a:fontRef idx="minor">
            <a:schemeClr val="lt1"/>
          </a:fontRef>
        </p:style>
        <p:txBody>
          <a:bodyPr vert="horz" rtlCol="0" anchor="ctr">
            <a:noAutofit/>
          </a:bodyPr>
          <a:lstStyle>
            <a:lvl1pPr marL="0" indent="0" algn="l" rtl="0" eaLnBrk="1" latinLnBrk="0" hangingPunct="1">
              <a:spcBef>
                <a:spcPts val="600"/>
              </a:spcBef>
              <a:buClr>
                <a:schemeClr val="accent1"/>
              </a:buClr>
              <a:buSzPct val="70000"/>
              <a:buFontTx/>
              <a:buNone/>
              <a:defRPr kumimoji="0" sz="2000" b="1" kern="1200">
                <a:solidFill>
                  <a:srgbClr val="FFFFFF"/>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lt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lt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lt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lt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lt1"/>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lt1"/>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lt1"/>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lt1"/>
                </a:solidFill>
                <a:latin typeface="+mn-lt"/>
                <a:ea typeface="+mn-ea"/>
                <a:cs typeface="+mn-cs"/>
              </a:defRPr>
            </a:lvl9pPr>
          </a:lstStyle>
          <a:p>
            <a:pPr algn="ctr"/>
            <a:r>
              <a:rPr lang="en-US" sz="4400" dirty="0" smtClean="0"/>
              <a:t>MODULE</a:t>
            </a:r>
            <a:endParaRPr lang="en-US" sz="4400" dirty="0"/>
          </a:p>
        </p:txBody>
      </p:sp>
      <p:sp>
        <p:nvSpPr>
          <p:cNvPr id="9" name="Text Placeholder 4"/>
          <p:cNvSpPr txBox="1">
            <a:spLocks/>
          </p:cNvSpPr>
          <p:nvPr/>
        </p:nvSpPr>
        <p:spPr>
          <a:xfrm>
            <a:off x="4267200" y="5105400"/>
            <a:ext cx="3657600" cy="658368"/>
          </a:xfrm>
          <a:prstGeom prst="roundRect">
            <a:avLst>
              <a:gd name="adj" fmla="val 16667"/>
            </a:avLst>
          </a:prstGeom>
        </p:spPr>
        <p:style>
          <a:lnRef idx="2">
            <a:schemeClr val="accent6">
              <a:shade val="50000"/>
            </a:schemeClr>
          </a:lnRef>
          <a:fillRef idx="1">
            <a:schemeClr val="accent6"/>
          </a:fillRef>
          <a:effectRef idx="0">
            <a:schemeClr val="accent6"/>
          </a:effectRef>
          <a:fontRef idx="minor">
            <a:schemeClr val="lt1"/>
          </a:fontRef>
        </p:style>
        <p:txBody>
          <a:bodyPr vert="horz" rtlCol="0" anchor="ctr">
            <a:noAutofit/>
          </a:bodyPr>
          <a:lstStyle>
            <a:lvl1pPr marL="0" indent="0" algn="l" rtl="0" eaLnBrk="1" latinLnBrk="0" hangingPunct="1">
              <a:spcBef>
                <a:spcPts val="600"/>
              </a:spcBef>
              <a:buClr>
                <a:schemeClr val="accent1"/>
              </a:buClr>
              <a:buSzPct val="70000"/>
              <a:buFontTx/>
              <a:buNone/>
              <a:defRPr kumimoji="0" sz="2000" b="1" kern="1200">
                <a:solidFill>
                  <a:srgbClr val="FFFFFF"/>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lt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lt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lt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lt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lt1"/>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lt1"/>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lt1"/>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lt1"/>
                </a:solidFill>
                <a:latin typeface="+mn-lt"/>
                <a:ea typeface="+mn-ea"/>
                <a:cs typeface="+mn-cs"/>
              </a:defRPr>
            </a:lvl9pPr>
          </a:lstStyle>
          <a:p>
            <a:pPr algn="ctr"/>
            <a:r>
              <a:rPr lang="en-US" sz="4400" dirty="0" smtClean="0"/>
              <a:t>MODULE</a:t>
            </a:r>
            <a:endParaRPr lang="en-US" sz="4400" dirty="0"/>
          </a:p>
        </p:txBody>
      </p:sp>
      <p:cxnSp>
        <p:nvCxnSpPr>
          <p:cNvPr id="18" name="Elbow Connector 17"/>
          <p:cNvCxnSpPr>
            <a:stCxn id="5" idx="1"/>
            <a:endCxn id="3" idx="3"/>
          </p:cNvCxnSpPr>
          <p:nvPr/>
        </p:nvCxnSpPr>
        <p:spPr>
          <a:xfrm rot="10800000" flipV="1">
            <a:off x="4038600" y="710184"/>
            <a:ext cx="228600" cy="2438400"/>
          </a:xfrm>
          <a:prstGeom prst="bentConnector3">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rot="10800000" flipH="1" flipV="1">
            <a:off x="4023824" y="3148584"/>
            <a:ext cx="228600" cy="2438400"/>
          </a:xfrm>
          <a:prstGeom prst="bentConnector3">
            <a:avLst>
              <a:gd name="adj1" fmla="val 58696"/>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1"/>
            <a:endCxn id="7" idx="1"/>
          </p:cNvCxnSpPr>
          <p:nvPr/>
        </p:nvCxnSpPr>
        <p:spPr>
          <a:xfrm>
            <a:off x="4267200" y="2284984"/>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7" idx="1"/>
          </p:cNvCxnSpPr>
          <p:nvPr/>
        </p:nvCxnSpPr>
        <p:spPr>
          <a:xfrm flipH="1">
            <a:off x="4138123" y="2284984"/>
            <a:ext cx="129077"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138123" y="3859784"/>
            <a:ext cx="129077"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168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3" name="TextBox 2"/>
          <p:cNvSpPr txBox="1"/>
          <p:nvPr/>
        </p:nvSpPr>
        <p:spPr>
          <a:xfrm rot="-60000">
            <a:off x="209091" y="334925"/>
            <a:ext cx="12267862" cy="1015663"/>
          </a:xfrm>
          <a:prstGeom prst="rect">
            <a:avLst/>
          </a:prstGeom>
          <a:noFill/>
        </p:spPr>
        <p:txBody>
          <a:bodyPr wrap="square" rtlCol="0">
            <a:spAutoFit/>
          </a:bodyPr>
          <a:lstStyle/>
          <a:p>
            <a:r>
              <a:rPr lang="en-US" sz="6000" b="1" dirty="0" smtClean="0">
                <a:solidFill>
                  <a:srgbClr val="FFFF00"/>
                </a:solidFill>
                <a:latin typeface="Lucida Sans Unicode" pitchFamily="34" charset="0"/>
                <a:cs typeface="Lucida Sans Unicode" pitchFamily="34" charset="0"/>
              </a:rPr>
              <a:t>What’s In It For You?</a:t>
            </a:r>
            <a:endParaRPr lang="en-US" sz="6000" b="1" dirty="0">
              <a:solidFill>
                <a:srgbClr val="FFFF00"/>
              </a:solidFill>
              <a:latin typeface="Lucida Sans Unicode" pitchFamily="34" charset="0"/>
              <a:cs typeface="Lucida Sans Unicode" pitchFamily="34" charset="0"/>
            </a:endParaRPr>
          </a:p>
        </p:txBody>
      </p:sp>
      <p:sp>
        <p:nvSpPr>
          <p:cNvPr id="8" name="TextBox 7"/>
          <p:cNvSpPr txBox="1"/>
          <p:nvPr/>
        </p:nvSpPr>
        <p:spPr>
          <a:xfrm>
            <a:off x="3962400" y="4953000"/>
            <a:ext cx="3886200" cy="1261884"/>
          </a:xfrm>
          <a:prstGeom prst="rect">
            <a:avLst/>
          </a:prstGeom>
          <a:noFill/>
        </p:spPr>
        <p:txBody>
          <a:bodyPr wrap="square" rtlCol="0">
            <a:spAutoFit/>
          </a:bodyPr>
          <a:lstStyle/>
          <a:p>
            <a:pPr algn="ctr"/>
            <a:r>
              <a:rPr lang="en-US" sz="4400" dirty="0" smtClean="0">
                <a:latin typeface="Lucida Sans Typewriter" pitchFamily="49" charset="0"/>
              </a:rPr>
              <a:t>Dot-Voting</a:t>
            </a:r>
          </a:p>
          <a:p>
            <a:pPr algn="ctr"/>
            <a:r>
              <a:rPr lang="en-US" sz="3200" dirty="0" smtClean="0">
                <a:latin typeface="Lucida Sans Typewriter" pitchFamily="49" charset="0"/>
              </a:rPr>
              <a:t>Page 2</a:t>
            </a:r>
            <a:endParaRPr lang="en-US" sz="3200" dirty="0">
              <a:latin typeface="Lucida Sans Typewriter" pitchFamily="49" charset="0"/>
            </a:endParaRPr>
          </a:p>
        </p:txBody>
      </p:sp>
      <p:sp>
        <p:nvSpPr>
          <p:cNvPr id="15" name="Oval 14"/>
          <p:cNvSpPr/>
          <p:nvPr/>
        </p:nvSpPr>
        <p:spPr>
          <a:xfrm>
            <a:off x="711678" y="2088741"/>
            <a:ext cx="2031521" cy="1295400"/>
          </a:xfrm>
          <a:prstGeom prst="ellipse">
            <a:avLst/>
          </a:prstGeom>
          <a:gradFill rotWithShape="1">
            <a:gsLst>
              <a:gs pos="0">
                <a:srgbClr val="FEB80A">
                  <a:shade val="51000"/>
                  <a:satMod val="130000"/>
                </a:srgbClr>
              </a:gs>
              <a:gs pos="80000">
                <a:srgbClr val="FEB80A">
                  <a:shade val="93000"/>
                  <a:satMod val="130000"/>
                </a:srgbClr>
              </a:gs>
              <a:gs pos="100000">
                <a:srgbClr val="FEB80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Oval 15"/>
          <p:cNvSpPr/>
          <p:nvPr/>
        </p:nvSpPr>
        <p:spPr>
          <a:xfrm>
            <a:off x="2743199" y="2133600"/>
            <a:ext cx="2031521" cy="1295400"/>
          </a:xfrm>
          <a:prstGeom prst="ellipse">
            <a:avLst/>
          </a:prstGeom>
          <a:gradFill rotWithShape="1">
            <a:gsLst>
              <a:gs pos="0">
                <a:srgbClr val="00ADDC">
                  <a:shade val="51000"/>
                  <a:satMod val="130000"/>
                </a:srgbClr>
              </a:gs>
              <a:gs pos="80000">
                <a:srgbClr val="00ADDC">
                  <a:shade val="93000"/>
                  <a:satMod val="130000"/>
                </a:srgbClr>
              </a:gs>
              <a:gs pos="100000">
                <a:srgbClr val="00ADDC">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Oval 16"/>
          <p:cNvSpPr/>
          <p:nvPr/>
        </p:nvSpPr>
        <p:spPr>
          <a:xfrm>
            <a:off x="711678" y="3402496"/>
            <a:ext cx="2031521" cy="1295400"/>
          </a:xfrm>
          <a:prstGeom prst="ellipse">
            <a:avLst/>
          </a:prstGeom>
          <a:gradFill rotWithShape="1">
            <a:gsLst>
              <a:gs pos="0">
                <a:srgbClr val="EA157A">
                  <a:shade val="51000"/>
                  <a:satMod val="130000"/>
                </a:srgbClr>
              </a:gs>
              <a:gs pos="80000">
                <a:srgbClr val="EA157A">
                  <a:shade val="93000"/>
                  <a:satMod val="130000"/>
                </a:srgbClr>
              </a:gs>
              <a:gs pos="100000">
                <a:srgbClr val="EA157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Oval 17"/>
          <p:cNvSpPr/>
          <p:nvPr/>
        </p:nvSpPr>
        <p:spPr>
          <a:xfrm>
            <a:off x="2769078" y="3429000"/>
            <a:ext cx="2031521" cy="1295400"/>
          </a:xfrm>
          <a:prstGeom prst="ellipse">
            <a:avLst/>
          </a:prstGeom>
          <a:gradFill rotWithShape="1">
            <a:gsLst>
              <a:gs pos="0">
                <a:srgbClr val="7FD13B">
                  <a:shade val="51000"/>
                  <a:satMod val="130000"/>
                </a:srgbClr>
              </a:gs>
              <a:gs pos="80000">
                <a:srgbClr val="7FD13B">
                  <a:shade val="93000"/>
                  <a:satMod val="130000"/>
                </a:srgbClr>
              </a:gs>
              <a:gs pos="100000">
                <a:srgbClr val="7FD13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7002872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Jane\Pictures\QM8\blooming-t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7625"/>
            <a:ext cx="11049000" cy="6905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5800" y="6540044"/>
            <a:ext cx="2933700" cy="215444"/>
          </a:xfrm>
          <a:prstGeom prst="rect">
            <a:avLst/>
          </a:prstGeom>
          <a:noFill/>
        </p:spPr>
        <p:txBody>
          <a:bodyPr wrap="square" rtlCol="0">
            <a:spAutoFit/>
          </a:bodyPr>
          <a:lstStyle/>
          <a:p>
            <a:r>
              <a:rPr lang="en-US" sz="800" dirty="0" smtClean="0">
                <a:solidFill>
                  <a:schemeClr val="bg1"/>
                </a:solidFill>
              </a:rPr>
              <a:t>http://www.mrwallpaper.com/blooming-tree-wallpaper</a:t>
            </a:r>
            <a:endParaRPr lang="en-US" sz="800" dirty="0">
              <a:solidFill>
                <a:schemeClr val="bg1"/>
              </a:solidFill>
            </a:endParaRPr>
          </a:p>
        </p:txBody>
      </p:sp>
    </p:spTree>
    <p:extLst>
      <p:ext uri="{BB962C8B-B14F-4D97-AF65-F5344CB8AC3E}">
        <p14:creationId xmlns:p14="http://schemas.microsoft.com/office/powerpoint/2010/main" val="2392470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pic>
        <p:nvPicPr>
          <p:cNvPr id="12290" name="Picture 2" descr="C:\Users\Jane\Pictures\QM8\7464620182_36f4367d28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894" y="0"/>
            <a:ext cx="484621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48894" y="6634535"/>
            <a:ext cx="2819400" cy="215444"/>
          </a:xfrm>
          <a:prstGeom prst="rect">
            <a:avLst/>
          </a:prstGeom>
          <a:noFill/>
        </p:spPr>
        <p:txBody>
          <a:bodyPr wrap="square" rtlCol="0">
            <a:spAutoFit/>
          </a:bodyPr>
          <a:lstStyle/>
          <a:p>
            <a:r>
              <a:rPr lang="en-US" sz="800" dirty="0" smtClean="0">
                <a:hlinkClick r:id="rId4"/>
              </a:rPr>
              <a:t>CC image courtesy of Ken </a:t>
            </a:r>
            <a:r>
              <a:rPr lang="en-US" sz="800" dirty="0" err="1" smtClean="0">
                <a:hlinkClick r:id="rId4"/>
              </a:rPr>
              <a:t>Whytock</a:t>
            </a:r>
            <a:r>
              <a:rPr lang="en-US" sz="800" dirty="0" smtClean="0">
                <a:hlinkClick r:id="rId4"/>
              </a:rPr>
              <a:t> on Flickr</a:t>
            </a:r>
            <a:endParaRPr lang="en-US" sz="800" dirty="0"/>
          </a:p>
        </p:txBody>
      </p:sp>
    </p:spTree>
    <p:extLst>
      <p:ext uri="{BB962C8B-B14F-4D97-AF65-F5344CB8AC3E}">
        <p14:creationId xmlns:p14="http://schemas.microsoft.com/office/powerpoint/2010/main" val="36797935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050"/>
            <a:ext cx="7543800" cy="641350"/>
          </a:xfrm>
        </p:spPr>
        <p:txBody>
          <a:bodyPr/>
          <a:lstStyle/>
          <a:p>
            <a:r>
              <a:rPr lang="en-US" dirty="0" smtClean="0"/>
              <a:t>How would you assess???????</a:t>
            </a:r>
            <a:endParaRPr lang="en-US" dirty="0"/>
          </a:p>
        </p:txBody>
      </p:sp>
      <p:sp>
        <p:nvSpPr>
          <p:cNvPr id="4" name="Text Placeholder 3"/>
          <p:cNvSpPr>
            <a:spLocks noGrp="1"/>
          </p:cNvSpPr>
          <p:nvPr>
            <p:ph type="body" sz="quarter" idx="1"/>
          </p:nvPr>
        </p:nvSpPr>
        <p:spPr>
          <a:xfrm>
            <a:off x="457200" y="1569720"/>
            <a:ext cx="3657600" cy="4526280"/>
          </a:xfrm>
          <a:scene3d>
            <a:camera prst="orthographicFront"/>
            <a:lightRig rig="threePt" dir="t"/>
          </a:scene3d>
          <a:sp3d>
            <a:bevelT w="152400" h="50800" prst="softRound"/>
          </a:sp3d>
        </p:spPr>
        <p:txBody>
          <a:bodyPr/>
          <a:lstStyle/>
          <a:p>
            <a:pPr algn="ctr"/>
            <a:r>
              <a:rPr lang="en-US" sz="7200" dirty="0" smtClean="0"/>
              <a:t>Recall </a:t>
            </a:r>
            <a:endParaRPr lang="en-US" sz="7200" dirty="0"/>
          </a:p>
        </p:txBody>
      </p:sp>
      <p:sp>
        <p:nvSpPr>
          <p:cNvPr id="6" name="Text Placeholder 5"/>
          <p:cNvSpPr>
            <a:spLocks noGrp="1"/>
          </p:cNvSpPr>
          <p:nvPr>
            <p:ph type="body" sz="quarter" idx="3"/>
          </p:nvPr>
        </p:nvSpPr>
        <p:spPr>
          <a:xfrm>
            <a:off x="4343400" y="1569720"/>
            <a:ext cx="3581400" cy="4526280"/>
          </a:xfrm>
          <a:scene3d>
            <a:camera prst="orthographicFront"/>
            <a:lightRig rig="threePt" dir="t"/>
          </a:scene3d>
          <a:sp3d>
            <a:bevelT w="152400" h="50800" prst="softRound"/>
          </a:sp3d>
        </p:spPr>
        <p:txBody>
          <a:bodyPr/>
          <a:lstStyle/>
          <a:p>
            <a:pPr algn="ctr"/>
            <a:r>
              <a:rPr lang="en-US" sz="7200" dirty="0" smtClean="0"/>
              <a:t>Explain</a:t>
            </a:r>
            <a:endParaRPr lang="en-US" sz="7200" dirty="0"/>
          </a:p>
        </p:txBody>
      </p:sp>
    </p:spTree>
    <p:extLst>
      <p:ext uri="{BB962C8B-B14F-4D97-AF65-F5344CB8AC3E}">
        <p14:creationId xmlns:p14="http://schemas.microsoft.com/office/powerpoint/2010/main" val="1099262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would you assess?????</a:t>
            </a:r>
            <a:endParaRPr lang="en-US" dirty="0"/>
          </a:p>
        </p:txBody>
      </p:sp>
      <p:sp>
        <p:nvSpPr>
          <p:cNvPr id="3" name="Text Placeholder 2"/>
          <p:cNvSpPr>
            <a:spLocks noGrp="1"/>
          </p:cNvSpPr>
          <p:nvPr>
            <p:ph type="body" sz="quarter" idx="1"/>
          </p:nvPr>
        </p:nvSpPr>
        <p:spPr>
          <a:xfrm>
            <a:off x="457200" y="1569720"/>
            <a:ext cx="3657600" cy="4602480"/>
          </a:xfrm>
          <a:scene3d>
            <a:camera prst="orthographicFront"/>
            <a:lightRig rig="threePt" dir="t"/>
          </a:scene3d>
          <a:sp3d>
            <a:bevelT w="152400" h="50800" prst="softRound"/>
          </a:sp3d>
        </p:spPr>
        <p:txBody>
          <a:bodyPr/>
          <a:lstStyle/>
          <a:p>
            <a:pPr algn="ctr"/>
            <a:r>
              <a:rPr lang="en-US" sz="4800" dirty="0" smtClean="0"/>
              <a:t>Classify</a:t>
            </a:r>
            <a:endParaRPr lang="en-US" sz="4800" dirty="0"/>
          </a:p>
        </p:txBody>
      </p:sp>
      <p:sp>
        <p:nvSpPr>
          <p:cNvPr id="5" name="Text Placeholder 4"/>
          <p:cNvSpPr>
            <a:spLocks noGrp="1"/>
          </p:cNvSpPr>
          <p:nvPr>
            <p:ph type="body" sz="quarter" idx="3"/>
          </p:nvPr>
        </p:nvSpPr>
        <p:spPr>
          <a:xfrm>
            <a:off x="4343400" y="1569720"/>
            <a:ext cx="3657600" cy="4602480"/>
          </a:xfrm>
          <a:scene3d>
            <a:camera prst="orthographicFront"/>
            <a:lightRig rig="threePt" dir="t"/>
          </a:scene3d>
          <a:sp3d>
            <a:bevelT w="152400" h="50800" prst="softRound"/>
          </a:sp3d>
        </p:spPr>
        <p:txBody>
          <a:bodyPr/>
          <a:lstStyle/>
          <a:p>
            <a:pPr algn="ctr"/>
            <a:r>
              <a:rPr lang="en-US" sz="4800" dirty="0" smtClean="0"/>
              <a:t>Interpret</a:t>
            </a:r>
            <a:endParaRPr lang="en-US" sz="4800" dirty="0"/>
          </a:p>
        </p:txBody>
      </p:sp>
    </p:spTree>
    <p:extLst>
      <p:ext uri="{BB962C8B-B14F-4D97-AF65-F5344CB8AC3E}">
        <p14:creationId xmlns:p14="http://schemas.microsoft.com/office/powerpoint/2010/main" val="3898719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Jane\Pictures\QM8\scaff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6200"/>
            <a:ext cx="4953000" cy="660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7400" y="6680200"/>
            <a:ext cx="3352800" cy="215444"/>
          </a:xfrm>
          <a:prstGeom prst="rect">
            <a:avLst/>
          </a:prstGeom>
          <a:noFill/>
        </p:spPr>
        <p:txBody>
          <a:bodyPr wrap="square" rtlCol="0">
            <a:spAutoFit/>
          </a:bodyPr>
          <a:lstStyle/>
          <a:p>
            <a:r>
              <a:rPr lang="en-US" sz="800" dirty="0"/>
              <a:t>http://www.imexbb.com/scaffold-11458053.htm</a:t>
            </a:r>
          </a:p>
        </p:txBody>
      </p:sp>
      <p:sp>
        <p:nvSpPr>
          <p:cNvPr id="4" name="Right Arrow 3"/>
          <p:cNvSpPr/>
          <p:nvPr/>
        </p:nvSpPr>
        <p:spPr>
          <a:xfrm>
            <a:off x="304800" y="5715000"/>
            <a:ext cx="1600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03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44444E-6 L 0.00417 -0.71112 " pathEditMode="relative" rAng="0" ptsTypes="AA">
                                      <p:cBhvr>
                                        <p:cTn id="6" dur="2000" fill="hold"/>
                                        <p:tgtEl>
                                          <p:spTgt spid="4"/>
                                        </p:tgtEl>
                                        <p:attrNameLst>
                                          <p:attrName>ppt_x</p:attrName>
                                          <p:attrName>ppt_y</p:attrName>
                                        </p:attrNameLst>
                                      </p:cBhvr>
                                      <p:rCtr x="208" y="-3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would YOU get from . . . </a:t>
            </a:r>
            <a:endParaRPr lang="en-US" dirty="0"/>
          </a:p>
        </p:txBody>
      </p:sp>
      <p:sp>
        <p:nvSpPr>
          <p:cNvPr id="5" name="Text Placeholder 4"/>
          <p:cNvSpPr>
            <a:spLocks noGrp="1"/>
          </p:cNvSpPr>
          <p:nvPr>
            <p:ph type="body" sz="quarter" idx="1"/>
          </p:nvPr>
        </p:nvSpPr>
        <p:spPr>
          <a:xfrm>
            <a:off x="304800" y="4572000"/>
            <a:ext cx="3657600" cy="2106168"/>
          </a:xfrm>
        </p:spPr>
        <p:txBody>
          <a:bodyPr/>
          <a:lstStyle/>
          <a:p>
            <a:r>
              <a:rPr lang="en-US" sz="3600" dirty="0" smtClean="0"/>
              <a:t>Here?  </a:t>
            </a:r>
          </a:p>
          <a:p>
            <a:r>
              <a:rPr lang="en-US" sz="3600" dirty="0" smtClean="0"/>
              <a:t>NO Prior knowledge</a:t>
            </a:r>
            <a:endParaRPr lang="en-US" sz="3600" dirty="0"/>
          </a:p>
        </p:txBody>
      </p:sp>
      <p:sp>
        <p:nvSpPr>
          <p:cNvPr id="6" name="Text Placeholder 5"/>
          <p:cNvSpPr>
            <a:spLocks noGrp="1"/>
          </p:cNvSpPr>
          <p:nvPr>
            <p:ph type="body" sz="quarter" idx="3"/>
          </p:nvPr>
        </p:nvSpPr>
        <p:spPr>
          <a:xfrm>
            <a:off x="4648200" y="1600200"/>
            <a:ext cx="3657600" cy="1981200"/>
          </a:xfrm>
        </p:spPr>
        <p:txBody>
          <a:bodyPr/>
          <a:lstStyle/>
          <a:p>
            <a:r>
              <a:rPr lang="en-US" sz="3600" dirty="0" smtClean="0"/>
              <a:t>There? Interpret Case Studies (CO)</a:t>
            </a:r>
            <a:endParaRPr lang="en-US" sz="3600" dirty="0"/>
          </a:p>
        </p:txBody>
      </p:sp>
      <p:sp>
        <p:nvSpPr>
          <p:cNvPr id="9" name="Bent Arrow 8"/>
          <p:cNvSpPr/>
          <p:nvPr/>
        </p:nvSpPr>
        <p:spPr>
          <a:xfrm>
            <a:off x="1828800" y="1981200"/>
            <a:ext cx="2590800" cy="2362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194723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ane\AppData\Local\Temp\11137270595_a5c958ee5b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 y="6616244"/>
            <a:ext cx="5486400" cy="215444"/>
          </a:xfrm>
          <a:prstGeom prst="rect">
            <a:avLst/>
          </a:prstGeom>
          <a:noFill/>
        </p:spPr>
        <p:txBody>
          <a:bodyPr wrap="square" rtlCol="0">
            <a:spAutoFit/>
          </a:bodyPr>
          <a:lstStyle/>
          <a:p>
            <a:r>
              <a:rPr lang="en-US" sz="800" dirty="0" smtClean="0">
                <a:hlinkClick r:id="rId4"/>
              </a:rPr>
              <a:t>CC image courtesy of Bernard </a:t>
            </a:r>
            <a:r>
              <a:rPr lang="en-US" sz="800" dirty="0" err="1" smtClean="0">
                <a:hlinkClick r:id="rId4"/>
              </a:rPr>
              <a:t>Spragg</a:t>
            </a:r>
            <a:r>
              <a:rPr lang="en-US" sz="800" dirty="0" smtClean="0">
                <a:hlinkClick r:id="rId4"/>
              </a:rPr>
              <a:t> on Flickr</a:t>
            </a:r>
            <a:endParaRPr lang="en-US" sz="800" dirty="0"/>
          </a:p>
        </p:txBody>
      </p:sp>
    </p:spTree>
    <p:extLst>
      <p:ext uri="{BB962C8B-B14F-4D97-AF65-F5344CB8AC3E}">
        <p14:creationId xmlns:p14="http://schemas.microsoft.com/office/powerpoint/2010/main" val="1707995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Jane\AppData\Local\Temp\14227865803_8a369ebb93_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40" y="0"/>
            <a:ext cx="102146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5000" y="0"/>
            <a:ext cx="4572000" cy="215444"/>
          </a:xfrm>
          <a:prstGeom prst="rect">
            <a:avLst/>
          </a:prstGeom>
          <a:noFill/>
        </p:spPr>
        <p:txBody>
          <a:bodyPr wrap="square" rtlCol="0">
            <a:spAutoFit/>
          </a:bodyPr>
          <a:lstStyle/>
          <a:p>
            <a:r>
              <a:rPr lang="en-US" sz="800" dirty="0" smtClean="0">
                <a:hlinkClick r:id="rId4"/>
              </a:rPr>
              <a:t>CC image courtesy of GW Public Health on Flickr</a:t>
            </a:r>
            <a:endParaRPr lang="en-US" sz="800" dirty="0"/>
          </a:p>
        </p:txBody>
      </p:sp>
    </p:spTree>
    <p:extLst>
      <p:ext uri="{BB962C8B-B14F-4D97-AF65-F5344CB8AC3E}">
        <p14:creationId xmlns:p14="http://schemas.microsoft.com/office/powerpoint/2010/main" val="2964018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3561" y="0"/>
            <a:ext cx="10251122" cy="6858000"/>
            <a:chOff x="-553561" y="0"/>
            <a:chExt cx="10251122" cy="6858000"/>
          </a:xfrm>
        </p:grpSpPr>
        <p:pic>
          <p:nvPicPr>
            <p:cNvPr id="3" name="Picture 2" descr="C:\Users\Jane\AppData\Local\Temp\2661425133_d8ff669bd3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61" y="0"/>
              <a:ext cx="1025112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02235" y="6463145"/>
              <a:ext cx="3048000" cy="246221"/>
            </a:xfrm>
            <a:prstGeom prst="rect">
              <a:avLst/>
            </a:prstGeom>
            <a:noFill/>
          </p:spPr>
          <p:txBody>
            <a:bodyPr wrap="square" rtlCol="0">
              <a:spAutoFit/>
            </a:bodyPr>
            <a:lstStyle/>
            <a:p>
              <a:r>
                <a:rPr lang="en-US" sz="1000" dirty="0" smtClean="0">
                  <a:hlinkClick r:id="rId4"/>
                </a:rPr>
                <a:t>CC Image courtesy of Alan Cleaver on Flickr</a:t>
              </a:r>
              <a:endParaRPr lang="en-US" sz="1000" dirty="0"/>
            </a:p>
          </p:txBody>
        </p:sp>
      </p:grpSp>
    </p:spTree>
    <p:extLst>
      <p:ext uri="{BB962C8B-B14F-4D97-AF65-F5344CB8AC3E}">
        <p14:creationId xmlns:p14="http://schemas.microsoft.com/office/powerpoint/2010/main" val="12046934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5800" y="685800"/>
            <a:ext cx="7638143" cy="5562144"/>
            <a:chOff x="685800" y="685800"/>
            <a:chExt cx="7638143" cy="5562144"/>
          </a:xfrm>
        </p:grpSpPr>
        <p:pic>
          <p:nvPicPr>
            <p:cNvPr id="14339" name="Picture 3" descr="C:\Users\Jane\Pictures\QM8\l_1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7638143" cy="5346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3000" y="6032500"/>
              <a:ext cx="2971800" cy="215444"/>
            </a:xfrm>
            <a:prstGeom prst="rect">
              <a:avLst/>
            </a:prstGeom>
            <a:noFill/>
          </p:spPr>
          <p:txBody>
            <a:bodyPr wrap="square" rtlCol="0">
              <a:spAutoFit/>
            </a:bodyPr>
            <a:lstStyle/>
            <a:p>
              <a:r>
                <a:rPr lang="en-US" sz="800" dirty="0" smtClean="0"/>
                <a:t>https://creativemoo.com/category/my-life-in-advertising</a:t>
              </a:r>
              <a:endParaRPr lang="en-US" sz="800" dirty="0"/>
            </a:p>
          </p:txBody>
        </p:sp>
      </p:grpSp>
    </p:spTree>
    <p:extLst>
      <p:ext uri="{BB962C8B-B14F-4D97-AF65-F5344CB8AC3E}">
        <p14:creationId xmlns:p14="http://schemas.microsoft.com/office/powerpoint/2010/main" val="2139676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pic>
        <p:nvPicPr>
          <p:cNvPr id="9218" name="Picture 2" descr="http://htc_marketing.s3.amazonaws.com/LOGO/HTC/HTC-LOGO-HRZ-WEB_ORAN-W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486400"/>
            <a:ext cx="8192681" cy="923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1499" y="2694317"/>
            <a:ext cx="7811681" cy="646331"/>
          </a:xfrm>
          <a:prstGeom prst="rect">
            <a:avLst/>
          </a:prstGeom>
          <a:noFill/>
        </p:spPr>
        <p:txBody>
          <a:bodyPr wrap="square" rtlCol="0">
            <a:spAutoFit/>
          </a:bodyPr>
          <a:lstStyle/>
          <a:p>
            <a:pPr algn="ctr"/>
            <a:r>
              <a:rPr lang="en-US" sz="3600" dirty="0" smtClean="0">
                <a:latin typeface="Franklin Gothic Medium" pitchFamily="34" charset="0"/>
              </a:rPr>
              <a:t>jsprangers@hennepintech.edu</a:t>
            </a:r>
            <a:endParaRPr lang="en-US" sz="3600" dirty="0">
              <a:latin typeface="Franklin Gothic Medium" pitchFamily="34" charset="0"/>
            </a:endParaRPr>
          </a:p>
        </p:txBody>
      </p:sp>
      <p:pic>
        <p:nvPicPr>
          <p:cNvPr id="2050" name="Picture 2" descr="C:\Users\Jane\Pictures\MeetYrInstructor\Pictur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700087"/>
            <a:ext cx="4838700" cy="545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738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Sharing is caring</a:t>
            </a:r>
            <a:endParaRPr lang="en-US" dirty="0"/>
          </a:p>
        </p:txBody>
      </p:sp>
      <p:pic>
        <p:nvPicPr>
          <p:cNvPr id="6149" name="Picture 5" descr="http://letthekids.com/wp-content/uploads/2015/01/tracey-buyce-saratoga-ny-family-photographers-image-of-little-girl-with-icecream-in-red-tru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09600"/>
            <a:ext cx="12268200" cy="817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04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ane\Pictures\QM8\sneakysylvest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758" y="838200"/>
            <a:ext cx="6793535" cy="53668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1000" y="6477000"/>
            <a:ext cx="4191000" cy="215444"/>
          </a:xfrm>
          <a:prstGeom prst="rect">
            <a:avLst/>
          </a:prstGeom>
          <a:noFill/>
        </p:spPr>
        <p:txBody>
          <a:bodyPr wrap="square" rtlCol="0">
            <a:spAutoFit/>
          </a:bodyPr>
          <a:lstStyle/>
          <a:p>
            <a:r>
              <a:rPr lang="en-US" sz="800" dirty="0" smtClean="0"/>
              <a:t>https://saveourskylineohio.com/2015/06/26/is-bigwind-as-sneaky-as-sylvester-the-cat</a:t>
            </a:r>
            <a:endParaRPr lang="en-US" sz="800" dirty="0"/>
          </a:p>
        </p:txBody>
      </p:sp>
    </p:spTree>
    <p:extLst>
      <p:ext uri="{BB962C8B-B14F-4D97-AF65-F5344CB8AC3E}">
        <p14:creationId xmlns:p14="http://schemas.microsoft.com/office/powerpoint/2010/main" val="16110481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9800" y="990600"/>
            <a:ext cx="4127668" cy="923330"/>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Standard 2.1</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Rectangle 3"/>
          <p:cNvSpPr/>
          <p:nvPr/>
        </p:nvSpPr>
        <p:spPr>
          <a:xfrm>
            <a:off x="-166653" y="1499800"/>
            <a:ext cx="8880573" cy="3385542"/>
          </a:xfrm>
          <a:prstGeom prst="rect">
            <a:avLst/>
          </a:prstGeom>
          <a:noFill/>
        </p:spPr>
        <p:txBody>
          <a:bodyPr wrap="none" lIns="91440" tIns="45720" rIns="91440" bIns="45720">
            <a:spAutoFit/>
          </a:bodyPr>
          <a:lstStyle/>
          <a:p>
            <a:endParaRPr lang="en-US" sz="5400" dirty="0"/>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course learning objectives,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or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course/program competencies,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describe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outcomes </a:t>
            </a: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that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are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measurable </a:t>
            </a:r>
            <a:endParaRPr lang="en-US" sz="4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496426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990600"/>
            <a:ext cx="4127668" cy="923330"/>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Standard 2.2</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3" name="Rectangle 2"/>
          <p:cNvSpPr/>
          <p:nvPr/>
        </p:nvSpPr>
        <p:spPr>
          <a:xfrm>
            <a:off x="0" y="990600"/>
            <a:ext cx="8822159" cy="4616648"/>
          </a:xfrm>
          <a:prstGeom prst="rect">
            <a:avLst/>
          </a:prstGeom>
          <a:noFill/>
        </p:spPr>
        <p:txBody>
          <a:bodyPr wrap="none" lIns="91440" tIns="45720" rIns="91440" bIns="45720">
            <a:spAutoFit/>
          </a:bodyPr>
          <a:lstStyle/>
          <a:p>
            <a:endParaRPr lang="en-US" sz="5400" dirty="0"/>
          </a:p>
          <a:p>
            <a:endParaRPr lang="en-US" sz="4000" dirty="0"/>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module/unit learning </a:t>
            </a: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objectives</a:t>
            </a: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or competencies describe outcomes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that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are measurable and consistent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with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course-level objectives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or competencies </a:t>
            </a:r>
            <a:endPar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9988811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990600"/>
            <a:ext cx="4127668" cy="923330"/>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Standard 3.1</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3" name="Rectangle 2"/>
          <p:cNvSpPr/>
          <p:nvPr/>
        </p:nvSpPr>
        <p:spPr>
          <a:xfrm>
            <a:off x="608047" y="1143000"/>
            <a:ext cx="7331174" cy="3385542"/>
          </a:xfrm>
          <a:prstGeom prst="rect">
            <a:avLst/>
          </a:prstGeom>
          <a:noFill/>
        </p:spPr>
        <p:txBody>
          <a:bodyPr wrap="none" lIns="91440" tIns="45720" rIns="91440" bIns="45720">
            <a:spAutoFit/>
          </a:bodyPr>
          <a:lstStyle/>
          <a:p>
            <a:endParaRPr lang="en-US" sz="5400" dirty="0"/>
          </a:p>
          <a:p>
            <a:endParaRPr lang="en-US" sz="4000" dirty="0"/>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assessments measure the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stated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learning objectives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or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competencies </a:t>
            </a:r>
          </a:p>
        </p:txBody>
      </p:sp>
    </p:spTree>
    <p:extLst>
      <p:ext uri="{BB962C8B-B14F-4D97-AF65-F5344CB8AC3E}">
        <p14:creationId xmlns:p14="http://schemas.microsoft.com/office/powerpoint/2010/main" val="23751384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C:\Users\Jane\Pictures\QM8\preschool-all-in-one-basic-skills-adventure-with-toy-train-vol-1-learning-fun-educational-kids-games-letters-numbers-colors-shapes-patterns-123s-counting-and-abcs-reading-for-toddlers-kind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3191"/>
            <a:ext cx="10515600" cy="6572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1183" y="6549059"/>
            <a:ext cx="7924800" cy="338554"/>
          </a:xfrm>
          <a:prstGeom prst="rect">
            <a:avLst/>
          </a:prstGeom>
          <a:noFill/>
        </p:spPr>
        <p:txBody>
          <a:bodyPr wrap="square" rtlCol="0">
            <a:spAutoFit/>
          </a:bodyPr>
          <a:lstStyle/>
          <a:p>
            <a:r>
              <a:rPr lang="en-US" sz="800" dirty="0"/>
              <a:t>http://fungames-forkids.com/preschool-all-in-one-basic-skills-adventure-with-toy-train-vol-1-learning-fun-educational-kids-games-letters-numbers-colors-shapes-patterns-123s-counting-and-abcs-reading-for-toddlers-k</a:t>
            </a:r>
          </a:p>
        </p:txBody>
      </p:sp>
    </p:spTree>
    <p:extLst>
      <p:ext uri="{BB962C8B-B14F-4D97-AF65-F5344CB8AC3E}">
        <p14:creationId xmlns:p14="http://schemas.microsoft.com/office/powerpoint/2010/main" val="1955758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047" y="457200"/>
            <a:ext cx="8297656" cy="5232202"/>
          </a:xfrm>
          <a:prstGeom prst="rect">
            <a:avLst/>
          </a:prstGeom>
          <a:noFill/>
        </p:spPr>
        <p:txBody>
          <a:bodyPr wrap="none" lIns="91440" tIns="45720" rIns="91440" bIns="45720">
            <a:spAutoFit/>
          </a:bodyPr>
          <a:lstStyle/>
          <a:p>
            <a:endParaRPr lang="en-US" sz="5400" dirty="0"/>
          </a:p>
          <a:p>
            <a:endParaRPr lang="en-US" sz="4000" dirty="0"/>
          </a:p>
          <a:p>
            <a:endParaRPr lang="en-US" sz="4000" dirty="0"/>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instructional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materials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contribute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to the achievement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of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stated course and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module/unit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learning objectives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or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competencies </a:t>
            </a:r>
          </a:p>
        </p:txBody>
      </p:sp>
      <p:sp>
        <p:nvSpPr>
          <p:cNvPr id="3" name="Rectangle 2"/>
          <p:cNvSpPr/>
          <p:nvPr/>
        </p:nvSpPr>
        <p:spPr>
          <a:xfrm>
            <a:off x="2209800" y="990600"/>
            <a:ext cx="4127668" cy="923330"/>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Standard 4.1</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18214415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047" y="0"/>
            <a:ext cx="7846187" cy="5232202"/>
          </a:xfrm>
          <a:prstGeom prst="rect">
            <a:avLst/>
          </a:prstGeom>
          <a:noFill/>
        </p:spPr>
        <p:txBody>
          <a:bodyPr wrap="none" lIns="91440" tIns="45720" rIns="91440" bIns="45720">
            <a:spAutoFit/>
          </a:bodyPr>
          <a:lstStyle/>
          <a:p>
            <a:endParaRPr lang="en-US" sz="5400" dirty="0"/>
          </a:p>
          <a:p>
            <a:endParaRPr lang="en-US" sz="4000" dirty="0"/>
          </a:p>
          <a:p>
            <a:endParaRPr lang="en-US" sz="4000" dirty="0"/>
          </a:p>
          <a:p>
            <a:endParaRPr lang="en-US" sz="4000" dirty="0"/>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learning activities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promote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achievement of the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stated </a:t>
            </a: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learning objectives or </a:t>
            </a:r>
            <a:endPar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competencies </a:t>
            </a:r>
            <a:endPar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3" name="Rectangle 2"/>
          <p:cNvSpPr/>
          <p:nvPr/>
        </p:nvSpPr>
        <p:spPr>
          <a:xfrm>
            <a:off x="2209800" y="990600"/>
            <a:ext cx="4127668" cy="923330"/>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Standard </a:t>
            </a:r>
            <a:r>
              <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5</a:t>
            </a: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.1</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17843005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140242" y="338443"/>
            <a:ext cx="9330338" cy="6519557"/>
            <a:chOff x="1346200" y="1282700"/>
            <a:chExt cx="6451600" cy="4508044"/>
          </a:xfrm>
        </p:grpSpPr>
        <p:pic>
          <p:nvPicPr>
            <p:cNvPr id="1026" name="Picture 2" descr="C:\Users\Jane\Pictures\QM8\aligning-bloc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1282700"/>
              <a:ext cx="6451600" cy="429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5165" y="5575300"/>
              <a:ext cx="4114800" cy="215444"/>
            </a:xfrm>
            <a:prstGeom prst="rect">
              <a:avLst/>
            </a:prstGeom>
            <a:noFill/>
          </p:spPr>
          <p:txBody>
            <a:bodyPr wrap="square" rtlCol="0">
              <a:spAutoFit/>
            </a:bodyPr>
            <a:lstStyle/>
            <a:p>
              <a:r>
                <a:rPr lang="en-US" sz="800" dirty="0" smtClean="0"/>
                <a:t>http://facultyecommons.com/learning-analytics-aligning-course-and-module-objectives</a:t>
              </a:r>
              <a:endParaRPr lang="en-US" sz="800" dirty="0"/>
            </a:p>
          </p:txBody>
        </p:sp>
      </p:grpSp>
    </p:spTree>
    <p:extLst>
      <p:ext uri="{BB962C8B-B14F-4D97-AF65-F5344CB8AC3E}">
        <p14:creationId xmlns:p14="http://schemas.microsoft.com/office/powerpoint/2010/main" val="16171180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714" y="0"/>
            <a:ext cx="5866572" cy="6858000"/>
          </a:xfrm>
          <a:prstGeom prst="rect">
            <a:avLst/>
          </a:prstGeom>
        </p:spPr>
      </p:pic>
      <p:sp>
        <p:nvSpPr>
          <p:cNvPr id="3" name="TextBox 2"/>
          <p:cNvSpPr txBox="1"/>
          <p:nvPr/>
        </p:nvSpPr>
        <p:spPr>
          <a:xfrm>
            <a:off x="5334000" y="6530011"/>
            <a:ext cx="5181600" cy="246221"/>
          </a:xfrm>
          <a:prstGeom prst="rect">
            <a:avLst/>
          </a:prstGeom>
          <a:noFill/>
        </p:spPr>
        <p:txBody>
          <a:bodyPr wrap="square" rtlCol="0">
            <a:spAutoFit/>
          </a:bodyPr>
          <a:lstStyle/>
          <a:p>
            <a:r>
              <a:rPr lang="en-US" sz="1000" dirty="0" smtClean="0">
                <a:hlinkClick r:id="rId4"/>
              </a:rPr>
              <a:t>Courtesy of  www.clipartbest.com</a:t>
            </a:r>
            <a:endParaRPr lang="en-US" sz="1000" dirty="0"/>
          </a:p>
        </p:txBody>
      </p:sp>
    </p:spTree>
    <p:extLst>
      <p:ext uri="{BB962C8B-B14F-4D97-AF65-F5344CB8AC3E}">
        <p14:creationId xmlns:p14="http://schemas.microsoft.com/office/powerpoint/2010/main" val="373626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ane\AppData\Local\Temp\6872444150_41bdddc579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9982200" cy="9982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05200" y="6365557"/>
            <a:ext cx="5105400" cy="492443"/>
          </a:xfrm>
          <a:prstGeom prst="rect">
            <a:avLst/>
          </a:prstGeom>
          <a:noFill/>
        </p:spPr>
        <p:txBody>
          <a:bodyPr wrap="square" rtlCol="0">
            <a:spAutoFit/>
          </a:bodyPr>
          <a:lstStyle/>
          <a:p>
            <a:r>
              <a:rPr lang="en-US" sz="800" dirty="0" smtClean="0">
                <a:solidFill>
                  <a:schemeClr val="bg1"/>
                </a:solidFill>
                <a:effectLst/>
                <a:hlinkClick r:id="rId4"/>
              </a:rPr>
              <a:t>"When Venus met </a:t>
            </a:r>
            <a:r>
              <a:rPr lang="en-US" sz="800" dirty="0" smtClean="0">
                <a:solidFill>
                  <a:schemeClr val="bg1">
                    <a:lumMod val="75000"/>
                  </a:schemeClr>
                </a:solidFill>
                <a:effectLst/>
                <a:hlinkClick r:id="rId4"/>
              </a:rPr>
              <a:t>Jupiter"</a:t>
            </a:r>
            <a:r>
              <a:rPr lang="en-US" sz="800" dirty="0" smtClean="0">
                <a:solidFill>
                  <a:schemeClr val="bg1">
                    <a:lumMod val="75000"/>
                  </a:schemeClr>
                </a:solidFill>
                <a:effectLst/>
              </a:rPr>
              <a:t> by </a:t>
            </a:r>
            <a:r>
              <a:rPr lang="en-US" sz="800" dirty="0" smtClean="0">
                <a:solidFill>
                  <a:schemeClr val="bg1">
                    <a:lumMod val="75000"/>
                  </a:schemeClr>
                </a:solidFill>
                <a:effectLst/>
                <a:hlinkClick r:id="rId5"/>
              </a:rPr>
              <a:t>Tom Blackwell</a:t>
            </a:r>
            <a:r>
              <a:rPr lang="en-US" sz="800" dirty="0" smtClean="0">
                <a:solidFill>
                  <a:schemeClr val="bg1">
                    <a:lumMod val="75000"/>
                  </a:schemeClr>
                </a:solidFill>
                <a:effectLst/>
              </a:rPr>
              <a:t> is licensed under</a:t>
            </a:r>
            <a:r>
              <a:rPr lang="en-US" sz="800" dirty="0" smtClean="0">
                <a:solidFill>
                  <a:schemeClr val="bg1"/>
                </a:solidFill>
                <a:effectLst/>
              </a:rPr>
              <a:t> </a:t>
            </a:r>
            <a:r>
              <a:rPr lang="en-US" sz="800" dirty="0" smtClean="0">
                <a:solidFill>
                  <a:schemeClr val="bg1"/>
                </a:solidFill>
                <a:effectLst/>
                <a:hlinkClick r:id="rId6"/>
              </a:rPr>
              <a:t>CC BY-NC 2.0</a:t>
            </a:r>
            <a:endParaRPr lang="en-US" sz="800" dirty="0" smtClean="0">
              <a:solidFill>
                <a:schemeClr val="bg1"/>
              </a:solidFill>
              <a:effectLst/>
            </a:endParaRPr>
          </a:p>
          <a:p>
            <a:endParaRPr lang="en-US" dirty="0"/>
          </a:p>
        </p:txBody>
      </p:sp>
      <p:sp>
        <p:nvSpPr>
          <p:cNvPr id="6" name="Title 5"/>
          <p:cNvSpPr>
            <a:spLocks noGrp="1"/>
          </p:cNvSpPr>
          <p:nvPr>
            <p:ph type="ctrTitle"/>
          </p:nvPr>
        </p:nvSpPr>
        <p:spPr>
          <a:xfrm>
            <a:off x="-141194" y="152400"/>
            <a:ext cx="6172200" cy="1066800"/>
          </a:xfrm>
        </p:spPr>
        <p:txBody>
          <a:bodyPr>
            <a:normAutofit/>
          </a:bodyPr>
          <a:lstStyle/>
          <a:p>
            <a:r>
              <a:rPr lang="en-US" sz="4800" dirty="0" smtClean="0">
                <a:solidFill>
                  <a:schemeClr val="bg1"/>
                </a:solidFill>
              </a:rPr>
              <a:t>Design to Align . . .</a:t>
            </a:r>
            <a:endParaRPr lang="en-US" sz="4800" dirty="0">
              <a:solidFill>
                <a:schemeClr val="bg1"/>
              </a:solidFill>
            </a:endParaRPr>
          </a:p>
        </p:txBody>
      </p:sp>
    </p:spTree>
    <p:extLst>
      <p:ext uri="{BB962C8B-B14F-4D97-AF65-F5344CB8AC3E}">
        <p14:creationId xmlns:p14="http://schemas.microsoft.com/office/powerpoint/2010/main" val="24998772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rot="229167">
            <a:off x="822548" y="1263867"/>
            <a:ext cx="3044988" cy="4207260"/>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21376991">
            <a:off x="2985223" y="2428074"/>
            <a:ext cx="3044988" cy="393213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354892">
            <a:off x="4733994" y="324817"/>
            <a:ext cx="3044988" cy="3932131"/>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6246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
          </p:nvPr>
        </p:nvSpPr>
        <p:spPr>
          <a:xfrm>
            <a:off x="457200" y="609600"/>
            <a:ext cx="3657600" cy="658368"/>
          </a:xfrm>
        </p:spPr>
        <p:txBody>
          <a:bodyPr/>
          <a:lstStyle/>
          <a:p>
            <a:pPr algn="ctr"/>
            <a:r>
              <a:rPr lang="en-US" sz="4000" dirty="0" smtClean="0"/>
              <a:t>COURSE</a:t>
            </a:r>
            <a:endParaRPr lang="en-US" sz="4000" dirty="0"/>
          </a:p>
        </p:txBody>
      </p:sp>
      <p:sp>
        <p:nvSpPr>
          <p:cNvPr id="24" name="Text Placeholder 18"/>
          <p:cNvSpPr txBox="1">
            <a:spLocks/>
          </p:cNvSpPr>
          <p:nvPr/>
        </p:nvSpPr>
        <p:spPr>
          <a:xfrm>
            <a:off x="4267200" y="609600"/>
            <a:ext cx="3657600" cy="658368"/>
          </a:xfrm>
          <a:prstGeom prst="roundRect">
            <a:avLst>
              <a:gd name="adj" fmla="val 16667"/>
            </a:avLst>
          </a:prstGeom>
          <a:solidFill>
            <a:schemeClr val="accent1"/>
          </a:solidFill>
        </p:spPr>
        <p:txBody>
          <a:bodyPr vert="horz" rtlCol="0" anchor="ctr">
            <a:noAutofit/>
          </a:bodyPr>
          <a:lstStyle>
            <a:lvl1pPr marL="0" indent="0" algn="l" rtl="0" eaLnBrk="1" latinLnBrk="0" hangingPunct="1">
              <a:spcBef>
                <a:spcPts val="600"/>
              </a:spcBef>
              <a:buClr>
                <a:schemeClr val="accent1"/>
              </a:buClr>
              <a:buSzPct val="70000"/>
              <a:buFontTx/>
              <a:buNone/>
              <a:defRPr kumimoji="0" sz="2000" b="1" kern="1200">
                <a:solidFill>
                  <a:srgbClr val="FFFFFF"/>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en-US" sz="4000" smtClean="0"/>
              <a:t>COURSE</a:t>
            </a:r>
            <a:endParaRPr lang="en-US" sz="4000" dirty="0"/>
          </a:p>
        </p:txBody>
      </p:sp>
      <p:sp>
        <p:nvSpPr>
          <p:cNvPr id="28" name="Text Placeholder 20"/>
          <p:cNvSpPr txBox="1">
            <a:spLocks/>
          </p:cNvSpPr>
          <p:nvPr/>
        </p:nvSpPr>
        <p:spPr>
          <a:xfrm>
            <a:off x="304800" y="3845251"/>
            <a:ext cx="2590800" cy="658368"/>
          </a:xfrm>
          <a:prstGeom prst="roundRect">
            <a:avLst>
              <a:gd name="adj" fmla="val 16667"/>
            </a:avLst>
          </a:prstGeom>
          <a:solidFill>
            <a:schemeClr val="accent1"/>
          </a:solidFill>
        </p:spPr>
        <p:txBody>
          <a:bodyPr vert="horz" rtlCol="0" anchor="ctr">
            <a:noAutofit/>
          </a:bodyPr>
          <a:lstStyle>
            <a:lvl1pPr marL="0" indent="0" algn="l" rtl="0" eaLnBrk="1" latinLnBrk="0" hangingPunct="1">
              <a:spcBef>
                <a:spcPts val="600"/>
              </a:spcBef>
              <a:buClr>
                <a:schemeClr val="accent1"/>
              </a:buClr>
              <a:buSzPct val="70000"/>
              <a:buFontTx/>
              <a:buNone/>
              <a:defRPr kumimoji="0" sz="2000" b="1" kern="1200">
                <a:solidFill>
                  <a:srgbClr val="FFFFFF"/>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4000" dirty="0" smtClean="0"/>
              <a:t>MODULE</a:t>
            </a:r>
            <a:endParaRPr lang="en-US" sz="4000" dirty="0"/>
          </a:p>
        </p:txBody>
      </p:sp>
      <p:sp>
        <p:nvSpPr>
          <p:cNvPr id="31" name="Text Placeholder 20"/>
          <p:cNvSpPr txBox="1">
            <a:spLocks/>
          </p:cNvSpPr>
          <p:nvPr/>
        </p:nvSpPr>
        <p:spPr>
          <a:xfrm>
            <a:off x="2971800" y="2908586"/>
            <a:ext cx="2590800" cy="658368"/>
          </a:xfrm>
          <a:prstGeom prst="roundRect">
            <a:avLst>
              <a:gd name="adj" fmla="val 16667"/>
            </a:avLst>
          </a:prstGeom>
          <a:solidFill>
            <a:schemeClr val="accent1"/>
          </a:solidFill>
        </p:spPr>
        <p:txBody>
          <a:bodyPr vert="horz" rtlCol="0" anchor="ctr">
            <a:noAutofit/>
          </a:bodyPr>
          <a:lstStyle>
            <a:lvl1pPr marL="0" indent="0" algn="l" rtl="0" eaLnBrk="1" latinLnBrk="0" hangingPunct="1">
              <a:spcBef>
                <a:spcPts val="600"/>
              </a:spcBef>
              <a:buClr>
                <a:schemeClr val="accent1"/>
              </a:buClr>
              <a:buSzPct val="70000"/>
              <a:buFontTx/>
              <a:buNone/>
              <a:defRPr kumimoji="0" sz="2000" b="1" kern="1200">
                <a:solidFill>
                  <a:srgbClr val="FFFFFF"/>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4000" dirty="0" smtClean="0"/>
              <a:t>MODULE</a:t>
            </a:r>
            <a:endParaRPr lang="en-US" sz="4000" dirty="0"/>
          </a:p>
        </p:txBody>
      </p:sp>
      <p:sp>
        <p:nvSpPr>
          <p:cNvPr id="32" name="Text Placeholder 20"/>
          <p:cNvSpPr txBox="1">
            <a:spLocks/>
          </p:cNvSpPr>
          <p:nvPr/>
        </p:nvSpPr>
        <p:spPr>
          <a:xfrm>
            <a:off x="5973417" y="3516067"/>
            <a:ext cx="2590800" cy="658368"/>
          </a:xfrm>
          <a:prstGeom prst="roundRect">
            <a:avLst>
              <a:gd name="adj" fmla="val 16667"/>
            </a:avLst>
          </a:prstGeom>
          <a:solidFill>
            <a:schemeClr val="accent1"/>
          </a:solidFill>
        </p:spPr>
        <p:txBody>
          <a:bodyPr vert="horz" rtlCol="0" anchor="ctr">
            <a:noAutofit/>
          </a:bodyPr>
          <a:lstStyle>
            <a:lvl1pPr marL="0" indent="0" algn="l" rtl="0" eaLnBrk="1" latinLnBrk="0" hangingPunct="1">
              <a:spcBef>
                <a:spcPts val="600"/>
              </a:spcBef>
              <a:buClr>
                <a:schemeClr val="accent1"/>
              </a:buClr>
              <a:buSzPct val="70000"/>
              <a:buFontTx/>
              <a:buNone/>
              <a:defRPr kumimoji="0" sz="2000" b="1" kern="1200">
                <a:solidFill>
                  <a:srgbClr val="FFFFFF"/>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4000" dirty="0" smtClean="0"/>
              <a:t>MODULE</a:t>
            </a:r>
            <a:endParaRPr lang="en-US" sz="4000" dirty="0"/>
          </a:p>
        </p:txBody>
      </p:sp>
      <p:cxnSp>
        <p:nvCxnSpPr>
          <p:cNvPr id="34" name="Straight Arrow Connector 33"/>
          <p:cNvCxnSpPr>
            <a:stCxn id="28" idx="0"/>
            <a:endCxn id="19" idx="2"/>
          </p:cNvCxnSpPr>
          <p:nvPr/>
        </p:nvCxnSpPr>
        <p:spPr>
          <a:xfrm flipV="1">
            <a:off x="1600200" y="1267968"/>
            <a:ext cx="685800" cy="257728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19" idx="2"/>
          </p:cNvCxnSpPr>
          <p:nvPr/>
        </p:nvCxnSpPr>
        <p:spPr>
          <a:xfrm flipH="1" flipV="1">
            <a:off x="2286000" y="1267968"/>
            <a:ext cx="1981200" cy="164061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24" idx="2"/>
          </p:cNvCxnSpPr>
          <p:nvPr/>
        </p:nvCxnSpPr>
        <p:spPr>
          <a:xfrm flipH="1" flipV="1">
            <a:off x="6096000" y="1267968"/>
            <a:ext cx="1181100" cy="22481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904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57200" y="381000"/>
            <a:ext cx="7467600" cy="6092952"/>
          </a:xfrm>
        </p:spPr>
        <p:txBody>
          <a:bodyPr/>
          <a:lstStyle/>
          <a:p>
            <a:pPr lvl="0"/>
            <a:r>
              <a:rPr lang="en-US" sz="2800" dirty="0"/>
              <a:t>Determine which </a:t>
            </a:r>
            <a:r>
              <a:rPr lang="en-US" sz="2800" b="1" dirty="0"/>
              <a:t>Course Level Learning Objectives </a:t>
            </a:r>
            <a:r>
              <a:rPr lang="en-US" sz="2800" dirty="0"/>
              <a:t>align with the </a:t>
            </a:r>
            <a:r>
              <a:rPr lang="en-US" sz="2800" b="1" dirty="0"/>
              <a:t>Module Level Learning Objectives </a:t>
            </a:r>
            <a:r>
              <a:rPr lang="en-US" sz="2800" dirty="0"/>
              <a:t>and which ones </a:t>
            </a:r>
            <a:r>
              <a:rPr lang="en-US" sz="2800" dirty="0" smtClean="0"/>
              <a:t>don’t</a:t>
            </a:r>
            <a:endParaRPr lang="en-US" dirty="0" smtClean="0"/>
          </a:p>
          <a:p>
            <a:pPr marL="0" lvl="0" indent="0">
              <a:buNone/>
            </a:pPr>
            <a:endParaRPr lang="en-US" dirty="0"/>
          </a:p>
          <a:p>
            <a:pPr lvl="0"/>
            <a:r>
              <a:rPr lang="en-US" sz="2800" dirty="0"/>
              <a:t>Determine which </a:t>
            </a:r>
            <a:r>
              <a:rPr lang="en-US" sz="2800" b="1" dirty="0"/>
              <a:t>Instructional Materials</a:t>
            </a:r>
            <a:r>
              <a:rPr lang="en-US" sz="2800" dirty="0"/>
              <a:t> align with which </a:t>
            </a:r>
            <a:r>
              <a:rPr lang="en-US" sz="2800" b="1" dirty="0"/>
              <a:t>Module Level Learning Objectives </a:t>
            </a:r>
            <a:r>
              <a:rPr lang="en-US" sz="2800" dirty="0"/>
              <a:t>and which ones </a:t>
            </a:r>
            <a:r>
              <a:rPr lang="en-US" sz="2800" dirty="0" smtClean="0"/>
              <a:t>don’t</a:t>
            </a:r>
          </a:p>
          <a:p>
            <a:pPr marL="0" lvl="0" indent="0">
              <a:buNone/>
            </a:pPr>
            <a:endParaRPr lang="en-US" sz="2800" dirty="0"/>
          </a:p>
          <a:p>
            <a:pPr lvl="0"/>
            <a:r>
              <a:rPr lang="en-US" sz="2800" dirty="0"/>
              <a:t>Determine which </a:t>
            </a:r>
            <a:r>
              <a:rPr lang="en-US" sz="2800" b="1" dirty="0"/>
              <a:t>Assessments</a:t>
            </a:r>
            <a:r>
              <a:rPr lang="en-US" sz="2800" dirty="0"/>
              <a:t> align with which </a:t>
            </a:r>
            <a:r>
              <a:rPr lang="en-US" sz="2800" b="1" dirty="0"/>
              <a:t>Module Level Learning Objectives </a:t>
            </a:r>
            <a:r>
              <a:rPr lang="en-US" sz="2800" dirty="0"/>
              <a:t>and which ones don’t</a:t>
            </a:r>
            <a:r>
              <a:rPr lang="en-US" sz="2800" dirty="0" smtClean="0"/>
              <a:t>.</a:t>
            </a:r>
            <a:endParaRPr lang="en-US" sz="2800" dirty="0"/>
          </a:p>
        </p:txBody>
      </p:sp>
    </p:spTree>
    <p:extLst>
      <p:ext uri="{BB962C8B-B14F-4D97-AF65-F5344CB8AC3E}">
        <p14:creationId xmlns:p14="http://schemas.microsoft.com/office/powerpoint/2010/main" val="1142879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Sharing is caring</a:t>
            </a:r>
            <a:endParaRPr lang="en-US" dirty="0"/>
          </a:p>
        </p:txBody>
      </p:sp>
      <p:pic>
        <p:nvPicPr>
          <p:cNvPr id="6149" name="Picture 5" descr="http://letthekids.com/wp-content/uploads/2015/01/tracey-buyce-saratoga-ny-family-photographers-image-of-little-girl-with-icecream-in-red-tru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09600"/>
            <a:ext cx="12268200" cy="817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2121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88668196"/>
              </p:ext>
            </p:extLst>
          </p:nvPr>
        </p:nvGraphicFramePr>
        <p:xfrm>
          <a:off x="0" y="533400"/>
          <a:ext cx="9144000" cy="5791200"/>
        </p:xfrm>
        <a:graphic>
          <a:graphicData uri="http://schemas.openxmlformats.org/drawingml/2006/table">
            <a:tbl>
              <a:tblPr firstRow="1" bandRow="1">
                <a:tableStyleId>{5C22544A-7EE6-4342-B048-85BDC9FD1C3A}</a:tableStyleId>
              </a:tblPr>
              <a:tblGrid>
                <a:gridCol w="1828800"/>
                <a:gridCol w="1676400"/>
                <a:gridCol w="1752600"/>
                <a:gridCol w="2057400"/>
                <a:gridCol w="1828800"/>
              </a:tblGrid>
              <a:tr h="2895600">
                <a:tc>
                  <a:txBody>
                    <a:bodyPr/>
                    <a:lstStyle/>
                    <a:p>
                      <a:r>
                        <a:rPr lang="en-US" sz="2400" baseline="0" dirty="0" smtClean="0">
                          <a:solidFill>
                            <a:schemeClr val="tx1"/>
                          </a:solidFill>
                        </a:rPr>
                        <a:t>Resources</a:t>
                      </a:r>
                      <a:endParaRPr lang="en-US" sz="2400" dirty="0">
                        <a:solidFill>
                          <a:schemeClr val="tx1"/>
                        </a:solidFill>
                      </a:endParaRPr>
                    </a:p>
                  </a:txBody>
                  <a:tcPr/>
                </a:tc>
                <a:tc>
                  <a:txBody>
                    <a:bodyPr/>
                    <a:lstStyle/>
                    <a:p>
                      <a:r>
                        <a:rPr lang="en-US" sz="2400" dirty="0" smtClean="0">
                          <a:solidFill>
                            <a:schemeClr val="tx1"/>
                          </a:solidFill>
                        </a:rPr>
                        <a:t>Course  Level Objectives</a:t>
                      </a:r>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Module Level Objectives</a:t>
                      </a:r>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Assessments</a:t>
                      </a:r>
                    </a:p>
                  </a:txBody>
                  <a:tcPr/>
                </a:tc>
                <a:tc>
                  <a:txBody>
                    <a:bodyPr/>
                    <a:lstStyle/>
                    <a:p>
                      <a:r>
                        <a:rPr lang="en-US" sz="2400" dirty="0" smtClean="0">
                          <a:solidFill>
                            <a:schemeClr val="tx1"/>
                          </a:solidFill>
                        </a:rPr>
                        <a:t>Materials</a:t>
                      </a:r>
                      <a:r>
                        <a:rPr lang="en-US" sz="2400" baseline="0" dirty="0" smtClean="0">
                          <a:solidFill>
                            <a:schemeClr val="tx1"/>
                          </a:solidFill>
                        </a:rPr>
                        <a:t> and Activities</a:t>
                      </a:r>
                      <a:endParaRPr lang="en-US" sz="2400" dirty="0">
                        <a:solidFill>
                          <a:schemeClr val="tx1"/>
                        </a:solidFill>
                      </a:endParaRPr>
                    </a:p>
                  </a:txBody>
                  <a:tcPr/>
                </a:tc>
              </a:tr>
              <a:tr h="2895600">
                <a:tc>
                  <a:txBody>
                    <a:bodyPr/>
                    <a:lstStyle/>
                    <a:p>
                      <a:endParaRPr lang="en-US" sz="2400" dirty="0" smtClean="0"/>
                    </a:p>
                    <a:p>
                      <a:endParaRPr lang="en-US" sz="2400" dirty="0" smtClean="0"/>
                    </a:p>
                    <a:p>
                      <a:endParaRPr lang="en-US" sz="2400" dirty="0" smtClean="0"/>
                    </a:p>
                    <a:p>
                      <a:r>
                        <a:rPr lang="en-US" sz="2400" dirty="0" smtClean="0"/>
                        <a:t>Listed here</a:t>
                      </a:r>
                      <a:endParaRPr lang="en-US" sz="24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3" name="Right Arrow 2"/>
          <p:cNvSpPr/>
          <p:nvPr/>
        </p:nvSpPr>
        <p:spPr>
          <a:xfrm>
            <a:off x="1821873" y="4914900"/>
            <a:ext cx="67818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4981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3273"/>
            <a:ext cx="9144000" cy="5073042"/>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13869"/>
            <a:ext cx="9102754" cy="6127998"/>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16411"/>
            <a:ext cx="9143999" cy="4450887"/>
          </a:xfrm>
          <a:prstGeom prst="rect">
            <a:avLst/>
          </a:prstGeom>
        </p:spPr>
      </p:pic>
    </p:spTree>
    <p:extLst>
      <p:ext uri="{BB962C8B-B14F-4D97-AF65-F5344CB8AC3E}">
        <p14:creationId xmlns:p14="http://schemas.microsoft.com/office/powerpoint/2010/main" val="39147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3314" name="Picture 2" descr="C:\Users\Jane\AppData\Local\Temp\2843144877_b2e8ea17d2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037967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639243"/>
            <a:ext cx="3657600" cy="215444"/>
          </a:xfrm>
          <a:prstGeom prst="rect">
            <a:avLst/>
          </a:prstGeom>
          <a:noFill/>
        </p:spPr>
        <p:txBody>
          <a:bodyPr wrap="square" rtlCol="0">
            <a:spAutoFit/>
          </a:bodyPr>
          <a:lstStyle/>
          <a:p>
            <a:r>
              <a:rPr lang="en-US" sz="800" dirty="0" smtClean="0">
                <a:hlinkClick r:id="rId4"/>
              </a:rPr>
              <a:t>CC image courtesy of Ben Smith on Flickr</a:t>
            </a:r>
            <a:endParaRPr lang="en-US" sz="800" dirty="0"/>
          </a:p>
        </p:txBody>
      </p:sp>
    </p:spTree>
    <p:extLst>
      <p:ext uri="{BB962C8B-B14F-4D97-AF65-F5344CB8AC3E}">
        <p14:creationId xmlns:p14="http://schemas.microsoft.com/office/powerpoint/2010/main" val="21529285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1058284"/>
            <a:ext cx="9601200" cy="4885316"/>
          </a:xfrm>
          <a:prstGeom prst="rect">
            <a:avLst/>
          </a:prstGeom>
        </p:spPr>
      </p:pic>
      <p:sp>
        <p:nvSpPr>
          <p:cNvPr id="4" name="Rounded Rectangle 3"/>
          <p:cNvSpPr/>
          <p:nvPr/>
        </p:nvSpPr>
        <p:spPr>
          <a:xfrm>
            <a:off x="228600" y="1752600"/>
            <a:ext cx="1524000" cy="10668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8600" y="3220278"/>
            <a:ext cx="1524000" cy="22098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096000" y="3048000"/>
            <a:ext cx="1524000" cy="6858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7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371600"/>
            <a:ext cx="844575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4114800" y="2743200"/>
            <a:ext cx="1524000" cy="11049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63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Content Placeholder 11" descr="Screen Clipping"/>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 y="1752600"/>
            <a:ext cx="9378997" cy="2475013"/>
          </a:xfrm>
        </p:spPr>
      </p:pic>
      <p:sp>
        <p:nvSpPr>
          <p:cNvPr id="3" name="Rounded Rectangle 2"/>
          <p:cNvSpPr/>
          <p:nvPr/>
        </p:nvSpPr>
        <p:spPr>
          <a:xfrm>
            <a:off x="2385391" y="2703444"/>
            <a:ext cx="1119809" cy="55245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715000" y="3657600"/>
            <a:ext cx="1066800" cy="55245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7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ne\Pictures\QM8\raising-ha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12654434" cy="723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81670" y="76488"/>
            <a:ext cx="4572000" cy="215444"/>
          </a:xfrm>
          <a:prstGeom prst="rect">
            <a:avLst/>
          </a:prstGeom>
          <a:noFill/>
        </p:spPr>
        <p:txBody>
          <a:bodyPr wrap="square" rtlCol="0">
            <a:spAutoFit/>
          </a:bodyPr>
          <a:lstStyle/>
          <a:p>
            <a:r>
              <a:rPr lang="en-US" sz="800" dirty="0"/>
              <a:t>http://</a:t>
            </a:r>
            <a:r>
              <a:rPr lang="en-US" sz="800" dirty="0" smtClean="0"/>
              <a:t>www.kuder.com/2013/01/raise-your-hand-adopt-a-classroom</a:t>
            </a:r>
            <a:endParaRPr lang="en-US" sz="800" dirty="0"/>
          </a:p>
        </p:txBody>
      </p:sp>
    </p:spTree>
    <p:extLst>
      <p:ext uri="{BB962C8B-B14F-4D97-AF65-F5344CB8AC3E}">
        <p14:creationId xmlns:p14="http://schemas.microsoft.com/office/powerpoint/2010/main" val="23932127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649357" y="6463844"/>
            <a:ext cx="6248400" cy="215444"/>
          </a:xfrm>
          <a:prstGeom prst="rect">
            <a:avLst/>
          </a:prstGeom>
          <a:noFill/>
        </p:spPr>
        <p:txBody>
          <a:bodyPr wrap="square" rtlCol="0">
            <a:spAutoFit/>
          </a:bodyPr>
          <a:lstStyle/>
          <a:p>
            <a:r>
              <a:rPr lang="en-US" sz="800" dirty="0"/>
              <a:t>http://</a:t>
            </a:r>
            <a:r>
              <a:rPr lang="en-US" sz="800" dirty="0" smtClean="0"/>
              <a:t>www.randomacts.org/blog/lights-camera-action-share-smile</a:t>
            </a:r>
            <a:endParaRPr lang="en-US" sz="800" dirty="0"/>
          </a:p>
        </p:txBody>
      </p:sp>
      <p:pic>
        <p:nvPicPr>
          <p:cNvPr id="7170" name="Picture 2" descr="C:\Users\Jane\Pictures\QM8\LCA_Transparen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7540"/>
            <a:ext cx="8447865"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0" y="3810000"/>
            <a:ext cx="5181600" cy="3276600"/>
          </a:xfrm>
          <a:prstGeom prst="round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3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8" presetClass="emph" presetSubtype="0" fill="hold" grpId="0" nodeType="withEffect">
                                  <p:stCondLst>
                                    <p:cond delay="0"/>
                                  </p:stCondLst>
                                  <p:childTnLst>
                                    <p:animRot by="21600000">
                                      <p:cBhvr>
                                        <p:cTn id="8"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936" y="521208"/>
            <a:ext cx="5596128" cy="5815584"/>
          </a:xfrm>
          <a:prstGeom prst="rect">
            <a:avLst/>
          </a:prstGeom>
        </p:spPr>
      </p:pic>
      <p:sp>
        <p:nvSpPr>
          <p:cNvPr id="4" name="TextBox 3"/>
          <p:cNvSpPr txBox="1"/>
          <p:nvPr/>
        </p:nvSpPr>
        <p:spPr>
          <a:xfrm>
            <a:off x="1773936" y="6336792"/>
            <a:ext cx="4419600" cy="246221"/>
          </a:xfrm>
          <a:prstGeom prst="rect">
            <a:avLst/>
          </a:prstGeom>
          <a:noFill/>
        </p:spPr>
        <p:txBody>
          <a:bodyPr wrap="square" rtlCol="0">
            <a:spAutoFit/>
          </a:bodyPr>
          <a:lstStyle/>
          <a:p>
            <a:r>
              <a:rPr lang="en-US" sz="1000" dirty="0" smtClean="0">
                <a:hlinkClick r:id="rId4"/>
              </a:rPr>
              <a:t>CC Image courtesy of Dan Allison on Flickr</a:t>
            </a:r>
            <a:endParaRPr lang="en-US" sz="1000" dirty="0"/>
          </a:p>
        </p:txBody>
      </p:sp>
    </p:spTree>
    <p:extLst>
      <p:ext uri="{BB962C8B-B14F-4D97-AF65-F5344CB8AC3E}">
        <p14:creationId xmlns:p14="http://schemas.microsoft.com/office/powerpoint/2010/main" val="40521127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854403"/>
            <a:ext cx="6896100" cy="5344478"/>
          </a:xfrm>
          <a:prstGeom prst="rect">
            <a:avLst/>
          </a:prstGeom>
        </p:spPr>
      </p:pic>
      <p:sp>
        <p:nvSpPr>
          <p:cNvPr id="4" name="TextBox 3"/>
          <p:cNvSpPr txBox="1"/>
          <p:nvPr/>
        </p:nvSpPr>
        <p:spPr>
          <a:xfrm>
            <a:off x="1524000" y="6216134"/>
            <a:ext cx="5486400" cy="246221"/>
          </a:xfrm>
          <a:prstGeom prst="rect">
            <a:avLst/>
          </a:prstGeom>
          <a:noFill/>
        </p:spPr>
        <p:txBody>
          <a:bodyPr wrap="square" rtlCol="0">
            <a:spAutoFit/>
          </a:bodyPr>
          <a:lstStyle/>
          <a:p>
            <a:r>
              <a:rPr lang="en-US" sz="1000" dirty="0" smtClean="0">
                <a:hlinkClick r:id="rId4"/>
              </a:rPr>
              <a:t>CC Image courtesy of Jaybird on Flickr</a:t>
            </a:r>
            <a:endParaRPr lang="en-US" sz="1000" dirty="0"/>
          </a:p>
        </p:txBody>
      </p:sp>
      <p:pic>
        <p:nvPicPr>
          <p:cNvPr id="5"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49765">
            <a:off x="3590378" y="2469857"/>
            <a:ext cx="1001452" cy="1466773"/>
          </a:xfrm>
          <a:prstGeom prst="rect">
            <a:avLst/>
          </a:prstGeom>
        </p:spPr>
      </p:pic>
    </p:spTree>
    <p:extLst>
      <p:ext uri="{BB962C8B-B14F-4D97-AF65-F5344CB8AC3E}">
        <p14:creationId xmlns:p14="http://schemas.microsoft.com/office/powerpoint/2010/main" val="17037880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ane\Pictures\QM8\anarchy-tacoconf.00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4800" y="6477000"/>
            <a:ext cx="4800600" cy="215444"/>
          </a:xfrm>
          <a:prstGeom prst="rect">
            <a:avLst/>
          </a:prstGeom>
          <a:noFill/>
        </p:spPr>
        <p:txBody>
          <a:bodyPr wrap="square" rtlCol="0">
            <a:spAutoFit/>
          </a:bodyPr>
          <a:lstStyle/>
          <a:p>
            <a:r>
              <a:rPr lang="en-US" sz="800" dirty="0" smtClean="0">
                <a:solidFill>
                  <a:schemeClr val="bg1"/>
                </a:solidFill>
              </a:rPr>
              <a:t>http://www.onehungryhippo.co.uk/lets-strip-everything-back-to-the-beginning</a:t>
            </a:r>
            <a:endParaRPr lang="en-US" sz="800" dirty="0">
              <a:solidFill>
                <a:schemeClr val="bg1"/>
              </a:solidFill>
            </a:endParaRPr>
          </a:p>
        </p:txBody>
      </p:sp>
    </p:spTree>
    <p:extLst>
      <p:ext uri="{BB962C8B-B14F-4D97-AF65-F5344CB8AC3E}">
        <p14:creationId xmlns:p14="http://schemas.microsoft.com/office/powerpoint/2010/main" val="1832053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pic>
        <p:nvPicPr>
          <p:cNvPr id="4099" name="Picture 3" descr="C:\Users\Jane\Pictures\QM8\the+sound+of+music+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503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24400" y="6640071"/>
            <a:ext cx="5638800" cy="215444"/>
          </a:xfrm>
          <a:prstGeom prst="rect">
            <a:avLst/>
          </a:prstGeom>
          <a:noFill/>
        </p:spPr>
        <p:txBody>
          <a:bodyPr wrap="square" rtlCol="0">
            <a:spAutoFit/>
          </a:bodyPr>
          <a:lstStyle/>
          <a:p>
            <a:r>
              <a:rPr lang="en-US" sz="800" dirty="0" smtClean="0"/>
              <a:t>http://moviemicah.blogspot.com/2014/02/the-sound-of-music-1965.html</a:t>
            </a:r>
            <a:endParaRPr lang="en-US" sz="800" dirty="0"/>
          </a:p>
        </p:txBody>
      </p:sp>
      <p:sp>
        <p:nvSpPr>
          <p:cNvPr id="3" name="Title 2"/>
          <p:cNvSpPr>
            <a:spLocks noGrp="1"/>
          </p:cNvSpPr>
          <p:nvPr>
            <p:ph type="title"/>
          </p:nvPr>
        </p:nvSpPr>
        <p:spPr>
          <a:xfrm>
            <a:off x="457200" y="274638"/>
            <a:ext cx="7467600" cy="792162"/>
          </a:xfrm>
        </p:spPr>
        <p:txBody>
          <a:bodyPr/>
          <a:lstStyle/>
          <a:p>
            <a:r>
              <a:rPr lang="en-US" dirty="0" smtClean="0"/>
              <a:t>“That’s a very good place to start . . .”</a:t>
            </a:r>
            <a:endParaRPr lang="en-US" dirty="0"/>
          </a:p>
        </p:txBody>
      </p:sp>
    </p:spTree>
    <p:extLst>
      <p:ext uri="{BB962C8B-B14F-4D97-AF65-F5344CB8AC3E}">
        <p14:creationId xmlns:p14="http://schemas.microsoft.com/office/powerpoint/2010/main" val="16771677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ane\AppData\Local\Temp\alignment-clipart-0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60282"/>
            <a:ext cx="7315200" cy="5120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7629" y="6629400"/>
            <a:ext cx="6019800" cy="215444"/>
          </a:xfrm>
          <a:prstGeom prst="rect">
            <a:avLst/>
          </a:prstGeom>
          <a:noFill/>
        </p:spPr>
        <p:txBody>
          <a:bodyPr wrap="square" rtlCol="0">
            <a:spAutoFit/>
          </a:bodyPr>
          <a:lstStyle/>
          <a:p>
            <a:r>
              <a:rPr lang="en-US" sz="800" dirty="0" smtClean="0"/>
              <a:t>http://www.clipartpanda.com/clipart_images/free-download-clip-art-52704530</a:t>
            </a:r>
            <a:endParaRPr lang="en-US" sz="800" dirty="0"/>
          </a:p>
        </p:txBody>
      </p:sp>
      <p:sp>
        <p:nvSpPr>
          <p:cNvPr id="4" name="Title 3"/>
          <p:cNvSpPr>
            <a:spLocks noGrp="1"/>
          </p:cNvSpPr>
          <p:nvPr>
            <p:ph type="title"/>
          </p:nvPr>
        </p:nvSpPr>
        <p:spPr/>
        <p:txBody>
          <a:bodyPr/>
          <a:lstStyle/>
          <a:p>
            <a:r>
              <a:rPr lang="en-US" dirty="0" smtClean="0"/>
              <a:t>What is alignment?</a:t>
            </a:r>
            <a:endParaRPr lang="en-US" dirty="0"/>
          </a:p>
        </p:txBody>
      </p:sp>
    </p:spTree>
    <p:extLst>
      <p:ext uri="{BB962C8B-B14F-4D97-AF65-F5344CB8AC3E}">
        <p14:creationId xmlns:p14="http://schemas.microsoft.com/office/powerpoint/2010/main" val="1554807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600200"/>
            <a:ext cx="8077200" cy="3785652"/>
          </a:xfrm>
          <a:prstGeom prst="rect">
            <a:avLst/>
          </a:prstGeom>
        </p:spPr>
        <p:txBody>
          <a:bodyPr wrap="square">
            <a:spAutoFit/>
          </a:bodyPr>
          <a:lstStyle/>
          <a:p>
            <a:r>
              <a:rPr lang="en-US" sz="4000" dirty="0" smtClean="0">
                <a:effectLst/>
              </a:rPr>
              <a:t>ALIGNMENT means making sure that:</a:t>
            </a:r>
          </a:p>
          <a:p>
            <a:r>
              <a:rPr lang="en-US" sz="4000" dirty="0" smtClean="0">
                <a:effectLst/>
              </a:rPr>
              <a:t> </a:t>
            </a:r>
            <a:r>
              <a:rPr lang="en-US" sz="4000" i="1" u="sng" dirty="0" smtClean="0">
                <a:effectLst/>
              </a:rPr>
              <a:t>what</a:t>
            </a:r>
            <a:r>
              <a:rPr lang="en-US" sz="4000" dirty="0" smtClean="0">
                <a:effectLst/>
              </a:rPr>
              <a:t> we teach, </a:t>
            </a:r>
          </a:p>
          <a:p>
            <a:r>
              <a:rPr lang="en-US" sz="4000" i="1" u="sng" dirty="0" smtClean="0">
                <a:effectLst/>
              </a:rPr>
              <a:t>how</a:t>
            </a:r>
            <a:r>
              <a:rPr lang="en-US" sz="4000" dirty="0" smtClean="0">
                <a:effectLst/>
              </a:rPr>
              <a:t> we teach, </a:t>
            </a:r>
          </a:p>
          <a:p>
            <a:r>
              <a:rPr lang="en-US" sz="4000" dirty="0" smtClean="0">
                <a:effectLst/>
              </a:rPr>
              <a:t>and what we </a:t>
            </a:r>
            <a:r>
              <a:rPr lang="en-US" sz="4000" i="1" u="sng" dirty="0" smtClean="0">
                <a:effectLst/>
              </a:rPr>
              <a:t>assess</a:t>
            </a:r>
            <a:r>
              <a:rPr lang="en-US" sz="4000" dirty="0" smtClean="0">
                <a:effectLst/>
              </a:rPr>
              <a:t> are congruent.</a:t>
            </a:r>
            <a:endParaRPr lang="en-US" sz="4000" dirty="0"/>
          </a:p>
        </p:txBody>
      </p:sp>
    </p:spTree>
    <p:extLst>
      <p:ext uri="{BB962C8B-B14F-4D97-AF65-F5344CB8AC3E}">
        <p14:creationId xmlns:p14="http://schemas.microsoft.com/office/powerpoint/2010/main" val="11531201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38&quot;/&gt;&lt;property id=&quot;20307&quot; value=&quot;257&quot;/&gt;&lt;/object&gt;&lt;object type=&quot;3&quot; unique_id=&quot;10034&quot;&gt;&lt;property id=&quot;20148&quot; value=&quot;5&quot;/&gt;&lt;property id=&quot;20300&quot; value=&quot;Slide 4 - &amp;quot;Design to Align . . .&amp;quot;&quot;/&gt;&lt;property id=&quot;20307&quot; value=&quot;258&quot;/&gt;&lt;/object&gt;&lt;object type=&quot;3&quot; unique_id=&quot;13978&quot;&gt;&lt;property id=&quot;20148&quot; value=&quot;5&quot;/&gt;&lt;property id=&quot;20300&quot; value=&quot;Slide 6&quot;/&gt;&lt;property id=&quot;20307&quot; value=&quot;259&quot;/&gt;&lt;/object&gt;&lt;object type=&quot;3&quot; unique_id=&quot;13997&quot;&gt;&lt;property id=&quot;20148&quot; value=&quot;5&quot;/&gt;&lt;property id=&quot;20300&quot; value=&quot;Slide 7 - &amp;quot;“That’s a very good place to start . . .”&amp;quot;&quot;/&gt;&lt;property id=&quot;20307&quot; value=&quot;260&quot;/&gt;&lt;/object&gt;&lt;object type=&quot;3&quot; unique_id=&quot;14061&quot;&gt;&lt;property id=&quot;20148&quot; value=&quot;5&quot;/&gt;&lt;property id=&quot;20300&quot; value=&quot;Slide 9&quot;/&gt;&lt;property id=&quot;20307&quot; value=&quot;261&quot;/&gt;&lt;/object&gt;&lt;object type=&quot;3&quot; unique_id=&quot;14063&quot;&gt;&lt;property id=&quot;20148&quot; value=&quot;5&quot;/&gt;&lt;property id=&quot;20300&quot; value=&quot;Slide 10&quot;/&gt;&lt;property id=&quot;20307&quot; value=&quot;263&quot;/&gt;&lt;/object&gt;&lt;object type=&quot;3&quot; unique_id=&quot;14064&quot;&gt;&lt;property id=&quot;20148&quot; value=&quot;5&quot;/&gt;&lt;property id=&quot;20300&quot; value=&quot;Slide 11&quot;/&gt;&lt;property id=&quot;20307&quot; value=&quot;264&quot;/&gt;&lt;/object&gt;&lt;object type=&quot;3&quot; unique_id=&quot;14065&quot;&gt;&lt;property id=&quot;20148&quot; value=&quot;5&quot;/&gt;&lt;property id=&quot;20300&quot; value=&quot;Slide 13&quot;/&gt;&lt;property id=&quot;20307&quot; value=&quot;265&quot;/&gt;&lt;/object&gt;&lt;object type=&quot;3&quot; unique_id=&quot;14066&quot;&gt;&lt;property id=&quot;20148&quot; value=&quot;5&quot;/&gt;&lt;property id=&quot;20300&quot; value=&quot;Slide 8 - &amp;quot;What is alignment?&amp;quot;&quot;/&gt;&lt;property id=&quot;20307&quot; value=&quot;266&quot;/&gt;&lt;/object&gt;&lt;object type=&quot;3&quot; unique_id=&quot;14340&quot;&gt;&lt;property id=&quot;20148&quot; value=&quot;5&quot;/&gt;&lt;property id=&quot;20300&quot; value=&quot;Slide 14&quot;/&gt;&lt;property id=&quot;20307&quot; value=&quot;267&quot;/&gt;&lt;/object&gt;&lt;object type=&quot;3&quot; unique_id=&quot;14481&quot;&gt;&lt;property id=&quot;20148&quot; value=&quot;5&quot;/&gt;&lt;property id=&quot;20300&quot; value=&quot;Slide 12&quot;/&gt;&lt;property id=&quot;20307&quot; value=&quot;268&quot;/&gt;&lt;/object&gt;&lt;object type=&quot;3&quot; unique_id=&quot;14827&quot;&gt;&lt;property id=&quot;20148&quot; value=&quot;5&quot;/&gt;&lt;property id=&quot;20300&quot; value=&quot;Slide 15&quot;/&gt;&lt;property id=&quot;20307&quot; value=&quot;269&quot;/&gt;&lt;/object&gt;&lt;object type=&quot;3&quot; unique_id=&quot;14828&quot;&gt;&lt;property id=&quot;20148&quot; value=&quot;5&quot;/&gt;&lt;property id=&quot;20300&quot; value=&quot;Slide 16&quot;/&gt;&lt;property id=&quot;20307&quot; value=&quot;270&quot;/&gt;&lt;/object&gt;&lt;object type=&quot;3&quot; unique_id=&quot;14829&quot;&gt;&lt;property id=&quot;20148&quot; value=&quot;5&quot;/&gt;&lt;property id=&quot;20300&quot; value=&quot;Slide 18&quot;/&gt;&lt;property id=&quot;20307&quot; value=&quot;271&quot;/&gt;&lt;/object&gt;&lt;object type=&quot;3&quot; unique_id=&quot;14830&quot;&gt;&lt;property id=&quot;20148&quot; value=&quot;5&quot;/&gt;&lt;property id=&quot;20300&quot; value=&quot;Slide 22 - &amp;quot;How would you assess???????&amp;quot;&quot;/&gt;&lt;property id=&quot;20307&quot; value=&quot;272&quot;/&gt;&lt;/object&gt;&lt;object type=&quot;3&quot; unique_id=&quot;14831&quot;&gt;&lt;property id=&quot;20148&quot; value=&quot;5&quot;/&gt;&lt;property id=&quot;20300&quot; value=&quot;Slide 17&quot;/&gt;&lt;property id=&quot;20307&quot; value=&quot;273&quot;/&gt;&lt;/object&gt;&lt;object type=&quot;3&quot; unique_id=&quot;14832&quot;&gt;&lt;property id=&quot;20148&quot; value=&quot;5&quot;/&gt;&lt;property id=&quot;20300&quot; value=&quot;Slide 23 - &amp;quot;How would you assess?????&amp;quot;&quot;/&gt;&lt;property id=&quot;20307&quot; value=&quot;274&quot;/&gt;&lt;/object&gt;&lt;object type=&quot;3&quot; unique_id=&quot;14833&quot;&gt;&lt;property id=&quot;20148&quot; value=&quot;5&quot;/&gt;&lt;property id=&quot;20300&quot; value=&quot;Slide 20&quot;/&gt;&lt;property id=&quot;20307&quot; value=&quot;275&quot;/&gt;&lt;/object&gt;&lt;object type=&quot;3&quot; unique_id=&quot;14834&quot;&gt;&lt;property id=&quot;20148&quot; value=&quot;5&quot;/&gt;&lt;property id=&quot;20300&quot; value=&quot;Slide 30 - &amp;quot;Sharing is caring&amp;quot;&quot;/&gt;&lt;property id=&quot;20307&quot; value=&quot;276&quot;/&gt;&lt;/object&gt;&lt;object type=&quot;3&quot; unique_id=&quot;16675&quot;&gt;&lt;property id=&quot;20148&quot; value=&quot;5&quot;/&gt;&lt;property id=&quot;20300&quot; value=&quot;Slide 1 - &amp;quot;Please form groups of 3 people that that have the same color index card &amp;#x0D;&amp;#x0A;(it is best if you do not know  the folks &quot;/&gt;&lt;property id=&quot;20307&quot; value=&quot;277&quot;/&gt;&lt;/object&gt;&lt;object type=&quot;3&quot; unique_id=&quot;16676&quot;&gt;&lt;property id=&quot;20148&quot; value=&quot;5&quot;/&gt;&lt;property id=&quot;20300&quot; value=&quot;Slide 2&quot;/&gt;&lt;property id=&quot;20307&quot; value=&quot;278&quot;/&gt;&lt;/object&gt;&lt;object type=&quot;3&quot; unique_id=&quot;17307&quot;&gt;&lt;property id=&quot;20148&quot; value=&quot;5&quot;/&gt;&lt;property id=&quot;20300&quot; value=&quot;Slide 31&quot;/&gt;&lt;property id=&quot;20307&quot; value=&quot;279&quot;/&gt;&lt;/object&gt;&lt;object type=&quot;3&quot; unique_id=&quot;17533&quot;&gt;&lt;property id=&quot;20148&quot; value=&quot;5&quot;/&gt;&lt;property id=&quot;20300&quot; value=&quot;Slide 3&quot;/&gt;&lt;property id=&quot;20307&quot; value=&quot;280&quot;/&gt;&lt;/object&gt;&lt;object type=&quot;3&quot; unique_id=&quot;17950&quot;&gt;&lt;property id=&quot;20148&quot; value=&quot;5&quot;/&gt;&lt;property id=&quot;20300&quot; value=&quot;Slide 32&quot;/&gt;&lt;property id=&quot;20307&quot; value=&quot;281&quot;/&gt;&lt;/object&gt;&lt;object type=&quot;3&quot; unique_id=&quot;18171&quot;&gt;&lt;property id=&quot;20148&quot; value=&quot;5&quot;/&gt;&lt;property id=&quot;20300&quot; value=&quot;Slide 29&quot;/&gt;&lt;property id=&quot;20307&quot; value=&quot;283&quot;/&gt;&lt;/object&gt;&lt;object type=&quot;3&quot; unique_id=&quot;18520&quot;&gt;&lt;property id=&quot;20148&quot; value=&quot;5&quot;/&gt;&lt;property id=&quot;20300&quot; value=&quot;Slide 51&quot;/&gt;&lt;property id=&quot;20307&quot; value=&quot;284&quot;/&gt;&lt;/object&gt;&lt;object type=&quot;3&quot; unique_id=&quot;18521&quot;&gt;&lt;property id=&quot;20148&quot; value=&quot;5&quot;/&gt;&lt;property id=&quot;20300&quot; value=&quot;Slide 52 - &amp;quot;`&amp;quot;&quot;/&gt;&lt;property id=&quot;20307&quot; value=&quot;285&quot;/&gt;&lt;/object&gt;&lt;object type=&quot;3&quot; unique_id=&quot;18894&quot;&gt;&lt;property id=&quot;20148&quot; value=&quot;5&quot;/&gt;&lt;property id=&quot;20300&quot; value=&quot;Slide 19&quot;/&gt;&lt;property id=&quot;20307&quot; value=&quot;286&quot;/&gt;&lt;/object&gt;&lt;object type=&quot;3&quot; unique_id=&quot;19151&quot;&gt;&lt;property id=&quot;20148&quot; value=&quot;5&quot;/&gt;&lt;property id=&quot;20300&quot; value=&quot;Slide 24&quot;/&gt;&lt;property id=&quot;20307&quot; value=&quot;287&quot;/&gt;&lt;/object&gt;&lt;object type=&quot;3&quot; unique_id=&quot;19752&quot;&gt;&lt;property id=&quot;20148&quot; value=&quot;5&quot;/&gt;&lt;property id=&quot;20300&quot; value=&quot;Slide 25 - &amp;quot;How would YOU get from . . . &amp;quot;&quot;/&gt;&lt;property id=&quot;20307&quot; value=&quot;289&quot;/&gt;&lt;/object&gt;&lt;object type=&quot;3&quot; unique_id=&quot;21281&quot;&gt;&lt;property id=&quot;20148&quot; value=&quot;5&quot;/&gt;&lt;property id=&quot;20300&quot; value=&quot;Slide 50&quot;/&gt;&lt;property id=&quot;20307&quot; value=&quot;292&quot;/&gt;&lt;/object&gt;&lt;object type=&quot;3&quot; unique_id=&quot;22583&quot;&gt;&lt;property id=&quot;20148&quot; value=&quot;5&quot;/&gt;&lt;property id=&quot;20300&quot; value=&quot;Slide 26&quot;/&gt;&lt;property id=&quot;20307&quot; value=&quot;293&quot;/&gt;&lt;/object&gt;&lt;object type=&quot;3&quot; unique_id=&quot;22584&quot;&gt;&lt;property id=&quot;20148&quot; value=&quot;5&quot;/&gt;&lt;property id=&quot;20300&quot; value=&quot;Slide 27&quot;/&gt;&lt;property id=&quot;20307&quot; value=&quot;294&quot;/&gt;&lt;/object&gt;&lt;object type=&quot;3&quot; unique_id=&quot;22702&quot;&gt;&lt;property id=&quot;20148&quot; value=&quot;5&quot;/&gt;&lt;property id=&quot;20300&quot; value=&quot;Slide 47&quot;/&gt;&lt;property id=&quot;20307&quot; value=&quot;295&quot;/&gt;&lt;/object&gt;&lt;object type=&quot;3&quot; unique_id=&quot;23303&quot;&gt;&lt;property id=&quot;20148&quot; value=&quot;5&quot;/&gt;&lt;property id=&quot;20300&quot; value=&quot;Slide 28&quot;/&gt;&lt;property id=&quot;20307&quot; value=&quot;297&quot;/&gt;&lt;/object&gt;&lt;object type=&quot;3&quot; unique_id=&quot;23304&quot;&gt;&lt;property id=&quot;20148&quot; value=&quot;5&quot;/&gt;&lt;property id=&quot;20300&quot; value=&quot;Slide 49&quot;/&gt;&lt;property id=&quot;20307&quot; value=&quot;296&quot;/&gt;&lt;/object&gt;&lt;object type=&quot;3&quot; unique_id=&quot;24019&quot;&gt;&lt;property id=&quot;20148&quot; value=&quot;5&quot;/&gt;&lt;property id=&quot;20300&quot; value=&quot;Slide 21&quot;/&gt;&lt;property id=&quot;20307&quot; value=&quot;298&quot;/&gt;&lt;/object&gt;&lt;object type=&quot;3&quot; unique_id=&quot;25482&quot;&gt;&lt;property id=&quot;20148&quot; value=&quot;5&quot;/&gt;&lt;property id=&quot;20300&quot; value=&quot;Slide 46&quot;/&gt;&lt;property id=&quot;20307&quot; value=&quot;299&quot;/&gt;&lt;/object&gt;&lt;object type=&quot;3&quot; unique_id=&quot;25974&quot;&gt;&lt;property id=&quot;20148&quot; value=&quot;5&quot;/&gt;&lt;property id=&quot;20300&quot; value=&quot;Slide 33&quot;/&gt;&lt;property id=&quot;20307&quot; value=&quot;301&quot;/&gt;&lt;/object&gt;&lt;object type=&quot;3&quot; unique_id=&quot;25975&quot;&gt;&lt;property id=&quot;20148&quot; value=&quot;5&quot;/&gt;&lt;property id=&quot;20300&quot; value=&quot;Slide 34&quot;/&gt;&lt;property id=&quot;20307&quot; value=&quot;302&quot;/&gt;&lt;/object&gt;&lt;object type=&quot;3&quot; unique_id=&quot;27219&quot;&gt;&lt;property id=&quot;20148&quot; value=&quot;5&quot;/&gt;&lt;property id=&quot;20300&quot; value=&quot;Slide 39&quot;/&gt;&lt;property id=&quot;20307&quot; value=&quot;308&quot;/&gt;&lt;/object&gt;&lt;object type=&quot;3&quot; unique_id=&quot;27221&quot;&gt;&lt;property id=&quot;20148&quot; value=&quot;5&quot;/&gt;&lt;property id=&quot;20300&quot; value=&quot;Slide 40&quot;/&gt;&lt;property id=&quot;20307&quot; value=&quot;304&quot;/&gt;&lt;/object&gt;&lt;object type=&quot;3&quot; unique_id=&quot;27222&quot;&gt;&lt;property id=&quot;20148&quot; value=&quot;5&quot;/&gt;&lt;property id=&quot;20300&quot; value=&quot;Slide 41&quot;/&gt;&lt;property id=&quot;20307&quot; value=&quot;305&quot;/&gt;&lt;/object&gt;&lt;object type=&quot;3&quot; unique_id=&quot;27223&quot;&gt;&lt;property id=&quot;20148&quot; value=&quot;5&quot;/&gt;&lt;property id=&quot;20300&quot; value=&quot;Slide 44&quot;/&gt;&lt;property id=&quot;20307&quot; value=&quot;306&quot;/&gt;&lt;/object&gt;&lt;object type=&quot;3&quot; unique_id=&quot;27224&quot;&gt;&lt;property id=&quot;20148&quot; value=&quot;5&quot;/&gt;&lt;property id=&quot;20300&quot; value=&quot;Slide 45&quot;/&gt;&lt;property id=&quot;20307&quot; value=&quot;307&quot;/&gt;&lt;/object&gt;&lt;object type=&quot;3&quot; unique_id=&quot;27533&quot;&gt;&lt;property id=&quot;20148&quot; value=&quot;5&quot;/&gt;&lt;property id=&quot;20300&quot; value=&quot;Slide 35&quot;/&gt;&lt;property id=&quot;20307&quot; value=&quot;309&quot;/&gt;&lt;/object&gt;&lt;object type=&quot;3&quot; unique_id=&quot;27898&quot;&gt;&lt;property id=&quot;20148&quot; value=&quot;5&quot;/&gt;&lt;property id=&quot;20300&quot; value=&quot;Slide 36&quot;/&gt;&lt;property id=&quot;20307&quot; value=&quot;310&quot;/&gt;&lt;/object&gt;&lt;object type=&quot;3&quot; unique_id=&quot;28264&quot;&gt;&lt;property id=&quot;20148&quot; value=&quot;5&quot;/&gt;&lt;property id=&quot;20300&quot; value=&quot;Slide 37&quot;/&gt;&lt;property id=&quot;20307&quot; value=&quot;311&quot;/&gt;&lt;/object&gt;&lt;object type=&quot;3&quot; unique_id=&quot;28742&quot;&gt;&lt;property id=&quot;20148&quot; value=&quot;5&quot;/&gt;&lt;property id=&quot;20300&quot; value=&quot;Slide 42&quot;/&gt;&lt;property id=&quot;20307&quot; value=&quot;312&quot;/&gt;&lt;/object&gt;&lt;object type=&quot;3&quot; unique_id=&quot;29229&quot;&gt;&lt;property id=&quot;20148&quot; value=&quot;5&quot;/&gt;&lt;property id=&quot;20300&quot; value=&quot;Slide 43 - &amp;quot;Sharing is caring&amp;quot;&quot;/&gt;&lt;property id=&quot;20307&quot; value=&quot;313&quot;/&gt;&lt;/object&gt;&lt;object type=&quot;3&quot; unique_id=&quot;29438&quot;&gt;&lt;property id=&quot;20148&quot; value=&quot;5&quot;/&gt;&lt;property id=&quot;20300&quot; value=&quot;Slide 5&quot;/&gt;&lt;property id=&quot;20307&quot; value=&quot;314&quot;/&gt;&lt;/object&gt;&lt;object type=&quot;3&quot; unique_id=&quot;29969&quot;&gt;&lt;property id=&quot;20148&quot; value=&quot;5&quot;/&gt;&lt;property id=&quot;20300&quot; value=&quot;Slide 48&quot;/&gt;&lt;property id=&quot;20307&quot; value=&quot;315&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ustom 1">
      <a:majorFont>
        <a:latin typeface="Segoe UI Semibold"/>
        <a:ea typeface=""/>
        <a:cs typeface=""/>
      </a:majorFont>
      <a:minorFont>
        <a:latin typeface="Segoe UI Semibold"/>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11850</TotalTime>
  <Words>3975</Words>
  <Application>Microsoft Office PowerPoint</Application>
  <PresentationFormat>On-screen Show (4:3)</PresentationFormat>
  <Paragraphs>264</Paragraphs>
  <Slides>52</Slides>
  <Notes>50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Oriel</vt:lpstr>
      <vt:lpstr>Please form groups of 3 people that that have the same color index card  (it is best if you do not know  the folks in your group, for after all,  NATIONAL CONFERENCE=NETWORKING)   </vt:lpstr>
      <vt:lpstr>PowerPoint Presentation</vt:lpstr>
      <vt:lpstr>PowerPoint Presentation</vt:lpstr>
      <vt:lpstr>Design to Align . . .</vt:lpstr>
      <vt:lpstr>PowerPoint Presentation</vt:lpstr>
      <vt:lpstr>PowerPoint Presentation</vt:lpstr>
      <vt:lpstr>“That’s a very good place to start . . .”</vt:lpstr>
      <vt:lpstr>What is alignment?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would you assess???????</vt:lpstr>
      <vt:lpstr>How would you assess?????</vt:lpstr>
      <vt:lpstr>PowerPoint Presentation</vt:lpstr>
      <vt:lpstr>How would YOU get from . . . </vt:lpstr>
      <vt:lpstr>PowerPoint Presentation</vt:lpstr>
      <vt:lpstr>PowerPoint Presentation</vt:lpstr>
      <vt:lpstr>PowerPoint Presentation</vt:lpstr>
      <vt:lpstr>PowerPoint Presentation</vt:lpstr>
      <vt:lpstr>Sharing is caring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Sharing is caring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QM8</dc:title>
  <dc:creator>Jane</dc:creator>
  <cp:lastModifiedBy>Jane</cp:lastModifiedBy>
  <cp:revision>284</cp:revision>
  <dcterms:created xsi:type="dcterms:W3CDTF">2016-10-05T19:24:46Z</dcterms:created>
  <dcterms:modified xsi:type="dcterms:W3CDTF">2016-10-21T15:44:06Z</dcterms:modified>
</cp:coreProperties>
</file>