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8"/>
  </p:notesMasterIdLst>
  <p:sldIdLst>
    <p:sldId id="256" r:id="rId2"/>
    <p:sldId id="257" r:id="rId3"/>
    <p:sldId id="258" r:id="rId4"/>
    <p:sldId id="310" r:id="rId5"/>
    <p:sldId id="270" r:id="rId6"/>
    <p:sldId id="271" r:id="rId7"/>
    <p:sldId id="272" r:id="rId8"/>
    <p:sldId id="274" r:id="rId9"/>
    <p:sldId id="283" r:id="rId10"/>
    <p:sldId id="284" r:id="rId11"/>
    <p:sldId id="285" r:id="rId12"/>
    <p:sldId id="286" r:id="rId13"/>
    <p:sldId id="287" r:id="rId14"/>
    <p:sldId id="277" r:id="rId15"/>
    <p:sldId id="288" r:id="rId16"/>
    <p:sldId id="289" r:id="rId17"/>
    <p:sldId id="290" r:id="rId18"/>
    <p:sldId id="291" r:id="rId19"/>
    <p:sldId id="294" r:id="rId20"/>
    <p:sldId id="292" r:id="rId21"/>
    <p:sldId id="304" r:id="rId22"/>
    <p:sldId id="306" r:id="rId23"/>
    <p:sldId id="303" r:id="rId24"/>
    <p:sldId id="301" r:id="rId25"/>
    <p:sldId id="302" r:id="rId26"/>
    <p:sldId id="267" r:id="rId27"/>
    <p:sldId id="268" r:id="rId28"/>
    <p:sldId id="282" r:id="rId29"/>
    <p:sldId id="307" r:id="rId30"/>
    <p:sldId id="278" r:id="rId31"/>
    <p:sldId id="279" r:id="rId32"/>
    <p:sldId id="280" r:id="rId33"/>
    <p:sldId id="281" r:id="rId34"/>
    <p:sldId id="308" r:id="rId35"/>
    <p:sldId id="309" r:id="rId36"/>
    <p:sldId id="300"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5" d="100"/>
          <a:sy n="75" d="100"/>
        </p:scale>
        <p:origin x="-196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printerSettings" Target="printerSettings/printerSettings1.bin"/><Relationship Id="rId40" Type="http://schemas.openxmlformats.org/officeDocument/2006/relationships/presProps" Target="presProps.xml"/><Relationship Id="rId41" Type="http://schemas.openxmlformats.org/officeDocument/2006/relationships/viewProps" Target="viewProps.xml"/><Relationship Id="rId42" Type="http://schemas.openxmlformats.org/officeDocument/2006/relationships/theme" Target="theme/theme1.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4F094A-B69B-4A4C-B3CB-F43325ACE349}" type="datetimeFigureOut">
              <a:rPr lang="en-US" smtClean="0"/>
              <a:t>9/2/14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EED884-E48B-9B4D-AD49-CDABD90373D5}" type="slidenum">
              <a:rPr lang="en-US" smtClean="0"/>
              <a:t>‹#›</a:t>
            </a:fld>
            <a:endParaRPr lang="en-US"/>
          </a:p>
        </p:txBody>
      </p:sp>
    </p:spTree>
    <p:extLst>
      <p:ext uri="{BB962C8B-B14F-4D97-AF65-F5344CB8AC3E}">
        <p14:creationId xmlns:p14="http://schemas.microsoft.com/office/powerpoint/2010/main" val="64275389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127ED-395A-0C4A-9D81-E87C19A19E9F}" type="slidenum">
              <a:rPr lang="en-US" smtClean="0"/>
              <a:pPr/>
              <a:t>5</a:t>
            </a:fld>
            <a:endParaRPr lang="en-US"/>
          </a:p>
        </p:txBody>
      </p:sp>
    </p:spTree>
    <p:extLst>
      <p:ext uri="{BB962C8B-B14F-4D97-AF65-F5344CB8AC3E}">
        <p14:creationId xmlns:p14="http://schemas.microsoft.com/office/powerpoint/2010/main" val="2672459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127ED-395A-0C4A-9D81-E87C19A19E9F}" type="slidenum">
              <a:rPr lang="en-US" smtClean="0"/>
              <a:pPr/>
              <a:t>6</a:t>
            </a:fld>
            <a:endParaRPr lang="en-US"/>
          </a:p>
        </p:txBody>
      </p:sp>
    </p:spTree>
    <p:extLst>
      <p:ext uri="{BB962C8B-B14F-4D97-AF65-F5344CB8AC3E}">
        <p14:creationId xmlns:p14="http://schemas.microsoft.com/office/powerpoint/2010/main" val="2672459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DD127ED-395A-0C4A-9D81-E87C19A19E9F}" type="slidenum">
              <a:rPr lang="en-US" smtClean="0"/>
              <a:pPr/>
              <a:t>7</a:t>
            </a:fld>
            <a:endParaRPr lang="en-US"/>
          </a:p>
        </p:txBody>
      </p:sp>
    </p:spTree>
    <p:extLst>
      <p:ext uri="{BB962C8B-B14F-4D97-AF65-F5344CB8AC3E}">
        <p14:creationId xmlns:p14="http://schemas.microsoft.com/office/powerpoint/2010/main" val="26724598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MS PGothic" charset="0"/>
              </a:rPr>
              <a:t>Explain why, when, and how DUCDEC was created.</a:t>
            </a:r>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MS PGothic" charset="0"/>
                <a:cs typeface="MS PGothic" charset="0"/>
              </a:defRPr>
            </a:lvl1pPr>
            <a:lvl2pPr marL="729057" indent="-280406" eaLnBrk="0" hangingPunct="0">
              <a:defRPr sz="2400">
                <a:solidFill>
                  <a:schemeClr val="tx1"/>
                </a:solidFill>
                <a:latin typeface="Calibri" charset="0"/>
                <a:ea typeface="MS PGothic" charset="0"/>
                <a:cs typeface="MS PGothic" charset="0"/>
              </a:defRPr>
            </a:lvl2pPr>
            <a:lvl3pPr marL="1121626" indent="-224325" eaLnBrk="0" hangingPunct="0">
              <a:defRPr sz="2400">
                <a:solidFill>
                  <a:schemeClr val="tx1"/>
                </a:solidFill>
                <a:latin typeface="Calibri" charset="0"/>
                <a:ea typeface="MS PGothic" charset="0"/>
                <a:cs typeface="MS PGothic" charset="0"/>
              </a:defRPr>
            </a:lvl3pPr>
            <a:lvl4pPr marL="1570276" indent="-224325" eaLnBrk="0" hangingPunct="0">
              <a:defRPr sz="2400">
                <a:solidFill>
                  <a:schemeClr val="tx1"/>
                </a:solidFill>
                <a:latin typeface="Calibri" charset="0"/>
                <a:ea typeface="MS PGothic" charset="0"/>
                <a:cs typeface="MS PGothic" charset="0"/>
              </a:defRPr>
            </a:lvl4pPr>
            <a:lvl5pPr marL="2018927" indent="-224325" eaLnBrk="0" hangingPunct="0">
              <a:defRPr sz="2400">
                <a:solidFill>
                  <a:schemeClr val="tx1"/>
                </a:solidFill>
                <a:latin typeface="Calibri" charset="0"/>
                <a:ea typeface="MS PGothic" charset="0"/>
                <a:cs typeface="MS PGothic" charset="0"/>
              </a:defRPr>
            </a:lvl5pPr>
            <a:lvl6pPr marL="2467577" indent="-224325" eaLnBrk="0" fontAlgn="base" hangingPunct="0">
              <a:spcBef>
                <a:spcPct val="0"/>
              </a:spcBef>
              <a:spcAft>
                <a:spcPct val="0"/>
              </a:spcAft>
              <a:defRPr sz="2400">
                <a:solidFill>
                  <a:schemeClr val="tx1"/>
                </a:solidFill>
                <a:latin typeface="Calibri" charset="0"/>
                <a:ea typeface="MS PGothic" charset="0"/>
                <a:cs typeface="MS PGothic" charset="0"/>
              </a:defRPr>
            </a:lvl6pPr>
            <a:lvl7pPr marL="2916227" indent="-224325" eaLnBrk="0" fontAlgn="base" hangingPunct="0">
              <a:spcBef>
                <a:spcPct val="0"/>
              </a:spcBef>
              <a:spcAft>
                <a:spcPct val="0"/>
              </a:spcAft>
              <a:defRPr sz="2400">
                <a:solidFill>
                  <a:schemeClr val="tx1"/>
                </a:solidFill>
                <a:latin typeface="Calibri" charset="0"/>
                <a:ea typeface="MS PGothic" charset="0"/>
                <a:cs typeface="MS PGothic" charset="0"/>
              </a:defRPr>
            </a:lvl7pPr>
            <a:lvl8pPr marL="3364878" indent="-224325" eaLnBrk="0" fontAlgn="base" hangingPunct="0">
              <a:spcBef>
                <a:spcPct val="0"/>
              </a:spcBef>
              <a:spcAft>
                <a:spcPct val="0"/>
              </a:spcAft>
              <a:defRPr sz="2400">
                <a:solidFill>
                  <a:schemeClr val="tx1"/>
                </a:solidFill>
                <a:latin typeface="Calibri" charset="0"/>
                <a:ea typeface="MS PGothic" charset="0"/>
                <a:cs typeface="MS PGothic" charset="0"/>
              </a:defRPr>
            </a:lvl8pPr>
            <a:lvl9pPr marL="3813528" indent="-224325"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fld id="{959131AB-9D49-6B42-B5DC-4D0A448557C6}" type="slidenum">
              <a:rPr lang="en-US" sz="1200"/>
              <a:pPr eaLnBrk="1" hangingPunct="1"/>
              <a:t>26</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559B7-6210-AE41-96F5-EDFDD200AE15}" type="datetimeFigureOut">
              <a:rPr lang="en-US" smtClean="0"/>
              <a:t>9/2/14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4277892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559B7-6210-AE41-96F5-EDFDD200AE15}" type="datetimeFigureOut">
              <a:rPr lang="en-US" smtClean="0"/>
              <a:t>9/2/14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3538044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559B7-6210-AE41-96F5-EDFDD200AE15}" type="datetimeFigureOut">
              <a:rPr lang="en-US" smtClean="0"/>
              <a:t>9/2/14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420635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559B7-6210-AE41-96F5-EDFDD200AE15}" type="datetimeFigureOut">
              <a:rPr lang="en-US" smtClean="0"/>
              <a:t>9/2/14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1473204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559B7-6210-AE41-96F5-EDFDD200AE15}" type="datetimeFigureOut">
              <a:rPr lang="en-US" smtClean="0"/>
              <a:t>9/2/14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353872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559B7-6210-AE41-96F5-EDFDD200AE15}" type="datetimeFigureOut">
              <a:rPr lang="en-US" smtClean="0"/>
              <a:t>9/2/14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934265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559B7-6210-AE41-96F5-EDFDD200AE15}" type="datetimeFigureOut">
              <a:rPr lang="en-US" smtClean="0"/>
              <a:t>9/2/14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1903578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559B7-6210-AE41-96F5-EDFDD200AE15}" type="datetimeFigureOut">
              <a:rPr lang="en-US" smtClean="0"/>
              <a:t>9/2/14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2185380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559B7-6210-AE41-96F5-EDFDD200AE15}" type="datetimeFigureOut">
              <a:rPr lang="en-US" smtClean="0"/>
              <a:t>9/2/14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2117439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559B7-6210-AE41-96F5-EDFDD200AE15}" type="datetimeFigureOut">
              <a:rPr lang="en-US" smtClean="0"/>
              <a:t>9/2/14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1006853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559B7-6210-AE41-96F5-EDFDD200AE15}" type="datetimeFigureOut">
              <a:rPr lang="en-US" smtClean="0"/>
              <a:t>9/2/14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868FF-3379-AC43-8C11-80BE95FE9502}" type="slidenum">
              <a:rPr lang="en-US" smtClean="0"/>
              <a:t>‹#›</a:t>
            </a:fld>
            <a:endParaRPr lang="en-US"/>
          </a:p>
        </p:txBody>
      </p:sp>
    </p:spTree>
    <p:extLst>
      <p:ext uri="{BB962C8B-B14F-4D97-AF65-F5344CB8AC3E}">
        <p14:creationId xmlns:p14="http://schemas.microsoft.com/office/powerpoint/2010/main" val="19962727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559B7-6210-AE41-96F5-EDFDD200AE15}" type="datetimeFigureOut">
              <a:rPr lang="en-US" smtClean="0"/>
              <a:t>9/2/14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868FF-3379-AC43-8C11-80BE95FE9502}" type="slidenum">
              <a:rPr lang="en-US" smtClean="0"/>
              <a:t>‹#›</a:t>
            </a:fld>
            <a:endParaRPr lang="en-US"/>
          </a:p>
        </p:txBody>
      </p:sp>
      <p:pic>
        <p:nvPicPr>
          <p:cNvPr id="7" name="Picture 6"/>
          <p:cNvPicPr>
            <a:picLocks noChangeAspect="1"/>
          </p:cNvPicPr>
          <p:nvPr userDrawn="1"/>
        </p:nvPicPr>
        <p:blipFill>
          <a:blip r:embed="rId13"/>
          <a:stretch>
            <a:fillRect/>
          </a:stretch>
        </p:blipFill>
        <p:spPr>
          <a:xfrm>
            <a:off x="7619999" y="92772"/>
            <a:ext cx="1353256" cy="1324866"/>
          </a:xfrm>
          <a:prstGeom prst="rect">
            <a:avLst/>
          </a:prstGeom>
        </p:spPr>
      </p:pic>
    </p:spTree>
    <p:extLst>
      <p:ext uri="{BB962C8B-B14F-4D97-AF65-F5344CB8AC3E}">
        <p14:creationId xmlns:p14="http://schemas.microsoft.com/office/powerpoint/2010/main" val="654903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4688"/>
            <a:ext cx="7772400" cy="787675"/>
          </a:xfrm>
        </p:spPr>
        <p:txBody>
          <a:bodyPr>
            <a:normAutofit fontScale="90000"/>
          </a:bodyPr>
          <a:lstStyle/>
          <a:p>
            <a:r>
              <a:rPr lang="en-GB" b="1" dirty="0" smtClean="0"/>
              <a:t/>
            </a:r>
            <a:br>
              <a:rPr lang="en-GB" b="1" dirty="0" smtClean="0"/>
            </a:br>
            <a:r>
              <a:rPr lang="en-GB" sz="3600" b="1" dirty="0" smtClean="0"/>
              <a:t>Does One Size Fit All?</a:t>
            </a:r>
            <a:br>
              <a:rPr lang="en-GB" sz="3600" b="1" dirty="0" smtClean="0"/>
            </a:br>
            <a:endParaRPr lang="en-US" sz="3600" b="1" dirty="0"/>
          </a:p>
        </p:txBody>
      </p:sp>
      <p:sp>
        <p:nvSpPr>
          <p:cNvPr id="4" name="Subtitle 3"/>
          <p:cNvSpPr txBox="1">
            <a:spLocks noGrp="1"/>
          </p:cNvSpPr>
          <p:nvPr>
            <p:ph type="subTitle" idx="1"/>
          </p:nvPr>
        </p:nvSpPr>
        <p:spPr>
          <a:xfrm>
            <a:off x="1125415" y="3012242"/>
            <a:ext cx="7332785" cy="1791260"/>
          </a:xfrm>
          <a:prstGeom prst="rect">
            <a:avLst/>
          </a:prstGeom>
          <a:noFill/>
        </p:spPr>
        <p:txBody>
          <a:bodyPr wrap="square" rtlCol="0">
            <a:spAutoFit/>
          </a:bodyPr>
          <a:lstStyle/>
          <a:p>
            <a:pPr algn="l"/>
            <a:r>
              <a:rPr lang="en-US" sz="2400" dirty="0" smtClean="0">
                <a:solidFill>
                  <a:srgbClr val="000090"/>
                </a:solidFill>
                <a:latin typeface="MillerDisplay LightItalic"/>
                <a:cs typeface="Futura Light"/>
              </a:rPr>
              <a:t>Fran </a:t>
            </a:r>
            <a:r>
              <a:rPr lang="en-US" sz="2400" dirty="0">
                <a:solidFill>
                  <a:srgbClr val="000090"/>
                </a:solidFill>
                <a:latin typeface="MillerDisplay LightItalic"/>
                <a:cs typeface="Futura Light"/>
              </a:rPr>
              <a:t>Cornelius, </a:t>
            </a:r>
            <a:r>
              <a:rPr lang="en-US" sz="2400" dirty="0" smtClean="0">
                <a:solidFill>
                  <a:srgbClr val="000090"/>
                </a:solidFill>
                <a:latin typeface="MillerDisplay LightItalic"/>
                <a:cs typeface="Futura Light"/>
              </a:rPr>
              <a:t>PhD         Ray </a:t>
            </a:r>
            <a:r>
              <a:rPr lang="en-US" sz="2400" dirty="0" err="1">
                <a:solidFill>
                  <a:srgbClr val="000090"/>
                </a:solidFill>
                <a:latin typeface="MillerDisplay LightItalic"/>
                <a:cs typeface="Futura Light"/>
              </a:rPr>
              <a:t>Lum</a:t>
            </a:r>
            <a:r>
              <a:rPr lang="en-US" sz="2400" dirty="0">
                <a:solidFill>
                  <a:srgbClr val="000090"/>
                </a:solidFill>
                <a:latin typeface="MillerDisplay LightItalic"/>
                <a:cs typeface="Futura Light"/>
              </a:rPr>
              <a:t>, MPhil, </a:t>
            </a:r>
            <a:r>
              <a:rPr lang="en-US" sz="2400" dirty="0" smtClean="0">
                <a:solidFill>
                  <a:srgbClr val="000090"/>
                </a:solidFill>
                <a:latin typeface="MillerDisplay LightItalic"/>
                <a:cs typeface="Futura Light"/>
              </a:rPr>
              <a:t>MS</a:t>
            </a:r>
          </a:p>
          <a:p>
            <a:pPr algn="l"/>
            <a:r>
              <a:rPr lang="en-US" sz="2400" dirty="0" smtClean="0">
                <a:solidFill>
                  <a:srgbClr val="000090"/>
                </a:solidFill>
                <a:latin typeface="MillerDisplay LightItalic"/>
                <a:cs typeface="Futura Light"/>
              </a:rPr>
              <a:t>Linda Marion, PhD            Marlin </a:t>
            </a:r>
            <a:r>
              <a:rPr lang="en-US" sz="2400" dirty="0">
                <a:solidFill>
                  <a:srgbClr val="000090"/>
                </a:solidFill>
                <a:latin typeface="MillerDisplay LightItalic"/>
                <a:cs typeface="Futura Light"/>
              </a:rPr>
              <a:t>Killen, PhD </a:t>
            </a:r>
            <a:endParaRPr lang="en-US" sz="2400" dirty="0" smtClean="0">
              <a:solidFill>
                <a:srgbClr val="000090"/>
              </a:solidFill>
              <a:latin typeface="MillerDisplay LightItalic"/>
              <a:cs typeface="Futura Light"/>
            </a:endParaRPr>
          </a:p>
          <a:p>
            <a:pPr algn="l"/>
            <a:r>
              <a:rPr lang="en-US" sz="2400" dirty="0">
                <a:solidFill>
                  <a:srgbClr val="000090"/>
                </a:solidFill>
                <a:latin typeface="MillerDisplay LightItalic"/>
                <a:cs typeface="Futura Light"/>
              </a:rPr>
              <a:t>Allen Grant, PhD      </a:t>
            </a:r>
            <a:r>
              <a:rPr lang="en-US" sz="2400" dirty="0" smtClean="0">
                <a:solidFill>
                  <a:srgbClr val="000090"/>
                </a:solidFill>
                <a:latin typeface="MillerDisplay LightItalic"/>
                <a:cs typeface="Futura Light"/>
              </a:rPr>
              <a:t>         Sara </a:t>
            </a:r>
            <a:r>
              <a:rPr lang="en-US" sz="2400" dirty="0" err="1" smtClean="0">
                <a:solidFill>
                  <a:srgbClr val="000090"/>
                </a:solidFill>
                <a:latin typeface="MillerDisplay LightItalic"/>
                <a:cs typeface="Futura Light"/>
              </a:rPr>
              <a:t>Perkel</a:t>
            </a:r>
            <a:r>
              <a:rPr lang="en-US" sz="2400" dirty="0" smtClean="0">
                <a:solidFill>
                  <a:srgbClr val="000090"/>
                </a:solidFill>
                <a:latin typeface="MillerDisplay LightItalic"/>
                <a:cs typeface="Futura Light"/>
              </a:rPr>
              <a:t>, MBA</a:t>
            </a:r>
          </a:p>
          <a:p>
            <a:pPr algn="l"/>
            <a:r>
              <a:rPr lang="en-US" sz="2400" dirty="0" smtClean="0">
                <a:solidFill>
                  <a:srgbClr val="000090"/>
                </a:solidFill>
                <a:latin typeface="MillerDisplay LightItalic"/>
                <a:cs typeface="Futura Light"/>
              </a:rPr>
              <a:t>Stephanie Sutcliffe, PhD   Vicki Brace, MSIO, MSED</a:t>
            </a:r>
          </a:p>
        </p:txBody>
      </p:sp>
      <p:sp>
        <p:nvSpPr>
          <p:cNvPr id="6" name="Rectangle 5"/>
          <p:cNvSpPr/>
          <p:nvPr/>
        </p:nvSpPr>
        <p:spPr>
          <a:xfrm>
            <a:off x="1607735" y="1868724"/>
            <a:ext cx="6205863" cy="830997"/>
          </a:xfrm>
          <a:prstGeom prst="rect">
            <a:avLst/>
          </a:prstGeom>
        </p:spPr>
        <p:txBody>
          <a:bodyPr wrap="square">
            <a:spAutoFit/>
          </a:bodyPr>
          <a:lstStyle/>
          <a:p>
            <a:pPr algn="ctr"/>
            <a:r>
              <a:rPr lang="en-GB" sz="2400" dirty="0" smtClean="0"/>
              <a:t>We </a:t>
            </a:r>
            <a:r>
              <a:rPr lang="en-GB" sz="2400" dirty="0"/>
              <a:t>Measured the Impact of QM on Courses, Students, Faculty and Staff</a:t>
            </a:r>
            <a:r>
              <a:rPr lang="en-US" sz="2400" dirty="0"/>
              <a:t> </a:t>
            </a:r>
          </a:p>
        </p:txBody>
      </p:sp>
      <p:sp>
        <p:nvSpPr>
          <p:cNvPr id="7" name="TextBox 6"/>
          <p:cNvSpPr txBox="1"/>
          <p:nvPr/>
        </p:nvSpPr>
        <p:spPr>
          <a:xfrm>
            <a:off x="2442199" y="5035731"/>
            <a:ext cx="4298270" cy="1015663"/>
          </a:xfrm>
          <a:prstGeom prst="rect">
            <a:avLst/>
          </a:prstGeom>
          <a:noFill/>
        </p:spPr>
        <p:txBody>
          <a:bodyPr wrap="square" rtlCol="0">
            <a:spAutoFit/>
          </a:bodyPr>
          <a:lstStyle/>
          <a:p>
            <a:pPr algn="ctr"/>
            <a:r>
              <a:rPr lang="en-US" sz="2000" b="1" dirty="0" smtClean="0"/>
              <a:t>QM National Conference </a:t>
            </a:r>
          </a:p>
          <a:p>
            <a:pPr algn="ctr"/>
            <a:r>
              <a:rPr lang="en-US" sz="2000" b="1" dirty="0" smtClean="0"/>
              <a:t>Baltimore, MD</a:t>
            </a:r>
          </a:p>
          <a:p>
            <a:pPr algn="ctr"/>
            <a:r>
              <a:rPr lang="en-US" sz="2000" b="1" dirty="0" smtClean="0"/>
              <a:t>September 29 – October 1 2014</a:t>
            </a:r>
            <a:endParaRPr lang="en-US" sz="2000" b="1" dirty="0"/>
          </a:p>
        </p:txBody>
      </p:sp>
    </p:spTree>
    <p:extLst>
      <p:ext uri="{BB962C8B-B14F-4D97-AF65-F5344CB8AC3E}">
        <p14:creationId xmlns:p14="http://schemas.microsoft.com/office/powerpoint/2010/main" val="463761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ONLINE LEARNING COUNCIL</a:t>
            </a:r>
            <a:br>
              <a:rPr lang="en-US" sz="2800" b="1" dirty="0"/>
            </a:br>
            <a:r>
              <a:rPr lang="en-US" sz="2800" b="1" dirty="0" smtClean="0"/>
              <a:t>Vision</a:t>
            </a:r>
            <a:endParaRPr lang="en-US" sz="2800" dirty="0"/>
          </a:p>
        </p:txBody>
      </p:sp>
      <p:sp>
        <p:nvSpPr>
          <p:cNvPr id="3" name="Content Placeholder 2"/>
          <p:cNvSpPr>
            <a:spLocks noGrp="1"/>
          </p:cNvSpPr>
          <p:nvPr>
            <p:ph idx="1"/>
          </p:nvPr>
        </p:nvSpPr>
        <p:spPr/>
        <p:txBody>
          <a:bodyPr>
            <a:normAutofit lnSpcReduction="10000"/>
          </a:bodyPr>
          <a:lstStyle/>
          <a:p>
            <a:pPr marL="0" indent="0">
              <a:buNone/>
            </a:pPr>
            <a:r>
              <a:rPr lang="en-US" sz="2600" dirty="0"/>
              <a:t>The Vision for the Online Learning Council is that an inclusive array of dedicated academic and administrative representatives from across the Drexel University community comes together on a regular basis to focus on enhancing the academic experience of its faculty and students in various ways</a:t>
            </a:r>
            <a:r>
              <a:rPr lang="en-US" sz="2600" dirty="0" smtClean="0"/>
              <a:t>.</a:t>
            </a:r>
          </a:p>
          <a:p>
            <a:pPr marL="0" indent="0">
              <a:buNone/>
            </a:pPr>
            <a:endParaRPr lang="en-US" sz="2600" dirty="0"/>
          </a:p>
          <a:p>
            <a:pPr marL="0" indent="0">
              <a:buNone/>
            </a:pPr>
            <a:r>
              <a:rPr lang="en-US" sz="2600" dirty="0" smtClean="0"/>
              <a:t> </a:t>
            </a:r>
            <a:r>
              <a:rPr lang="en-US" sz="2600" dirty="0"/>
              <a:t>The OLC will develop, demonstrate, and share strategies that will have positive and lasting impact on the design, delivery, and outcomes of Drexel’s online, hybrid, and enhanced face-to-face courses.</a:t>
            </a:r>
          </a:p>
          <a:p>
            <a:pPr marL="0" indent="0">
              <a:buNone/>
            </a:pPr>
            <a:endParaRPr lang="en-US" dirty="0"/>
          </a:p>
        </p:txBody>
      </p:sp>
    </p:spTree>
    <p:extLst>
      <p:ext uri="{BB962C8B-B14F-4D97-AF65-F5344CB8AC3E}">
        <p14:creationId xmlns:p14="http://schemas.microsoft.com/office/powerpoint/2010/main" val="1372598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ONLINE LEARNING COUNCIL</a:t>
            </a:r>
            <a:br>
              <a:rPr lang="en-US" sz="2800" b="1" dirty="0"/>
            </a:br>
            <a:r>
              <a:rPr lang="en-US" sz="2800" b="1" dirty="0" smtClean="0"/>
              <a:t>Mission</a:t>
            </a:r>
            <a:endParaRPr lang="en-US" sz="2800" dirty="0"/>
          </a:p>
        </p:txBody>
      </p:sp>
      <p:sp>
        <p:nvSpPr>
          <p:cNvPr id="3" name="Content Placeholder 2"/>
          <p:cNvSpPr>
            <a:spLocks noGrp="1"/>
          </p:cNvSpPr>
          <p:nvPr>
            <p:ph idx="1"/>
          </p:nvPr>
        </p:nvSpPr>
        <p:spPr/>
        <p:txBody>
          <a:bodyPr/>
          <a:lstStyle/>
          <a:p>
            <a:pPr marL="0" indent="0">
              <a:buNone/>
            </a:pPr>
            <a:r>
              <a:rPr lang="en-US" sz="2400" dirty="0"/>
              <a:t>The Mission of the Online Learning Council will enable the OLC Vision to become a reality through the work of its Committees focused on (but not limited to) course quality, student services, student retention, scalability, and accessibility through communication, discovery, training, information sharing, support, partnerships, and cross-discipline engagement</a:t>
            </a:r>
            <a:r>
              <a:rPr lang="en-US" sz="2400" dirty="0" smtClean="0"/>
              <a:t>.</a:t>
            </a:r>
          </a:p>
          <a:p>
            <a:pPr marL="0" indent="0">
              <a:buNone/>
            </a:pPr>
            <a:endParaRPr lang="en-US" dirty="0"/>
          </a:p>
        </p:txBody>
      </p:sp>
    </p:spTree>
    <p:extLst>
      <p:ext uri="{BB962C8B-B14F-4D97-AF65-F5344CB8AC3E}">
        <p14:creationId xmlns:p14="http://schemas.microsoft.com/office/powerpoint/2010/main" val="2727981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mn-lt"/>
              </a:rPr>
              <a:t>ONLINE LEARNING COUNCIL</a:t>
            </a:r>
            <a:br>
              <a:rPr lang="en-US" sz="2800" b="1" dirty="0">
                <a:latin typeface="+mn-lt"/>
              </a:rPr>
            </a:br>
            <a:r>
              <a:rPr lang="en-US" sz="2800" b="1" dirty="0" smtClean="0">
                <a:latin typeface="+mn-lt"/>
              </a:rPr>
              <a:t>OLC Committee</a:t>
            </a:r>
            <a:endParaRPr lang="en-US" sz="28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dirty="0"/>
              <a:t>The Purpose of each OLC Committee will enable the OLC Mission to become a reality through Committee members discovering, vetting, sharing, supporting, and showcasing (disseminating) ways in which Drexel educators and administrators can most effectively enhance the Drexel student experience in their respective areas</a:t>
            </a:r>
            <a:r>
              <a:rPr lang="en-US" sz="2400" dirty="0" smtClean="0"/>
              <a:t>.</a:t>
            </a:r>
          </a:p>
          <a:p>
            <a:r>
              <a:rPr lang="en-US" sz="1800" b="1" dirty="0" smtClean="0"/>
              <a:t>ACCESSIBILITY</a:t>
            </a:r>
          </a:p>
          <a:p>
            <a:r>
              <a:rPr lang="en-US" sz="1800" b="1" dirty="0" smtClean="0"/>
              <a:t>COMMUNICATIONS</a:t>
            </a:r>
          </a:p>
          <a:p>
            <a:r>
              <a:rPr lang="en-US" sz="1800" b="1" dirty="0" smtClean="0"/>
              <a:t>QUALITY</a:t>
            </a:r>
          </a:p>
          <a:p>
            <a:r>
              <a:rPr lang="en-US" sz="1800" b="1" dirty="0" smtClean="0"/>
              <a:t>RETENTION</a:t>
            </a:r>
          </a:p>
          <a:p>
            <a:r>
              <a:rPr lang="en-US" sz="1800" b="1" dirty="0" smtClean="0"/>
              <a:t>SCALABILITY</a:t>
            </a:r>
          </a:p>
          <a:p>
            <a:r>
              <a:rPr lang="en-US" sz="1800" b="1" dirty="0"/>
              <a:t>STUDENT SERVICES &amp; ENGAGEMENT</a:t>
            </a:r>
            <a:endParaRPr lang="en-US" sz="1800" b="1" dirty="0" smtClean="0"/>
          </a:p>
          <a:p>
            <a:pPr marL="0" indent="0">
              <a:buNone/>
            </a:pPr>
            <a:endParaRPr lang="en-US" sz="2400" dirty="0"/>
          </a:p>
        </p:txBody>
      </p:sp>
    </p:spTree>
    <p:extLst>
      <p:ext uri="{BB962C8B-B14F-4D97-AF65-F5344CB8AC3E}">
        <p14:creationId xmlns:p14="http://schemas.microsoft.com/office/powerpoint/2010/main" val="3548848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ONLINE LEARNING COUNCIL</a:t>
            </a:r>
            <a:br>
              <a:rPr lang="en-US" sz="2800" b="1" dirty="0"/>
            </a:br>
            <a:r>
              <a:rPr lang="en-US" sz="2800" b="1" dirty="0"/>
              <a:t>OLC </a:t>
            </a:r>
            <a:r>
              <a:rPr lang="en-US" sz="2800" b="1" dirty="0" smtClean="0"/>
              <a:t>Fellows</a:t>
            </a:r>
            <a:endParaRPr lang="en-US" sz="2800"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The primary charge of the OLC Fellows is to disseminate and proliferate the work of the Council to the Drexel wide community and serve as catalysts for quality and innovation in education. The OLC Fellows provide a wide variety of support services including faculty mentorship, course design consultation and course design reviews</a:t>
            </a:r>
            <a:r>
              <a:rPr lang="en-US" dirty="0" smtClean="0"/>
              <a:t>.</a:t>
            </a:r>
          </a:p>
          <a:p>
            <a:pPr marL="0" indent="0">
              <a:buNone/>
            </a:pPr>
            <a:endParaRPr lang="en-US" dirty="0"/>
          </a:p>
          <a:p>
            <a:r>
              <a:rPr lang="en-US" dirty="0"/>
              <a:t>The Course Design Review Program is intended to provide instructors with constructive, collegial, and confidential feedback on the design of their online or hybrid course. Instructors will have three options for course design reviews:</a:t>
            </a:r>
          </a:p>
          <a:p>
            <a:r>
              <a:rPr lang="en-US" dirty="0"/>
              <a:t>Self-Review (using Core Design Elements Checklist, a self-paced Course in Blackboard Learn)</a:t>
            </a:r>
          </a:p>
          <a:p>
            <a:r>
              <a:rPr lang="en-US" dirty="0"/>
              <a:t>Drexel University Core Design Elements Checklist review (conducted by one Fellow)</a:t>
            </a:r>
          </a:p>
          <a:p>
            <a:r>
              <a:rPr lang="en-US" dirty="0"/>
              <a:t>Quality Matters Rubric review (conducted by a team of three Fellows</a:t>
            </a:r>
            <a:r>
              <a:rPr lang="en-US" dirty="0" smtClean="0"/>
              <a:t>)</a:t>
            </a:r>
          </a:p>
          <a:p>
            <a:pPr marL="0" indent="0">
              <a:buNone/>
            </a:pPr>
            <a:endParaRPr lang="en-US" dirty="0"/>
          </a:p>
          <a:p>
            <a:pPr marL="0" indent="0">
              <a:buNone/>
            </a:pPr>
            <a:r>
              <a:rPr lang="en-US" dirty="0"/>
              <a:t>The Fellows are Quality Matters certified Master Reviewers and can help faculty consider approaches for aligning University, program and course learning outcomes and advancing course quality, student engagement, and assessment strategies.</a:t>
            </a:r>
          </a:p>
        </p:txBody>
      </p:sp>
    </p:spTree>
    <p:extLst>
      <p:ext uri="{BB962C8B-B14F-4D97-AF65-F5344CB8AC3E}">
        <p14:creationId xmlns:p14="http://schemas.microsoft.com/office/powerpoint/2010/main" val="27419160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p:txBody>
          <a:bodyPr>
            <a:normAutofit fontScale="25000" lnSpcReduction="20000"/>
          </a:bodyPr>
          <a:lstStyle/>
          <a:p>
            <a:pPr>
              <a:buNone/>
            </a:pPr>
            <a:r>
              <a:rPr lang="en-US" sz="3500" b="1" dirty="0"/>
              <a:t>1.  </a:t>
            </a:r>
            <a:r>
              <a:rPr lang="en-US" sz="3500" dirty="0"/>
              <a:t>A course description is provided.</a:t>
            </a:r>
          </a:p>
          <a:p>
            <a:pPr>
              <a:buNone/>
            </a:pPr>
            <a:r>
              <a:rPr lang="en-US" sz="3500" dirty="0"/>
              <a:t>a.  This may include a statement that introduces the student to the purpose of the course and its components.</a:t>
            </a:r>
          </a:p>
          <a:p>
            <a:pPr>
              <a:buNone/>
            </a:pPr>
            <a:r>
              <a:rPr lang="en-US" sz="3500" dirty="0"/>
              <a:t>b.  In the case of a hybrid course, there is a statement that clarifies the relationship between the ‘face-to-face’ and ‘online’ components.</a:t>
            </a:r>
          </a:p>
          <a:p>
            <a:pPr>
              <a:buNone/>
            </a:pPr>
            <a:r>
              <a:rPr lang="en-US" sz="3500" dirty="0"/>
              <a:t>c.  The number of credit hours earned for successful completion is clearly posted.</a:t>
            </a:r>
          </a:p>
          <a:p>
            <a:pPr>
              <a:buNone/>
            </a:pPr>
            <a:r>
              <a:rPr lang="en-US" sz="3500" dirty="0"/>
              <a:t> </a:t>
            </a:r>
          </a:p>
          <a:p>
            <a:pPr>
              <a:buNone/>
            </a:pPr>
            <a:endParaRPr lang="en-US" sz="3500" dirty="0"/>
          </a:p>
          <a:p>
            <a:pPr>
              <a:buNone/>
            </a:pPr>
            <a:r>
              <a:rPr lang="en-US" sz="3500" b="1" dirty="0"/>
              <a:t>2.  </a:t>
            </a:r>
            <a:r>
              <a:rPr lang="en-US" sz="3500" dirty="0"/>
              <a:t>The grading policy is clearly stated.</a:t>
            </a:r>
          </a:p>
          <a:p>
            <a:pPr>
              <a:buNone/>
            </a:pPr>
            <a:r>
              <a:rPr lang="en-US" sz="3500" dirty="0"/>
              <a:t>a.  Specific/descriptive criteria are provided for the evaluation of student work and participation.</a:t>
            </a:r>
          </a:p>
          <a:p>
            <a:pPr>
              <a:buNone/>
            </a:pPr>
            <a:r>
              <a:rPr lang="en-US" sz="3500" dirty="0"/>
              <a:t>b.  Instructions for completion and submission are provided. c.  Grading scales and weights are provided.</a:t>
            </a:r>
          </a:p>
          <a:p>
            <a:pPr>
              <a:buNone/>
            </a:pPr>
            <a:r>
              <a:rPr lang="en-US" sz="3500" dirty="0"/>
              <a:t> </a:t>
            </a:r>
          </a:p>
          <a:p>
            <a:pPr>
              <a:buNone/>
            </a:pPr>
            <a:endParaRPr lang="en-US" sz="3500" dirty="0"/>
          </a:p>
          <a:p>
            <a:pPr>
              <a:buNone/>
            </a:pPr>
            <a:r>
              <a:rPr lang="en-US" sz="3500" b="1" dirty="0"/>
              <a:t>3.  </a:t>
            </a:r>
            <a:r>
              <a:rPr lang="en-US" sz="3500" dirty="0"/>
              <a:t>Course learning objectives describe outcomes that are measurable.</a:t>
            </a:r>
          </a:p>
          <a:p>
            <a:pPr>
              <a:buNone/>
            </a:pPr>
            <a:r>
              <a:rPr lang="en-US" sz="3500" dirty="0"/>
              <a:t> </a:t>
            </a:r>
          </a:p>
          <a:p>
            <a:pPr>
              <a:buNone/>
            </a:pPr>
            <a:endParaRPr lang="en-US" sz="3500" dirty="0"/>
          </a:p>
          <a:p>
            <a:pPr>
              <a:buNone/>
            </a:pPr>
            <a:r>
              <a:rPr lang="en-US" sz="3500" b="1" dirty="0"/>
              <a:t>4.  </a:t>
            </a:r>
            <a:r>
              <a:rPr lang="en-US" sz="3500" dirty="0"/>
              <a:t>Assessment and evaluation are aligned with course learning objectives.</a:t>
            </a:r>
          </a:p>
          <a:p>
            <a:pPr>
              <a:buNone/>
            </a:pPr>
            <a:r>
              <a:rPr lang="en-US" sz="3500" dirty="0"/>
              <a:t>a.  Assessment and evaluation tools are appropriate for measuring the stated learning outcomes.</a:t>
            </a:r>
          </a:p>
          <a:p>
            <a:pPr>
              <a:buNone/>
            </a:pPr>
            <a:r>
              <a:rPr lang="en-US" sz="3500" dirty="0"/>
              <a:t>b.  Assessment and evaluation goals are clearly communicated.</a:t>
            </a:r>
          </a:p>
          <a:p>
            <a:pPr>
              <a:buNone/>
            </a:pPr>
            <a:r>
              <a:rPr lang="en-US" sz="3500" dirty="0"/>
              <a:t> </a:t>
            </a:r>
          </a:p>
          <a:p>
            <a:pPr>
              <a:buNone/>
            </a:pPr>
            <a:endParaRPr lang="en-US" sz="3500" dirty="0"/>
          </a:p>
          <a:p>
            <a:pPr>
              <a:buNone/>
            </a:pPr>
            <a:r>
              <a:rPr lang="en-US" sz="3500" b="1" dirty="0"/>
              <a:t>5.  </a:t>
            </a:r>
            <a:r>
              <a:rPr lang="en-US" sz="3500" dirty="0"/>
              <a:t>Information about student feedback is provided.</a:t>
            </a:r>
          </a:p>
          <a:p>
            <a:pPr>
              <a:buNone/>
            </a:pPr>
            <a:r>
              <a:rPr lang="en-US" sz="3500" dirty="0"/>
              <a:t> </a:t>
            </a:r>
          </a:p>
          <a:p>
            <a:pPr>
              <a:buNone/>
            </a:pPr>
            <a:endParaRPr lang="en-US" sz="3500" dirty="0"/>
          </a:p>
          <a:p>
            <a:pPr>
              <a:buNone/>
            </a:pPr>
            <a:r>
              <a:rPr lang="en-US" sz="3500" b="1" dirty="0"/>
              <a:t>6.  </a:t>
            </a:r>
            <a:r>
              <a:rPr lang="en-US" sz="3500" dirty="0"/>
              <a:t>Instructor contact and availability information is provided.</a:t>
            </a:r>
          </a:p>
          <a:p>
            <a:pPr>
              <a:buNone/>
            </a:pPr>
            <a:r>
              <a:rPr lang="en-US" sz="3500" dirty="0"/>
              <a:t> </a:t>
            </a:r>
          </a:p>
          <a:p>
            <a:pPr>
              <a:buNone/>
            </a:pPr>
            <a:endParaRPr lang="en-US" sz="3500" dirty="0"/>
          </a:p>
          <a:p>
            <a:pPr>
              <a:buNone/>
            </a:pPr>
            <a:r>
              <a:rPr lang="en-US" sz="3500" b="1" dirty="0"/>
              <a:t>7.  </a:t>
            </a:r>
            <a:r>
              <a:rPr lang="en-US" sz="3500" dirty="0"/>
              <a:t>A list of textbooks, supplies, and other instructional materials needed for the course is provided.</a:t>
            </a:r>
          </a:p>
          <a:p>
            <a:pPr>
              <a:buNone/>
            </a:pPr>
            <a:r>
              <a:rPr lang="en-US" sz="3500" dirty="0"/>
              <a:t> </a:t>
            </a:r>
          </a:p>
          <a:p>
            <a:pPr>
              <a:buNone/>
            </a:pPr>
            <a:r>
              <a:rPr lang="en-US" sz="3500" dirty="0"/>
              <a:t> </a:t>
            </a:r>
          </a:p>
          <a:p>
            <a:endParaRPr lang="en-US" sz="3500" dirty="0"/>
          </a:p>
          <a:p>
            <a:endParaRPr lang="en-US" dirty="0"/>
          </a:p>
        </p:txBody>
      </p:sp>
      <p:sp>
        <p:nvSpPr>
          <p:cNvPr id="6" name="Content Placeholder 5"/>
          <p:cNvSpPr>
            <a:spLocks noGrp="1"/>
          </p:cNvSpPr>
          <p:nvPr>
            <p:ph sz="half" idx="2"/>
          </p:nvPr>
        </p:nvSpPr>
        <p:spPr/>
        <p:txBody>
          <a:bodyPr>
            <a:normAutofit fontScale="25000" lnSpcReduction="20000"/>
          </a:bodyPr>
          <a:lstStyle/>
          <a:p>
            <a:pPr>
              <a:buNone/>
            </a:pPr>
            <a:r>
              <a:rPr lang="en-US" sz="3500" b="1" dirty="0"/>
              <a:t>8.  </a:t>
            </a:r>
            <a:r>
              <a:rPr lang="en-US" sz="3500" dirty="0"/>
              <a:t>Due dates and deadlines are provided.</a:t>
            </a:r>
          </a:p>
          <a:p>
            <a:pPr>
              <a:buNone/>
            </a:pPr>
            <a:r>
              <a:rPr lang="en-US" sz="3500" dirty="0"/>
              <a:t>a.  A disclaimer that dates are subject to change should be included.</a:t>
            </a:r>
          </a:p>
          <a:p>
            <a:pPr>
              <a:buNone/>
            </a:pPr>
            <a:endParaRPr lang="en-US" sz="3500" b="1" dirty="0"/>
          </a:p>
          <a:p>
            <a:pPr>
              <a:buNone/>
            </a:pPr>
            <a:endParaRPr lang="en-US" sz="3500" b="1" dirty="0"/>
          </a:p>
          <a:p>
            <a:pPr>
              <a:buNone/>
            </a:pPr>
            <a:r>
              <a:rPr lang="en-US" sz="3500" b="1" dirty="0"/>
              <a:t>9.  </a:t>
            </a:r>
            <a:r>
              <a:rPr lang="en-US" sz="3500" dirty="0"/>
              <a:t>A code of conduct and information about academic integrity are provided. a.  Links to university policies should be provided.</a:t>
            </a:r>
          </a:p>
          <a:p>
            <a:pPr>
              <a:buNone/>
            </a:pPr>
            <a:r>
              <a:rPr lang="en-US" sz="3500" dirty="0"/>
              <a:t>b.  Netiquette standards should be provided as needed.</a:t>
            </a:r>
          </a:p>
          <a:p>
            <a:pPr>
              <a:buNone/>
            </a:pPr>
            <a:r>
              <a:rPr lang="en-US" sz="3500" dirty="0"/>
              <a:t> </a:t>
            </a:r>
          </a:p>
          <a:p>
            <a:pPr>
              <a:buNone/>
            </a:pPr>
            <a:endParaRPr lang="en-US" sz="3500" dirty="0"/>
          </a:p>
          <a:p>
            <a:pPr>
              <a:buNone/>
            </a:pPr>
            <a:r>
              <a:rPr lang="en-US" sz="3500" b="1" dirty="0"/>
              <a:t>10. </a:t>
            </a:r>
            <a:r>
              <a:rPr lang="en-US" sz="3500" dirty="0"/>
              <a:t>Links, email addresses, and/or phone numbers to technical support are provided.</a:t>
            </a:r>
          </a:p>
          <a:p>
            <a:pPr>
              <a:buNone/>
            </a:pPr>
            <a:endParaRPr lang="en-US" sz="3500" dirty="0"/>
          </a:p>
          <a:p>
            <a:pPr>
              <a:buNone/>
            </a:pPr>
            <a:r>
              <a:rPr lang="en-US" sz="3500" b="1" dirty="0"/>
              <a:t>11. </a:t>
            </a:r>
            <a:r>
              <a:rPr lang="en-US" sz="3500" dirty="0"/>
              <a:t>Content is sequenced and structured in a manner that enables learners to achieve the stated goals.</a:t>
            </a:r>
          </a:p>
          <a:p>
            <a:pPr>
              <a:buNone/>
            </a:pPr>
            <a:r>
              <a:rPr lang="en-US" sz="3500" dirty="0"/>
              <a:t> a.  The course content is divided into learning </a:t>
            </a:r>
            <a:r>
              <a:rPr lang="en-US" sz="3500" dirty="0" smtClean="0"/>
              <a:t>Modules </a:t>
            </a:r>
            <a:r>
              <a:rPr lang="en-US" sz="3500" dirty="0"/>
              <a:t>that are labeled and presented in a logical manner.</a:t>
            </a:r>
          </a:p>
          <a:p>
            <a:pPr>
              <a:buNone/>
            </a:pPr>
            <a:r>
              <a:rPr lang="en-US" sz="3500" dirty="0"/>
              <a:t> </a:t>
            </a:r>
          </a:p>
          <a:p>
            <a:pPr>
              <a:buNone/>
            </a:pPr>
            <a:endParaRPr lang="en-US" sz="3500" dirty="0"/>
          </a:p>
          <a:p>
            <a:pPr>
              <a:buNone/>
            </a:pPr>
            <a:r>
              <a:rPr lang="en-US" sz="3500" dirty="0"/>
              <a:t> </a:t>
            </a:r>
            <a:r>
              <a:rPr lang="en-US" sz="3500" b="1" dirty="0"/>
              <a:t>12. </a:t>
            </a:r>
            <a:r>
              <a:rPr lang="en-US" sz="3500" dirty="0"/>
              <a:t>The course is easy to navigate.</a:t>
            </a:r>
          </a:p>
          <a:p>
            <a:pPr>
              <a:buNone/>
            </a:pPr>
            <a:r>
              <a:rPr lang="en-US" sz="3500" dirty="0"/>
              <a:t>a.  The components and structure of the course are clear and understandable.</a:t>
            </a:r>
          </a:p>
          <a:p>
            <a:pPr>
              <a:buNone/>
            </a:pPr>
            <a:r>
              <a:rPr lang="en-US" sz="3500" dirty="0"/>
              <a:t>b.  Instructions about how to get started and where to find various course components is provided.</a:t>
            </a:r>
          </a:p>
          <a:p>
            <a:pPr>
              <a:buNone/>
            </a:pPr>
            <a:r>
              <a:rPr lang="en-US" sz="3500" dirty="0"/>
              <a:t> </a:t>
            </a:r>
          </a:p>
          <a:p>
            <a:pPr>
              <a:buNone/>
            </a:pPr>
            <a:endParaRPr lang="en-US" sz="3500" dirty="0"/>
          </a:p>
          <a:p>
            <a:pPr>
              <a:buNone/>
            </a:pPr>
            <a:r>
              <a:rPr lang="en-US" sz="3500" b="1" dirty="0"/>
              <a:t>13. </a:t>
            </a:r>
            <a:r>
              <a:rPr lang="en-US" sz="3500" dirty="0"/>
              <a:t>Broken or outdated links are corrected or removed.</a:t>
            </a:r>
          </a:p>
          <a:p>
            <a:pPr>
              <a:buNone/>
            </a:pPr>
            <a:r>
              <a:rPr lang="en-US" sz="3500" dirty="0"/>
              <a:t> a.  Required online resources are accessible.</a:t>
            </a:r>
          </a:p>
          <a:p>
            <a:pPr>
              <a:buNone/>
            </a:pPr>
            <a:r>
              <a:rPr lang="en-US" sz="3500" dirty="0"/>
              <a:t> </a:t>
            </a:r>
          </a:p>
          <a:p>
            <a:pPr>
              <a:buNone/>
            </a:pPr>
            <a:endParaRPr lang="en-US" sz="3500" dirty="0"/>
          </a:p>
          <a:p>
            <a:pPr>
              <a:buNone/>
            </a:pPr>
            <a:r>
              <a:rPr lang="en-US" sz="3500" b="1" dirty="0"/>
              <a:t>14. </a:t>
            </a:r>
            <a:r>
              <a:rPr lang="en-US" sz="3500" dirty="0"/>
              <a:t>Links to academic resources are provided.</a:t>
            </a:r>
          </a:p>
          <a:p>
            <a:pPr>
              <a:buNone/>
            </a:pPr>
            <a:r>
              <a:rPr lang="en-US" sz="3500" dirty="0"/>
              <a:t>a.  Links to Drexel Express, library, tutoring centers, counseling services, Provost Office, </a:t>
            </a:r>
            <a:r>
              <a:rPr lang="en-US" sz="3500" dirty="0" err="1"/>
              <a:t>DragonCard</a:t>
            </a:r>
            <a:r>
              <a:rPr lang="en-US" sz="3500" dirty="0"/>
              <a:t> Office, and bookstore are provided.</a:t>
            </a:r>
          </a:p>
          <a:p>
            <a:pPr>
              <a:buNone/>
            </a:pPr>
            <a:r>
              <a:rPr lang="en-US" sz="3500" dirty="0"/>
              <a:t> </a:t>
            </a:r>
          </a:p>
          <a:p>
            <a:pPr>
              <a:buNone/>
            </a:pPr>
            <a:endParaRPr lang="en-US" sz="3500" dirty="0"/>
          </a:p>
          <a:p>
            <a:pPr>
              <a:buNone/>
            </a:pPr>
            <a:r>
              <a:rPr lang="en-US" sz="3500" b="1" dirty="0"/>
              <a:t>15. </a:t>
            </a:r>
            <a:r>
              <a:rPr lang="en-US" sz="3500" dirty="0"/>
              <a:t>The university statement regarding ADA compliance is provided.</a:t>
            </a:r>
          </a:p>
          <a:p>
            <a:pPr>
              <a:buNone/>
            </a:pPr>
            <a:r>
              <a:rPr lang="en-US" sz="3500" dirty="0"/>
              <a:t>a.  Information about how to request special Services is provided.</a:t>
            </a:r>
          </a:p>
          <a:p>
            <a:endParaRPr lang="en-US" dirty="0"/>
          </a:p>
        </p:txBody>
      </p:sp>
      <p:sp>
        <p:nvSpPr>
          <p:cNvPr id="2" name="Slide Number Placeholder 1"/>
          <p:cNvSpPr>
            <a:spLocks noGrp="1"/>
          </p:cNvSpPr>
          <p:nvPr>
            <p:ph type="sldNum" sz="quarter" idx="12"/>
          </p:nvPr>
        </p:nvSpPr>
        <p:spPr/>
        <p:txBody>
          <a:bodyPr/>
          <a:lstStyle/>
          <a:p>
            <a:fld id="{F1CAED57-FF78-7744-B3EA-4B7EB02659DE}" type="slidenum">
              <a:rPr lang="en-US" smtClean="0"/>
              <a:t>14</a:t>
            </a:fld>
            <a:endParaRPr lang="en-US"/>
          </a:p>
        </p:txBody>
      </p:sp>
      <p:sp>
        <p:nvSpPr>
          <p:cNvPr id="7" name="Title 1"/>
          <p:cNvSpPr>
            <a:spLocks noGrp="1"/>
          </p:cNvSpPr>
          <p:nvPr>
            <p:ph type="title"/>
          </p:nvPr>
        </p:nvSpPr>
        <p:spPr>
          <a:xfrm>
            <a:off x="457200" y="274638"/>
            <a:ext cx="8229600" cy="1143000"/>
          </a:xfrm>
        </p:spPr>
        <p:txBody>
          <a:bodyPr>
            <a:normAutofit/>
          </a:bodyPr>
          <a:lstStyle/>
          <a:p>
            <a:r>
              <a:rPr lang="en-US" sz="2800" b="1" dirty="0" smtClean="0"/>
              <a:t>Drexel University Core Design</a:t>
            </a:r>
            <a:br>
              <a:rPr lang="en-US" sz="2800" b="1" dirty="0" smtClean="0"/>
            </a:br>
            <a:r>
              <a:rPr lang="en-US" sz="2800" b="1" dirty="0" smtClean="0"/>
              <a:t> Element Checklist</a:t>
            </a:r>
            <a:endParaRPr lang="en-US" sz="2800" b="1" dirty="0"/>
          </a:p>
        </p:txBody>
      </p:sp>
    </p:spTree>
    <p:extLst>
      <p:ext uri="{BB962C8B-B14F-4D97-AF65-F5344CB8AC3E}">
        <p14:creationId xmlns:p14="http://schemas.microsoft.com/office/powerpoint/2010/main" val="4370059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normAutofit/>
          </a:bodyPr>
          <a:lstStyle/>
          <a:p>
            <a:pPr marL="457200" indent="-457200">
              <a:buFont typeface="+mj-lt"/>
              <a:buAutoNum type="arabicPeriod"/>
            </a:pPr>
            <a:r>
              <a:rPr lang="en-US" b="1" dirty="0"/>
              <a:t>A course description is provided</a:t>
            </a:r>
            <a:r>
              <a:rPr lang="en-US" dirty="0"/>
              <a:t> </a:t>
            </a:r>
            <a:endParaRPr lang="en-US" dirty="0" smtClean="0"/>
          </a:p>
          <a:p>
            <a:pPr marL="457200" indent="-457200">
              <a:buFont typeface="+mj-lt"/>
              <a:buAutoNum type="arabicPeriod"/>
            </a:pPr>
            <a:r>
              <a:rPr lang="en-US" b="1" dirty="0"/>
              <a:t>The grading policy is clearly stated.</a:t>
            </a:r>
            <a:r>
              <a:rPr lang="en-US" dirty="0"/>
              <a:t> </a:t>
            </a:r>
            <a:endParaRPr lang="en-US" dirty="0" smtClean="0"/>
          </a:p>
          <a:p>
            <a:pPr marL="457200" indent="-457200">
              <a:buFont typeface="+mj-lt"/>
              <a:buAutoNum type="arabicPeriod"/>
            </a:pPr>
            <a:r>
              <a:rPr lang="en-US" b="1" dirty="0" smtClean="0"/>
              <a:t>Course </a:t>
            </a:r>
            <a:r>
              <a:rPr lang="en-US" b="1" dirty="0"/>
              <a:t>learning objectives describe outcomes that are measurable.</a:t>
            </a:r>
            <a:r>
              <a:rPr lang="en-US" dirty="0"/>
              <a:t> </a:t>
            </a:r>
            <a:endParaRPr lang="en-US" dirty="0" smtClean="0"/>
          </a:p>
          <a:p>
            <a:pPr marL="457200" indent="-457200">
              <a:buFont typeface="+mj-lt"/>
              <a:buAutoNum type="arabicPeriod"/>
            </a:pPr>
            <a:endParaRPr lang="en-US" dirty="0"/>
          </a:p>
          <a:p>
            <a:pPr marL="457200" indent="-457200">
              <a:buFont typeface="+mj-lt"/>
              <a:buAutoNum type="arabicPeriod"/>
            </a:pPr>
            <a:endParaRPr lang="en-US" dirty="0" smtClean="0"/>
          </a:p>
          <a:p>
            <a:endParaRPr lang="en-US" dirty="0"/>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normAutofit fontScale="92500" lnSpcReduction="10000"/>
          </a:bodyPr>
          <a:lstStyle/>
          <a:p>
            <a:r>
              <a:rPr lang="en-US" b="1" dirty="0" smtClean="0"/>
              <a:t>QM 1.2 (3) Learners </a:t>
            </a:r>
            <a:r>
              <a:rPr lang="en-US" b="1" dirty="0"/>
              <a:t>are introduced to the purpose and structure of the course</a:t>
            </a:r>
            <a:r>
              <a:rPr lang="en-US" dirty="0" smtClean="0"/>
              <a:t>.</a:t>
            </a:r>
          </a:p>
          <a:p>
            <a:r>
              <a:rPr lang="en-US" b="1" dirty="0" smtClean="0"/>
              <a:t>QM 3.2 (3) The </a:t>
            </a:r>
            <a:r>
              <a:rPr lang="en-US" b="1" dirty="0"/>
              <a:t>course grading policy is stated clearly</a:t>
            </a:r>
            <a:r>
              <a:rPr lang="en-US" b="1" dirty="0" smtClean="0"/>
              <a:t>.</a:t>
            </a:r>
          </a:p>
          <a:p>
            <a:r>
              <a:rPr lang="en-US" b="1" dirty="0" smtClean="0"/>
              <a:t>QM 2.2 (3)  The </a:t>
            </a:r>
            <a:r>
              <a:rPr lang="en-US" b="1" dirty="0"/>
              <a:t>module/unit learning objectives or competencies describe outcomes that are measurable and consistent with the course-</a:t>
            </a:r>
            <a:r>
              <a:rPr lang="en-US" b="1" dirty="0" smtClean="0"/>
              <a:t>level objectives </a:t>
            </a:r>
            <a:r>
              <a:rPr lang="en-US" b="1" dirty="0"/>
              <a:t>or competencies.</a:t>
            </a:r>
          </a:p>
        </p:txBody>
      </p:sp>
    </p:spTree>
    <p:extLst>
      <p:ext uri="{BB962C8B-B14F-4D97-AF65-F5344CB8AC3E}">
        <p14:creationId xmlns:p14="http://schemas.microsoft.com/office/powerpoint/2010/main" val="1078918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lstStyle/>
          <a:p>
            <a:pPr marL="457200" indent="-457200">
              <a:buFont typeface="+mj-lt"/>
              <a:buAutoNum type="arabicPeriod" startAt="4"/>
            </a:pPr>
            <a:r>
              <a:rPr lang="en-US" b="1" dirty="0"/>
              <a:t>Assessment and evaluation are aligned with course learning objectives.</a:t>
            </a:r>
            <a:r>
              <a:rPr lang="en-US" dirty="0"/>
              <a:t> </a:t>
            </a:r>
            <a:endParaRPr lang="en-US" dirty="0" smtClean="0"/>
          </a:p>
          <a:p>
            <a:pPr marL="457200" indent="-457200">
              <a:buFont typeface="+mj-lt"/>
              <a:buAutoNum type="arabicPeriod" startAt="4"/>
            </a:pPr>
            <a:r>
              <a:rPr lang="en-US" b="1" dirty="0"/>
              <a:t>Information about student feedback is provided.</a:t>
            </a:r>
            <a:r>
              <a:rPr lang="en-US" dirty="0"/>
              <a:t> </a:t>
            </a:r>
          </a:p>
          <a:p>
            <a:pPr marL="0" indent="0">
              <a:buNone/>
            </a:pPr>
            <a:endParaRPr lang="en-US" dirty="0"/>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lstStyle/>
          <a:p>
            <a:r>
              <a:rPr lang="en-US" b="1" dirty="0" smtClean="0"/>
              <a:t>QM 3.1 (3) </a:t>
            </a:r>
            <a:r>
              <a:rPr lang="en-US" b="1" dirty="0"/>
              <a:t>The assessments measure the stated learning objectives or competencies</a:t>
            </a:r>
            <a:r>
              <a:rPr lang="en-US" dirty="0" smtClean="0"/>
              <a:t>.</a:t>
            </a:r>
          </a:p>
          <a:p>
            <a:r>
              <a:rPr lang="en-US" b="1" dirty="0" smtClean="0"/>
              <a:t>QM 5.3 (3)  </a:t>
            </a:r>
            <a:r>
              <a:rPr lang="en-US" b="1" dirty="0"/>
              <a:t>The instructor’s plan for classroom response time and feedback on assignments is clearly stated.</a:t>
            </a:r>
          </a:p>
        </p:txBody>
      </p:sp>
      <p:sp>
        <p:nvSpPr>
          <p:cNvPr id="7" name="Title 1"/>
          <p:cNvSpPr>
            <a:spLocks noGrp="1"/>
          </p:cNvSpPr>
          <p:nvPr>
            <p:ph type="title"/>
          </p:nvPr>
        </p:nvSpPr>
        <p:spPr>
          <a:xfrm>
            <a:off x="457200" y="274638"/>
            <a:ext cx="8229600" cy="1143000"/>
          </a:xfrm>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Tree>
    <p:extLst>
      <p:ext uri="{BB962C8B-B14F-4D97-AF65-F5344CB8AC3E}">
        <p14:creationId xmlns:p14="http://schemas.microsoft.com/office/powerpoint/2010/main" val="3761847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lstStyle/>
          <a:p>
            <a:pPr marL="457200" indent="-457200">
              <a:buFont typeface="+mj-lt"/>
              <a:buAutoNum type="arabicPeriod" startAt="6"/>
            </a:pPr>
            <a:r>
              <a:rPr lang="en-US" b="1" dirty="0" smtClean="0"/>
              <a:t> </a:t>
            </a:r>
            <a:r>
              <a:rPr lang="en-US" b="1" dirty="0"/>
              <a:t>Instructor contact and availability information is provided.</a:t>
            </a:r>
            <a:r>
              <a:rPr lang="en-US" dirty="0"/>
              <a:t> </a:t>
            </a:r>
            <a:endParaRPr lang="en-US" dirty="0" smtClean="0"/>
          </a:p>
          <a:p>
            <a:pPr marL="457200" indent="-457200">
              <a:buFont typeface="+mj-lt"/>
              <a:buAutoNum type="arabicPeriod" startAt="6"/>
            </a:pPr>
            <a:endParaRPr lang="en-US" dirty="0"/>
          </a:p>
          <a:p>
            <a:pPr marL="457200" indent="-457200">
              <a:buFont typeface="+mj-lt"/>
              <a:buAutoNum type="arabicPeriod" startAt="6"/>
            </a:pPr>
            <a:r>
              <a:rPr lang="en-US" b="1" dirty="0"/>
              <a:t>A list of textbooks, supplies, and other instructional materials needed for the course is provided.</a:t>
            </a:r>
            <a:r>
              <a:rPr lang="en-US" dirty="0"/>
              <a:t> </a:t>
            </a:r>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lstStyle/>
          <a:p>
            <a:r>
              <a:rPr lang="en-US" b="1" dirty="0" smtClean="0"/>
              <a:t>QM 1.1 (3) Instructions </a:t>
            </a:r>
            <a:r>
              <a:rPr lang="en-US" b="1" dirty="0"/>
              <a:t>make clear how to get started and where to find various course components</a:t>
            </a:r>
            <a:r>
              <a:rPr lang="en-US" b="1" dirty="0" smtClean="0"/>
              <a:t>.</a:t>
            </a:r>
          </a:p>
          <a:p>
            <a:r>
              <a:rPr lang="en-US" b="1" dirty="0" smtClean="0"/>
              <a:t> QM 4.3 (2) All </a:t>
            </a:r>
            <a:r>
              <a:rPr lang="en-US" b="1" dirty="0"/>
              <a:t>instructional materials used in the course are appropriately cited.</a:t>
            </a:r>
          </a:p>
        </p:txBody>
      </p:sp>
      <p:sp>
        <p:nvSpPr>
          <p:cNvPr id="7" name="Title 1"/>
          <p:cNvSpPr>
            <a:spLocks noGrp="1"/>
          </p:cNvSpPr>
          <p:nvPr>
            <p:ph type="title"/>
          </p:nvPr>
        </p:nvSpPr>
        <p:spPr>
          <a:xfrm>
            <a:off x="457200" y="274638"/>
            <a:ext cx="8229600" cy="1143000"/>
          </a:xfrm>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Tree>
    <p:extLst>
      <p:ext uri="{BB962C8B-B14F-4D97-AF65-F5344CB8AC3E}">
        <p14:creationId xmlns:p14="http://schemas.microsoft.com/office/powerpoint/2010/main" val="173487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normAutofit fontScale="92500" lnSpcReduction="10000"/>
          </a:bodyPr>
          <a:lstStyle/>
          <a:p>
            <a:pPr marL="457200" indent="-457200">
              <a:buFont typeface="+mj-lt"/>
              <a:buAutoNum type="arabicPeriod" startAt="8"/>
            </a:pPr>
            <a:r>
              <a:rPr lang="en-US" b="1" dirty="0"/>
              <a:t>Due dates and deadlines are provided.</a:t>
            </a:r>
            <a:r>
              <a:rPr lang="en-US" dirty="0"/>
              <a:t> </a:t>
            </a:r>
            <a:endParaRPr lang="en-US" dirty="0" smtClean="0"/>
          </a:p>
          <a:p>
            <a:pPr marL="457200" indent="-457200">
              <a:buFont typeface="+mj-lt"/>
              <a:buAutoNum type="arabicPeriod" startAt="8"/>
            </a:pPr>
            <a:r>
              <a:rPr lang="en-US" b="1" dirty="0" smtClean="0"/>
              <a:t>A </a:t>
            </a:r>
            <a:r>
              <a:rPr lang="en-US" b="1" dirty="0"/>
              <a:t>code of conduct and information about academic integrity are provided.</a:t>
            </a:r>
            <a:r>
              <a:rPr lang="en-US" dirty="0"/>
              <a:t> </a:t>
            </a:r>
          </a:p>
          <a:p>
            <a:pPr marL="457200" indent="-457200">
              <a:buFont typeface="+mj-lt"/>
              <a:buAutoNum type="arabicPeriod" startAt="8"/>
            </a:pPr>
            <a:endParaRPr lang="en-US" dirty="0" smtClean="0"/>
          </a:p>
          <a:p>
            <a:pPr marL="457200" indent="-457200">
              <a:buFont typeface="+mj-lt"/>
              <a:buAutoNum type="arabicPeriod" startAt="8"/>
            </a:pPr>
            <a:endParaRPr lang="en-US" dirty="0"/>
          </a:p>
          <a:p>
            <a:pPr marL="457200" indent="-457200">
              <a:buFont typeface="+mj-lt"/>
              <a:buAutoNum type="arabicPeriod" startAt="8"/>
            </a:pPr>
            <a:r>
              <a:rPr lang="en-US" b="1" dirty="0"/>
              <a:t>Links, email addresses, and/or phone numbers to technical support are provided.</a:t>
            </a:r>
            <a:r>
              <a:rPr lang="en-US" dirty="0"/>
              <a:t> </a:t>
            </a:r>
            <a:endParaRPr lang="en-US" dirty="0" smtClean="0"/>
          </a:p>
          <a:p>
            <a:pPr marL="457200" indent="-457200">
              <a:buFont typeface="+mj-lt"/>
              <a:buAutoNum type="arabicPeriod" startAt="8"/>
            </a:pPr>
            <a:endParaRPr lang="en-US" dirty="0"/>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normAutofit fontScale="92500" lnSpcReduction="20000"/>
          </a:bodyPr>
          <a:lstStyle/>
          <a:p>
            <a:r>
              <a:rPr lang="en-US" dirty="0" smtClean="0"/>
              <a:t>N/A</a:t>
            </a:r>
          </a:p>
          <a:p>
            <a:pPr marL="0" indent="0">
              <a:buNone/>
            </a:pPr>
            <a:endParaRPr lang="en-US" b="1" dirty="0"/>
          </a:p>
          <a:p>
            <a:r>
              <a:rPr lang="en-US" b="1" dirty="0" smtClean="0"/>
              <a:t>QM 1.4 (2)  </a:t>
            </a:r>
            <a:r>
              <a:rPr lang="en-US" b="1" dirty="0"/>
              <a:t>Course and/or institutional policies with which the learner is expected to comply are clearly stated, or a link to current policies is provided</a:t>
            </a:r>
            <a:r>
              <a:rPr lang="en-US" b="1" dirty="0" smtClean="0"/>
              <a:t>.</a:t>
            </a:r>
          </a:p>
          <a:p>
            <a:r>
              <a:rPr lang="en-US" b="1" dirty="0" smtClean="0"/>
              <a:t>QM 7.1 (3)  </a:t>
            </a:r>
            <a:r>
              <a:rPr lang="en-US" b="1" dirty="0"/>
              <a:t>The course instructions articulate or link to a clear description of the technical support offered and how to obtain it.</a:t>
            </a:r>
          </a:p>
        </p:txBody>
      </p:sp>
      <p:sp>
        <p:nvSpPr>
          <p:cNvPr id="7" name="Title 1"/>
          <p:cNvSpPr>
            <a:spLocks noGrp="1"/>
          </p:cNvSpPr>
          <p:nvPr>
            <p:ph type="title"/>
          </p:nvPr>
        </p:nvSpPr>
        <p:spPr>
          <a:xfrm>
            <a:off x="457200" y="274638"/>
            <a:ext cx="8229600" cy="1143000"/>
          </a:xfrm>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Tree>
    <p:extLst>
      <p:ext uri="{BB962C8B-B14F-4D97-AF65-F5344CB8AC3E}">
        <p14:creationId xmlns:p14="http://schemas.microsoft.com/office/powerpoint/2010/main" val="445638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normAutofit lnSpcReduction="10000"/>
          </a:bodyPr>
          <a:lstStyle/>
          <a:p>
            <a:pPr marL="457200" indent="-457200">
              <a:buFont typeface="+mj-lt"/>
              <a:buAutoNum type="arabicPeriod" startAt="11"/>
            </a:pPr>
            <a:r>
              <a:rPr lang="en-US" b="1" dirty="0" smtClean="0"/>
              <a:t>Content </a:t>
            </a:r>
            <a:r>
              <a:rPr lang="en-US" b="1" dirty="0"/>
              <a:t>is sequenced and structured in a manner that enables learners to achieve the stated goals.</a:t>
            </a:r>
            <a:r>
              <a:rPr lang="en-US" dirty="0"/>
              <a:t> </a:t>
            </a:r>
            <a:endParaRPr lang="en-US" dirty="0" smtClean="0"/>
          </a:p>
          <a:p>
            <a:pPr marL="457200" indent="-457200">
              <a:buFont typeface="+mj-lt"/>
              <a:buAutoNum type="arabicPeriod" startAt="11"/>
            </a:pPr>
            <a:endParaRPr lang="en-US" dirty="0"/>
          </a:p>
          <a:p>
            <a:pPr marL="457200" indent="-457200">
              <a:buFont typeface="+mj-lt"/>
              <a:buAutoNum type="arabicPeriod" startAt="11"/>
            </a:pPr>
            <a:r>
              <a:rPr lang="en-US" b="1" dirty="0" smtClean="0"/>
              <a:t> </a:t>
            </a:r>
            <a:r>
              <a:rPr lang="en-US" b="1" dirty="0"/>
              <a:t>The course is easy to navigate.</a:t>
            </a:r>
            <a:r>
              <a:rPr lang="en-US" dirty="0"/>
              <a:t> </a:t>
            </a:r>
            <a:endParaRPr lang="en-US" dirty="0" smtClean="0"/>
          </a:p>
          <a:p>
            <a:pPr marL="457200" indent="-457200">
              <a:buFont typeface="+mj-lt"/>
              <a:buAutoNum type="arabicPeriod" startAt="11"/>
            </a:pPr>
            <a:endParaRPr lang="en-US" dirty="0"/>
          </a:p>
          <a:p>
            <a:pPr marL="457200" indent="-457200">
              <a:buFont typeface="+mj-lt"/>
              <a:buAutoNum type="arabicPeriod" startAt="11"/>
            </a:pPr>
            <a:r>
              <a:rPr lang="en-US" b="1" dirty="0"/>
              <a:t>Broken or outdated links are corrected or removed.</a:t>
            </a:r>
            <a:r>
              <a:rPr lang="en-US" dirty="0"/>
              <a:t> </a:t>
            </a:r>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lstStyle/>
          <a:p>
            <a:r>
              <a:rPr lang="en-US" b="1" dirty="0" smtClean="0"/>
              <a:t>QM 4.2 (3)  </a:t>
            </a:r>
            <a:r>
              <a:rPr lang="en-US" b="1" dirty="0"/>
              <a:t>Both the purpose of instructional materials and how the materials are to be used for learning activities are clearly explained</a:t>
            </a:r>
            <a:r>
              <a:rPr lang="en-US" b="1" dirty="0" smtClean="0"/>
              <a:t>.</a:t>
            </a:r>
          </a:p>
          <a:p>
            <a:r>
              <a:rPr lang="en-US" b="1" dirty="0" smtClean="0"/>
              <a:t>QM 8.1 (3)  </a:t>
            </a:r>
            <a:r>
              <a:rPr lang="en-US" b="1" dirty="0"/>
              <a:t>Course navigation facilitates ease of use</a:t>
            </a:r>
            <a:r>
              <a:rPr lang="en-US" b="1" dirty="0" smtClean="0"/>
              <a:t>.</a:t>
            </a:r>
          </a:p>
          <a:p>
            <a:r>
              <a:rPr lang="en-US" b="1" dirty="0" smtClean="0"/>
              <a:t>N/A</a:t>
            </a:r>
            <a:endParaRPr lang="en-US" b="1" dirty="0"/>
          </a:p>
        </p:txBody>
      </p:sp>
      <p:sp>
        <p:nvSpPr>
          <p:cNvPr id="7" name="Title 1"/>
          <p:cNvSpPr>
            <a:spLocks noGrp="1"/>
          </p:cNvSpPr>
          <p:nvPr>
            <p:ph type="title"/>
          </p:nvPr>
        </p:nvSpPr>
        <p:spPr>
          <a:xfrm>
            <a:off x="457200" y="274638"/>
            <a:ext cx="8229600" cy="1143000"/>
          </a:xfrm>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Tree>
    <p:extLst>
      <p:ext uri="{BB962C8B-B14F-4D97-AF65-F5344CB8AC3E}">
        <p14:creationId xmlns:p14="http://schemas.microsoft.com/office/powerpoint/2010/main" val="274212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Description</a:t>
            </a:r>
            <a:endParaRPr lang="en-US" sz="2800" b="1" dirty="0">
              <a:latin typeface="+mn-lt"/>
            </a:endParaRPr>
          </a:p>
        </p:txBody>
      </p:sp>
      <p:sp>
        <p:nvSpPr>
          <p:cNvPr id="3" name="Content Placeholder 2"/>
          <p:cNvSpPr>
            <a:spLocks noGrp="1"/>
          </p:cNvSpPr>
          <p:nvPr>
            <p:ph idx="1"/>
          </p:nvPr>
        </p:nvSpPr>
        <p:spPr/>
        <p:txBody>
          <a:bodyPr>
            <a:normAutofit fontScale="92500"/>
          </a:bodyPr>
          <a:lstStyle/>
          <a:p>
            <a:pPr marL="0" indent="0">
              <a:buNone/>
            </a:pPr>
            <a:r>
              <a:rPr lang="en-US" sz="2600" dirty="0"/>
              <a:t>This presentation will engage program attendees in a discussion of the value of alternative pathways to achieve quality in online programs, transform organizational culture and to demonstrate the impact of internal QM reviews on institutional culture and quality improvement on programs and courses. </a:t>
            </a:r>
            <a:endParaRPr lang="en-US" sz="2600" dirty="0" smtClean="0"/>
          </a:p>
          <a:p>
            <a:pPr marL="0" indent="0">
              <a:buNone/>
            </a:pPr>
            <a:endParaRPr lang="en-US" sz="2600" dirty="0" smtClean="0">
              <a:solidFill>
                <a:srgbClr val="0000FF"/>
              </a:solidFill>
            </a:endParaRPr>
          </a:p>
          <a:p>
            <a:pPr marL="0" indent="0">
              <a:buNone/>
            </a:pPr>
            <a:r>
              <a:rPr lang="en-US" sz="2600" dirty="0" smtClean="0"/>
              <a:t>The </a:t>
            </a:r>
            <a:r>
              <a:rPr lang="en-US" sz="2600" dirty="0"/>
              <a:t>process of leveraging the internal capacity of 75 QM trained reviewers, identifying measurable outcomes and developing alternative pathways that 'fit' will be presented. Such an alternative pathway is the Drexel University Core Design Element Checklist.</a:t>
            </a:r>
          </a:p>
          <a:p>
            <a:pPr marL="0" indent="0">
              <a:buNone/>
            </a:pPr>
            <a:endParaRPr lang="en-US" dirty="0"/>
          </a:p>
        </p:txBody>
      </p:sp>
    </p:spTree>
    <p:extLst>
      <p:ext uri="{BB962C8B-B14F-4D97-AF65-F5344CB8AC3E}">
        <p14:creationId xmlns:p14="http://schemas.microsoft.com/office/powerpoint/2010/main" val="27871587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normAutofit/>
          </a:bodyPr>
          <a:lstStyle/>
          <a:p>
            <a:pPr marL="457200" indent="-457200">
              <a:buFont typeface="+mj-lt"/>
              <a:buAutoNum type="arabicPeriod" startAt="14"/>
            </a:pPr>
            <a:r>
              <a:rPr lang="en-US" b="1" dirty="0"/>
              <a:t>Links to academic resources are provided.</a:t>
            </a:r>
            <a:r>
              <a:rPr lang="en-US" dirty="0"/>
              <a:t> </a:t>
            </a:r>
          </a:p>
          <a:p>
            <a:pPr marL="457200" indent="-457200">
              <a:buFont typeface="+mj-lt"/>
              <a:buAutoNum type="arabicPeriod" startAt="14"/>
            </a:pPr>
            <a:endParaRPr lang="en-US" dirty="0" smtClean="0"/>
          </a:p>
          <a:p>
            <a:pPr marL="457200" indent="-457200">
              <a:buFont typeface="+mj-lt"/>
              <a:buAutoNum type="arabicPeriod" startAt="14"/>
            </a:pPr>
            <a:endParaRPr lang="en-US" dirty="0"/>
          </a:p>
          <a:p>
            <a:pPr marL="0" indent="0">
              <a:buNone/>
            </a:pPr>
            <a:endParaRPr lang="en-US" dirty="0"/>
          </a:p>
          <a:p>
            <a:pPr marL="457200" indent="-457200">
              <a:buFont typeface="+mj-lt"/>
              <a:buAutoNum type="arabicPeriod" startAt="14"/>
            </a:pPr>
            <a:r>
              <a:rPr lang="en-US" b="1" dirty="0"/>
              <a:t> The university statement regarding ADA compliance is provided.</a:t>
            </a:r>
            <a:r>
              <a:rPr lang="en-US" dirty="0"/>
              <a:t> </a:t>
            </a:r>
            <a:endParaRPr lang="en-US" dirty="0" smtClean="0"/>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normAutofit fontScale="92500" lnSpcReduction="20000"/>
          </a:bodyPr>
          <a:lstStyle/>
          <a:p>
            <a:r>
              <a:rPr lang="en-US" b="1" dirty="0" smtClean="0"/>
              <a:t>QM 7.3 (2)  </a:t>
            </a:r>
            <a:r>
              <a:rPr lang="en-US" b="1" dirty="0"/>
              <a:t>Course instructions articulate or link to an explanation of how the institution’s academic support services and resources can </a:t>
            </a:r>
            <a:r>
              <a:rPr lang="en-US" b="1" dirty="0" smtClean="0"/>
              <a:t>help learners </a:t>
            </a:r>
            <a:r>
              <a:rPr lang="en-US" b="1" dirty="0"/>
              <a:t>succeed in the course and how learners can obtain them</a:t>
            </a:r>
            <a:r>
              <a:rPr lang="en-US" b="1" dirty="0" smtClean="0"/>
              <a:t>.</a:t>
            </a:r>
          </a:p>
          <a:p>
            <a:r>
              <a:rPr lang="en-US" b="1" dirty="0" smtClean="0"/>
              <a:t>QM 8.2 (3)  </a:t>
            </a:r>
            <a:r>
              <a:rPr lang="en-US" b="1" dirty="0"/>
              <a:t>Information is provided about the accessibility of all technologies required in the course.</a:t>
            </a:r>
          </a:p>
        </p:txBody>
      </p:sp>
      <p:sp>
        <p:nvSpPr>
          <p:cNvPr id="7" name="Title 1"/>
          <p:cNvSpPr>
            <a:spLocks noGrp="1"/>
          </p:cNvSpPr>
          <p:nvPr>
            <p:ph type="title"/>
          </p:nvPr>
        </p:nvSpPr>
        <p:spPr>
          <a:xfrm>
            <a:off x="457200" y="274638"/>
            <a:ext cx="8229600" cy="1143000"/>
          </a:xfrm>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Tree>
    <p:extLst>
      <p:ext uri="{BB962C8B-B14F-4D97-AF65-F5344CB8AC3E}">
        <p14:creationId xmlns:p14="http://schemas.microsoft.com/office/powerpoint/2010/main" val="2818915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smtClean="0"/>
              <a:t>DUCDEC</a:t>
            </a:r>
            <a:endParaRPr lang="en-US" dirty="0"/>
          </a:p>
        </p:txBody>
      </p:sp>
      <p:sp>
        <p:nvSpPr>
          <p:cNvPr id="4" name="Content Placeholder 3"/>
          <p:cNvSpPr>
            <a:spLocks noGrp="1"/>
          </p:cNvSpPr>
          <p:nvPr>
            <p:ph sz="half" idx="2"/>
          </p:nvPr>
        </p:nvSpPr>
        <p:spPr/>
        <p:txBody>
          <a:bodyPr/>
          <a:lstStyle/>
          <a:p>
            <a:r>
              <a:rPr lang="en-US" dirty="0" smtClean="0"/>
              <a:t>1 Reviewer</a:t>
            </a:r>
          </a:p>
          <a:p>
            <a:r>
              <a:rPr lang="en-US" dirty="0" smtClean="0"/>
              <a:t>15 Core Elements (Overlaps with 10 QM Required Standards</a:t>
            </a:r>
            <a:r>
              <a:rPr lang="en-US" dirty="0" smtClean="0"/>
              <a:t>)</a:t>
            </a:r>
          </a:p>
          <a:p>
            <a:r>
              <a:rPr lang="en-US" dirty="0" smtClean="0"/>
              <a:t>Less time/resources for review</a:t>
            </a:r>
            <a:endParaRPr lang="en-US" dirty="0" smtClean="0"/>
          </a:p>
          <a:p>
            <a:r>
              <a:rPr lang="en-US" dirty="0" smtClean="0"/>
              <a:t>Good for Beginners</a:t>
            </a:r>
          </a:p>
          <a:p>
            <a:r>
              <a:rPr lang="en-US" dirty="0" smtClean="0"/>
              <a:t>Inspirational Achievement</a:t>
            </a:r>
          </a:p>
          <a:p>
            <a:r>
              <a:rPr lang="en-US" dirty="0" smtClean="0"/>
              <a:t>Scalability and Sustainability</a:t>
            </a:r>
          </a:p>
          <a:p>
            <a:endParaRPr lang="en-US" dirty="0"/>
          </a:p>
        </p:txBody>
      </p:sp>
      <p:sp>
        <p:nvSpPr>
          <p:cNvPr id="5" name="Text Placeholder 4"/>
          <p:cNvSpPr>
            <a:spLocks noGrp="1"/>
          </p:cNvSpPr>
          <p:nvPr>
            <p:ph type="body" sz="quarter" idx="3"/>
          </p:nvPr>
        </p:nvSpPr>
        <p:spPr/>
        <p:txBody>
          <a:bodyPr/>
          <a:lstStyle/>
          <a:p>
            <a:r>
              <a:rPr lang="en-US" dirty="0" smtClean="0"/>
              <a:t>QM</a:t>
            </a:r>
            <a:endParaRPr lang="en-US" dirty="0"/>
          </a:p>
        </p:txBody>
      </p:sp>
      <p:sp>
        <p:nvSpPr>
          <p:cNvPr id="6" name="Content Placeholder 5"/>
          <p:cNvSpPr>
            <a:spLocks noGrp="1"/>
          </p:cNvSpPr>
          <p:nvPr>
            <p:ph sz="quarter" idx="4"/>
          </p:nvPr>
        </p:nvSpPr>
        <p:spPr/>
        <p:txBody>
          <a:bodyPr/>
          <a:lstStyle/>
          <a:p>
            <a:r>
              <a:rPr lang="en-US" dirty="0" smtClean="0"/>
              <a:t>3 Reviewers</a:t>
            </a:r>
          </a:p>
          <a:p>
            <a:r>
              <a:rPr lang="en-US" dirty="0" smtClean="0"/>
              <a:t>21 Required Standards and Score of </a:t>
            </a:r>
            <a:r>
              <a:rPr lang="en-US" dirty="0" smtClean="0"/>
              <a:t>84</a:t>
            </a:r>
            <a:endParaRPr lang="en-US" dirty="0"/>
          </a:p>
          <a:p>
            <a:endParaRPr lang="en-US" dirty="0"/>
          </a:p>
          <a:p>
            <a:r>
              <a:rPr lang="en-US" dirty="0" smtClean="0"/>
              <a:t>More time/resources for review</a:t>
            </a:r>
          </a:p>
          <a:p>
            <a:r>
              <a:rPr lang="en-US" dirty="0" smtClean="0"/>
              <a:t>Good for Experience</a:t>
            </a:r>
          </a:p>
          <a:p>
            <a:r>
              <a:rPr lang="en-US" dirty="0" smtClean="0"/>
              <a:t>Aspirational Achievement</a:t>
            </a:r>
          </a:p>
          <a:p>
            <a:r>
              <a:rPr lang="en-US" dirty="0"/>
              <a:t>Scalability and Sustainability</a:t>
            </a:r>
          </a:p>
          <a:p>
            <a:endParaRPr lang="en-US" dirty="0" smtClean="0"/>
          </a:p>
        </p:txBody>
      </p:sp>
      <p:sp>
        <p:nvSpPr>
          <p:cNvPr id="8" name="Title 1"/>
          <p:cNvSpPr>
            <a:spLocks noGrp="1"/>
          </p:cNvSpPr>
          <p:nvPr>
            <p:ph type="title"/>
          </p:nvPr>
        </p:nvSpPr>
        <p:spPr>
          <a:xfrm>
            <a:off x="457200" y="274638"/>
            <a:ext cx="8229600" cy="1143000"/>
          </a:xfrm>
        </p:spPr>
        <p:txBody>
          <a:bodyPr>
            <a:normAutofit/>
          </a:bodyPr>
          <a:lstStyle/>
          <a:p>
            <a:r>
              <a:rPr lang="en-US" sz="2800" b="1" dirty="0" smtClean="0"/>
              <a:t>Drexel University Core Design Element</a:t>
            </a:r>
            <a:br>
              <a:rPr lang="en-US" sz="2800" b="1" dirty="0" smtClean="0"/>
            </a:br>
            <a:r>
              <a:rPr lang="en-US" sz="2800" b="1" dirty="0" smtClean="0"/>
              <a:t> Checklist versus Quality Matters</a:t>
            </a:r>
            <a:endParaRPr lang="en-US" sz="2800" b="1" dirty="0"/>
          </a:p>
        </p:txBody>
      </p:sp>
    </p:spTree>
    <p:extLst>
      <p:ext uri="{BB962C8B-B14F-4D97-AF65-F5344CB8AC3E}">
        <p14:creationId xmlns:p14="http://schemas.microsoft.com/office/powerpoint/2010/main" val="706835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sz="2800" b="1" dirty="0" smtClean="0"/>
              <a:t>Academic Stakeholders </a:t>
            </a:r>
            <a:r>
              <a:rPr lang="en-US" sz="2800" b="1" dirty="0" smtClean="0"/>
              <a:t>that Gained </a:t>
            </a:r>
            <a:br>
              <a:rPr lang="en-US" sz="2800" b="1" dirty="0" smtClean="0"/>
            </a:br>
            <a:r>
              <a:rPr lang="en-US" sz="2800" b="1" dirty="0" smtClean="0"/>
              <a:t>Acceptance of QM Standards to</a:t>
            </a:r>
            <a:br>
              <a:rPr lang="en-US" sz="2800" b="1" dirty="0" smtClean="0"/>
            </a:br>
            <a:r>
              <a:rPr lang="en-US" sz="2800" b="1" dirty="0" smtClean="0"/>
              <a:t>Achieve Scalability and Sustainability</a:t>
            </a:r>
            <a:endParaRPr lang="en-US" sz="2800" b="1" dirty="0"/>
          </a:p>
        </p:txBody>
      </p:sp>
      <p:sp>
        <p:nvSpPr>
          <p:cNvPr id="3" name="Content Placeholder 2"/>
          <p:cNvSpPr>
            <a:spLocks noGrp="1"/>
          </p:cNvSpPr>
          <p:nvPr>
            <p:ph idx="1"/>
          </p:nvPr>
        </p:nvSpPr>
        <p:spPr/>
        <p:txBody>
          <a:bodyPr>
            <a:normAutofit fontScale="77500" lnSpcReduction="20000"/>
          </a:bodyPr>
          <a:lstStyle/>
          <a:p>
            <a:r>
              <a:rPr lang="en-US" sz="3100" dirty="0"/>
              <a:t>Senior University Admin Support </a:t>
            </a:r>
            <a:endParaRPr lang="en-US" sz="3100" dirty="0" smtClean="0"/>
          </a:p>
          <a:p>
            <a:pPr lvl="1"/>
            <a:r>
              <a:rPr lang="en-US" sz="3100" dirty="0" smtClean="0"/>
              <a:t>Provost</a:t>
            </a:r>
          </a:p>
          <a:p>
            <a:pPr lvl="1"/>
            <a:r>
              <a:rPr lang="en-US" sz="3100" dirty="0" smtClean="0"/>
              <a:t>Drexel Online</a:t>
            </a:r>
          </a:p>
          <a:p>
            <a:pPr lvl="1"/>
            <a:r>
              <a:rPr lang="en-US" sz="3100" dirty="0" smtClean="0"/>
              <a:t>Online Learning Team</a:t>
            </a:r>
          </a:p>
          <a:p>
            <a:pPr lvl="1"/>
            <a:r>
              <a:rPr lang="en-US" sz="3100" dirty="0" smtClean="0"/>
              <a:t>President (Part of Strategic Initiative)</a:t>
            </a:r>
          </a:p>
          <a:p>
            <a:r>
              <a:rPr lang="en-US" sz="3100" dirty="0" smtClean="0"/>
              <a:t>College Support</a:t>
            </a:r>
          </a:p>
          <a:p>
            <a:r>
              <a:rPr lang="en-US" sz="3100" dirty="0" smtClean="0"/>
              <a:t>Faculty Support</a:t>
            </a:r>
          </a:p>
          <a:p>
            <a:pPr lvl="1"/>
            <a:r>
              <a:rPr lang="en-US" sz="3100" dirty="0" smtClean="0"/>
              <a:t>Faculty Senate</a:t>
            </a:r>
          </a:p>
          <a:p>
            <a:pPr lvl="1"/>
            <a:r>
              <a:rPr lang="en-US" sz="3100" dirty="0" smtClean="0"/>
              <a:t>Educational Coordinating Committees</a:t>
            </a:r>
          </a:p>
          <a:p>
            <a:pPr lvl="1"/>
            <a:r>
              <a:rPr lang="en-US" sz="3100" dirty="0" smtClean="0"/>
              <a:t>Faculty Driven</a:t>
            </a:r>
          </a:p>
          <a:p>
            <a:r>
              <a:rPr lang="en-US" sz="3100" dirty="0" smtClean="0"/>
              <a:t>Instructional Designer Support – Centralized vs. Decentralized Model</a:t>
            </a:r>
          </a:p>
          <a:p>
            <a:pPr lvl="1"/>
            <a:endParaRPr lang="en-US" dirty="0" smtClean="0"/>
          </a:p>
          <a:p>
            <a:endParaRPr lang="en-US" dirty="0"/>
          </a:p>
        </p:txBody>
      </p:sp>
    </p:spTree>
    <p:extLst>
      <p:ext uri="{BB962C8B-B14F-4D97-AF65-F5344CB8AC3E}">
        <p14:creationId xmlns:p14="http://schemas.microsoft.com/office/powerpoint/2010/main" val="3659221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OLC </a:t>
            </a:r>
            <a:r>
              <a:rPr lang="en-US" sz="2800" b="1" dirty="0" smtClean="0">
                <a:latin typeface="+mn-lt"/>
              </a:rPr>
              <a:t>Fellows Summary of </a:t>
            </a:r>
            <a:r>
              <a:rPr lang="en-US" sz="2800" b="1" dirty="0" smtClean="0">
                <a:latin typeface="+mn-lt"/>
              </a:rPr>
              <a:t>Outcomes</a:t>
            </a:r>
            <a:endParaRPr lang="en-US" sz="2800" b="1" dirty="0">
              <a:latin typeface="+mn-lt"/>
            </a:endParaRPr>
          </a:p>
        </p:txBody>
      </p:sp>
      <p:sp>
        <p:nvSpPr>
          <p:cNvPr id="3" name="Text Placeholder 2"/>
          <p:cNvSpPr>
            <a:spLocks noGrp="1"/>
          </p:cNvSpPr>
          <p:nvPr>
            <p:ph type="body" idx="1"/>
          </p:nvPr>
        </p:nvSpPr>
        <p:spPr/>
        <p:txBody>
          <a:bodyPr/>
          <a:lstStyle/>
          <a:p>
            <a:r>
              <a:rPr lang="en-US" dirty="0">
                <a:latin typeface="Times New Roman" charset="0"/>
                <a:ea typeface="MS PGothic" charset="0"/>
                <a:cs typeface="Times New Roman" charset="0"/>
              </a:rPr>
              <a:t>Qualitative</a:t>
            </a:r>
            <a:endParaRPr lang="en-US" dirty="0"/>
          </a:p>
        </p:txBody>
      </p:sp>
      <p:sp>
        <p:nvSpPr>
          <p:cNvPr id="4" name="Content Placeholder 3"/>
          <p:cNvSpPr>
            <a:spLocks noGrp="1"/>
          </p:cNvSpPr>
          <p:nvPr>
            <p:ph sz="half" idx="2"/>
          </p:nvPr>
        </p:nvSpPr>
        <p:spPr/>
        <p:txBody>
          <a:bodyPr/>
          <a:lstStyle/>
          <a:p>
            <a:r>
              <a:rPr lang="en-US" dirty="0" smtClean="0"/>
              <a:t>Awareness</a:t>
            </a:r>
          </a:p>
          <a:p>
            <a:r>
              <a:rPr lang="en-US" dirty="0" smtClean="0"/>
              <a:t>Interest</a:t>
            </a:r>
          </a:p>
          <a:p>
            <a:r>
              <a:rPr lang="en-US" dirty="0" smtClean="0"/>
              <a:t>Engagement</a:t>
            </a:r>
          </a:p>
          <a:p>
            <a:r>
              <a:rPr lang="en-US" dirty="0" smtClean="0"/>
              <a:t>Dissemination</a:t>
            </a:r>
          </a:p>
        </p:txBody>
      </p:sp>
      <p:sp>
        <p:nvSpPr>
          <p:cNvPr id="5" name="Text Placeholder 4"/>
          <p:cNvSpPr>
            <a:spLocks noGrp="1"/>
          </p:cNvSpPr>
          <p:nvPr>
            <p:ph type="body" sz="quarter" idx="3"/>
          </p:nvPr>
        </p:nvSpPr>
        <p:spPr/>
        <p:txBody>
          <a:bodyPr/>
          <a:lstStyle/>
          <a:p>
            <a:r>
              <a:rPr lang="en-US" dirty="0" smtClean="0"/>
              <a:t>Quantitative</a:t>
            </a:r>
            <a:endParaRPr lang="en-US" dirty="0"/>
          </a:p>
        </p:txBody>
      </p:sp>
      <p:sp>
        <p:nvSpPr>
          <p:cNvPr id="6" name="Content Placeholder 5"/>
          <p:cNvSpPr>
            <a:spLocks noGrp="1"/>
          </p:cNvSpPr>
          <p:nvPr>
            <p:ph sz="quarter" idx="4"/>
          </p:nvPr>
        </p:nvSpPr>
        <p:spPr/>
        <p:txBody>
          <a:bodyPr/>
          <a:lstStyle/>
          <a:p>
            <a:r>
              <a:rPr lang="en-US" dirty="0" smtClean="0"/>
              <a:t>29 Consultation</a:t>
            </a:r>
          </a:p>
          <a:p>
            <a:pPr marL="342900" lvl="1" indent="-342900">
              <a:buFont typeface="Arial"/>
              <a:buChar char="•"/>
            </a:pPr>
            <a:r>
              <a:rPr lang="en-US" sz="2400" dirty="0">
                <a:ea typeface="ＭＳ Ｐゴシック" charset="0"/>
                <a:cs typeface="ＭＳ Ｐゴシック" charset="0"/>
              </a:rPr>
              <a:t>28 DUCDEC reviews</a:t>
            </a:r>
          </a:p>
          <a:p>
            <a:pPr marL="342900" lvl="1" indent="-342900">
              <a:buFont typeface="Arial"/>
              <a:buChar char="•"/>
            </a:pPr>
            <a:r>
              <a:rPr lang="en-US" sz="2400" dirty="0">
                <a:ea typeface="ＭＳ Ｐゴシック" charset="0"/>
                <a:cs typeface="ＭＳ Ｐゴシック" charset="0"/>
              </a:rPr>
              <a:t>5 internal QM reviews</a:t>
            </a:r>
          </a:p>
          <a:p>
            <a:pPr marL="0" indent="0">
              <a:buNone/>
            </a:pPr>
            <a:endParaRPr lang="en-US" dirty="0" smtClean="0"/>
          </a:p>
        </p:txBody>
      </p:sp>
    </p:spTree>
    <p:extLst>
      <p:ext uri="{BB962C8B-B14F-4D97-AF65-F5344CB8AC3E}">
        <p14:creationId xmlns:p14="http://schemas.microsoft.com/office/powerpoint/2010/main" val="34792617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OLC </a:t>
            </a:r>
            <a:r>
              <a:rPr lang="en-US" sz="2800" b="1" dirty="0" smtClean="0"/>
              <a:t>Fellows Qualitative Outcomes</a:t>
            </a:r>
            <a:br>
              <a:rPr lang="en-US" sz="2800" b="1" dirty="0" smtClean="0"/>
            </a:br>
            <a:r>
              <a:rPr lang="en-US" sz="2800" b="1" dirty="0" smtClean="0"/>
              <a:t>Awareness</a:t>
            </a:r>
            <a:endParaRPr lang="en-US" sz="2800" dirty="0"/>
          </a:p>
        </p:txBody>
      </p:sp>
      <p:sp>
        <p:nvSpPr>
          <p:cNvPr id="3" name="Text Placeholder 2"/>
          <p:cNvSpPr>
            <a:spLocks noGrp="1"/>
          </p:cNvSpPr>
          <p:nvPr>
            <p:ph type="body" idx="1"/>
          </p:nvPr>
        </p:nvSpPr>
        <p:spPr/>
        <p:txBody>
          <a:bodyPr/>
          <a:lstStyle/>
          <a:p>
            <a:r>
              <a:rPr lang="en-US" dirty="0" smtClean="0"/>
              <a:t>Professional Development</a:t>
            </a:r>
            <a:endParaRPr lang="en-US" dirty="0"/>
          </a:p>
        </p:txBody>
      </p:sp>
      <p:sp>
        <p:nvSpPr>
          <p:cNvPr id="4" name="Content Placeholder 3"/>
          <p:cNvSpPr>
            <a:spLocks noGrp="1"/>
          </p:cNvSpPr>
          <p:nvPr>
            <p:ph sz="half" idx="2"/>
          </p:nvPr>
        </p:nvSpPr>
        <p:spPr/>
        <p:txBody>
          <a:bodyPr>
            <a:normAutofit fontScale="92500"/>
          </a:bodyPr>
          <a:lstStyle/>
          <a:p>
            <a:pPr marL="0" indent="0">
              <a:lnSpc>
                <a:spcPct val="90000"/>
              </a:lnSpc>
            </a:pPr>
            <a:r>
              <a:rPr lang="en-US" dirty="0">
                <a:latin typeface="Times New Roman" charset="0"/>
                <a:ea typeface="MS PGothic" charset="0"/>
                <a:cs typeface="Times New Roman" charset="0"/>
              </a:rPr>
              <a:t>New Online Faculty Training Course</a:t>
            </a:r>
          </a:p>
          <a:p>
            <a:pPr marL="0" indent="0">
              <a:lnSpc>
                <a:spcPct val="90000"/>
              </a:lnSpc>
            </a:pPr>
            <a:r>
              <a:rPr lang="en-US" dirty="0">
                <a:latin typeface="Times New Roman" charset="0"/>
                <a:ea typeface="MS PGothic" charset="0"/>
                <a:cs typeface="Times New Roman" charset="0"/>
              </a:rPr>
              <a:t>The ABC's of QM: getting ready for a course design review</a:t>
            </a:r>
          </a:p>
          <a:p>
            <a:pPr marL="0" indent="0">
              <a:lnSpc>
                <a:spcPct val="90000"/>
              </a:lnSpc>
            </a:pPr>
            <a:r>
              <a:rPr lang="en-US" dirty="0">
                <a:latin typeface="Times New Roman" charset="0"/>
                <a:ea typeface="MS PGothic" charset="0"/>
                <a:cs typeface="Times New Roman" charset="0"/>
              </a:rPr>
              <a:t>Evidence Based Learning-Creating a Culture of Assessment</a:t>
            </a:r>
          </a:p>
          <a:p>
            <a:pPr marL="0" indent="0">
              <a:lnSpc>
                <a:spcPct val="90000"/>
              </a:lnSpc>
            </a:pPr>
            <a:r>
              <a:rPr lang="en-US" dirty="0">
                <a:latin typeface="Times New Roman" charset="0"/>
                <a:ea typeface="MS PGothic" charset="0"/>
                <a:cs typeface="Times New Roman" charset="0"/>
              </a:rPr>
              <a:t>Raising the Bar Workshop Series</a:t>
            </a:r>
          </a:p>
          <a:p>
            <a:pPr marL="0" indent="0">
              <a:lnSpc>
                <a:spcPct val="90000"/>
              </a:lnSpc>
            </a:pPr>
            <a:r>
              <a:rPr lang="en-US" dirty="0">
                <a:latin typeface="Times New Roman" charset="0"/>
                <a:ea typeface="MS PGothic" charset="0"/>
                <a:cs typeface="Times New Roman" charset="0"/>
              </a:rPr>
              <a:t>Educational </a:t>
            </a:r>
            <a:r>
              <a:rPr lang="en-US" dirty="0" err="1">
                <a:latin typeface="Times New Roman" charset="0"/>
                <a:ea typeface="MS PGothic" charset="0"/>
                <a:cs typeface="Times New Roman" charset="0"/>
              </a:rPr>
              <a:t>TechFest</a:t>
            </a:r>
            <a:endParaRPr lang="en-US" dirty="0">
              <a:latin typeface="Times New Roman" charset="0"/>
              <a:ea typeface="MS PGothic" charset="0"/>
              <a:cs typeface="Times New Roman" charset="0"/>
            </a:endParaRPr>
          </a:p>
          <a:p>
            <a:pPr marL="0" indent="0">
              <a:lnSpc>
                <a:spcPct val="90000"/>
              </a:lnSpc>
            </a:pPr>
            <a:r>
              <a:rPr lang="en-US" dirty="0">
                <a:latin typeface="Times New Roman" charset="0"/>
                <a:ea typeface="MS PGothic" charset="0"/>
                <a:cs typeface="Times New Roman" charset="0"/>
              </a:rPr>
              <a:t>If you Build It, Will They Come? </a:t>
            </a:r>
          </a:p>
          <a:p>
            <a:pPr marL="0" indent="0">
              <a:lnSpc>
                <a:spcPct val="90000"/>
              </a:lnSpc>
            </a:pPr>
            <a:r>
              <a:rPr lang="en-US" dirty="0">
                <a:latin typeface="Times New Roman" charset="0"/>
                <a:ea typeface="MS PGothic" charset="0"/>
                <a:cs typeface="Times New Roman" charset="0"/>
              </a:rPr>
              <a:t>Drexel Assessment Conference</a:t>
            </a:r>
          </a:p>
          <a:p>
            <a:endParaRPr lang="en-US" dirty="0"/>
          </a:p>
        </p:txBody>
      </p:sp>
      <p:sp>
        <p:nvSpPr>
          <p:cNvPr id="5" name="Text Placeholder 4"/>
          <p:cNvSpPr>
            <a:spLocks noGrp="1"/>
          </p:cNvSpPr>
          <p:nvPr>
            <p:ph type="body" sz="quarter" idx="3"/>
          </p:nvPr>
        </p:nvSpPr>
        <p:spPr/>
        <p:txBody>
          <a:bodyPr/>
          <a:lstStyle/>
          <a:p>
            <a:r>
              <a:rPr lang="en-US" dirty="0">
                <a:latin typeface="Times New Roman" charset="0"/>
                <a:ea typeface="MS PGothic" charset="0"/>
                <a:cs typeface="Times New Roman" charset="0"/>
              </a:rPr>
              <a:t>New Online Faculty Training</a:t>
            </a:r>
            <a:endParaRPr lang="en-US" dirty="0"/>
          </a:p>
        </p:txBody>
      </p:sp>
      <p:sp>
        <p:nvSpPr>
          <p:cNvPr id="6" name="Content Placeholder 5"/>
          <p:cNvSpPr>
            <a:spLocks noGrp="1"/>
          </p:cNvSpPr>
          <p:nvPr>
            <p:ph sz="quarter" idx="4"/>
          </p:nvPr>
        </p:nvSpPr>
        <p:spPr/>
        <p:txBody>
          <a:bodyPr>
            <a:normAutofit fontScale="77500" lnSpcReduction="20000"/>
          </a:bodyPr>
          <a:lstStyle/>
          <a:p>
            <a:pPr>
              <a:buFont typeface="Arial" pitchFamily="34" charset="0"/>
              <a:buChar char="•"/>
              <a:defRPr/>
            </a:pPr>
            <a:r>
              <a:rPr lang="en-US" dirty="0">
                <a:latin typeface="Times New Roman" panose="02020603050405020304" pitchFamily="18" charset="0"/>
                <a:cs typeface="Times New Roman" panose="02020603050405020304" pitchFamily="18" charset="0"/>
              </a:rPr>
              <a:t>New online faculty in any Drexel college may take this course.</a:t>
            </a:r>
          </a:p>
          <a:p>
            <a:pPr>
              <a:buFont typeface="Arial" pitchFamily="34" charset="0"/>
              <a:buChar char="•"/>
              <a:defRPr/>
            </a:pPr>
            <a:r>
              <a:rPr lang="en-US" sz="2800" dirty="0">
                <a:latin typeface="Times New Roman" panose="02020603050405020304" pitchFamily="18" charset="0"/>
                <a:cs typeface="Times New Roman" panose="02020603050405020304" pitchFamily="18" charset="0"/>
              </a:rPr>
              <a:t>Content Areas:</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Online vs. Face-to-Face Teaching</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Strategies for Teaching Online</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Personal Development Plan</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Resources for New Online Instructors</a:t>
            </a:r>
          </a:p>
          <a:p>
            <a:pPr>
              <a:buFont typeface="Arial" pitchFamily="34" charset="0"/>
              <a:buChar char="•"/>
              <a:defRPr/>
            </a:pPr>
            <a:r>
              <a:rPr lang="en-US" sz="2800" dirty="0">
                <a:latin typeface="Times New Roman" panose="02020603050405020304" pitchFamily="18" charset="0"/>
                <a:cs typeface="Times New Roman" panose="02020603050405020304" pitchFamily="18" charset="0"/>
              </a:rPr>
              <a:t>Delivery Options:</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Online self-paced</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Virtual, synchronous</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 Face-to-face</a:t>
            </a:r>
          </a:p>
          <a:p>
            <a:endParaRPr lang="en-US" dirty="0"/>
          </a:p>
        </p:txBody>
      </p:sp>
    </p:spTree>
    <p:extLst>
      <p:ext uri="{BB962C8B-B14F-4D97-AF65-F5344CB8AC3E}">
        <p14:creationId xmlns:p14="http://schemas.microsoft.com/office/powerpoint/2010/main" val="3368564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a:latin typeface="Times New Roman" charset="0"/>
                <a:ea typeface="MS PGothic" charset="0"/>
                <a:cs typeface="Times New Roman" charset="0"/>
              </a:rPr>
              <a:t>Consultation and Mentorship</a:t>
            </a:r>
            <a:endParaRPr lang="en-US" dirty="0"/>
          </a:p>
        </p:txBody>
      </p:sp>
      <p:sp>
        <p:nvSpPr>
          <p:cNvPr id="4" name="Content Placeholder 3"/>
          <p:cNvSpPr>
            <a:spLocks noGrp="1"/>
          </p:cNvSpPr>
          <p:nvPr>
            <p:ph sz="half" idx="2"/>
          </p:nvPr>
        </p:nvSpPr>
        <p:spPr/>
        <p:txBody>
          <a:bodyPr/>
          <a:lstStyle/>
          <a:p>
            <a:pPr>
              <a:buFont typeface="Arial" pitchFamily="34" charset="0"/>
              <a:buChar char="•"/>
              <a:defRPr/>
            </a:pPr>
            <a:r>
              <a:rPr lang="en-US" dirty="0">
                <a:latin typeface="Times New Roman" panose="02020603050405020304" pitchFamily="18" charset="0"/>
                <a:cs typeface="Times New Roman" panose="02020603050405020304" pitchFamily="18" charset="0"/>
              </a:rPr>
              <a:t>Meet with individual faculty on request to discuss design issues </a:t>
            </a:r>
          </a:p>
          <a:p>
            <a:pPr lvl="1">
              <a:buFont typeface="Arial" pitchFamily="34" charset="0"/>
              <a:buChar char="–"/>
              <a:defRPr/>
            </a:pPr>
            <a:r>
              <a:rPr lang="en-US" sz="2400" dirty="0">
                <a:latin typeface="Times New Roman" panose="02020603050405020304" pitchFamily="18" charset="0"/>
                <a:cs typeface="Times New Roman" panose="02020603050405020304" pitchFamily="18" charset="0"/>
              </a:rPr>
              <a:t>Can be a single meeting or ongoing relationship</a:t>
            </a:r>
          </a:p>
          <a:p>
            <a:pPr>
              <a:buFont typeface="Arial" pitchFamily="34" charset="0"/>
              <a:buChar char="•"/>
              <a:defRPr/>
            </a:pPr>
            <a:r>
              <a:rPr lang="en-US" dirty="0">
                <a:latin typeface="Times New Roman" panose="02020603050405020304" pitchFamily="18" charset="0"/>
                <a:cs typeface="Times New Roman" panose="02020603050405020304" pitchFamily="18" charset="0"/>
              </a:rPr>
              <a:t>Can be in conjunction with a review or independent</a:t>
            </a:r>
          </a:p>
          <a:p>
            <a:pPr>
              <a:buFont typeface="Arial" pitchFamily="34" charset="0"/>
              <a:buChar char="•"/>
              <a:defRPr/>
            </a:pPr>
            <a:r>
              <a:rPr lang="en-US" altLang="en-US" dirty="0">
                <a:latin typeface="Times New Roman" panose="02020603050405020304" pitchFamily="18" charset="0"/>
                <a:cs typeface="Times New Roman" panose="02020603050405020304" pitchFamily="18" charset="0"/>
              </a:rPr>
              <a:t>Seeing more interest in teaching mentorship as well</a:t>
            </a:r>
          </a:p>
          <a:p>
            <a:endParaRPr lang="en-US" dirty="0"/>
          </a:p>
        </p:txBody>
      </p:sp>
      <p:sp>
        <p:nvSpPr>
          <p:cNvPr id="5" name="Text Placeholder 4"/>
          <p:cNvSpPr>
            <a:spLocks noGrp="1"/>
          </p:cNvSpPr>
          <p:nvPr>
            <p:ph type="body" sz="quarter" idx="3"/>
          </p:nvPr>
        </p:nvSpPr>
        <p:spPr/>
        <p:txBody>
          <a:bodyPr/>
          <a:lstStyle/>
          <a:p>
            <a:r>
              <a:rPr lang="en-US" dirty="0">
                <a:latin typeface="Times New Roman" charset="0"/>
                <a:ea typeface="MS PGothic" charset="0"/>
                <a:cs typeface="Times New Roman" charset="0"/>
              </a:rPr>
              <a:t>Course Review Program</a:t>
            </a:r>
            <a:endParaRPr lang="en-US" dirty="0"/>
          </a:p>
        </p:txBody>
      </p:sp>
      <p:sp>
        <p:nvSpPr>
          <p:cNvPr id="6" name="Content Placeholder 5"/>
          <p:cNvSpPr>
            <a:spLocks noGrp="1"/>
          </p:cNvSpPr>
          <p:nvPr>
            <p:ph sz="quarter" idx="4"/>
          </p:nvPr>
        </p:nvSpPr>
        <p:spPr/>
        <p:txBody>
          <a:bodyPr>
            <a:normAutofit fontScale="70000" lnSpcReduction="20000"/>
          </a:bodyPr>
          <a:lstStyle/>
          <a:p>
            <a:pPr>
              <a:buFont typeface="Arial" pitchFamily="34" charset="0"/>
              <a:buChar char="•"/>
              <a:defRPr/>
            </a:pPr>
            <a:r>
              <a:rPr lang="en-US" sz="3800" dirty="0">
                <a:latin typeface="Times New Roman" panose="02020603050405020304" pitchFamily="18" charset="0"/>
                <a:cs typeface="Times New Roman" panose="02020603050405020304" pitchFamily="18" charset="0"/>
              </a:rPr>
              <a:t>Self-review</a:t>
            </a:r>
          </a:p>
          <a:p>
            <a:pPr>
              <a:buFont typeface="Arial" pitchFamily="34" charset="0"/>
              <a:buChar char="•"/>
              <a:defRPr/>
            </a:pPr>
            <a:r>
              <a:rPr lang="en-US" sz="3800" dirty="0">
                <a:latin typeface="Times New Roman" panose="02020603050405020304" pitchFamily="18" charset="0"/>
                <a:cs typeface="Times New Roman" panose="02020603050405020304" pitchFamily="18" charset="0"/>
              </a:rPr>
              <a:t>Peer-review</a:t>
            </a:r>
          </a:p>
          <a:p>
            <a:pPr lvl="1">
              <a:buFont typeface="Arial" pitchFamily="34" charset="0"/>
              <a:buChar char="–"/>
              <a:defRPr/>
            </a:pPr>
            <a:r>
              <a:rPr lang="en-US" sz="3100" dirty="0">
                <a:latin typeface="Times New Roman" panose="02020603050405020304" pitchFamily="18" charset="0"/>
                <a:cs typeface="Times New Roman" panose="02020603050405020304" pitchFamily="18" charset="0"/>
              </a:rPr>
              <a:t>DUCDEC</a:t>
            </a:r>
          </a:p>
          <a:p>
            <a:pPr lvl="1">
              <a:buFont typeface="Arial" pitchFamily="34" charset="0"/>
              <a:buChar char="–"/>
              <a:defRPr/>
            </a:pPr>
            <a:r>
              <a:rPr lang="en-US" sz="3100" dirty="0">
                <a:latin typeface="Times New Roman" panose="02020603050405020304" pitchFamily="18" charset="0"/>
                <a:cs typeface="Times New Roman" panose="02020603050405020304" pitchFamily="18" charset="0"/>
              </a:rPr>
              <a:t>Internal Quality Matters Review</a:t>
            </a:r>
          </a:p>
          <a:p>
            <a:pPr>
              <a:buFont typeface="Arial" pitchFamily="34" charset="0"/>
              <a:buChar char="•"/>
              <a:defRPr/>
            </a:pPr>
            <a:r>
              <a:rPr lang="en-US" sz="3800" dirty="0">
                <a:latin typeface="Times New Roman" panose="02020603050405020304" pitchFamily="18" charset="0"/>
                <a:cs typeface="Times New Roman" panose="02020603050405020304" pitchFamily="18" charset="0"/>
              </a:rPr>
              <a:t>This process is:</a:t>
            </a:r>
          </a:p>
          <a:p>
            <a:pPr lvl="1">
              <a:buFont typeface="Arial" pitchFamily="34" charset="0"/>
              <a:buChar char="–"/>
              <a:defRPr/>
            </a:pPr>
            <a:r>
              <a:rPr lang="en-US" sz="3100" dirty="0"/>
              <a:t> </a:t>
            </a:r>
            <a:r>
              <a:rPr lang="en-US" sz="3100" dirty="0">
                <a:latin typeface="Times New Roman" panose="02020603050405020304" pitchFamily="18" charset="0"/>
                <a:cs typeface="Times New Roman" panose="02020603050405020304" pitchFamily="18" charset="0"/>
              </a:rPr>
              <a:t>Voluntary</a:t>
            </a:r>
          </a:p>
          <a:p>
            <a:pPr lvl="1">
              <a:buFont typeface="Arial" pitchFamily="34" charset="0"/>
              <a:buChar char="–"/>
              <a:defRPr/>
            </a:pPr>
            <a:r>
              <a:rPr lang="en-US" sz="3100" dirty="0">
                <a:latin typeface="Times New Roman" panose="02020603050405020304" pitchFamily="18" charset="0"/>
                <a:cs typeface="Times New Roman" panose="02020603050405020304" pitchFamily="18" charset="0"/>
              </a:rPr>
              <a:t> Confidential</a:t>
            </a:r>
          </a:p>
          <a:p>
            <a:pPr lvl="1">
              <a:buFont typeface="Arial" pitchFamily="34" charset="0"/>
              <a:buChar char="–"/>
              <a:defRPr/>
            </a:pPr>
            <a:r>
              <a:rPr lang="en-US" sz="3100" dirty="0">
                <a:latin typeface="Times New Roman" panose="02020603050405020304" pitchFamily="18" charset="0"/>
                <a:cs typeface="Times New Roman" panose="02020603050405020304" pitchFamily="18" charset="0"/>
              </a:rPr>
              <a:t> Collegial</a:t>
            </a:r>
          </a:p>
          <a:p>
            <a:pPr lvl="1">
              <a:buFont typeface="Arial" pitchFamily="34" charset="0"/>
              <a:buChar char="–"/>
              <a:defRPr/>
            </a:pPr>
            <a:r>
              <a:rPr lang="en-US" sz="3100" dirty="0">
                <a:latin typeface="Times New Roman" panose="02020603050405020304" pitchFamily="18" charset="0"/>
                <a:cs typeface="Times New Roman" panose="02020603050405020304" pitchFamily="18" charset="0"/>
              </a:rPr>
              <a:t> Focused on design, not instruction</a:t>
            </a:r>
          </a:p>
          <a:p>
            <a:endParaRPr lang="en-US" dirty="0"/>
          </a:p>
        </p:txBody>
      </p:sp>
      <p:sp>
        <p:nvSpPr>
          <p:cNvPr id="7" name="Title 1"/>
          <p:cNvSpPr>
            <a:spLocks noGrp="1"/>
          </p:cNvSpPr>
          <p:nvPr>
            <p:ph type="title"/>
          </p:nvPr>
        </p:nvSpPr>
        <p:spPr/>
        <p:txBody>
          <a:bodyPr>
            <a:normAutofit/>
          </a:bodyPr>
          <a:lstStyle/>
          <a:p>
            <a:r>
              <a:rPr lang="en-US" sz="2800" b="1" dirty="0"/>
              <a:t>OLC </a:t>
            </a:r>
            <a:r>
              <a:rPr lang="en-US" sz="2800" b="1" dirty="0" smtClean="0"/>
              <a:t>Fellows Qualitative Outcomes</a:t>
            </a:r>
            <a:br>
              <a:rPr lang="en-US" sz="2800" b="1" dirty="0" smtClean="0"/>
            </a:br>
            <a:r>
              <a:rPr lang="en-US" sz="2800" b="1" dirty="0" smtClean="0"/>
              <a:t>Interest</a:t>
            </a:r>
            <a:endParaRPr lang="en-US" sz="2800" dirty="0"/>
          </a:p>
        </p:txBody>
      </p:sp>
    </p:spTree>
    <p:extLst>
      <p:ext uri="{BB962C8B-B14F-4D97-AF65-F5344CB8AC3E}">
        <p14:creationId xmlns:p14="http://schemas.microsoft.com/office/powerpoint/2010/main" val="16779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2540000" y="1389063"/>
            <a:ext cx="3389313"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800" dirty="0"/>
              <a:t>Request for Course Design Review</a:t>
            </a:r>
          </a:p>
        </p:txBody>
      </p:sp>
      <p:sp>
        <p:nvSpPr>
          <p:cNvPr id="30723" name="TextBox 6"/>
          <p:cNvSpPr txBox="1">
            <a:spLocks noChangeArrowheads="1"/>
          </p:cNvSpPr>
          <p:nvPr/>
        </p:nvSpPr>
        <p:spPr bwMode="auto">
          <a:xfrm>
            <a:off x="1165225" y="1920875"/>
            <a:ext cx="1392238"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800"/>
              <a:t>Self-Review  </a:t>
            </a:r>
          </a:p>
        </p:txBody>
      </p:sp>
      <p:sp>
        <p:nvSpPr>
          <p:cNvPr id="30724" name="TextBox 7"/>
          <p:cNvSpPr txBox="1">
            <a:spLocks noChangeArrowheads="1"/>
          </p:cNvSpPr>
          <p:nvPr/>
        </p:nvSpPr>
        <p:spPr bwMode="auto">
          <a:xfrm>
            <a:off x="6202363" y="1920875"/>
            <a:ext cx="1366837" cy="37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800"/>
              <a:t>Peer-Review</a:t>
            </a:r>
          </a:p>
        </p:txBody>
      </p:sp>
      <p:sp>
        <p:nvSpPr>
          <p:cNvPr id="30725" name="TextBox 8"/>
          <p:cNvSpPr txBox="1">
            <a:spLocks noChangeArrowheads="1"/>
          </p:cNvSpPr>
          <p:nvPr/>
        </p:nvSpPr>
        <p:spPr bwMode="auto">
          <a:xfrm>
            <a:off x="947738" y="2713038"/>
            <a:ext cx="18097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gn="ctr" eaLnBrk="1" hangingPunct="1"/>
            <a:r>
              <a:rPr lang="en-US" sz="1200"/>
              <a:t>Tools and materials </a:t>
            </a:r>
          </a:p>
          <a:p>
            <a:pPr algn="ctr" eaLnBrk="1" hangingPunct="1"/>
            <a:r>
              <a:rPr lang="en-US" sz="1200"/>
              <a:t>provided to the Instructor</a:t>
            </a:r>
          </a:p>
        </p:txBody>
      </p:sp>
      <p:sp>
        <p:nvSpPr>
          <p:cNvPr id="30726" name="TextBox 9"/>
          <p:cNvSpPr txBox="1">
            <a:spLocks noChangeArrowheads="1"/>
          </p:cNvSpPr>
          <p:nvPr/>
        </p:nvSpPr>
        <p:spPr bwMode="auto">
          <a:xfrm>
            <a:off x="681038" y="3619500"/>
            <a:ext cx="2341562"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200"/>
              <a:t>Drexel University </a:t>
            </a:r>
          </a:p>
          <a:p>
            <a:pPr eaLnBrk="1" hangingPunct="1"/>
            <a:r>
              <a:rPr lang="en-US" sz="1200"/>
              <a:t>Core Design Elements Checklist:</a:t>
            </a:r>
          </a:p>
          <a:p>
            <a:pPr eaLnBrk="1" hangingPunct="1"/>
            <a:r>
              <a:rPr lang="en-US" sz="1200"/>
              <a:t>self-paced online training course</a:t>
            </a:r>
          </a:p>
        </p:txBody>
      </p:sp>
      <p:sp>
        <p:nvSpPr>
          <p:cNvPr id="30727" name="TextBox 10"/>
          <p:cNvSpPr txBox="1">
            <a:spLocks noChangeArrowheads="1"/>
          </p:cNvSpPr>
          <p:nvPr/>
        </p:nvSpPr>
        <p:spPr bwMode="auto">
          <a:xfrm>
            <a:off x="768350" y="4738158"/>
            <a:ext cx="2168525"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200"/>
              <a:t>Review conducted by instructor</a:t>
            </a:r>
          </a:p>
        </p:txBody>
      </p:sp>
      <p:sp>
        <p:nvSpPr>
          <p:cNvPr id="30728" name="TextBox 11"/>
          <p:cNvSpPr txBox="1">
            <a:spLocks noChangeArrowheads="1"/>
          </p:cNvSpPr>
          <p:nvPr/>
        </p:nvSpPr>
        <p:spPr bwMode="auto">
          <a:xfrm>
            <a:off x="5727700" y="3468688"/>
            <a:ext cx="168910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200"/>
              <a:t>OLC Fellow(s) assigned  </a:t>
            </a:r>
          </a:p>
        </p:txBody>
      </p:sp>
      <p:sp>
        <p:nvSpPr>
          <p:cNvPr id="30729" name="TextBox 12"/>
          <p:cNvSpPr txBox="1">
            <a:spLocks noChangeArrowheads="1"/>
          </p:cNvSpPr>
          <p:nvPr/>
        </p:nvSpPr>
        <p:spPr bwMode="auto">
          <a:xfrm>
            <a:off x="5573713" y="4108450"/>
            <a:ext cx="195580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100"/>
              <a:t>Initial Meeting/Consultation </a:t>
            </a:r>
          </a:p>
          <a:p>
            <a:pPr eaLnBrk="1" hangingPunct="1"/>
            <a:r>
              <a:rPr lang="en-US" sz="1100"/>
              <a:t>Between Fellow and Instructor</a:t>
            </a:r>
          </a:p>
        </p:txBody>
      </p:sp>
      <p:sp>
        <p:nvSpPr>
          <p:cNvPr id="30730" name="TextBox 14"/>
          <p:cNvSpPr txBox="1">
            <a:spLocks noChangeArrowheads="1"/>
          </p:cNvSpPr>
          <p:nvPr/>
        </p:nvSpPr>
        <p:spPr bwMode="auto">
          <a:xfrm>
            <a:off x="5626100" y="4749800"/>
            <a:ext cx="1905000"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100"/>
              <a:t>Fellow(s) conducts the review</a:t>
            </a:r>
          </a:p>
        </p:txBody>
      </p:sp>
      <p:sp>
        <p:nvSpPr>
          <p:cNvPr id="30731" name="TextBox 15"/>
          <p:cNvSpPr txBox="1">
            <a:spLocks noChangeArrowheads="1"/>
          </p:cNvSpPr>
          <p:nvPr/>
        </p:nvSpPr>
        <p:spPr bwMode="auto">
          <a:xfrm>
            <a:off x="5507038" y="5292725"/>
            <a:ext cx="2192337"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100"/>
              <a:t>Confidential feedback to instructor</a:t>
            </a:r>
          </a:p>
        </p:txBody>
      </p:sp>
      <p:sp>
        <p:nvSpPr>
          <p:cNvPr id="30732" name="TextBox 16"/>
          <p:cNvSpPr txBox="1">
            <a:spLocks noChangeArrowheads="1"/>
          </p:cNvSpPr>
          <p:nvPr/>
        </p:nvSpPr>
        <p:spPr bwMode="auto">
          <a:xfrm>
            <a:off x="596900" y="5537200"/>
            <a:ext cx="2509838"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200"/>
              <a:t>Consultation with Fellows as needed</a:t>
            </a:r>
          </a:p>
        </p:txBody>
      </p:sp>
      <p:sp>
        <p:nvSpPr>
          <p:cNvPr id="30733" name="TextBox 17"/>
          <p:cNvSpPr txBox="1">
            <a:spLocks noChangeArrowheads="1"/>
          </p:cNvSpPr>
          <p:nvPr/>
        </p:nvSpPr>
        <p:spPr bwMode="auto">
          <a:xfrm>
            <a:off x="5883275" y="5797550"/>
            <a:ext cx="1525588"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100"/>
              <a:t>Follow-up, additional </a:t>
            </a:r>
          </a:p>
          <a:p>
            <a:pPr eaLnBrk="1" hangingPunct="1"/>
            <a:r>
              <a:rPr lang="en-US" sz="1100"/>
              <a:t>consultation as needed</a:t>
            </a:r>
          </a:p>
        </p:txBody>
      </p:sp>
      <p:sp>
        <p:nvSpPr>
          <p:cNvPr id="30734" name="TextBox 18"/>
          <p:cNvSpPr txBox="1">
            <a:spLocks noChangeArrowheads="1"/>
          </p:cNvSpPr>
          <p:nvPr/>
        </p:nvSpPr>
        <p:spPr bwMode="auto">
          <a:xfrm>
            <a:off x="4221163" y="2676525"/>
            <a:ext cx="22225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algn="ctr" eaLnBrk="1" hangingPunct="1"/>
            <a:r>
              <a:rPr lang="en-US" sz="1200"/>
              <a:t>Drexel University </a:t>
            </a:r>
          </a:p>
          <a:p>
            <a:pPr algn="ctr" eaLnBrk="1" hangingPunct="1"/>
            <a:r>
              <a:rPr lang="en-US" sz="1200"/>
              <a:t>Core Design Elements Checklist  </a:t>
            </a:r>
          </a:p>
        </p:txBody>
      </p:sp>
      <p:sp>
        <p:nvSpPr>
          <p:cNvPr id="30735" name="TextBox 19"/>
          <p:cNvSpPr txBox="1">
            <a:spLocks noChangeArrowheads="1"/>
          </p:cNvSpPr>
          <p:nvPr/>
        </p:nvSpPr>
        <p:spPr bwMode="auto">
          <a:xfrm>
            <a:off x="7081838" y="2592388"/>
            <a:ext cx="16065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8773" tIns="49387" rIns="98773" bIns="49387">
            <a:spAutoFit/>
          </a:bodyPr>
          <a:lstStyle>
            <a:lvl1pPr eaLnBrk="0" hangingPunct="0">
              <a:defRPr sz="2400">
                <a:solidFill>
                  <a:schemeClr val="tx1"/>
                </a:solidFill>
                <a:latin typeface="Calibri" charset="0"/>
                <a:ea typeface="MS PGothic" charset="0"/>
                <a:cs typeface="MS PGothic" charset="0"/>
              </a:defRPr>
            </a:lvl1pPr>
            <a:lvl2pPr marL="742950" indent="-285750" eaLnBrk="0" hangingPunct="0">
              <a:defRPr sz="2400">
                <a:solidFill>
                  <a:schemeClr val="tx1"/>
                </a:solidFill>
                <a:latin typeface="Calibri" charset="0"/>
                <a:ea typeface="MS PGothic" charset="0"/>
                <a:cs typeface="MS PGothic" charset="0"/>
              </a:defRPr>
            </a:lvl2pPr>
            <a:lvl3pPr marL="1143000" indent="-228600" eaLnBrk="0" hangingPunct="0">
              <a:defRPr sz="2400">
                <a:solidFill>
                  <a:schemeClr val="tx1"/>
                </a:solidFill>
                <a:latin typeface="Calibri" charset="0"/>
                <a:ea typeface="MS PGothic" charset="0"/>
                <a:cs typeface="MS PGothic" charset="0"/>
              </a:defRPr>
            </a:lvl3pPr>
            <a:lvl4pPr marL="1600200" indent="-228600" eaLnBrk="0" hangingPunct="0">
              <a:defRPr sz="2400">
                <a:solidFill>
                  <a:schemeClr val="tx1"/>
                </a:solidFill>
                <a:latin typeface="Calibri" charset="0"/>
                <a:ea typeface="MS PGothic" charset="0"/>
                <a:cs typeface="MS PGothic" charset="0"/>
              </a:defRPr>
            </a:lvl4pPr>
            <a:lvl5pPr marL="2057400" indent="-228600" eaLnBrk="0" hangingPunct="0">
              <a:defRPr sz="2400">
                <a:solidFill>
                  <a:schemeClr val="tx1"/>
                </a:solidFill>
                <a:latin typeface="Calibri"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Calibri"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Calibri"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Calibri"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Calibri" charset="0"/>
                <a:ea typeface="MS PGothic" charset="0"/>
                <a:cs typeface="MS PGothic" charset="0"/>
              </a:defRPr>
            </a:lvl9pPr>
          </a:lstStyle>
          <a:p>
            <a:pPr eaLnBrk="1" hangingPunct="1"/>
            <a:r>
              <a:rPr lang="en-US" sz="1200"/>
              <a:t>Quality Matters Rubric</a:t>
            </a:r>
          </a:p>
        </p:txBody>
      </p:sp>
      <p:cxnSp>
        <p:nvCxnSpPr>
          <p:cNvPr id="22" name="Straight Arrow Connector 21"/>
          <p:cNvCxnSpPr>
            <a:cxnSpLocks noChangeShapeType="1"/>
          </p:cNvCxnSpPr>
          <p:nvPr/>
        </p:nvCxnSpPr>
        <p:spPr bwMode="auto">
          <a:xfrm>
            <a:off x="1862138" y="2300288"/>
            <a:ext cx="0" cy="376237"/>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26" name="Straight Arrow Connector 25"/>
          <p:cNvCxnSpPr>
            <a:cxnSpLocks noChangeShapeType="1"/>
          </p:cNvCxnSpPr>
          <p:nvPr/>
        </p:nvCxnSpPr>
        <p:spPr bwMode="auto">
          <a:xfrm>
            <a:off x="1852613" y="3197225"/>
            <a:ext cx="0" cy="271463"/>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4" name="Straight Arrow Connector 33"/>
          <p:cNvCxnSpPr>
            <a:cxnSpLocks noChangeShapeType="1"/>
          </p:cNvCxnSpPr>
          <p:nvPr/>
        </p:nvCxnSpPr>
        <p:spPr bwMode="auto">
          <a:xfrm>
            <a:off x="1852613" y="4292600"/>
            <a:ext cx="0" cy="39370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38" name="Straight Arrow Connector 37"/>
          <p:cNvCxnSpPr>
            <a:cxnSpLocks noChangeShapeType="1"/>
          </p:cNvCxnSpPr>
          <p:nvPr/>
        </p:nvCxnSpPr>
        <p:spPr bwMode="auto">
          <a:xfrm>
            <a:off x="1852613" y="5006975"/>
            <a:ext cx="0" cy="414338"/>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41" name="Straight Connector 40"/>
          <p:cNvCxnSpPr>
            <a:cxnSpLocks noChangeShapeType="1"/>
          </p:cNvCxnSpPr>
          <p:nvPr/>
        </p:nvCxnSpPr>
        <p:spPr bwMode="auto">
          <a:xfrm>
            <a:off x="5332413" y="2397125"/>
            <a:ext cx="2965450" cy="0"/>
          </a:xfrm>
          <a:prstGeom prst="line">
            <a:avLst/>
          </a:prstGeom>
          <a:noFill/>
          <a:ln w="254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45" name="Straight Arrow Connector 44"/>
          <p:cNvCxnSpPr>
            <a:cxnSpLocks noChangeShapeType="1"/>
          </p:cNvCxnSpPr>
          <p:nvPr/>
        </p:nvCxnSpPr>
        <p:spPr bwMode="auto">
          <a:xfrm>
            <a:off x="5332413" y="2441575"/>
            <a:ext cx="0" cy="150813"/>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48" name="Straight Arrow Connector 47"/>
          <p:cNvCxnSpPr>
            <a:cxnSpLocks noChangeShapeType="1"/>
          </p:cNvCxnSpPr>
          <p:nvPr/>
        </p:nvCxnSpPr>
        <p:spPr bwMode="auto">
          <a:xfrm>
            <a:off x="8297863" y="2441575"/>
            <a:ext cx="0" cy="150813"/>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51" name="Straight Connector 50"/>
          <p:cNvCxnSpPr>
            <a:cxnSpLocks noChangeShapeType="1"/>
          </p:cNvCxnSpPr>
          <p:nvPr/>
        </p:nvCxnSpPr>
        <p:spPr bwMode="auto">
          <a:xfrm>
            <a:off x="5332413" y="3125788"/>
            <a:ext cx="2965450" cy="0"/>
          </a:xfrm>
          <a:prstGeom prst="line">
            <a:avLst/>
          </a:prstGeom>
          <a:noFill/>
          <a:ln w="25400">
            <a:solidFill>
              <a:schemeClr val="accent1"/>
            </a:solidFill>
            <a:round/>
            <a:headEnd/>
            <a:tailEn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56" name="Straight Arrow Connector 55"/>
          <p:cNvCxnSpPr>
            <a:cxnSpLocks noChangeShapeType="1"/>
          </p:cNvCxnSpPr>
          <p:nvPr/>
        </p:nvCxnSpPr>
        <p:spPr bwMode="auto">
          <a:xfrm>
            <a:off x="6705600" y="3160713"/>
            <a:ext cx="0" cy="3079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64" name="Straight Arrow Connector 63"/>
          <p:cNvCxnSpPr>
            <a:cxnSpLocks noChangeShapeType="1"/>
          </p:cNvCxnSpPr>
          <p:nvPr/>
        </p:nvCxnSpPr>
        <p:spPr bwMode="auto">
          <a:xfrm>
            <a:off x="6705600" y="3851275"/>
            <a:ext cx="0" cy="2571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69" name="Straight Arrow Connector 68"/>
          <p:cNvCxnSpPr>
            <a:cxnSpLocks noChangeShapeType="1"/>
          </p:cNvCxnSpPr>
          <p:nvPr/>
        </p:nvCxnSpPr>
        <p:spPr bwMode="auto">
          <a:xfrm>
            <a:off x="6705600" y="4522788"/>
            <a:ext cx="0" cy="211137"/>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80" name="Straight Arrow Connector 79"/>
          <p:cNvCxnSpPr>
            <a:cxnSpLocks noChangeShapeType="1"/>
          </p:cNvCxnSpPr>
          <p:nvPr/>
        </p:nvCxnSpPr>
        <p:spPr bwMode="auto">
          <a:xfrm>
            <a:off x="6705600" y="5006975"/>
            <a:ext cx="0" cy="285750"/>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cxnSp>
        <p:nvCxnSpPr>
          <p:cNvPr id="83" name="Straight Arrow Connector 82"/>
          <p:cNvCxnSpPr>
            <a:cxnSpLocks noChangeShapeType="1"/>
          </p:cNvCxnSpPr>
          <p:nvPr/>
        </p:nvCxnSpPr>
        <p:spPr bwMode="auto">
          <a:xfrm>
            <a:off x="6705600" y="5578475"/>
            <a:ext cx="0" cy="219075"/>
          </a:xfrm>
          <a:prstGeom prst="straightConnector1">
            <a:avLst/>
          </a:prstGeom>
          <a:noFill/>
          <a:ln w="25400">
            <a:solidFill>
              <a:schemeClr val="accent1"/>
            </a:solidFill>
            <a:round/>
            <a:headEnd/>
            <a:tailEnd type="arrow" w="med" len="med"/>
          </a:ln>
          <a:effectLst>
            <a:outerShdw blurRad="400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4" name="Rectangle 3"/>
          <p:cNvSpPr/>
          <p:nvPr/>
        </p:nvSpPr>
        <p:spPr>
          <a:xfrm>
            <a:off x="1852613" y="294902"/>
            <a:ext cx="5360987" cy="954107"/>
          </a:xfrm>
          <a:prstGeom prst="rect">
            <a:avLst/>
          </a:prstGeom>
        </p:spPr>
        <p:txBody>
          <a:bodyPr wrap="square">
            <a:spAutoFit/>
          </a:bodyPr>
          <a:lstStyle/>
          <a:p>
            <a:pPr algn="ctr"/>
            <a:r>
              <a:rPr lang="en-US" sz="2800" b="1" dirty="0"/>
              <a:t>OLC Fellows </a:t>
            </a:r>
            <a:r>
              <a:rPr lang="en-US" sz="2800" b="1" dirty="0" smtClean="0"/>
              <a:t>Qualitative Outcomes Engagement</a:t>
            </a:r>
            <a:endParaRPr lang="en-US" sz="2800" dirty="0"/>
          </a:p>
        </p:txBody>
      </p:sp>
    </p:spTree>
    <p:extLst>
      <p:ext uri="{BB962C8B-B14F-4D97-AF65-F5344CB8AC3E}">
        <p14:creationId xmlns:p14="http://schemas.microsoft.com/office/powerpoint/2010/main" val="243592342"/>
      </p:ext>
    </p:extLst>
  </p:cSld>
  <p:clrMapOvr>
    <a:masterClrMapping/>
  </p:clrMapOvr>
  <p:transition xmlns:p14="http://schemas.microsoft.com/office/powerpoint/2010/mai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079500" y="327026"/>
            <a:ext cx="6781800" cy="1143000"/>
          </a:xfrm>
        </p:spPr>
        <p:txBody>
          <a:bodyPr>
            <a:normAutofit/>
          </a:bodyPr>
          <a:lstStyle/>
          <a:p>
            <a:r>
              <a:rPr lang="en-US" sz="2800" b="1" dirty="0">
                <a:latin typeface="Times New Roman" charset="0"/>
                <a:ea typeface="MS PGothic" charset="0"/>
                <a:cs typeface="Times New Roman" charset="0"/>
              </a:rPr>
              <a:t>INSPIRE Web </a:t>
            </a:r>
            <a:r>
              <a:rPr lang="en-US" sz="2800" b="1" dirty="0" smtClean="0">
                <a:latin typeface="Times New Roman" charset="0"/>
                <a:ea typeface="MS PGothic" charset="0"/>
                <a:cs typeface="Times New Roman" charset="0"/>
              </a:rPr>
              <a:t>Site</a:t>
            </a:r>
            <a:br>
              <a:rPr lang="en-US" sz="2800" b="1" dirty="0" smtClean="0">
                <a:latin typeface="Times New Roman" charset="0"/>
                <a:ea typeface="MS PGothic" charset="0"/>
                <a:cs typeface="Times New Roman" charset="0"/>
              </a:rPr>
            </a:br>
            <a:r>
              <a:rPr lang="en-US" sz="2800" b="1" dirty="0" smtClean="0">
                <a:latin typeface="Times New Roman" charset="0"/>
                <a:ea typeface="MS PGothic" charset="0"/>
                <a:cs typeface="Times New Roman" charset="0"/>
              </a:rPr>
              <a:t>Quality Improvement Initiative</a:t>
            </a:r>
            <a:endParaRPr lang="en-US" sz="2800" b="1" dirty="0">
              <a:latin typeface="Times New Roman" charset="0"/>
              <a:ea typeface="MS PGothic" charset="0"/>
              <a:cs typeface="Times New Roman" charset="0"/>
            </a:endParaRPr>
          </a:p>
        </p:txBody>
      </p:sp>
      <p:pic>
        <p:nvPicPr>
          <p:cNvPr id="3" name="Picture 2"/>
          <p:cNvPicPr>
            <a:picLocks noChangeAspect="1"/>
          </p:cNvPicPr>
          <p:nvPr/>
        </p:nvPicPr>
        <p:blipFill>
          <a:blip r:embed="rId2"/>
          <a:stretch>
            <a:fillRect/>
          </a:stretch>
        </p:blipFill>
        <p:spPr>
          <a:xfrm>
            <a:off x="700097" y="1470026"/>
            <a:ext cx="7906619" cy="4941637"/>
          </a:xfrm>
          <a:prstGeom prst="rect">
            <a:avLst/>
          </a:prstGeom>
        </p:spPr>
      </p:pic>
    </p:spTree>
    <p:extLst>
      <p:ext uri="{BB962C8B-B14F-4D97-AF65-F5344CB8AC3E}">
        <p14:creationId xmlns:p14="http://schemas.microsoft.com/office/powerpoint/2010/main" val="177209507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Quantitative Outcomes</a:t>
            </a:r>
            <a:br>
              <a:rPr lang="en-US" sz="2800" b="1" dirty="0" smtClean="0">
                <a:latin typeface="+mn-lt"/>
              </a:rPr>
            </a:br>
            <a:r>
              <a:rPr lang="en-US" sz="2800" b="1" dirty="0" smtClean="0">
                <a:latin typeface="+mn-lt"/>
              </a:rPr>
              <a:t>Trends in QM Standards Not Met</a:t>
            </a:r>
            <a:endParaRPr lang="en-US" sz="2800" b="1" dirty="0">
              <a:latin typeface="+mn-lt"/>
            </a:endParaRPr>
          </a:p>
        </p:txBody>
      </p:sp>
      <p:sp>
        <p:nvSpPr>
          <p:cNvPr id="3" name="Content Placeholder 2"/>
          <p:cNvSpPr>
            <a:spLocks noGrp="1"/>
          </p:cNvSpPr>
          <p:nvPr>
            <p:ph idx="1"/>
          </p:nvPr>
        </p:nvSpPr>
        <p:spPr>
          <a:xfrm>
            <a:off x="628650" y="1453663"/>
            <a:ext cx="7886700" cy="4723301"/>
          </a:xfrm>
        </p:spPr>
        <p:txBody>
          <a:bodyPr>
            <a:normAutofit fontScale="92500" lnSpcReduction="10000"/>
          </a:bodyPr>
          <a:lstStyle/>
          <a:p>
            <a:pPr marL="0" indent="0">
              <a:buNone/>
            </a:pPr>
            <a:r>
              <a:rPr lang="en-US" sz="2400" dirty="0" smtClean="0"/>
              <a:t>1.  Course </a:t>
            </a:r>
            <a:r>
              <a:rPr lang="en-US" sz="2400" dirty="0"/>
              <a:t>level </a:t>
            </a:r>
            <a:r>
              <a:rPr lang="en-US" sz="2400" dirty="0" smtClean="0"/>
              <a:t>objectives </a:t>
            </a:r>
            <a:r>
              <a:rPr lang="en-US" sz="2400" b="1" dirty="0" smtClean="0"/>
              <a:t>QM </a:t>
            </a:r>
            <a:r>
              <a:rPr lang="en-US" sz="2400" b="1" dirty="0" smtClean="0"/>
              <a:t>2.1 / DUCDEC 3 ( QM Standard 2 -Measurable Learning Objectives )</a:t>
            </a:r>
            <a:endParaRPr lang="en-US" sz="2400" b="1" dirty="0" smtClean="0"/>
          </a:p>
          <a:p>
            <a:pPr marL="0" indent="0">
              <a:buNone/>
            </a:pPr>
            <a:r>
              <a:rPr lang="en-US" sz="2400" dirty="0" smtClean="0"/>
              <a:t>- </a:t>
            </a:r>
            <a:r>
              <a:rPr lang="en-US" sz="2400" dirty="0"/>
              <a:t>sometimes </a:t>
            </a:r>
            <a:r>
              <a:rPr lang="en-US" sz="2400" dirty="0" smtClean="0"/>
              <a:t>missing</a:t>
            </a:r>
            <a:endParaRPr lang="en-US" sz="2400" dirty="0"/>
          </a:p>
          <a:p>
            <a:pPr>
              <a:buFontTx/>
              <a:buChar char="-"/>
            </a:pPr>
            <a:r>
              <a:rPr lang="en-US" sz="2400" dirty="0" smtClean="0"/>
              <a:t>often </a:t>
            </a:r>
            <a:r>
              <a:rPr lang="en-US" sz="2400" dirty="0"/>
              <a:t>includes at least one that is not </a:t>
            </a:r>
            <a:r>
              <a:rPr lang="en-US" sz="2400" dirty="0" smtClean="0"/>
              <a:t>measurable.</a:t>
            </a:r>
          </a:p>
          <a:p>
            <a:pPr>
              <a:buFontTx/>
              <a:buChar char="-"/>
            </a:pPr>
            <a:endParaRPr lang="en-US" sz="2400" dirty="0" smtClean="0"/>
          </a:p>
          <a:p>
            <a:pPr marL="0" indent="0">
              <a:buNone/>
            </a:pPr>
            <a:r>
              <a:rPr lang="en-US" sz="2400" dirty="0" smtClean="0"/>
              <a:t>2.  Module</a:t>
            </a:r>
            <a:r>
              <a:rPr lang="en-US" sz="2400" dirty="0"/>
              <a:t>/Unit level </a:t>
            </a:r>
            <a:r>
              <a:rPr lang="en-US" sz="2400" dirty="0" smtClean="0"/>
              <a:t>objectives:  </a:t>
            </a:r>
            <a:r>
              <a:rPr lang="en-US" sz="2400" b="1" dirty="0" smtClean="0"/>
              <a:t>QM </a:t>
            </a:r>
            <a:r>
              <a:rPr lang="en-US" sz="2400" b="1" dirty="0" smtClean="0"/>
              <a:t>2.2 / </a:t>
            </a:r>
            <a:r>
              <a:rPr lang="en-US" sz="2400" b="1" dirty="0"/>
              <a:t>DUCDEC 3 ( QM Standard 2 -Measurable Learning Objectives )</a:t>
            </a:r>
            <a:endParaRPr lang="en-US" sz="2400" b="1" dirty="0"/>
          </a:p>
          <a:p>
            <a:pPr>
              <a:buFontTx/>
              <a:buChar char="-"/>
            </a:pPr>
            <a:r>
              <a:rPr lang="en-US" sz="2400" dirty="0" smtClean="0"/>
              <a:t>frequently </a:t>
            </a:r>
            <a:r>
              <a:rPr lang="en-US" sz="2400" dirty="0"/>
              <a:t>missing. </a:t>
            </a:r>
            <a:endParaRPr lang="en-US" sz="2400" dirty="0" smtClean="0"/>
          </a:p>
          <a:p>
            <a:pPr>
              <a:buFontTx/>
              <a:buChar char="-"/>
            </a:pPr>
            <a:endParaRPr lang="en-US" sz="2400" dirty="0"/>
          </a:p>
          <a:p>
            <a:pPr marL="457200" indent="-457200">
              <a:buAutoNum type="arabicPeriod" startAt="3"/>
            </a:pPr>
            <a:r>
              <a:rPr lang="en-US" sz="2400" dirty="0" smtClean="0"/>
              <a:t>Clear </a:t>
            </a:r>
            <a:r>
              <a:rPr lang="en-US" sz="2400" dirty="0"/>
              <a:t>grading </a:t>
            </a:r>
            <a:r>
              <a:rPr lang="en-US" sz="2400" dirty="0" smtClean="0"/>
              <a:t>criteria</a:t>
            </a:r>
            <a:r>
              <a:rPr lang="en-US" sz="2400" b="1" dirty="0" smtClean="0"/>
              <a:t>: QM </a:t>
            </a:r>
            <a:r>
              <a:rPr lang="en-US" sz="2400" b="1" dirty="0" smtClean="0"/>
              <a:t>3.3 / DUCDEC 2 (QM Standard 3 – Alignment of Assessment and Measurement )</a:t>
            </a:r>
            <a:endParaRPr lang="en-US" sz="2400" b="1" dirty="0" smtClean="0"/>
          </a:p>
          <a:p>
            <a:pPr marL="0" indent="0">
              <a:buNone/>
            </a:pPr>
            <a:r>
              <a:rPr lang="en-US" sz="2400" dirty="0" smtClean="0"/>
              <a:t>- </a:t>
            </a:r>
            <a:r>
              <a:rPr lang="en-US" sz="2400" dirty="0"/>
              <a:t>often missing scoring/weight information </a:t>
            </a:r>
            <a:br>
              <a:rPr lang="en-US" sz="2400" dirty="0"/>
            </a:br>
            <a:r>
              <a:rPr lang="en-US" sz="2400" dirty="0" smtClean="0"/>
              <a:t>- </a:t>
            </a:r>
            <a:r>
              <a:rPr lang="en-US" sz="2400" dirty="0"/>
              <a:t>often missing explanation of criteria to be </a:t>
            </a:r>
            <a:r>
              <a:rPr lang="en-US" sz="2400" dirty="0" smtClean="0"/>
              <a:t>graded</a:t>
            </a:r>
          </a:p>
          <a:p>
            <a:pPr marL="514350" indent="-514350">
              <a:buAutoNum type="arabicPeriod" startAt="3"/>
            </a:pPr>
            <a:endParaRPr lang="en-US" dirty="0" smtClean="0"/>
          </a:p>
          <a:p>
            <a:pPr marL="0" indent="0">
              <a:buNone/>
            </a:pPr>
            <a:endParaRPr lang="en-US" dirty="0"/>
          </a:p>
        </p:txBody>
      </p:sp>
    </p:spTree>
    <p:extLst>
      <p:ext uri="{BB962C8B-B14F-4D97-AF65-F5344CB8AC3E}">
        <p14:creationId xmlns:p14="http://schemas.microsoft.com/office/powerpoint/2010/main" val="48379118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Quantitative Outcomes</a:t>
            </a:r>
            <a:br>
              <a:rPr lang="en-US" sz="2800" b="1" dirty="0" smtClean="0">
                <a:latin typeface="+mn-lt"/>
              </a:rPr>
            </a:br>
            <a:r>
              <a:rPr lang="en-US" sz="2800" b="1" dirty="0" smtClean="0">
                <a:latin typeface="+mn-lt"/>
              </a:rPr>
              <a:t>Trends in Standards Not Met</a:t>
            </a:r>
            <a:endParaRPr lang="en-US" sz="2800" b="1" dirty="0">
              <a:latin typeface="+mn-lt"/>
            </a:endParaRPr>
          </a:p>
        </p:txBody>
      </p:sp>
      <p:sp>
        <p:nvSpPr>
          <p:cNvPr id="3" name="Content Placeholder 2"/>
          <p:cNvSpPr>
            <a:spLocks noGrp="1"/>
          </p:cNvSpPr>
          <p:nvPr>
            <p:ph idx="1"/>
          </p:nvPr>
        </p:nvSpPr>
        <p:spPr>
          <a:xfrm>
            <a:off x="628650" y="1453663"/>
            <a:ext cx="7886700" cy="4723301"/>
          </a:xfrm>
        </p:spPr>
        <p:txBody>
          <a:bodyPr>
            <a:normAutofit fontScale="77500" lnSpcReduction="20000"/>
          </a:bodyPr>
          <a:lstStyle/>
          <a:p>
            <a:pPr marL="514350" indent="-514350">
              <a:buAutoNum type="arabicPeriod" startAt="3"/>
            </a:pPr>
            <a:endParaRPr lang="en-US" dirty="0" smtClean="0"/>
          </a:p>
          <a:p>
            <a:pPr marL="514350" indent="-514350">
              <a:buAutoNum type="arabicPeriod" startAt="4"/>
            </a:pPr>
            <a:r>
              <a:rPr lang="en-US" sz="2800" dirty="0" smtClean="0"/>
              <a:t>Clarification/alignment of course/weekly learning objectives with learning  activities </a:t>
            </a:r>
            <a:r>
              <a:rPr lang="en-US" sz="2800" dirty="0"/>
              <a:t>is an </a:t>
            </a:r>
            <a:r>
              <a:rPr lang="en-US" sz="2800" dirty="0" smtClean="0"/>
              <a:t>area </a:t>
            </a:r>
            <a:r>
              <a:rPr lang="en-US" sz="2800" dirty="0"/>
              <a:t>that needs </a:t>
            </a:r>
            <a:r>
              <a:rPr lang="en-US" sz="2800" dirty="0" smtClean="0"/>
              <a:t>improvement. </a:t>
            </a:r>
            <a:r>
              <a:rPr lang="en-US" sz="2800" b="1" dirty="0" smtClean="0"/>
              <a:t>QM 3.1 &amp; QM </a:t>
            </a:r>
            <a:r>
              <a:rPr lang="en-US" sz="2800" b="1" dirty="0" smtClean="0"/>
              <a:t>5.1 / DUCDEC 4</a:t>
            </a:r>
          </a:p>
          <a:p>
            <a:pPr marL="0" indent="0">
              <a:buNone/>
            </a:pPr>
            <a:r>
              <a:rPr lang="en-US" sz="2800" b="1" dirty="0" smtClean="0"/>
              <a:t>	( </a:t>
            </a:r>
            <a:r>
              <a:rPr lang="en-US" sz="2800" b="1" dirty="0"/>
              <a:t>QM Standard </a:t>
            </a:r>
            <a:r>
              <a:rPr lang="en-US" sz="2800" b="1" dirty="0" smtClean="0"/>
              <a:t>3 – Alignment of Assessment and 	Measurement &amp; QM Standard 5 – Learner Interaction and 	Engagement </a:t>
            </a:r>
            <a:r>
              <a:rPr lang="en-US" sz="2800" b="1" dirty="0"/>
              <a:t>)</a:t>
            </a:r>
            <a:endParaRPr lang="en-US" sz="2800" b="1" dirty="0" smtClean="0"/>
          </a:p>
          <a:p>
            <a:pPr marL="514350" indent="-514350">
              <a:buAutoNum type="arabicPeriod" startAt="4"/>
            </a:pPr>
            <a:endParaRPr lang="en-US" sz="2800" dirty="0" smtClean="0"/>
          </a:p>
          <a:p>
            <a:pPr marL="514350" indent="-514350">
              <a:buAutoNum type="arabicPeriod" startAt="5"/>
            </a:pPr>
            <a:r>
              <a:rPr lang="en-US" sz="2800" dirty="0" smtClean="0"/>
              <a:t>Syllabi</a:t>
            </a:r>
            <a:r>
              <a:rPr lang="en-US" sz="2800" dirty="0"/>
              <a:t>: Syllabus content is represented in different ways in courses (sometimes traditional syllabus document, sometimes electronically posted in different sections of the course</a:t>
            </a:r>
            <a:r>
              <a:rPr lang="en-US" sz="2800" dirty="0" smtClean="0"/>
              <a:t>).</a:t>
            </a:r>
          </a:p>
          <a:p>
            <a:pPr marL="514350" indent="-514350">
              <a:buAutoNum type="arabicPeriod" startAt="5"/>
            </a:pPr>
            <a:endParaRPr lang="en-US" sz="2800" dirty="0" smtClean="0"/>
          </a:p>
          <a:p>
            <a:pPr marL="0" indent="0">
              <a:buNone/>
            </a:pPr>
            <a:r>
              <a:rPr lang="en-US" sz="2800" dirty="0" smtClean="0"/>
              <a:t>6.  	The </a:t>
            </a:r>
            <a:r>
              <a:rPr lang="en-US" sz="2800" dirty="0"/>
              <a:t>courses reviewed may not be representative </a:t>
            </a:r>
            <a:r>
              <a:rPr lang="en-US" sz="2800" dirty="0" smtClean="0"/>
              <a:t>of all 	online </a:t>
            </a:r>
            <a:r>
              <a:rPr lang="en-US" sz="2800" dirty="0" smtClean="0"/>
              <a:t>	courses</a:t>
            </a:r>
            <a:r>
              <a:rPr lang="en-US" sz="2800" dirty="0"/>
              <a:t>. The courses under review may be the </a:t>
            </a:r>
            <a:r>
              <a:rPr lang="en-US" sz="2800" dirty="0" smtClean="0"/>
              <a:t>	ones </a:t>
            </a:r>
            <a:r>
              <a:rPr lang="en-US" sz="2800" dirty="0"/>
              <a:t>that are </a:t>
            </a:r>
            <a:r>
              <a:rPr lang="en-US" sz="2800" dirty="0" smtClean="0"/>
              <a:t>	best </a:t>
            </a:r>
            <a:r>
              <a:rPr lang="en-US" sz="2800" dirty="0"/>
              <a:t>developed within a department.</a:t>
            </a:r>
          </a:p>
          <a:p>
            <a:pPr marL="0" indent="0">
              <a:buNone/>
            </a:pPr>
            <a:endParaRPr lang="en-US" dirty="0"/>
          </a:p>
        </p:txBody>
      </p:sp>
    </p:spTree>
    <p:extLst>
      <p:ext uri="{BB962C8B-B14F-4D97-AF65-F5344CB8AC3E}">
        <p14:creationId xmlns:p14="http://schemas.microsoft.com/office/powerpoint/2010/main" val="98163594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Learning Outcomes</a:t>
            </a:r>
            <a:endParaRPr lang="en-US" sz="2800" b="1" dirty="0">
              <a:latin typeface="+mn-lt"/>
            </a:endParaRP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GB" sz="2400" dirty="0"/>
              <a:t>Identify Quantitative Outcome Measures</a:t>
            </a:r>
            <a:endParaRPr lang="en-US" sz="2400" dirty="0"/>
          </a:p>
          <a:p>
            <a:pPr marL="514350" lvl="0" indent="-514350">
              <a:buFont typeface="+mj-lt"/>
              <a:buAutoNum type="arabicPeriod"/>
            </a:pPr>
            <a:r>
              <a:rPr lang="en-GB" sz="2400" dirty="0"/>
              <a:t>Identify Themes in Feedback about the QM Process</a:t>
            </a:r>
            <a:endParaRPr lang="en-US" sz="2400" dirty="0"/>
          </a:p>
          <a:p>
            <a:pPr marL="514350" indent="-514350">
              <a:buFont typeface="+mj-lt"/>
              <a:buAutoNum type="arabicPeriod"/>
            </a:pPr>
            <a:r>
              <a:rPr lang="en-GB" sz="2400" dirty="0"/>
              <a:t>Identify Academic Organization to Gain QM Acceptance and Participation</a:t>
            </a:r>
            <a:r>
              <a:rPr lang="en-US" sz="2400" dirty="0" smtClean="0">
                <a:effectLst/>
              </a:rPr>
              <a:t> </a:t>
            </a:r>
            <a:endParaRPr lang="en-US" sz="2400" dirty="0"/>
          </a:p>
        </p:txBody>
      </p:sp>
    </p:spTree>
    <p:extLst>
      <p:ext uri="{BB962C8B-B14F-4D97-AF65-F5344CB8AC3E}">
        <p14:creationId xmlns:p14="http://schemas.microsoft.com/office/powerpoint/2010/main" val="2480140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t>Observed Themes</a:t>
            </a:r>
            <a:r>
              <a:rPr lang="en-US" sz="2800" b="1" dirty="0"/>
              <a:t/>
            </a:r>
            <a:br>
              <a:rPr lang="en-US" sz="2800" b="1" dirty="0"/>
            </a:br>
            <a:r>
              <a:rPr lang="en-US" sz="2800" b="1" dirty="0" smtClean="0"/>
              <a:t>  Course Design Review Requests</a:t>
            </a:r>
            <a:br>
              <a:rPr lang="en-US" sz="2800" b="1" dirty="0" smtClean="0"/>
            </a:br>
            <a:r>
              <a:rPr lang="en-US" sz="2800" b="1" dirty="0" smtClean="0"/>
              <a:t>DUCDEC a precursor to QM Review</a:t>
            </a:r>
            <a:endParaRPr lang="en-US" sz="2800" b="1" dirty="0"/>
          </a:p>
        </p:txBody>
      </p:sp>
      <p:sp>
        <p:nvSpPr>
          <p:cNvPr id="3" name="Content Placeholder 2"/>
          <p:cNvSpPr>
            <a:spLocks noGrp="1"/>
          </p:cNvSpPr>
          <p:nvPr>
            <p:ph idx="1"/>
          </p:nvPr>
        </p:nvSpPr>
        <p:spPr/>
        <p:txBody>
          <a:bodyPr>
            <a:normAutofit/>
          </a:bodyPr>
          <a:lstStyle/>
          <a:p>
            <a:r>
              <a:rPr lang="en-US" sz="2400" dirty="0" smtClean="0"/>
              <a:t>In general, faculty ask for a DUCDEC review prior to doing a QM review. Reasons given for this are:</a:t>
            </a:r>
          </a:p>
          <a:p>
            <a:pPr lvl="1"/>
            <a:r>
              <a:rPr lang="en-US" sz="2400" dirty="0" smtClean="0"/>
              <a:t>Would like to see what the review process is like</a:t>
            </a:r>
          </a:p>
          <a:p>
            <a:pPr lvl="1"/>
            <a:r>
              <a:rPr lang="en-US" sz="2400" dirty="0" smtClean="0"/>
              <a:t>Not sure how well the course will do with a QM review first</a:t>
            </a:r>
          </a:p>
          <a:p>
            <a:pPr lvl="1"/>
            <a:r>
              <a:rPr lang="en-US" sz="2400" dirty="0" smtClean="0"/>
              <a:t>Not sure what changes should be made before conducting a QM review</a:t>
            </a:r>
          </a:p>
          <a:p>
            <a:pPr lvl="1"/>
            <a:endParaRPr lang="en-US" dirty="0" smtClean="0"/>
          </a:p>
          <a:p>
            <a:endParaRPr lang="en-US" dirty="0" smtClean="0"/>
          </a:p>
        </p:txBody>
      </p:sp>
    </p:spTree>
    <p:extLst>
      <p:ext uri="{BB962C8B-B14F-4D97-AF65-F5344CB8AC3E}">
        <p14:creationId xmlns:p14="http://schemas.microsoft.com/office/powerpoint/2010/main" val="87346418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Observed Themes</a:t>
            </a:r>
            <a:br>
              <a:rPr lang="en-US" sz="2800" b="1" dirty="0" smtClean="0"/>
            </a:br>
            <a:r>
              <a:rPr lang="en-US" sz="2800" b="1" dirty="0" smtClean="0"/>
              <a:t>Course </a:t>
            </a:r>
            <a:r>
              <a:rPr lang="en-US" sz="2800" b="1" dirty="0" smtClean="0"/>
              <a:t>Design Review Process</a:t>
            </a:r>
            <a:endParaRPr lang="en-US" sz="2800" b="1" dirty="0"/>
          </a:p>
        </p:txBody>
      </p:sp>
      <p:sp>
        <p:nvSpPr>
          <p:cNvPr id="3" name="Content Placeholder 2"/>
          <p:cNvSpPr>
            <a:spLocks noGrp="1"/>
          </p:cNvSpPr>
          <p:nvPr>
            <p:ph idx="1"/>
          </p:nvPr>
        </p:nvSpPr>
        <p:spPr/>
        <p:txBody>
          <a:bodyPr>
            <a:normAutofit/>
          </a:bodyPr>
          <a:lstStyle/>
          <a:p>
            <a:r>
              <a:rPr lang="en-US" sz="2400" dirty="0" smtClean="0"/>
              <a:t>Faculty express appreciation of the course design review process.</a:t>
            </a:r>
          </a:p>
          <a:p>
            <a:pPr lvl="1"/>
            <a:r>
              <a:rPr lang="en-US" sz="2400" dirty="0" smtClean="0"/>
              <a:t>Faculty express gratitude for the time/effort given to their course and the feedback process. </a:t>
            </a:r>
          </a:p>
          <a:p>
            <a:pPr lvl="1"/>
            <a:r>
              <a:rPr lang="en-US" sz="2400" dirty="0" smtClean="0"/>
              <a:t>Faculty </a:t>
            </a:r>
            <a:r>
              <a:rPr lang="en-US" sz="2400" dirty="0"/>
              <a:t>express appreciation for the confidential aspect of the feedback </a:t>
            </a:r>
            <a:r>
              <a:rPr lang="en-US" sz="2400" dirty="0" smtClean="0"/>
              <a:t>process.</a:t>
            </a:r>
          </a:p>
          <a:p>
            <a:pPr lvl="1"/>
            <a:r>
              <a:rPr lang="en-US" sz="2400" dirty="0" smtClean="0"/>
              <a:t>Faculty </a:t>
            </a:r>
            <a:r>
              <a:rPr lang="en-US" sz="2400" dirty="0"/>
              <a:t>express that they would feel comfortable engaging in the review process again after their first experience</a:t>
            </a:r>
            <a:r>
              <a:rPr lang="en-US" sz="2400" dirty="0" smtClean="0"/>
              <a:t>.</a:t>
            </a:r>
          </a:p>
          <a:p>
            <a:pPr lvl="1"/>
            <a:r>
              <a:rPr lang="en-US" sz="2400" dirty="0" smtClean="0"/>
              <a:t> </a:t>
            </a:r>
            <a:r>
              <a:rPr lang="en-US" sz="2400" dirty="0"/>
              <a:t>Faculty uniformly thank the Reviewers for the work, feedback, time, and usefulness of the review/review process. </a:t>
            </a:r>
          </a:p>
        </p:txBody>
      </p:sp>
    </p:spTree>
    <p:extLst>
      <p:ext uri="{BB962C8B-B14F-4D97-AF65-F5344CB8AC3E}">
        <p14:creationId xmlns:p14="http://schemas.microsoft.com/office/powerpoint/2010/main" val="284971967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Observed Themes</a:t>
            </a:r>
            <a:r>
              <a:rPr lang="en-US" sz="2800" b="1" dirty="0" smtClean="0">
                <a:latin typeface="+mn-lt"/>
              </a:rPr>
              <a:t/>
            </a:r>
            <a:br>
              <a:rPr lang="en-US" sz="2800" b="1" dirty="0" smtClean="0">
                <a:latin typeface="+mn-lt"/>
              </a:rPr>
            </a:br>
            <a:r>
              <a:rPr lang="en-US" sz="2800" b="1" dirty="0" smtClean="0">
                <a:latin typeface="+mn-lt"/>
              </a:rPr>
              <a:t>Impact of Course Design Review Process</a:t>
            </a:r>
            <a:endParaRPr lang="en-US" sz="2800" b="1" dirty="0">
              <a:latin typeface="+mn-lt"/>
            </a:endParaRPr>
          </a:p>
        </p:txBody>
      </p:sp>
      <p:sp>
        <p:nvSpPr>
          <p:cNvPr id="3" name="Content Placeholder 2"/>
          <p:cNvSpPr>
            <a:spLocks noGrp="1"/>
          </p:cNvSpPr>
          <p:nvPr>
            <p:ph idx="1"/>
          </p:nvPr>
        </p:nvSpPr>
        <p:spPr/>
        <p:txBody>
          <a:bodyPr>
            <a:noAutofit/>
          </a:bodyPr>
          <a:lstStyle/>
          <a:p>
            <a:r>
              <a:rPr lang="en-US" sz="2400" dirty="0"/>
              <a:t>Faculty make changes in their courses based on the feedback they receive</a:t>
            </a:r>
            <a:r>
              <a:rPr lang="en-US" sz="2400" dirty="0" smtClean="0"/>
              <a:t>.</a:t>
            </a:r>
          </a:p>
          <a:p>
            <a:pPr lvl="1"/>
            <a:r>
              <a:rPr lang="en-US" sz="2400" dirty="0" smtClean="0"/>
              <a:t> </a:t>
            </a:r>
            <a:r>
              <a:rPr lang="en-US" sz="2400" dirty="0"/>
              <a:t>Faculty will often make changes 'on the spot' during feedback sessions</a:t>
            </a:r>
            <a:r>
              <a:rPr lang="en-US" sz="2400" dirty="0" smtClean="0"/>
              <a:t>.</a:t>
            </a:r>
          </a:p>
          <a:p>
            <a:pPr lvl="1"/>
            <a:r>
              <a:rPr lang="en-US" sz="2400" dirty="0" smtClean="0"/>
              <a:t>Faculty </a:t>
            </a:r>
            <a:r>
              <a:rPr lang="en-US" sz="2400" dirty="0"/>
              <a:t>report that they will incorporate most of the recommended changes in their courses before teaching again</a:t>
            </a:r>
            <a:r>
              <a:rPr lang="en-US" sz="2400" dirty="0" smtClean="0"/>
              <a:t>.</a:t>
            </a:r>
          </a:p>
          <a:p>
            <a:pPr lvl="1"/>
            <a:r>
              <a:rPr lang="en-US" sz="2400" dirty="0" smtClean="0"/>
              <a:t>Faculty </a:t>
            </a:r>
            <a:r>
              <a:rPr lang="en-US" sz="2400" dirty="0"/>
              <a:t>often ask if they can come back to the Reviewer after changes have been made for additional feedback on how well they did in making the changes or for addition consultation.</a:t>
            </a:r>
            <a:br>
              <a:rPr lang="en-US" sz="2400" dirty="0"/>
            </a:br>
            <a:endParaRPr lang="en-US" sz="2400" dirty="0"/>
          </a:p>
        </p:txBody>
      </p:sp>
    </p:spTree>
    <p:extLst>
      <p:ext uri="{BB962C8B-B14F-4D97-AF65-F5344CB8AC3E}">
        <p14:creationId xmlns:p14="http://schemas.microsoft.com/office/powerpoint/2010/main" val="30187676"/>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mn-lt"/>
              </a:rPr>
              <a:t>Observed Themes</a:t>
            </a:r>
            <a:br>
              <a:rPr lang="en-US" sz="2800" b="1" dirty="0" smtClean="0">
                <a:latin typeface="+mn-lt"/>
              </a:rPr>
            </a:br>
            <a:r>
              <a:rPr lang="en-US" sz="2800" b="1" dirty="0" smtClean="0">
                <a:latin typeface="+mn-lt"/>
              </a:rPr>
              <a:t>Trends </a:t>
            </a:r>
            <a:r>
              <a:rPr lang="en-US" sz="2800" b="1" dirty="0" smtClean="0">
                <a:latin typeface="+mn-lt"/>
              </a:rPr>
              <a:t>in Online Course Design </a:t>
            </a:r>
            <a:endParaRPr lang="en-US" sz="2800" b="1" dirty="0">
              <a:latin typeface="+mn-lt"/>
            </a:endParaRPr>
          </a:p>
        </p:txBody>
      </p:sp>
      <p:sp>
        <p:nvSpPr>
          <p:cNvPr id="3" name="Content Placeholder 2"/>
          <p:cNvSpPr>
            <a:spLocks noGrp="1"/>
          </p:cNvSpPr>
          <p:nvPr>
            <p:ph idx="1"/>
          </p:nvPr>
        </p:nvSpPr>
        <p:spPr/>
        <p:txBody>
          <a:bodyPr>
            <a:normAutofit/>
          </a:bodyPr>
          <a:lstStyle/>
          <a:p>
            <a:r>
              <a:rPr lang="en-US" sz="2400" dirty="0"/>
              <a:t>Courses tend to have multiple forms of teaching and </a:t>
            </a:r>
            <a:r>
              <a:rPr lang="en-US" sz="2400" dirty="0" smtClean="0"/>
              <a:t>engagement</a:t>
            </a:r>
          </a:p>
          <a:p>
            <a:r>
              <a:rPr lang="en-US" sz="2400" dirty="0"/>
              <a:t>L</a:t>
            </a:r>
            <a:r>
              <a:rPr lang="en-US" sz="2400" dirty="0" smtClean="0"/>
              <a:t>ectures </a:t>
            </a:r>
            <a:r>
              <a:rPr lang="en-US" sz="2400" dirty="0"/>
              <a:t>are </a:t>
            </a:r>
            <a:r>
              <a:rPr lang="en-US" sz="2400" dirty="0" smtClean="0"/>
              <a:t>common</a:t>
            </a:r>
          </a:p>
          <a:p>
            <a:r>
              <a:rPr lang="en-US" sz="2400" dirty="0" smtClean="0"/>
              <a:t>Most </a:t>
            </a:r>
            <a:r>
              <a:rPr lang="en-US" sz="2400" dirty="0"/>
              <a:t>courses use discussion boards </a:t>
            </a:r>
            <a:r>
              <a:rPr lang="en-US" sz="2400" dirty="0" smtClean="0"/>
              <a:t>regularly</a:t>
            </a:r>
          </a:p>
          <a:p>
            <a:r>
              <a:rPr lang="en-US" sz="2400" dirty="0" smtClean="0"/>
              <a:t>Most </a:t>
            </a:r>
            <a:r>
              <a:rPr lang="en-US" sz="2400" dirty="0"/>
              <a:t>courses have </a:t>
            </a:r>
            <a:r>
              <a:rPr lang="en-US" sz="2400" dirty="0" smtClean="0"/>
              <a:t>multiple assignments and activities</a:t>
            </a:r>
            <a:r>
              <a:rPr lang="en-US" sz="2400" dirty="0"/>
              <a:t/>
            </a:r>
            <a:br>
              <a:rPr lang="en-US" sz="2400" dirty="0"/>
            </a:br>
            <a:endParaRPr lang="en-US" sz="2400" dirty="0"/>
          </a:p>
        </p:txBody>
      </p:sp>
    </p:spTree>
    <p:extLst>
      <p:ext uri="{BB962C8B-B14F-4D97-AF65-F5344CB8AC3E}">
        <p14:creationId xmlns:p14="http://schemas.microsoft.com/office/powerpoint/2010/main" val="2897327167"/>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lstStyle/>
          <a:p>
            <a:r>
              <a:rPr lang="en-US" dirty="0" smtClean="0"/>
              <a:t>How does a University </a:t>
            </a:r>
            <a:r>
              <a:rPr lang="en-US" dirty="0" smtClean="0"/>
              <a:t>Scale Quality Initiatives Across Academic Enterprises?</a:t>
            </a:r>
          </a:p>
          <a:p>
            <a:pPr lvl="1"/>
            <a:r>
              <a:rPr lang="en-US" dirty="0" smtClean="0"/>
              <a:t>Drexel </a:t>
            </a:r>
            <a:r>
              <a:rPr lang="en-US" dirty="0"/>
              <a:t>Online Course Review Initiative – Review of 500 Courses Across the University via QM/DUCDEC Hybrid Model to Assess Overall </a:t>
            </a:r>
            <a:r>
              <a:rPr lang="en-US" dirty="0" smtClean="0"/>
              <a:t>Quality to establish necessary resources.</a:t>
            </a:r>
            <a:endParaRPr lang="en-US" dirty="0"/>
          </a:p>
          <a:p>
            <a:endParaRPr lang="en-US" dirty="0"/>
          </a:p>
        </p:txBody>
      </p:sp>
      <p:sp>
        <p:nvSpPr>
          <p:cNvPr id="5" name="Text Placeholder 4"/>
          <p:cNvSpPr>
            <a:spLocks noGrp="1"/>
          </p:cNvSpPr>
          <p:nvPr>
            <p:ph type="body" sz="quarter" idx="3"/>
          </p:nvPr>
        </p:nvSpPr>
        <p:spPr/>
        <p:txBody>
          <a:bodyPr>
            <a:normAutofit fontScale="92500"/>
          </a:bodyPr>
          <a:lstStyle/>
          <a:p>
            <a:r>
              <a:rPr lang="en-US" dirty="0"/>
              <a:t>QM Scenario at the College Level</a:t>
            </a:r>
          </a:p>
        </p:txBody>
      </p:sp>
      <p:sp>
        <p:nvSpPr>
          <p:cNvPr id="6" name="Content Placeholder 5"/>
          <p:cNvSpPr>
            <a:spLocks noGrp="1"/>
          </p:cNvSpPr>
          <p:nvPr>
            <p:ph sz="quarter" idx="4"/>
          </p:nvPr>
        </p:nvSpPr>
        <p:spPr/>
        <p:txBody>
          <a:bodyPr/>
          <a:lstStyle/>
          <a:p>
            <a:r>
              <a:rPr lang="en-US" dirty="0" smtClean="0"/>
              <a:t>How does a College scale Department and Program participation for Online Quality?</a:t>
            </a:r>
          </a:p>
          <a:p>
            <a:pPr lvl="1"/>
            <a:r>
              <a:rPr lang="en-US" dirty="0" smtClean="0"/>
              <a:t>Embrace</a:t>
            </a:r>
            <a:r>
              <a:rPr lang="en-US" dirty="0" smtClean="0"/>
              <a:t> Best Practices for Faculty and Program Directors </a:t>
            </a:r>
            <a:r>
              <a:rPr lang="en-US" dirty="0" smtClean="0"/>
              <a:t>to urge faculty to </a:t>
            </a:r>
            <a:r>
              <a:rPr lang="en-US" dirty="0"/>
              <a:t>p</a:t>
            </a:r>
            <a:r>
              <a:rPr lang="en-US" dirty="0" smtClean="0"/>
              <a:t>articipate </a:t>
            </a:r>
            <a:r>
              <a:rPr lang="en-US" dirty="0"/>
              <a:t>in QM and DUDEC Trainings </a:t>
            </a:r>
            <a:r>
              <a:rPr lang="en-US" dirty="0" smtClean="0"/>
              <a:t>for </a:t>
            </a:r>
            <a:r>
              <a:rPr lang="en-US" dirty="0"/>
              <a:t>a</a:t>
            </a:r>
            <a:r>
              <a:rPr lang="en-US" dirty="0" smtClean="0"/>
              <a:t>ll </a:t>
            </a:r>
            <a:r>
              <a:rPr lang="en-US" dirty="0"/>
              <a:t>Faculty and TA s teaching </a:t>
            </a:r>
            <a:r>
              <a:rPr lang="en-US" dirty="0" smtClean="0"/>
              <a:t>Online </a:t>
            </a:r>
            <a:r>
              <a:rPr lang="en-US" dirty="0"/>
              <a:t>and Hybrid.</a:t>
            </a:r>
          </a:p>
          <a:p>
            <a:endParaRPr lang="en-US" dirty="0"/>
          </a:p>
        </p:txBody>
      </p:sp>
      <p:sp>
        <p:nvSpPr>
          <p:cNvPr id="7" name="Title 1"/>
          <p:cNvSpPr>
            <a:spLocks noGrp="1"/>
          </p:cNvSpPr>
          <p:nvPr>
            <p:ph type="title"/>
          </p:nvPr>
        </p:nvSpPr>
        <p:spPr>
          <a:xfrm>
            <a:off x="457200" y="152400"/>
            <a:ext cx="8229600" cy="1535113"/>
          </a:xfrm>
        </p:spPr>
        <p:txBody>
          <a:bodyPr>
            <a:normAutofit fontScale="90000"/>
          </a:bodyPr>
          <a:lstStyle/>
          <a:p>
            <a:pPr lvl="0"/>
            <a:r>
              <a:rPr lang="en-US" sz="2800" b="1" dirty="0" smtClean="0"/>
              <a:t>Institutional Culture Change</a:t>
            </a:r>
            <a:br>
              <a:rPr lang="en-US" sz="2800" b="1" dirty="0" smtClean="0"/>
            </a:br>
            <a:r>
              <a:rPr lang="en-US" sz="2800" b="1" dirty="0" smtClean="0"/>
              <a:t>and </a:t>
            </a:r>
            <a:br>
              <a:rPr lang="en-US" sz="2800" b="1" dirty="0" smtClean="0"/>
            </a:br>
            <a:r>
              <a:rPr lang="en-US" sz="2800" b="1" dirty="0" smtClean="0"/>
              <a:t>Quality Improvement Initiatives</a:t>
            </a:r>
            <a:br>
              <a:rPr lang="en-US" sz="2800" b="1" dirty="0" smtClean="0"/>
            </a:br>
            <a:endParaRPr lang="en-US" sz="2800" b="1" dirty="0"/>
          </a:p>
        </p:txBody>
      </p:sp>
      <p:sp>
        <p:nvSpPr>
          <p:cNvPr id="8" name="Text Placeholder 7"/>
          <p:cNvSpPr>
            <a:spLocks noGrp="1"/>
          </p:cNvSpPr>
          <p:nvPr>
            <p:ph type="body" idx="1"/>
          </p:nvPr>
        </p:nvSpPr>
        <p:spPr/>
        <p:txBody>
          <a:bodyPr>
            <a:normAutofit fontScale="92500" lnSpcReduction="20000"/>
          </a:bodyPr>
          <a:lstStyle/>
          <a:p>
            <a:r>
              <a:rPr lang="en-US" dirty="0"/>
              <a:t>QM Scenario at the </a:t>
            </a:r>
            <a:r>
              <a:rPr lang="en-US" dirty="0" smtClean="0"/>
              <a:t>University </a:t>
            </a:r>
            <a:r>
              <a:rPr lang="en-US" dirty="0"/>
              <a:t>Level</a:t>
            </a:r>
          </a:p>
        </p:txBody>
      </p:sp>
    </p:spTree>
    <p:extLst>
      <p:ext uri="{BB962C8B-B14F-4D97-AF65-F5344CB8AC3E}">
        <p14:creationId xmlns:p14="http://schemas.microsoft.com/office/powerpoint/2010/main" val="6275815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rmAutofit fontScale="85000" lnSpcReduction="20000"/>
          </a:bodyPr>
          <a:lstStyle/>
          <a:p>
            <a:r>
              <a:rPr lang="en-US" dirty="0"/>
              <a:t>QM Scenario at the Program Level</a:t>
            </a:r>
            <a:br>
              <a:rPr lang="en-US" dirty="0"/>
            </a:br>
            <a:endParaRPr lang="en-US" dirty="0"/>
          </a:p>
        </p:txBody>
      </p:sp>
      <p:sp>
        <p:nvSpPr>
          <p:cNvPr id="4" name="Content Placeholder 3"/>
          <p:cNvSpPr>
            <a:spLocks noGrp="1"/>
          </p:cNvSpPr>
          <p:nvPr>
            <p:ph sz="half" idx="2"/>
          </p:nvPr>
        </p:nvSpPr>
        <p:spPr/>
        <p:txBody>
          <a:bodyPr/>
          <a:lstStyle/>
          <a:p>
            <a:r>
              <a:rPr lang="en-US" dirty="0" smtClean="0"/>
              <a:t>How does a Program Director take the initiative for Course Review?</a:t>
            </a:r>
          </a:p>
          <a:p>
            <a:pPr lvl="1"/>
            <a:r>
              <a:rPr lang="en-US" dirty="0" smtClean="0"/>
              <a:t>Program </a:t>
            </a:r>
            <a:r>
              <a:rPr lang="en-US" dirty="0"/>
              <a:t>Directors are Opting DUCDEC Review for their </a:t>
            </a:r>
            <a:r>
              <a:rPr lang="en-US" dirty="0" smtClean="0"/>
              <a:t>Programs</a:t>
            </a:r>
            <a:r>
              <a:rPr lang="en-US" dirty="0"/>
              <a:t> </a:t>
            </a:r>
            <a:r>
              <a:rPr lang="en-US" dirty="0" smtClean="0"/>
              <a:t>since many are taught by adjuncts and master templates have not been updated.  It is a way to control quality.</a:t>
            </a:r>
            <a:endParaRPr lang="en-US" dirty="0"/>
          </a:p>
        </p:txBody>
      </p:sp>
      <p:sp>
        <p:nvSpPr>
          <p:cNvPr id="5" name="Text Placeholder 4"/>
          <p:cNvSpPr>
            <a:spLocks noGrp="1"/>
          </p:cNvSpPr>
          <p:nvPr>
            <p:ph type="body" sz="quarter" idx="3"/>
          </p:nvPr>
        </p:nvSpPr>
        <p:spPr/>
        <p:txBody>
          <a:bodyPr>
            <a:normAutofit fontScale="92500" lnSpcReduction="20000"/>
          </a:bodyPr>
          <a:lstStyle/>
          <a:p>
            <a:r>
              <a:rPr lang="en-US" dirty="0"/>
              <a:t>QM Scenario at the Faculty Level</a:t>
            </a:r>
            <a:br>
              <a:rPr lang="en-US" dirty="0"/>
            </a:br>
            <a:endParaRPr lang="en-US" dirty="0"/>
          </a:p>
        </p:txBody>
      </p:sp>
      <p:sp>
        <p:nvSpPr>
          <p:cNvPr id="6" name="Content Placeholder 5"/>
          <p:cNvSpPr>
            <a:spLocks noGrp="1"/>
          </p:cNvSpPr>
          <p:nvPr>
            <p:ph sz="quarter" idx="4"/>
          </p:nvPr>
        </p:nvSpPr>
        <p:spPr/>
        <p:txBody>
          <a:bodyPr/>
          <a:lstStyle/>
          <a:p>
            <a:r>
              <a:rPr lang="en-US" dirty="0" smtClean="0"/>
              <a:t>How do you get Faculty involved in QM Reviews?</a:t>
            </a:r>
          </a:p>
          <a:p>
            <a:pPr lvl="1"/>
            <a:r>
              <a:rPr lang="en-US" dirty="0" smtClean="0"/>
              <a:t>Faculty </a:t>
            </a:r>
            <a:r>
              <a:rPr lang="en-US" dirty="0"/>
              <a:t>are opting for DUCDEC review as a stepping stone towards a QM </a:t>
            </a:r>
            <a:r>
              <a:rPr lang="en-US" dirty="0" smtClean="0"/>
              <a:t>Review.  You make the review process collegial and confidential.</a:t>
            </a:r>
            <a:endParaRPr lang="en-US" dirty="0"/>
          </a:p>
          <a:p>
            <a:endParaRPr lang="en-US" dirty="0"/>
          </a:p>
        </p:txBody>
      </p:sp>
      <p:sp>
        <p:nvSpPr>
          <p:cNvPr id="7" name="Rectangle 6"/>
          <p:cNvSpPr/>
          <p:nvPr/>
        </p:nvSpPr>
        <p:spPr>
          <a:xfrm>
            <a:off x="1794934" y="74767"/>
            <a:ext cx="5621866" cy="1631216"/>
          </a:xfrm>
          <a:prstGeom prst="rect">
            <a:avLst/>
          </a:prstGeom>
        </p:spPr>
        <p:txBody>
          <a:bodyPr wrap="square">
            <a:spAutoFit/>
          </a:bodyPr>
          <a:lstStyle/>
          <a:p>
            <a:pPr algn="ctr"/>
            <a:r>
              <a:rPr lang="en-US" sz="2500" b="1" dirty="0"/>
              <a:t>Institutional Culture </a:t>
            </a:r>
            <a:r>
              <a:rPr lang="en-US" sz="2500" b="1" dirty="0" smtClean="0"/>
              <a:t>Change</a:t>
            </a:r>
          </a:p>
          <a:p>
            <a:pPr algn="ctr"/>
            <a:r>
              <a:rPr lang="en-US" sz="2500" b="1" dirty="0" smtClean="0"/>
              <a:t>And </a:t>
            </a:r>
          </a:p>
          <a:p>
            <a:pPr algn="ctr"/>
            <a:r>
              <a:rPr lang="en-US" sz="2500" b="1" dirty="0" smtClean="0"/>
              <a:t>Quality Improvement Initiative</a:t>
            </a:r>
            <a:r>
              <a:rPr lang="en-US" sz="2500" b="1" dirty="0"/>
              <a:t/>
            </a:r>
            <a:br>
              <a:rPr lang="en-US" sz="2500" b="1" dirty="0"/>
            </a:br>
            <a:endParaRPr lang="en-US" sz="2500" dirty="0"/>
          </a:p>
        </p:txBody>
      </p:sp>
    </p:spTree>
    <p:extLst>
      <p:ext uri="{BB962C8B-B14F-4D97-AF65-F5344CB8AC3E}">
        <p14:creationId xmlns:p14="http://schemas.microsoft.com/office/powerpoint/2010/main" val="34331016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800" b="1" dirty="0" smtClean="0"/>
              <a:t>Conclusion</a:t>
            </a:r>
            <a:r>
              <a:rPr lang="en-US" sz="2800" b="1" dirty="0"/>
              <a:t/>
            </a:r>
            <a:br>
              <a:rPr lang="en-US" sz="2800" b="1" dirty="0"/>
            </a:br>
            <a:endParaRPr lang="en-US" sz="2800" b="1" dirty="0"/>
          </a:p>
        </p:txBody>
      </p:sp>
      <p:sp>
        <p:nvSpPr>
          <p:cNvPr id="3" name="Content Placeholder 2"/>
          <p:cNvSpPr>
            <a:spLocks noGrp="1"/>
          </p:cNvSpPr>
          <p:nvPr>
            <p:ph idx="1"/>
          </p:nvPr>
        </p:nvSpPr>
        <p:spPr>
          <a:xfrm>
            <a:off x="457200" y="1409171"/>
            <a:ext cx="8229600" cy="5093229"/>
          </a:xfrm>
        </p:spPr>
        <p:txBody>
          <a:bodyPr>
            <a:normAutofit fontScale="92500"/>
          </a:bodyPr>
          <a:lstStyle/>
          <a:p>
            <a:pPr marL="0" indent="0">
              <a:buNone/>
            </a:pPr>
            <a:r>
              <a:rPr lang="en-US" sz="2000" dirty="0" smtClean="0"/>
              <a:t>Across Internal QM and DUCDEC reviews over the last three years</a:t>
            </a:r>
            <a:r>
              <a:rPr lang="en-US" sz="2000" dirty="0" smtClean="0"/>
              <a:t>, courses display challenges in clarity and consistency in (1) establishing measurable </a:t>
            </a:r>
            <a:r>
              <a:rPr lang="en-US" sz="2000" dirty="0"/>
              <a:t>o</a:t>
            </a:r>
            <a:r>
              <a:rPr lang="en-US" sz="2000" dirty="0" smtClean="0"/>
              <a:t>bjectives, (2) alignment in measurement &amp; evaluation and (3) student interaction &amp; engagement. </a:t>
            </a:r>
          </a:p>
          <a:p>
            <a:pPr marL="0" indent="0">
              <a:buNone/>
            </a:pPr>
            <a:endParaRPr lang="en-US" sz="2000" dirty="0" smtClean="0"/>
          </a:p>
          <a:p>
            <a:pPr marL="0" indent="0">
              <a:buNone/>
            </a:pPr>
            <a:r>
              <a:rPr lang="en-US" sz="2000" dirty="0" smtClean="0"/>
              <a:t>Approximately,10% of faculty saw value in participating in course reviews.  </a:t>
            </a:r>
            <a:r>
              <a:rPr lang="en-US" sz="2000" dirty="0"/>
              <a:t>M</a:t>
            </a:r>
            <a:r>
              <a:rPr lang="en-US" sz="2000" dirty="0" smtClean="0"/>
              <a:t>ost aspire for an internal QM review, however, DUCDEC reviews are performed due to the disparity of quality.</a:t>
            </a:r>
          </a:p>
          <a:p>
            <a:pPr marL="0" indent="0">
              <a:buNone/>
            </a:pPr>
            <a:endParaRPr lang="en-US" sz="2000" dirty="0" smtClean="0"/>
          </a:p>
          <a:p>
            <a:pPr marL="0" indent="0">
              <a:buNone/>
            </a:pPr>
            <a:r>
              <a:rPr lang="en-US" sz="2000" dirty="0" smtClean="0"/>
              <a:t>DUCDEC provides an alternative quality pathway that addresses scalability and sustainability towards improving QM Standards 2, 3 &amp; 5 across the University.</a:t>
            </a:r>
          </a:p>
          <a:p>
            <a:pPr marL="0" indent="0">
              <a:buNone/>
            </a:pPr>
            <a:endParaRPr lang="en-US" sz="2000" dirty="0" smtClean="0"/>
          </a:p>
          <a:p>
            <a:pPr marL="0" indent="0">
              <a:buNone/>
            </a:pPr>
            <a:r>
              <a:rPr lang="en-US" sz="2000" dirty="0" smtClean="0"/>
              <a:t>QM Standards provides the backbone towards quality improvement, while DUCDEC provides an alternative pathway that embraces interests and resources among the various academic organizations necessary to achieve scalability and sustainability.</a:t>
            </a:r>
          </a:p>
          <a:p>
            <a:pPr marL="0" indent="0">
              <a:buNone/>
            </a:pPr>
            <a:endParaRPr lang="en-US" sz="2400" dirty="0" smtClean="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357699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Presentation Outline</a:t>
            </a:r>
            <a:endParaRPr lang="en-US" sz="2800" dirty="0"/>
          </a:p>
        </p:txBody>
      </p:sp>
      <p:sp>
        <p:nvSpPr>
          <p:cNvPr id="3" name="Content Placeholder 2"/>
          <p:cNvSpPr>
            <a:spLocks noGrp="1"/>
          </p:cNvSpPr>
          <p:nvPr>
            <p:ph idx="1"/>
          </p:nvPr>
        </p:nvSpPr>
        <p:spPr>
          <a:xfrm>
            <a:off x="457200" y="1459971"/>
            <a:ext cx="8229600" cy="5020733"/>
          </a:xfrm>
        </p:spPr>
        <p:txBody>
          <a:bodyPr>
            <a:normAutofit fontScale="92500" lnSpcReduction="10000"/>
          </a:bodyPr>
          <a:lstStyle/>
          <a:p>
            <a:pPr marL="457200" indent="-457200">
              <a:buFont typeface="+mj-lt"/>
              <a:buAutoNum type="arabicPeriod"/>
            </a:pPr>
            <a:r>
              <a:rPr lang="en-US" sz="2400" dirty="0" smtClean="0"/>
              <a:t>Background</a:t>
            </a:r>
          </a:p>
          <a:p>
            <a:pPr marL="857250" lvl="1" indent="-457200">
              <a:buFont typeface="+mj-lt"/>
              <a:buAutoNum type="arabicPeriod"/>
            </a:pPr>
            <a:r>
              <a:rPr lang="en-US" sz="2000" dirty="0" smtClean="0"/>
              <a:t>Drexel University</a:t>
            </a:r>
          </a:p>
          <a:p>
            <a:pPr marL="857250" lvl="1" indent="-457200">
              <a:buFont typeface="+mj-lt"/>
              <a:buAutoNum type="arabicPeriod"/>
            </a:pPr>
            <a:r>
              <a:rPr lang="en-US" sz="2000" dirty="0" smtClean="0"/>
              <a:t>Online Learning Council</a:t>
            </a:r>
          </a:p>
          <a:p>
            <a:pPr marL="857250" lvl="1" indent="-457200">
              <a:buFont typeface="+mj-lt"/>
              <a:buAutoNum type="arabicPeriod"/>
            </a:pPr>
            <a:r>
              <a:rPr lang="en-US" sz="2000" dirty="0" smtClean="0"/>
              <a:t>Online Learning Council Fellows</a:t>
            </a:r>
          </a:p>
          <a:p>
            <a:pPr marL="457200" indent="-457200">
              <a:buFont typeface="+mj-lt"/>
              <a:buAutoNum type="arabicPeriod"/>
            </a:pPr>
            <a:r>
              <a:rPr lang="en-US" sz="2400" dirty="0" smtClean="0"/>
              <a:t>Comparison of Drexel Core Design Element Checklist to QM Standards</a:t>
            </a:r>
          </a:p>
          <a:p>
            <a:pPr marL="457200" indent="-457200">
              <a:buFont typeface="+mj-lt"/>
              <a:buAutoNum type="arabicPeriod"/>
            </a:pPr>
            <a:r>
              <a:rPr lang="en-US" sz="2400" dirty="0" smtClean="0"/>
              <a:t>Reaching out to Critical Academic Stakeholders to Achieve Scalability and Sustainability</a:t>
            </a:r>
          </a:p>
          <a:p>
            <a:pPr marL="457200" indent="-457200">
              <a:buFont typeface="+mj-lt"/>
              <a:buAutoNum type="arabicPeriod"/>
            </a:pPr>
            <a:r>
              <a:rPr lang="en-US" sz="2400" dirty="0" smtClean="0"/>
              <a:t>Qualitative and Quantitative Outcomes from Course QM and DUCDEC reviews</a:t>
            </a:r>
          </a:p>
          <a:p>
            <a:pPr marL="457200" indent="-457200">
              <a:buFont typeface="+mj-lt"/>
              <a:buAutoNum type="arabicPeriod"/>
            </a:pPr>
            <a:r>
              <a:rPr lang="en-US" sz="2400" dirty="0" smtClean="0"/>
              <a:t>Observed Themes from Faculty Participation</a:t>
            </a:r>
          </a:p>
          <a:p>
            <a:pPr marL="457200" indent="-457200">
              <a:buFont typeface="+mj-lt"/>
              <a:buAutoNum type="arabicPeriod"/>
            </a:pPr>
            <a:r>
              <a:rPr lang="en-US" sz="2400" dirty="0" smtClean="0"/>
              <a:t>Scenarios for Institutional Culture Change and Quality Improvement Initiatives – Is this a model that you can use?</a:t>
            </a:r>
          </a:p>
          <a:p>
            <a:pPr marL="457200" indent="-457200">
              <a:buFont typeface="+mj-lt"/>
              <a:buAutoNum type="arabicPeriod"/>
            </a:pPr>
            <a:r>
              <a:rPr lang="en-US" sz="2400" dirty="0" smtClean="0"/>
              <a:t>Conclusion</a:t>
            </a:r>
          </a:p>
          <a:p>
            <a:endParaRPr lang="en-US" dirty="0" smtClean="0"/>
          </a:p>
          <a:p>
            <a:endParaRPr lang="en-US" dirty="0" smtClean="0"/>
          </a:p>
          <a:p>
            <a:endParaRPr lang="en-US" dirty="0"/>
          </a:p>
        </p:txBody>
      </p:sp>
    </p:spTree>
    <p:extLst>
      <p:ext uri="{BB962C8B-B14F-4D97-AF65-F5344CB8AC3E}">
        <p14:creationId xmlns:p14="http://schemas.microsoft.com/office/powerpoint/2010/main" val="658463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30"/>
            <a:ext cx="8229600" cy="1378770"/>
          </a:xfrm>
        </p:spPr>
        <p:txBody>
          <a:bodyPr>
            <a:normAutofit/>
          </a:bodyPr>
          <a:lstStyle/>
          <a:p>
            <a:r>
              <a:rPr lang="en-US" sz="2800" b="1" dirty="0" smtClean="0"/>
              <a:t>Drexel University</a:t>
            </a:r>
            <a:br>
              <a:rPr lang="en-US" sz="2800" b="1" dirty="0" smtClean="0"/>
            </a:br>
            <a:r>
              <a:rPr lang="en-US" sz="2800" b="1" dirty="0" smtClean="0"/>
              <a:t>Background and Context</a:t>
            </a:r>
            <a:endParaRPr lang="en-US" sz="2800" b="1" dirty="0"/>
          </a:p>
        </p:txBody>
      </p:sp>
      <p:sp>
        <p:nvSpPr>
          <p:cNvPr id="3" name="Content Placeholder 2"/>
          <p:cNvSpPr>
            <a:spLocks noGrp="1"/>
          </p:cNvSpPr>
          <p:nvPr>
            <p:ph idx="1"/>
          </p:nvPr>
        </p:nvSpPr>
        <p:spPr>
          <a:xfrm>
            <a:off x="457200" y="770161"/>
            <a:ext cx="8229600" cy="5352898"/>
          </a:xfrm>
        </p:spPr>
        <p:txBody>
          <a:bodyPr>
            <a:normAutofit/>
          </a:bodyPr>
          <a:lstStyle/>
          <a:p>
            <a:pPr marL="0" indent="0">
              <a:buNone/>
            </a:pPr>
            <a:endParaRPr lang="en-US" dirty="0" smtClean="0"/>
          </a:p>
          <a:p>
            <a:pPr marL="0" indent="0">
              <a:buNone/>
            </a:pPr>
            <a:r>
              <a:rPr lang="en-US" sz="2400" dirty="0" smtClean="0"/>
              <a:t>Online Learning Successes</a:t>
            </a:r>
          </a:p>
          <a:p>
            <a:pPr lvl="1"/>
            <a:r>
              <a:rPr lang="en-US" sz="2400" dirty="0" smtClean="0"/>
              <a:t>2010 Sloan-C Award for Excellence in Institutional-Wide Online Education</a:t>
            </a:r>
          </a:p>
          <a:p>
            <a:pPr lvl="1"/>
            <a:r>
              <a:rPr lang="en-US" sz="2400" dirty="0" err="1" smtClean="0"/>
              <a:t>Moduleed</a:t>
            </a:r>
            <a:r>
              <a:rPr lang="en-US" sz="2400" dirty="0" smtClean="0"/>
              <a:t> States Distance Learning Association’s USDLA 21</a:t>
            </a:r>
            <a:r>
              <a:rPr lang="en-US" sz="2400" baseline="30000" dirty="0" smtClean="0"/>
              <a:t>st</a:t>
            </a:r>
            <a:r>
              <a:rPr lang="en-US" sz="2400" dirty="0" smtClean="0"/>
              <a:t> Century Distance Learning Award</a:t>
            </a:r>
          </a:p>
          <a:p>
            <a:pPr lvl="1"/>
            <a:r>
              <a:rPr lang="en-US" sz="2400" dirty="0" smtClean="0"/>
              <a:t>2012  Drexel University ranked second in the </a:t>
            </a:r>
            <a:r>
              <a:rPr lang="en-US" sz="2400" dirty="0" err="1" smtClean="0"/>
              <a:t>Moduleed</a:t>
            </a:r>
            <a:r>
              <a:rPr lang="en-US" sz="2400" dirty="0" smtClean="0"/>
              <a:t> States in its online graduate nursing program according to U.S. News and Word Report Ranking</a:t>
            </a:r>
          </a:p>
          <a:p>
            <a:pPr lvl="1"/>
            <a:r>
              <a:rPr lang="en-US" sz="2400" dirty="0" smtClean="0"/>
              <a:t>Drexel received special acclaim for ‘Student Services and Technology ‘ and ‘Student Engagement and Accreditation’</a:t>
            </a:r>
          </a:p>
        </p:txBody>
      </p:sp>
      <p:sp>
        <p:nvSpPr>
          <p:cNvPr id="5" name="Rectangle 4"/>
          <p:cNvSpPr/>
          <p:nvPr/>
        </p:nvSpPr>
        <p:spPr>
          <a:xfrm>
            <a:off x="1054101" y="6331844"/>
            <a:ext cx="7531100" cy="276999"/>
          </a:xfrm>
          <a:prstGeom prst="rect">
            <a:avLst/>
          </a:prstGeom>
        </p:spPr>
        <p:txBody>
          <a:bodyPr wrap="square">
            <a:spAutoFit/>
          </a:bodyPr>
          <a:lstStyle/>
          <a:p>
            <a:r>
              <a:rPr lang="en-US" sz="1200" dirty="0"/>
              <a:t>Ref:  Professional Development for Online Faculty (2013) :  Presented by Drexel University Online Council Fellows </a:t>
            </a:r>
          </a:p>
        </p:txBody>
      </p:sp>
      <p:sp>
        <p:nvSpPr>
          <p:cNvPr id="4" name="Slide Number Placeholder 3"/>
          <p:cNvSpPr>
            <a:spLocks noGrp="1"/>
          </p:cNvSpPr>
          <p:nvPr>
            <p:ph type="sldNum" sz="quarter" idx="12"/>
          </p:nvPr>
        </p:nvSpPr>
        <p:spPr/>
        <p:txBody>
          <a:bodyPr/>
          <a:lstStyle/>
          <a:p>
            <a:fld id="{F1CAED57-FF78-7744-B3EA-4B7EB02659DE}" type="slidenum">
              <a:rPr lang="en-US" smtClean="0"/>
              <a:t>5</a:t>
            </a:fld>
            <a:endParaRPr lang="en-US"/>
          </a:p>
        </p:txBody>
      </p:sp>
    </p:spTree>
    <p:extLst>
      <p:ext uri="{BB962C8B-B14F-4D97-AF65-F5344CB8AC3E}">
        <p14:creationId xmlns:p14="http://schemas.microsoft.com/office/powerpoint/2010/main" val="29958455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30"/>
            <a:ext cx="8229600" cy="1211274"/>
          </a:xfrm>
        </p:spPr>
        <p:txBody>
          <a:bodyPr>
            <a:normAutofit/>
          </a:bodyPr>
          <a:lstStyle/>
          <a:p>
            <a:r>
              <a:rPr lang="en-US" sz="2800" b="1" dirty="0" smtClean="0"/>
              <a:t>Drexel University</a:t>
            </a:r>
            <a:br>
              <a:rPr lang="en-US" sz="2800" b="1" dirty="0" smtClean="0"/>
            </a:br>
            <a:r>
              <a:rPr lang="en-US" sz="2800" b="1" dirty="0" smtClean="0"/>
              <a:t>Background and Context</a:t>
            </a:r>
            <a:endParaRPr lang="en-US" sz="2800" b="1" dirty="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501" y="1606702"/>
            <a:ext cx="7996686" cy="46690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Content Placeholder 2"/>
          <p:cNvSpPr>
            <a:spLocks noGrp="1"/>
          </p:cNvSpPr>
          <p:nvPr>
            <p:ph idx="1"/>
          </p:nvPr>
        </p:nvSpPr>
        <p:spPr>
          <a:xfrm>
            <a:off x="1549409" y="1829818"/>
            <a:ext cx="8229600" cy="799860"/>
          </a:xfrm>
        </p:spPr>
        <p:txBody>
          <a:bodyPr>
            <a:normAutofit/>
          </a:bodyPr>
          <a:lstStyle/>
          <a:p>
            <a:pPr marL="0" indent="0">
              <a:buNone/>
            </a:pPr>
            <a:r>
              <a:rPr lang="en-US" dirty="0" smtClean="0">
                <a:solidFill>
                  <a:schemeClr val="tx2"/>
                </a:solidFill>
              </a:rPr>
              <a:t>Tremendous Growth</a:t>
            </a:r>
          </a:p>
        </p:txBody>
      </p:sp>
      <p:sp>
        <p:nvSpPr>
          <p:cNvPr id="5" name="Slide Number Placeholder 4"/>
          <p:cNvSpPr>
            <a:spLocks noGrp="1"/>
          </p:cNvSpPr>
          <p:nvPr>
            <p:ph type="sldNum" sz="quarter" idx="12"/>
          </p:nvPr>
        </p:nvSpPr>
        <p:spPr/>
        <p:txBody>
          <a:bodyPr/>
          <a:lstStyle/>
          <a:p>
            <a:fld id="{F1CAED57-FF78-7744-B3EA-4B7EB02659DE}" type="slidenum">
              <a:rPr lang="en-US" smtClean="0"/>
              <a:t>6</a:t>
            </a:fld>
            <a:endParaRPr lang="en-US"/>
          </a:p>
        </p:txBody>
      </p:sp>
    </p:spTree>
    <p:extLst>
      <p:ext uri="{BB962C8B-B14F-4D97-AF65-F5344CB8AC3E}">
        <p14:creationId xmlns:p14="http://schemas.microsoft.com/office/powerpoint/2010/main" val="329677729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930"/>
            <a:ext cx="8229600" cy="1086670"/>
          </a:xfrm>
        </p:spPr>
        <p:txBody>
          <a:bodyPr>
            <a:normAutofit/>
          </a:bodyPr>
          <a:lstStyle/>
          <a:p>
            <a:r>
              <a:rPr lang="en-US" sz="2800" b="1" dirty="0" smtClean="0"/>
              <a:t>Drexel University</a:t>
            </a:r>
            <a:br>
              <a:rPr lang="en-US" sz="2800" b="1" dirty="0" smtClean="0"/>
            </a:br>
            <a:r>
              <a:rPr lang="en-US" sz="2800" b="1" dirty="0" smtClean="0"/>
              <a:t>Background and Context</a:t>
            </a:r>
            <a:endParaRPr lang="en-US" sz="2800" b="1" dirty="0"/>
          </a:p>
        </p:txBody>
      </p:sp>
      <p:sp>
        <p:nvSpPr>
          <p:cNvPr id="3" name="Content Placeholder 2"/>
          <p:cNvSpPr>
            <a:spLocks noGrp="1"/>
          </p:cNvSpPr>
          <p:nvPr>
            <p:ph idx="1"/>
          </p:nvPr>
        </p:nvSpPr>
        <p:spPr>
          <a:xfrm>
            <a:off x="457200" y="770161"/>
            <a:ext cx="8229600" cy="5352898"/>
          </a:xfrm>
        </p:spPr>
        <p:txBody>
          <a:bodyPr>
            <a:normAutofit/>
          </a:bodyPr>
          <a:lstStyle/>
          <a:p>
            <a:pPr marL="0" indent="0">
              <a:buNone/>
            </a:pPr>
            <a:endParaRPr lang="en-US" dirty="0" smtClean="0"/>
          </a:p>
          <a:p>
            <a:pPr marL="0" indent="0">
              <a:buNone/>
            </a:pPr>
            <a:r>
              <a:rPr lang="en-US" dirty="0" smtClean="0"/>
              <a:t>Online Scalability Challenges</a:t>
            </a:r>
          </a:p>
          <a:p>
            <a:pPr lvl="1"/>
            <a:r>
              <a:rPr lang="en-US" sz="2400" dirty="0" smtClean="0"/>
              <a:t>115 online programs – 15 undergraduate, 44 graduate, 56 certificate</a:t>
            </a:r>
          </a:p>
          <a:p>
            <a:pPr lvl="1"/>
            <a:r>
              <a:rPr lang="en-US" sz="2400" dirty="0" smtClean="0"/>
              <a:t>7358 fully online including 2459 undergraduate, 4147 graduate and 752 certificate program students</a:t>
            </a:r>
          </a:p>
          <a:p>
            <a:pPr lvl="1"/>
            <a:r>
              <a:rPr lang="en-US" sz="2400" dirty="0" smtClean="0"/>
              <a:t>In addition, 17,601 undergraduate and graduate students</a:t>
            </a:r>
          </a:p>
          <a:p>
            <a:pPr lvl="1"/>
            <a:r>
              <a:rPr lang="en-US" sz="2400" dirty="0" smtClean="0"/>
              <a:t>Approximately, 650 faculty members teach online including 336 graduate and 318 undergraduate level.</a:t>
            </a:r>
          </a:p>
          <a:p>
            <a:pPr lvl="1"/>
            <a:endParaRPr lang="en-US" sz="2400" dirty="0" smtClean="0"/>
          </a:p>
        </p:txBody>
      </p:sp>
      <p:sp>
        <p:nvSpPr>
          <p:cNvPr id="5" name="Date Placeholder 3"/>
          <p:cNvSpPr txBox="1">
            <a:spLocks/>
          </p:cNvSpPr>
          <p:nvPr/>
        </p:nvSpPr>
        <p:spPr>
          <a:xfrm>
            <a:off x="558800" y="6316736"/>
            <a:ext cx="812800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Castellar" pitchFamily="18"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smtClean="0"/>
              <a:t>Ref:  Professional Development for Online Faculty (2013) :  Presented by Drexel University Online Council Fellows </a:t>
            </a:r>
            <a:endParaRPr lang="en-US" dirty="0"/>
          </a:p>
        </p:txBody>
      </p:sp>
      <p:sp>
        <p:nvSpPr>
          <p:cNvPr id="4" name="Slide Number Placeholder 3"/>
          <p:cNvSpPr>
            <a:spLocks noGrp="1"/>
          </p:cNvSpPr>
          <p:nvPr>
            <p:ph type="sldNum" sz="quarter" idx="12"/>
          </p:nvPr>
        </p:nvSpPr>
        <p:spPr/>
        <p:txBody>
          <a:bodyPr/>
          <a:lstStyle/>
          <a:p>
            <a:fld id="{F1CAED57-FF78-7744-B3EA-4B7EB02659DE}" type="slidenum">
              <a:rPr lang="en-US" smtClean="0"/>
              <a:t>7</a:t>
            </a:fld>
            <a:endParaRPr lang="en-US"/>
          </a:p>
        </p:txBody>
      </p:sp>
    </p:spTree>
    <p:extLst>
      <p:ext uri="{BB962C8B-B14F-4D97-AF65-F5344CB8AC3E}">
        <p14:creationId xmlns:p14="http://schemas.microsoft.com/office/powerpoint/2010/main" val="12911420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70037"/>
            <a:ext cx="8229600" cy="2174299"/>
          </a:xfrm>
        </p:spPr>
        <p:txBody>
          <a:bodyPr>
            <a:normAutofit fontScale="90000"/>
          </a:bodyPr>
          <a:lstStyle/>
          <a:p>
            <a:r>
              <a:rPr lang="en-US" sz="3100" b="1" dirty="0">
                <a:latin typeface="+mn-lt"/>
              </a:rPr>
              <a:t>Drexel University</a:t>
            </a:r>
            <a:br>
              <a:rPr lang="en-US" sz="3100" b="1" dirty="0">
                <a:latin typeface="+mn-lt"/>
              </a:rPr>
            </a:br>
            <a:r>
              <a:rPr lang="en-US" sz="3100" b="1" dirty="0">
                <a:latin typeface="+mn-lt"/>
              </a:rPr>
              <a:t>Background and Context</a:t>
            </a:r>
            <a:br>
              <a:rPr lang="en-US" sz="3100" b="1" dirty="0">
                <a:latin typeface="+mn-lt"/>
              </a:rPr>
            </a:br>
            <a:r>
              <a:rPr lang="en-US" sz="3200" dirty="0" smtClean="0">
                <a:solidFill>
                  <a:srgbClr val="7B9899"/>
                </a:solidFill>
              </a:rPr>
              <a:t>A Move Towards Measuring </a:t>
            </a:r>
            <a:br>
              <a:rPr lang="en-US" sz="3200" dirty="0" smtClean="0">
                <a:solidFill>
                  <a:srgbClr val="7B9899"/>
                </a:solidFill>
              </a:rPr>
            </a:br>
            <a:r>
              <a:rPr lang="en-US" sz="3200" dirty="0" smtClean="0">
                <a:solidFill>
                  <a:srgbClr val="7B9899"/>
                </a:solidFill>
              </a:rPr>
              <a:t>Method of Delivery</a:t>
            </a:r>
            <a:r>
              <a:rPr lang="en-US" altLang="en-US" sz="3200" dirty="0" smtClean="0">
                <a:solidFill>
                  <a:srgbClr val="7B9899"/>
                </a:solidFill>
              </a:rPr>
              <a:t/>
            </a:r>
            <a:br>
              <a:rPr lang="en-US" altLang="en-US" sz="3200" dirty="0" smtClean="0">
                <a:solidFill>
                  <a:srgbClr val="7B9899"/>
                </a:solidFill>
              </a:rPr>
            </a:br>
            <a:r>
              <a:rPr lang="en-US" altLang="en-US" sz="3200" dirty="0" smtClean="0">
                <a:solidFill>
                  <a:srgbClr val="7B9899"/>
                </a:solidFill>
              </a:rPr>
              <a:t> </a:t>
            </a:r>
          </a:p>
        </p:txBody>
      </p:sp>
      <p:sp>
        <p:nvSpPr>
          <p:cNvPr id="14339" name="Content Placeholder 2"/>
          <p:cNvSpPr>
            <a:spLocks noGrp="1"/>
          </p:cNvSpPr>
          <p:nvPr>
            <p:ph sz="quarter" idx="1"/>
          </p:nvPr>
        </p:nvSpPr>
        <p:spPr>
          <a:xfrm>
            <a:off x="1344802" y="1828800"/>
            <a:ext cx="7198763" cy="5029200"/>
          </a:xfrm>
        </p:spPr>
        <p:txBody>
          <a:bodyPr>
            <a:normAutofit lnSpcReduction="10000"/>
          </a:bodyPr>
          <a:lstStyle/>
          <a:p>
            <a:pPr eaLnBrk="1" hangingPunct="1"/>
            <a:r>
              <a:rPr lang="en-US" altLang="en-US" sz="1600" dirty="0"/>
              <a:t>Effective AY 14-15</a:t>
            </a:r>
          </a:p>
          <a:p>
            <a:pPr eaLnBrk="1" hangingPunct="1"/>
            <a:r>
              <a:rPr lang="en-US" altLang="en-US" sz="1600" dirty="0"/>
              <a:t>The Instruction Method field will be used to identify the method of delivery for a section.  The codes will be:</a:t>
            </a:r>
          </a:p>
          <a:p>
            <a:pPr lvl="1" eaLnBrk="1" hangingPunct="1">
              <a:buFont typeface="Courier New" panose="02070309020205020404" pitchFamily="49" charset="0"/>
              <a:buChar char="o"/>
            </a:pPr>
            <a:r>
              <a:rPr lang="en-US" altLang="en-US" sz="1600" dirty="0"/>
              <a:t>“FTF” - Face to Face </a:t>
            </a:r>
          </a:p>
          <a:p>
            <a:pPr lvl="1" eaLnBrk="1" hangingPunct="1">
              <a:buFont typeface="Courier New" panose="02070309020205020404" pitchFamily="49" charset="0"/>
              <a:buChar char="o"/>
            </a:pPr>
            <a:r>
              <a:rPr lang="en-US" altLang="en-US" sz="1600" dirty="0"/>
              <a:t>“HYB” - Hybrid </a:t>
            </a:r>
          </a:p>
          <a:p>
            <a:pPr lvl="1" eaLnBrk="1" hangingPunct="1">
              <a:buFont typeface="Courier New" panose="02070309020205020404" pitchFamily="49" charset="0"/>
              <a:buChar char="o"/>
            </a:pPr>
            <a:r>
              <a:rPr lang="en-US" altLang="en-US" sz="1600" dirty="0"/>
              <a:t>“ONL” - Online</a:t>
            </a:r>
          </a:p>
          <a:p>
            <a:pPr eaLnBrk="1" hangingPunct="1"/>
            <a:r>
              <a:rPr lang="en-US" altLang="en-US" sz="1600" dirty="0"/>
              <a:t>Online (ON) and Hybrid (LH, BH, RH) schedule types will no longer be used.  Example:</a:t>
            </a:r>
          </a:p>
          <a:p>
            <a:pPr lvl="1" eaLnBrk="1" hangingPunct="1"/>
            <a:r>
              <a:rPr lang="en-US" altLang="en-US" sz="1600" dirty="0"/>
              <a:t>For a course with allowable schedule types of Lecture (L) &amp; Online (ON):</a:t>
            </a:r>
          </a:p>
          <a:p>
            <a:pPr lvl="2" eaLnBrk="1" hangingPunct="1"/>
            <a:r>
              <a:rPr lang="en-US" altLang="en-US" sz="1600" dirty="0"/>
              <a:t>Schedule Type: “L” </a:t>
            </a:r>
          </a:p>
          <a:p>
            <a:pPr lvl="2" eaLnBrk="1" hangingPunct="1"/>
            <a:r>
              <a:rPr lang="en-US" altLang="en-US" sz="1600" dirty="0"/>
              <a:t>Instructional Method: “ONL” </a:t>
            </a:r>
          </a:p>
          <a:p>
            <a:pPr lvl="1" eaLnBrk="1" hangingPunct="1"/>
            <a:r>
              <a:rPr lang="en-US" altLang="en-US" sz="1600" dirty="0"/>
              <a:t>For a course with allowable schedule types of Recitation (R) &amp;  Recitation/Online Hybrid (RH):</a:t>
            </a:r>
          </a:p>
          <a:p>
            <a:pPr lvl="2" eaLnBrk="1" hangingPunct="1"/>
            <a:r>
              <a:rPr lang="en-US" altLang="en-US" sz="1600" dirty="0"/>
              <a:t>Schedule Type: “R”</a:t>
            </a:r>
          </a:p>
          <a:p>
            <a:pPr lvl="2" eaLnBrk="1" hangingPunct="1"/>
            <a:r>
              <a:rPr lang="en-US" altLang="en-US" sz="1600" dirty="0"/>
              <a:t>Instructional Method: “HYB”</a:t>
            </a:r>
          </a:p>
          <a:p>
            <a:pPr eaLnBrk="1" hangingPunct="1"/>
            <a:r>
              <a:rPr lang="en-US" altLang="en-US" sz="1800" dirty="0"/>
              <a:t>OUR </a:t>
            </a:r>
            <a:r>
              <a:rPr lang="en-US" altLang="en-US" sz="1800" dirty="0" smtClean="0"/>
              <a:t>(Office of the University Registrar) will </a:t>
            </a:r>
            <a:r>
              <a:rPr lang="en-US" altLang="en-US" sz="1800" dirty="0"/>
              <a:t>monitor and audit contact hours for hybrid courses to ensure the correct amount of  in-class meeting hours are offered.</a:t>
            </a:r>
          </a:p>
        </p:txBody>
      </p:sp>
      <p:pic>
        <p:nvPicPr>
          <p:cNvPr id="1434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7473" y="636277"/>
            <a:ext cx="1173956"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F1CAED57-FF78-7744-B3EA-4B7EB02659DE}" type="slidenum">
              <a:rPr lang="en-US" smtClean="0"/>
              <a:t>8</a:t>
            </a:fld>
            <a:endParaRPr lang="en-US"/>
          </a:p>
        </p:txBody>
      </p:sp>
    </p:spTree>
    <p:extLst>
      <p:ext uri="{BB962C8B-B14F-4D97-AF65-F5344CB8AC3E}">
        <p14:creationId xmlns:p14="http://schemas.microsoft.com/office/powerpoint/2010/main" val="3288429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ONLINE LEARNING </a:t>
            </a:r>
            <a:r>
              <a:rPr lang="en-US" sz="2800" b="1" dirty="0" smtClean="0"/>
              <a:t>COUNCIL</a:t>
            </a:r>
            <a:br>
              <a:rPr lang="en-US" sz="2800" b="1" dirty="0" smtClean="0"/>
            </a:br>
            <a:r>
              <a:rPr lang="en-US" sz="2800" b="1" dirty="0" smtClean="0"/>
              <a:t>Overview</a:t>
            </a:r>
            <a:endParaRPr lang="en-US" sz="28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Online Learning Council (OLC) was envisioned in 2009 by our Provost, Mark Greenberg, others in Provost's Office, and Drexel academic leadership. Leveraging over four years of experience, collaboration, and engagement, the current OLC membership has grown to involve nearly 100 faculty, TAs, and professional staff from across the university. </a:t>
            </a:r>
            <a:endParaRPr lang="en-US" dirty="0" smtClean="0"/>
          </a:p>
          <a:p>
            <a:pPr marL="0" indent="0">
              <a:buNone/>
            </a:pPr>
            <a:endParaRPr lang="en-US" dirty="0"/>
          </a:p>
          <a:p>
            <a:pPr marL="0" indent="0">
              <a:buNone/>
            </a:pPr>
            <a:r>
              <a:rPr lang="en-US" dirty="0" smtClean="0"/>
              <a:t>The </a:t>
            </a:r>
            <a:r>
              <a:rPr lang="en-US" dirty="0"/>
              <a:t>Council's Purpose is to inform and enhance the academic experience Drexel faculty and students enjoy, particularly with respect to the ways in which the infusion of technology and advanced pedagogies can support that achievement</a:t>
            </a:r>
            <a:r>
              <a:rPr lang="en-US" dirty="0" smtClean="0"/>
              <a:t>.</a:t>
            </a:r>
          </a:p>
          <a:p>
            <a:pPr marL="0" indent="0">
              <a:buNone/>
            </a:pPr>
            <a:endParaRPr lang="en-US" dirty="0"/>
          </a:p>
          <a:p>
            <a:pPr marL="0" indent="0">
              <a:buNone/>
            </a:pPr>
            <a:r>
              <a:rPr lang="en-US" dirty="0" smtClean="0"/>
              <a:t>The </a:t>
            </a:r>
            <a:r>
              <a:rPr lang="en-US" dirty="0"/>
              <a:t>outcomes could be enhanced teaching practice through an engaging and dynamic learning experience for students in face-to-face, hybrid, or online courses.</a:t>
            </a:r>
          </a:p>
        </p:txBody>
      </p:sp>
    </p:spTree>
    <p:extLst>
      <p:ext uri="{BB962C8B-B14F-4D97-AF65-F5344CB8AC3E}">
        <p14:creationId xmlns:p14="http://schemas.microsoft.com/office/powerpoint/2010/main" val="25468858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780</TotalTime>
  <Words>2701</Words>
  <Application>Microsoft Macintosh PowerPoint</Application>
  <PresentationFormat>On-screen Show (4:3)</PresentationFormat>
  <Paragraphs>376</Paragraphs>
  <Slides>36</Slides>
  <Notes>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 Does One Size Fit All? </vt:lpstr>
      <vt:lpstr>Description</vt:lpstr>
      <vt:lpstr>Learning Outcomes</vt:lpstr>
      <vt:lpstr>Presentation Outline</vt:lpstr>
      <vt:lpstr>Drexel University Background and Context</vt:lpstr>
      <vt:lpstr>Drexel University Background and Context</vt:lpstr>
      <vt:lpstr>Drexel University Background and Context</vt:lpstr>
      <vt:lpstr>Drexel University Background and Context A Move Towards Measuring  Method of Delivery  </vt:lpstr>
      <vt:lpstr>ONLINE LEARNING COUNCIL Overview</vt:lpstr>
      <vt:lpstr>ONLINE LEARNING COUNCIL Vision</vt:lpstr>
      <vt:lpstr>ONLINE LEARNING COUNCIL Mission</vt:lpstr>
      <vt:lpstr>ONLINE LEARNING COUNCIL OLC Committee</vt:lpstr>
      <vt:lpstr>ONLINE LEARNING COUNCIL OLC Fellows</vt:lpstr>
      <vt:lpstr>Drexel University Core Design  Element Checklist</vt:lpstr>
      <vt:lpstr>Drexel University Core Design Element  Checklist versus Quality Matters</vt:lpstr>
      <vt:lpstr>Drexel University Core Design Element  Checklist versus Quality Matters</vt:lpstr>
      <vt:lpstr>Drexel University Core Design Element  Checklist versus Quality Matters</vt:lpstr>
      <vt:lpstr>Drexel University Core Design Element  Checklist versus Quality Matters</vt:lpstr>
      <vt:lpstr>Drexel University Core Design Element  Checklist versus Quality Matters</vt:lpstr>
      <vt:lpstr>Drexel University Core Design Element  Checklist versus Quality Matters</vt:lpstr>
      <vt:lpstr>Drexel University Core Design Element  Checklist versus Quality Matters</vt:lpstr>
      <vt:lpstr>Academic Stakeholders that Gained  Acceptance of QM Standards to Achieve Scalability and Sustainability</vt:lpstr>
      <vt:lpstr>OLC Fellows Summary of Outcomes</vt:lpstr>
      <vt:lpstr>OLC Fellows Qualitative Outcomes Awareness</vt:lpstr>
      <vt:lpstr>OLC Fellows Qualitative Outcomes Interest</vt:lpstr>
      <vt:lpstr>PowerPoint Presentation</vt:lpstr>
      <vt:lpstr>INSPIRE Web Site Quality Improvement Initiative</vt:lpstr>
      <vt:lpstr>Quantitative Outcomes Trends in QM Standards Not Met</vt:lpstr>
      <vt:lpstr>Quantitative Outcomes Trends in Standards Not Met</vt:lpstr>
      <vt:lpstr>Observed Themes   Course Design Review Requests DUCDEC a precursor to QM Review</vt:lpstr>
      <vt:lpstr>Observed Themes Course Design Review Process</vt:lpstr>
      <vt:lpstr>Observed Themes Impact of Course Design Review Process</vt:lpstr>
      <vt:lpstr>Observed Themes Trends in Online Course Design </vt:lpstr>
      <vt:lpstr>Institutional Culture Change and  Quality Improvement Initiatives </vt:lpstr>
      <vt:lpstr>PowerPoint Presentation</vt:lpstr>
      <vt:lpstr>Conclusion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One Size Fit All? </dc:title>
  <dc:creator>Setup</dc:creator>
  <cp:lastModifiedBy>Setup</cp:lastModifiedBy>
  <cp:revision>41</cp:revision>
  <dcterms:created xsi:type="dcterms:W3CDTF">2014-08-31T19:04:16Z</dcterms:created>
  <dcterms:modified xsi:type="dcterms:W3CDTF">2014-09-02T14:40:56Z</dcterms:modified>
</cp:coreProperties>
</file>