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9"/>
  </p:notesMasterIdLst>
  <p:sldIdLst>
    <p:sldId id="256" r:id="rId2"/>
    <p:sldId id="265" r:id="rId3"/>
    <p:sldId id="264" r:id="rId4"/>
    <p:sldId id="257" r:id="rId5"/>
    <p:sldId id="267" r:id="rId6"/>
    <p:sldId id="269" r:id="rId7"/>
    <p:sldId id="258" r:id="rId8"/>
    <p:sldId id="259" r:id="rId9"/>
    <p:sldId id="260" r:id="rId10"/>
    <p:sldId id="261" r:id="rId11"/>
    <p:sldId id="270" r:id="rId12"/>
    <p:sldId id="271" r:id="rId13"/>
    <p:sldId id="272" r:id="rId14"/>
    <p:sldId id="273" r:id="rId15"/>
    <p:sldId id="263" r:id="rId16"/>
    <p:sldId id="266" r:id="rId17"/>
    <p:sldId id="268" r:id="rId18"/>
  </p:sldIdLst>
  <p:sldSz cx="9144000" cy="6858000" type="screen4x3"/>
  <p:notesSz cx="6858000" cy="91440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94"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FCB09D-7F8A-4B8B-9F14-C2A4F816C792}" type="datetimeFigureOut">
              <a:rPr lang="en-US" smtClean="0"/>
              <a:t>9/24/2013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C2C3A3-E3D0-4792-B209-659B2BDE29EE}" type="slidenum">
              <a:rPr lang="en-US" smtClean="0"/>
              <a:t>‹#›</a:t>
            </a:fld>
            <a:endParaRPr lang="en-US"/>
          </a:p>
        </p:txBody>
      </p:sp>
    </p:spTree>
    <p:extLst>
      <p:ext uri="{BB962C8B-B14F-4D97-AF65-F5344CB8AC3E}">
        <p14:creationId xmlns:p14="http://schemas.microsoft.com/office/powerpoint/2010/main" val="1202462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C2C3A3-E3D0-4792-B209-659B2BDE29EE}" type="slidenum">
              <a:rPr lang="en-US" smtClean="0"/>
              <a:t>5</a:t>
            </a:fld>
            <a:endParaRPr lang="en-US"/>
          </a:p>
        </p:txBody>
      </p:sp>
    </p:spTree>
    <p:extLst>
      <p:ext uri="{BB962C8B-B14F-4D97-AF65-F5344CB8AC3E}">
        <p14:creationId xmlns:p14="http://schemas.microsoft.com/office/powerpoint/2010/main" val="505469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480965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71380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92143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a:prstGeom prst="rect">
            <a:avLst/>
          </a:prstGeom>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828800"/>
            <a:ext cx="8229600" cy="4525963"/>
          </a:xfrm>
          <a:prstGeom prst="rect">
            <a:avLst/>
          </a:prstGeom>
        </p:spPr>
        <p:txBody>
          <a:bodyPr/>
          <a:lstStyle>
            <a:lvl1pPr>
              <a:defRPr>
                <a:solidFill>
                  <a:schemeClr val="bg1">
                    <a:lumMod val="95000"/>
                  </a:schemeClr>
                </a:solidFill>
              </a:defRPr>
            </a:lvl1pPr>
            <a:lvl2pPr>
              <a:defRPr>
                <a:solidFill>
                  <a:schemeClr val="bg1">
                    <a:lumMod val="95000"/>
                  </a:schemeClr>
                </a:solidFill>
              </a:defRPr>
            </a:lvl2pPr>
            <a:lvl3pPr>
              <a:defRPr>
                <a:solidFill>
                  <a:schemeClr val="bg1">
                    <a:lumMod val="95000"/>
                  </a:schemeClr>
                </a:solidFill>
              </a:defRPr>
            </a:lvl3pPr>
            <a:lvl4pPr>
              <a:defRPr>
                <a:solidFill>
                  <a:schemeClr val="bg1">
                    <a:lumMod val="95000"/>
                  </a:schemeClr>
                </a:solidFill>
              </a:defRPr>
            </a:lvl4pPr>
            <a:lvl5pPr>
              <a:defRPr>
                <a:solidFill>
                  <a:schemeClr val="bg1">
                    <a:lumMod val="9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7413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855464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64108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9691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799172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49895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60822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90712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powerpointstyles.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28"/>
          <p:cNvSpPr txBox="1">
            <a:spLocks noChangeArrowheads="1"/>
          </p:cNvSpPr>
          <p:nvPr/>
        </p:nvSpPr>
        <p:spPr bwMode="auto">
          <a:xfrm>
            <a:off x="3348038" y="6237288"/>
            <a:ext cx="2457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smtClean="0">
                <a:hlinkClick r:id="rId13"/>
              </a:rPr>
              <a:t>Powerpoint Templates</a:t>
            </a:r>
            <a:endParaRPr lang="fr-FR" smtClean="0"/>
          </a:p>
        </p:txBody>
      </p:sp>
      <p:pic>
        <p:nvPicPr>
          <p:cNvPr id="1027" name="Picture 27" descr="h gfhf kuymmkl"/>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ext Box 8"/>
          <p:cNvSpPr txBox="1">
            <a:spLocks noChangeArrowheads="1"/>
          </p:cNvSpPr>
          <p:nvPr/>
        </p:nvSpPr>
        <p:spPr bwMode="auto">
          <a:xfrm>
            <a:off x="7962900" y="6375400"/>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b="1" smtClean="0">
                <a:solidFill>
                  <a:schemeClr val="bg1"/>
                </a:solidFill>
              </a:rPr>
              <a:t>Page </a:t>
            </a:r>
            <a:fld id="{1DE11A8E-DCD9-419B-A812-151C09FBAD4D}" type="slidenum">
              <a:rPr lang="fr-FR" b="1" smtClean="0">
                <a:solidFill>
                  <a:schemeClr val="bg1"/>
                </a:solidFill>
              </a:rPr>
              <a:pPr eaLnBrk="1" hangingPunct="1">
                <a:defRPr/>
              </a:pPr>
              <a:t>‹#›</a:t>
            </a:fld>
            <a:endParaRPr lang="fr-FR" b="1" smtClean="0">
              <a:solidFill>
                <a:schemeClr val="bg1"/>
              </a:solidFill>
            </a:endParaRPr>
          </a:p>
        </p:txBody>
      </p:sp>
      <p:sp>
        <p:nvSpPr>
          <p:cNvPr id="1029" name="Title Placeholder 4"/>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smtClean="0"/>
              <a:t>Emerging Technologies Engage Students	</a:t>
            </a:r>
            <a:endParaRPr lang="en-US" sz="3600" dirty="0"/>
          </a:p>
        </p:txBody>
      </p:sp>
      <p:sp>
        <p:nvSpPr>
          <p:cNvPr id="3" name="Subtitle 2"/>
          <p:cNvSpPr>
            <a:spLocks noGrp="1"/>
          </p:cNvSpPr>
          <p:nvPr>
            <p:ph type="subTitle" idx="1"/>
          </p:nvPr>
        </p:nvSpPr>
        <p:spPr/>
        <p:txBody>
          <a:bodyPr/>
          <a:lstStyle/>
          <a:p>
            <a:r>
              <a:rPr lang="en-US" dirty="0" smtClean="0"/>
              <a:t>An Active Learning Experiment</a:t>
            </a:r>
            <a:endParaRPr lang="en-US" dirty="0"/>
          </a:p>
        </p:txBody>
      </p:sp>
      <p:pic>
        <p:nvPicPr>
          <p:cNvPr id="5" name="Picture 22" descr=" jhgjguuy iy$^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381000" y="3328048"/>
            <a:ext cx="8094955" cy="892552"/>
          </a:xfrm>
          <a:prstGeom prst="rect">
            <a:avLst/>
          </a:prstGeom>
          <a:noFill/>
        </p:spPr>
        <p:txBody>
          <a:bodyPr wrap="square" rtlCol="0">
            <a:spAutoFit/>
          </a:bodyPr>
          <a:lstStyle/>
          <a:p>
            <a:pPr algn="ctr"/>
            <a:r>
              <a:rPr lang="en-US" sz="2800" dirty="0" smtClean="0">
                <a:solidFill>
                  <a:schemeClr val="bg1"/>
                </a:solidFill>
              </a:rPr>
              <a:t>Emerging Technologies Engage Students</a:t>
            </a:r>
          </a:p>
          <a:p>
            <a:pPr algn="ctr"/>
            <a:r>
              <a:rPr lang="en-US" sz="2400" dirty="0" smtClean="0">
                <a:solidFill>
                  <a:schemeClr val="bg1"/>
                </a:solidFill>
              </a:rPr>
              <a:t>An Active Learning Experiment</a:t>
            </a:r>
            <a:endParaRPr lang="en-US" sz="2400" dirty="0">
              <a:solidFill>
                <a:schemeClr val="bg1"/>
              </a:solidFill>
            </a:endParaRPr>
          </a:p>
        </p:txBody>
      </p:sp>
    </p:spTree>
    <p:extLst>
      <p:ext uri="{BB962C8B-B14F-4D97-AF65-F5344CB8AC3E}">
        <p14:creationId xmlns:p14="http://schemas.microsoft.com/office/powerpoint/2010/main" val="1702993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Prezi</a:t>
            </a:r>
            <a:r>
              <a:rPr lang="en-US" dirty="0" smtClean="0"/>
              <a:t> Syllabus</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9573" y="1752600"/>
            <a:ext cx="7544854" cy="3686690"/>
          </a:xfrm>
          <a:prstGeom prst="rect">
            <a:avLst/>
          </a:prstGeom>
        </p:spPr>
      </p:pic>
    </p:spTree>
    <p:extLst>
      <p:ext uri="{BB962C8B-B14F-4D97-AF65-F5344CB8AC3E}">
        <p14:creationId xmlns:p14="http://schemas.microsoft.com/office/powerpoint/2010/main" val="2353918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600" y="1295400"/>
            <a:ext cx="4572000" cy="4450565"/>
          </a:xfrm>
          <a:prstGeom prst="rect">
            <a:avLst/>
          </a:prstGeom>
        </p:spPr>
      </p:pic>
    </p:spTree>
    <p:extLst>
      <p:ext uri="{BB962C8B-B14F-4D97-AF65-F5344CB8AC3E}">
        <p14:creationId xmlns:p14="http://schemas.microsoft.com/office/powerpoint/2010/main" val="1581737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SoftChalk</a:t>
            </a:r>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752600"/>
            <a:ext cx="8839200" cy="4298938"/>
          </a:xfrm>
          <a:prstGeom prst="rect">
            <a:avLst/>
          </a:prstGeom>
        </p:spPr>
      </p:pic>
    </p:spTree>
    <p:extLst>
      <p:ext uri="{BB962C8B-B14F-4D97-AF65-F5344CB8AC3E}">
        <p14:creationId xmlns:p14="http://schemas.microsoft.com/office/powerpoint/2010/main" val="16747474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43000"/>
            <a:ext cx="9144000" cy="4914900"/>
          </a:xfrm>
          <a:prstGeom prst="rect">
            <a:avLst/>
          </a:prstGeom>
        </p:spPr>
      </p:pic>
    </p:spTree>
    <p:extLst>
      <p:ext uri="{BB962C8B-B14F-4D97-AF65-F5344CB8AC3E}">
        <p14:creationId xmlns:p14="http://schemas.microsoft.com/office/powerpoint/2010/main" val="19687799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Facebook Group</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800" y="1676401"/>
            <a:ext cx="5715000" cy="4141068"/>
          </a:xfrm>
          <a:prstGeom prst="rect">
            <a:avLst/>
          </a:prstGeom>
        </p:spPr>
      </p:pic>
      <p:sp>
        <p:nvSpPr>
          <p:cNvPr id="6" name="Oval 5"/>
          <p:cNvSpPr/>
          <p:nvPr/>
        </p:nvSpPr>
        <p:spPr>
          <a:xfrm>
            <a:off x="3810000" y="1600200"/>
            <a:ext cx="3352800" cy="1295400"/>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Elbow Connector 7"/>
          <p:cNvCxnSpPr/>
          <p:nvPr/>
        </p:nvCxnSpPr>
        <p:spPr>
          <a:xfrm flipV="1">
            <a:off x="6512210" y="2228095"/>
            <a:ext cx="838200" cy="380999"/>
          </a:xfrm>
          <a:prstGeom prst="bentConnector3">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350410" y="2066447"/>
            <a:ext cx="1699504" cy="369332"/>
          </a:xfrm>
          <a:prstGeom prst="rect">
            <a:avLst/>
          </a:prstGeom>
          <a:noFill/>
        </p:spPr>
        <p:txBody>
          <a:bodyPr wrap="none" rtlCol="0">
            <a:spAutoFit/>
          </a:bodyPr>
          <a:lstStyle/>
          <a:p>
            <a:r>
              <a:rPr lang="en-US" sz="1600" dirty="0" smtClean="0"/>
              <a:t>Discussion</a:t>
            </a:r>
            <a:r>
              <a:rPr lang="en-US" dirty="0" smtClean="0"/>
              <a:t> Post</a:t>
            </a:r>
            <a:endParaRPr lang="en-US" dirty="0"/>
          </a:p>
        </p:txBody>
      </p:sp>
      <p:sp>
        <p:nvSpPr>
          <p:cNvPr id="10" name="Rectangle 9"/>
          <p:cNvSpPr/>
          <p:nvPr/>
        </p:nvSpPr>
        <p:spPr>
          <a:xfrm>
            <a:off x="4114800" y="3048000"/>
            <a:ext cx="3048000" cy="167640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Elbow Connector 11"/>
          <p:cNvCxnSpPr>
            <a:endCxn id="13" idx="1"/>
          </p:cNvCxnSpPr>
          <p:nvPr/>
        </p:nvCxnSpPr>
        <p:spPr>
          <a:xfrm flipV="1">
            <a:off x="6720085" y="4284077"/>
            <a:ext cx="457200" cy="314355"/>
          </a:xfrm>
          <a:prstGeom prst="bentConnector3">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177285" y="4114800"/>
            <a:ext cx="1951175" cy="338554"/>
          </a:xfrm>
          <a:prstGeom prst="rect">
            <a:avLst/>
          </a:prstGeom>
          <a:noFill/>
        </p:spPr>
        <p:txBody>
          <a:bodyPr wrap="none" rtlCol="0">
            <a:spAutoFit/>
          </a:bodyPr>
          <a:lstStyle/>
          <a:p>
            <a:r>
              <a:rPr lang="en-US" sz="1600" dirty="0" smtClean="0"/>
              <a:t>Questions/Answers</a:t>
            </a:r>
            <a:endParaRPr lang="en-US" sz="1600" dirty="0"/>
          </a:p>
        </p:txBody>
      </p:sp>
    </p:spTree>
    <p:extLst>
      <p:ext uri="{BB962C8B-B14F-4D97-AF65-F5344CB8AC3E}">
        <p14:creationId xmlns:p14="http://schemas.microsoft.com/office/powerpoint/2010/main" val="6088821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Post-Course Survey Results</a:t>
            </a:r>
            <a:endParaRPr lang="en-US" dirty="0"/>
          </a:p>
        </p:txBody>
      </p:sp>
      <p:sp>
        <p:nvSpPr>
          <p:cNvPr id="3" name="Content Placeholder 2"/>
          <p:cNvSpPr>
            <a:spLocks noGrp="1"/>
          </p:cNvSpPr>
          <p:nvPr>
            <p:ph idx="1"/>
          </p:nvPr>
        </p:nvSpPr>
        <p:spPr/>
        <p:txBody>
          <a:bodyPr/>
          <a:lstStyle/>
          <a:p>
            <a:r>
              <a:rPr lang="en-US" sz="2800" dirty="0" smtClean="0"/>
              <a:t>71% of the respondents thought the Internet was used effectively to teach these courses</a:t>
            </a:r>
          </a:p>
          <a:p>
            <a:r>
              <a:rPr lang="en-US" sz="2800" dirty="0" smtClean="0"/>
              <a:t>56% said they would still choose to take this course in the online format</a:t>
            </a:r>
          </a:p>
          <a:p>
            <a:r>
              <a:rPr lang="en-US" sz="2800" dirty="0" smtClean="0"/>
              <a:t>79% said they would take another course online after having this one</a:t>
            </a:r>
          </a:p>
          <a:p>
            <a:r>
              <a:rPr lang="en-US" sz="2800" dirty="0"/>
              <a:t>Post-Course Survey </a:t>
            </a:r>
            <a:r>
              <a:rPr lang="en-US" sz="2800" dirty="0" smtClean="0"/>
              <a:t>– 14/28</a:t>
            </a:r>
            <a:endParaRPr lang="en-US" sz="2800" dirty="0"/>
          </a:p>
          <a:p>
            <a:endParaRPr lang="en-US" dirty="0" smtClean="0"/>
          </a:p>
          <a:p>
            <a:endParaRPr lang="en-US" dirty="0"/>
          </a:p>
        </p:txBody>
      </p:sp>
    </p:spTree>
    <p:extLst>
      <p:ext uri="{BB962C8B-B14F-4D97-AF65-F5344CB8AC3E}">
        <p14:creationId xmlns:p14="http://schemas.microsoft.com/office/powerpoint/2010/main" val="15058253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Instructor Course Perceptions</a:t>
            </a:r>
            <a:endParaRPr lang="en-US" dirty="0"/>
          </a:p>
        </p:txBody>
      </p:sp>
      <p:sp>
        <p:nvSpPr>
          <p:cNvPr id="3" name="Content Placeholder 2"/>
          <p:cNvSpPr>
            <a:spLocks noGrp="1"/>
          </p:cNvSpPr>
          <p:nvPr>
            <p:ph idx="1"/>
          </p:nvPr>
        </p:nvSpPr>
        <p:spPr/>
        <p:txBody>
          <a:bodyPr/>
          <a:lstStyle/>
          <a:p>
            <a:r>
              <a:rPr lang="en-US" sz="2800" dirty="0" smtClean="0"/>
              <a:t>Experienced higher level of engagement with the students</a:t>
            </a:r>
          </a:p>
          <a:p>
            <a:r>
              <a:rPr lang="en-US" sz="2800" dirty="0" smtClean="0"/>
              <a:t>Increased participation during Class Live than previous semesters</a:t>
            </a:r>
          </a:p>
          <a:p>
            <a:r>
              <a:rPr lang="en-US" sz="2800" dirty="0" smtClean="0"/>
              <a:t>Students questions answered on Facebook reduced the number of individual emails.  </a:t>
            </a:r>
          </a:p>
          <a:p>
            <a:r>
              <a:rPr lang="en-US" sz="2800" dirty="0" smtClean="0">
                <a:solidFill>
                  <a:schemeClr val="bg1"/>
                </a:solidFill>
              </a:rPr>
              <a:t>Far more group activity than in a traditional discussion board. </a:t>
            </a:r>
            <a:endParaRPr lang="en-US" dirty="0">
              <a:solidFill>
                <a:schemeClr val="bg1"/>
              </a:solidFill>
            </a:endParaRPr>
          </a:p>
        </p:txBody>
      </p:sp>
    </p:spTree>
    <p:extLst>
      <p:ext uri="{BB962C8B-B14F-4D97-AF65-F5344CB8AC3E}">
        <p14:creationId xmlns:p14="http://schemas.microsoft.com/office/powerpoint/2010/main" val="33237057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Repeat experiment in blended MIS courses Fall 2013, Spring 2014, and Summer 2014 using same experiment conditions.</a:t>
            </a:r>
          </a:p>
          <a:p>
            <a:endParaRPr lang="en-US" dirty="0" smtClean="0"/>
          </a:p>
          <a:p>
            <a:endParaRPr lang="en-US" dirty="0"/>
          </a:p>
        </p:txBody>
      </p:sp>
    </p:spTree>
    <p:extLst>
      <p:ext uri="{BB962C8B-B14F-4D97-AF65-F5344CB8AC3E}">
        <p14:creationId xmlns:p14="http://schemas.microsoft.com/office/powerpoint/2010/main" val="18364696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lstStyle/>
          <a:p>
            <a:r>
              <a:rPr lang="en-US" dirty="0" smtClean="0">
                <a:solidFill>
                  <a:schemeClr val="bg1"/>
                </a:solidFill>
              </a:rPr>
              <a:t>Purpose of the Experiment</a:t>
            </a:r>
            <a:endParaRPr lang="en-US" dirty="0">
              <a:solidFill>
                <a:schemeClr val="bg1"/>
              </a:solidFill>
            </a:endParaRPr>
          </a:p>
        </p:txBody>
      </p:sp>
      <p:sp>
        <p:nvSpPr>
          <p:cNvPr id="3" name="Content Placeholder 2"/>
          <p:cNvSpPr>
            <a:spLocks noGrp="1"/>
          </p:cNvSpPr>
          <p:nvPr>
            <p:ph idx="1"/>
          </p:nvPr>
        </p:nvSpPr>
        <p:spPr>
          <a:xfrm>
            <a:off x="457200" y="1676400"/>
            <a:ext cx="8229600" cy="4525963"/>
          </a:xfrm>
        </p:spPr>
        <p:txBody>
          <a:bodyPr>
            <a:normAutofit/>
          </a:bodyPr>
          <a:lstStyle/>
          <a:p>
            <a:r>
              <a:rPr lang="en-US" sz="2800" dirty="0" smtClean="0">
                <a:solidFill>
                  <a:schemeClr val="bg1"/>
                </a:solidFill>
              </a:rPr>
              <a:t>Investigate students’ perceptions of using emerging technologies in 2 online Management Information System (MIS) courses.</a:t>
            </a:r>
          </a:p>
          <a:p>
            <a:r>
              <a:rPr lang="en-US" sz="2800" dirty="0">
                <a:solidFill>
                  <a:schemeClr val="bg1"/>
                </a:solidFill>
              </a:rPr>
              <a:t>Investigate QM standards 5 and 6 related to emerging and engaging educational </a:t>
            </a:r>
            <a:r>
              <a:rPr lang="en-US" sz="2800" dirty="0" smtClean="0">
                <a:solidFill>
                  <a:schemeClr val="bg1"/>
                </a:solidFill>
              </a:rPr>
              <a:t>technologies</a:t>
            </a:r>
          </a:p>
          <a:p>
            <a:r>
              <a:rPr lang="en-US" sz="2800" dirty="0" smtClean="0">
                <a:solidFill>
                  <a:schemeClr val="bg1"/>
                </a:solidFill>
              </a:rPr>
              <a:t>Partnership between Faculty Center for Teaching with Technology and instructor – value of educational technologies</a:t>
            </a:r>
            <a:r>
              <a:rPr lang="en-US" dirty="0" smtClean="0"/>
              <a:t>.</a:t>
            </a:r>
            <a:endParaRPr lang="en-US" dirty="0"/>
          </a:p>
        </p:txBody>
      </p:sp>
    </p:spTree>
    <p:extLst>
      <p:ext uri="{BB962C8B-B14F-4D97-AF65-F5344CB8AC3E}">
        <p14:creationId xmlns:p14="http://schemas.microsoft.com/office/powerpoint/2010/main" val="1802163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dirty="0" smtClean="0">
                <a:solidFill>
                  <a:schemeClr val="bg1"/>
                </a:solidFill>
              </a:rPr>
              <a:t>MIS 128 &amp; MIS 426</a:t>
            </a:r>
            <a:br>
              <a:rPr lang="en-US" dirty="0" smtClean="0">
                <a:solidFill>
                  <a:schemeClr val="bg1"/>
                </a:solidFill>
              </a:rPr>
            </a:br>
            <a:r>
              <a:rPr lang="en-US" sz="2000" dirty="0" smtClean="0">
                <a:solidFill>
                  <a:schemeClr val="bg1"/>
                </a:solidFill>
              </a:rPr>
              <a:t>Business Computing Systems and Management Information Systems</a:t>
            </a:r>
            <a:endParaRPr lang="en-US" dirty="0">
              <a:solidFill>
                <a:schemeClr val="bg1"/>
              </a:solidFill>
            </a:endParaRPr>
          </a:p>
        </p:txBody>
      </p:sp>
      <p:sp>
        <p:nvSpPr>
          <p:cNvPr id="3" name="Content Placeholder 2"/>
          <p:cNvSpPr>
            <a:spLocks noGrp="1"/>
          </p:cNvSpPr>
          <p:nvPr>
            <p:ph idx="1"/>
          </p:nvPr>
        </p:nvSpPr>
        <p:spPr>
          <a:xfrm>
            <a:off x="685800" y="2133600"/>
            <a:ext cx="7696200" cy="3276600"/>
          </a:xfrm>
        </p:spPr>
        <p:txBody>
          <a:bodyPr/>
          <a:lstStyle/>
          <a:p>
            <a:r>
              <a:rPr lang="en-US" sz="2400" dirty="0" smtClean="0">
                <a:solidFill>
                  <a:schemeClr val="bg1"/>
                </a:solidFill>
              </a:rPr>
              <a:t>Learning Outcomes:  </a:t>
            </a:r>
          </a:p>
          <a:p>
            <a:pPr lvl="1"/>
            <a:r>
              <a:rPr lang="en-US" sz="1400" dirty="0" smtClean="0">
                <a:solidFill>
                  <a:schemeClr val="bg1"/>
                </a:solidFill>
              </a:rPr>
              <a:t>MIS 128: </a:t>
            </a:r>
            <a:r>
              <a:rPr lang="en-US" sz="1200" dirty="0">
                <a:solidFill>
                  <a:schemeClr val="bg1"/>
                </a:solidFill>
              </a:rPr>
              <a:t>Acquire beginning skills with industry-standard application software to solve business-related problems, present information from data, perform functional calculations, and select appropriate software for various business </a:t>
            </a:r>
            <a:r>
              <a:rPr lang="en-US" sz="1200" dirty="0" smtClean="0">
                <a:solidFill>
                  <a:schemeClr val="bg1"/>
                </a:solidFill>
              </a:rPr>
              <a:t>tasks.</a:t>
            </a:r>
          </a:p>
          <a:p>
            <a:pPr lvl="1"/>
            <a:r>
              <a:rPr lang="en-US" sz="1400" dirty="0" smtClean="0">
                <a:solidFill>
                  <a:schemeClr val="bg1"/>
                </a:solidFill>
              </a:rPr>
              <a:t>MIS 426: </a:t>
            </a:r>
            <a:r>
              <a:rPr lang="en-US" sz="1100" dirty="0" smtClean="0">
                <a:solidFill>
                  <a:schemeClr val="bg1"/>
                </a:solidFill>
              </a:rPr>
              <a:t>Describe the extensive business reporting capabilities enabled by enterprise systems, the Internet, and business intelligence software.</a:t>
            </a:r>
          </a:p>
          <a:p>
            <a:r>
              <a:rPr lang="en-US" sz="2400" dirty="0" smtClean="0">
                <a:solidFill>
                  <a:schemeClr val="bg1"/>
                </a:solidFill>
              </a:rPr>
              <a:t>Fully online 5-week course offered Summer 2, 2013</a:t>
            </a:r>
          </a:p>
          <a:p>
            <a:r>
              <a:rPr lang="en-US" sz="2400" dirty="0" smtClean="0">
                <a:solidFill>
                  <a:schemeClr val="bg1"/>
                </a:solidFill>
              </a:rPr>
              <a:t>Enrollment: 28 total</a:t>
            </a:r>
          </a:p>
          <a:p>
            <a:r>
              <a:rPr lang="en-US" sz="2400" dirty="0" smtClean="0">
                <a:solidFill>
                  <a:schemeClr val="bg1"/>
                </a:solidFill>
              </a:rPr>
              <a:t>QM Reviewed Course</a:t>
            </a:r>
          </a:p>
        </p:txBody>
      </p:sp>
    </p:spTree>
    <p:extLst>
      <p:ext uri="{BB962C8B-B14F-4D97-AF65-F5344CB8AC3E}">
        <p14:creationId xmlns:p14="http://schemas.microsoft.com/office/powerpoint/2010/main" val="39629262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smtClean="0">
                <a:solidFill>
                  <a:schemeClr val="bg1"/>
                </a:solidFill>
              </a:rPr>
              <a:t>QM Standards</a:t>
            </a:r>
            <a:endParaRPr lang="en-US" dirty="0">
              <a:solidFill>
                <a:schemeClr val="bg1"/>
              </a:solidFill>
            </a:endParaRPr>
          </a:p>
        </p:txBody>
      </p:sp>
      <p:sp>
        <p:nvSpPr>
          <p:cNvPr id="3" name="Content Placeholder 2"/>
          <p:cNvSpPr>
            <a:spLocks noGrp="1"/>
          </p:cNvSpPr>
          <p:nvPr>
            <p:ph idx="1"/>
          </p:nvPr>
        </p:nvSpPr>
        <p:spPr>
          <a:xfrm>
            <a:off x="838200" y="1752600"/>
            <a:ext cx="7467600" cy="3951337"/>
          </a:xfrm>
        </p:spPr>
        <p:txBody>
          <a:bodyPr>
            <a:normAutofit fontScale="77500" lnSpcReduction="20000"/>
          </a:bodyPr>
          <a:lstStyle/>
          <a:p>
            <a:r>
              <a:rPr lang="en-US" dirty="0" smtClean="0">
                <a:solidFill>
                  <a:schemeClr val="bg1">
                    <a:lumMod val="95000"/>
                  </a:schemeClr>
                </a:solidFill>
              </a:rPr>
              <a:t>Standard 5: Learner Interaction and Engagement</a:t>
            </a:r>
          </a:p>
          <a:p>
            <a:pPr lvl="1"/>
            <a:r>
              <a:rPr lang="en-US" dirty="0" smtClean="0">
                <a:solidFill>
                  <a:schemeClr val="bg1">
                    <a:lumMod val="95000"/>
                  </a:schemeClr>
                </a:solidFill>
              </a:rPr>
              <a:t>5.2: Learning activities that provide opportunities for interaction and support active learning</a:t>
            </a:r>
          </a:p>
          <a:p>
            <a:r>
              <a:rPr lang="en-US" dirty="0" smtClean="0">
                <a:solidFill>
                  <a:schemeClr val="bg1">
                    <a:lumMod val="95000"/>
                  </a:schemeClr>
                </a:solidFill>
              </a:rPr>
              <a:t>Standard 6: Course Technology</a:t>
            </a:r>
          </a:p>
          <a:p>
            <a:pPr lvl="1"/>
            <a:r>
              <a:rPr lang="en-US" dirty="0" smtClean="0">
                <a:solidFill>
                  <a:schemeClr val="bg1">
                    <a:lumMod val="95000"/>
                  </a:schemeClr>
                </a:solidFill>
              </a:rPr>
              <a:t>6.2: Course tools and media  support student engagement and guide the student to become an active learner</a:t>
            </a:r>
          </a:p>
          <a:p>
            <a:pPr lvl="1"/>
            <a:r>
              <a:rPr lang="en-US" dirty="0" smtClean="0">
                <a:solidFill>
                  <a:schemeClr val="bg1">
                    <a:lumMod val="95000"/>
                  </a:schemeClr>
                </a:solidFill>
              </a:rPr>
              <a:t>6.4: Students can readily access the technologies required in the course</a:t>
            </a:r>
          </a:p>
          <a:p>
            <a:pPr lvl="1"/>
            <a:r>
              <a:rPr lang="en-US" dirty="0" smtClean="0">
                <a:solidFill>
                  <a:schemeClr val="bg1">
                    <a:lumMod val="95000"/>
                  </a:schemeClr>
                </a:solidFill>
              </a:rPr>
              <a:t>6.5 The course technologies are current</a:t>
            </a:r>
            <a:endParaRPr lang="en-US" dirty="0">
              <a:solidFill>
                <a:schemeClr val="bg1">
                  <a:lumMod val="95000"/>
                </a:schemeClr>
              </a:solidFill>
            </a:endParaRPr>
          </a:p>
        </p:txBody>
      </p:sp>
    </p:spTree>
    <p:extLst>
      <p:ext uri="{BB962C8B-B14F-4D97-AF65-F5344CB8AC3E}">
        <p14:creationId xmlns:p14="http://schemas.microsoft.com/office/powerpoint/2010/main" val="38047495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smtClean="0">
                <a:solidFill>
                  <a:schemeClr val="bg1"/>
                </a:solidFill>
              </a:rPr>
              <a:t>Literature</a:t>
            </a:r>
            <a:endParaRPr lang="en-US" dirty="0">
              <a:solidFill>
                <a:schemeClr val="bg1"/>
              </a:solidFill>
            </a:endParaRPr>
          </a:p>
        </p:txBody>
      </p:sp>
      <p:sp>
        <p:nvSpPr>
          <p:cNvPr id="3" name="Content Placeholder 2"/>
          <p:cNvSpPr>
            <a:spLocks noGrp="1"/>
          </p:cNvSpPr>
          <p:nvPr>
            <p:ph idx="1"/>
          </p:nvPr>
        </p:nvSpPr>
        <p:spPr>
          <a:xfrm>
            <a:off x="457200" y="1600200"/>
            <a:ext cx="8382000" cy="4525963"/>
          </a:xfrm>
        </p:spPr>
        <p:txBody>
          <a:bodyPr/>
          <a:lstStyle/>
          <a:p>
            <a:pPr>
              <a:spcBef>
                <a:spcPts val="0"/>
              </a:spcBef>
            </a:pPr>
            <a:r>
              <a:rPr lang="en-US" sz="2400" dirty="0" smtClean="0">
                <a:solidFill>
                  <a:schemeClr val="bg1">
                    <a:lumMod val="95000"/>
                  </a:schemeClr>
                </a:solidFill>
              </a:rPr>
              <a:t>“</a:t>
            </a:r>
            <a:r>
              <a:rPr lang="en-US" sz="2400" dirty="0">
                <a:solidFill>
                  <a:schemeClr val="bg1">
                    <a:lumMod val="95000"/>
                  </a:schemeClr>
                </a:solidFill>
              </a:rPr>
              <a:t>Advancements in both digital technologies and learning theories are transforming the way we teach and learn...” </a:t>
            </a:r>
            <a:r>
              <a:rPr lang="en-US" sz="2400" dirty="0" smtClean="0">
                <a:solidFill>
                  <a:schemeClr val="bg1">
                    <a:lumMod val="95000"/>
                  </a:schemeClr>
                </a:solidFill>
              </a:rPr>
              <a:t>					--</a:t>
            </a:r>
            <a:r>
              <a:rPr lang="en-US" sz="1400" dirty="0" err="1" smtClean="0"/>
              <a:t>Blessinger</a:t>
            </a:r>
            <a:r>
              <a:rPr lang="en-US" sz="1400" dirty="0" smtClean="0"/>
              <a:t> </a:t>
            </a:r>
            <a:r>
              <a:rPr lang="en-US" sz="1400" dirty="0"/>
              <a:t>and </a:t>
            </a:r>
            <a:r>
              <a:rPr lang="en-US" sz="1400" dirty="0" err="1"/>
              <a:t>Wankel</a:t>
            </a:r>
            <a:r>
              <a:rPr lang="en-US" sz="1400" dirty="0"/>
              <a:t> (2012, p. 3), </a:t>
            </a:r>
            <a:endParaRPr lang="en-US" sz="1400" dirty="0" smtClean="0"/>
          </a:p>
          <a:p>
            <a:pPr>
              <a:spcBef>
                <a:spcPts val="0"/>
              </a:spcBef>
            </a:pPr>
            <a:r>
              <a:rPr lang="en-US" sz="2400" dirty="0" smtClean="0">
                <a:solidFill>
                  <a:schemeClr val="bg1">
                    <a:lumMod val="95000"/>
                  </a:schemeClr>
                </a:solidFill>
              </a:rPr>
              <a:t>Deep </a:t>
            </a:r>
            <a:r>
              <a:rPr lang="en-US" sz="2400" dirty="0">
                <a:solidFill>
                  <a:schemeClr val="bg1">
                    <a:lumMod val="95000"/>
                  </a:schemeClr>
                </a:solidFill>
              </a:rPr>
              <a:t>learning </a:t>
            </a:r>
            <a:r>
              <a:rPr lang="en-US" sz="2400" dirty="0" smtClean="0">
                <a:solidFill>
                  <a:schemeClr val="bg1">
                    <a:lumMod val="95000"/>
                  </a:schemeClr>
                </a:solidFill>
              </a:rPr>
              <a:t>“</a:t>
            </a:r>
            <a:r>
              <a:rPr lang="en-US" sz="2400" dirty="0">
                <a:solidFill>
                  <a:schemeClr val="bg1">
                    <a:lumMod val="95000"/>
                  </a:schemeClr>
                </a:solidFill>
              </a:rPr>
              <a:t>entails active and devoted engagement with rigorous, high-quality learning activities that is also enjoyable and interesting for the learner</a:t>
            </a:r>
            <a:r>
              <a:rPr lang="en-US" sz="2400" dirty="0" smtClean="0">
                <a:solidFill>
                  <a:schemeClr val="bg1">
                    <a:lumMod val="95000"/>
                  </a:schemeClr>
                </a:solidFill>
              </a:rPr>
              <a:t>.”</a:t>
            </a:r>
          </a:p>
          <a:p>
            <a:pPr marL="0" indent="0">
              <a:spcBef>
                <a:spcPts val="0"/>
              </a:spcBef>
              <a:buNone/>
            </a:pPr>
            <a:r>
              <a:rPr lang="en-US" sz="2400" dirty="0" smtClean="0"/>
              <a:t>                                                      --</a:t>
            </a:r>
            <a:r>
              <a:rPr lang="en-US" sz="1400" dirty="0" smtClean="0"/>
              <a:t>Biggs (2003)</a:t>
            </a:r>
          </a:p>
          <a:p>
            <a:pPr marL="0" indent="0">
              <a:spcBef>
                <a:spcPts val="0"/>
              </a:spcBef>
              <a:buNone/>
            </a:pPr>
            <a:endParaRPr lang="en-US" sz="1400" dirty="0" smtClean="0">
              <a:solidFill>
                <a:schemeClr val="bg1">
                  <a:lumMod val="95000"/>
                </a:schemeClr>
              </a:solidFill>
            </a:endParaRPr>
          </a:p>
          <a:p>
            <a:pPr>
              <a:spcBef>
                <a:spcPts val="0"/>
              </a:spcBef>
            </a:pPr>
            <a:r>
              <a:rPr lang="en-US" sz="2400" dirty="0" smtClean="0">
                <a:solidFill>
                  <a:schemeClr val="bg1">
                    <a:lumMod val="95000"/>
                  </a:schemeClr>
                </a:solidFill>
              </a:rPr>
              <a:t>“The </a:t>
            </a:r>
            <a:r>
              <a:rPr lang="en-US" sz="2400" dirty="0">
                <a:solidFill>
                  <a:schemeClr val="bg1">
                    <a:lumMod val="95000"/>
                  </a:schemeClr>
                </a:solidFill>
              </a:rPr>
              <a:t>idea that student learning is strongly and positively associated with student engagement in the classroom is strongly supported in educational </a:t>
            </a:r>
            <a:r>
              <a:rPr lang="en-US" sz="2400" dirty="0" smtClean="0">
                <a:solidFill>
                  <a:schemeClr val="bg1">
                    <a:lumMod val="95000"/>
                  </a:schemeClr>
                </a:solidFill>
              </a:rPr>
              <a:t>literatures.” </a:t>
            </a:r>
          </a:p>
          <a:p>
            <a:pPr marL="0" indent="0">
              <a:spcBef>
                <a:spcPts val="0"/>
              </a:spcBef>
              <a:buNone/>
            </a:pPr>
            <a:r>
              <a:rPr lang="en-US" sz="2400" dirty="0"/>
              <a:t> </a:t>
            </a:r>
            <a:r>
              <a:rPr lang="en-US" sz="2400" dirty="0" smtClean="0"/>
              <a:t>   					--</a:t>
            </a:r>
            <a:r>
              <a:rPr lang="en-US" sz="1400" dirty="0" smtClean="0">
                <a:solidFill>
                  <a:schemeClr val="bg1">
                    <a:lumMod val="95000"/>
                  </a:schemeClr>
                </a:solidFill>
              </a:rPr>
              <a:t>Molinari </a:t>
            </a:r>
            <a:r>
              <a:rPr lang="en-US" sz="1400" dirty="0">
                <a:solidFill>
                  <a:schemeClr val="bg1">
                    <a:lumMod val="95000"/>
                  </a:schemeClr>
                </a:solidFill>
              </a:rPr>
              <a:t>and </a:t>
            </a:r>
            <a:r>
              <a:rPr lang="en-US" sz="1400" dirty="0" err="1">
                <a:solidFill>
                  <a:schemeClr val="bg1">
                    <a:lumMod val="95000"/>
                  </a:schemeClr>
                </a:solidFill>
              </a:rPr>
              <a:t>Huonker</a:t>
            </a:r>
            <a:r>
              <a:rPr lang="en-US" sz="1400" dirty="0">
                <a:solidFill>
                  <a:schemeClr val="bg1">
                    <a:lumMod val="95000"/>
                  </a:schemeClr>
                </a:solidFill>
              </a:rPr>
              <a:t>, </a:t>
            </a:r>
            <a:r>
              <a:rPr lang="en-US" sz="1400" dirty="0" smtClean="0">
                <a:solidFill>
                  <a:schemeClr val="bg1">
                    <a:lumMod val="95000"/>
                  </a:schemeClr>
                </a:solidFill>
              </a:rPr>
              <a:t>2010</a:t>
            </a:r>
            <a:endParaRPr lang="en-US" sz="2400" dirty="0">
              <a:solidFill>
                <a:schemeClr val="bg1">
                  <a:lumMod val="95000"/>
                </a:schemeClr>
              </a:solidFill>
            </a:endParaRPr>
          </a:p>
        </p:txBody>
      </p:sp>
    </p:spTree>
    <p:extLst>
      <p:ext uri="{BB962C8B-B14F-4D97-AF65-F5344CB8AC3E}">
        <p14:creationId xmlns:p14="http://schemas.microsoft.com/office/powerpoint/2010/main" val="84691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t>Literature</a:t>
            </a:r>
            <a:endParaRPr lang="en-US" dirty="0"/>
          </a:p>
        </p:txBody>
      </p:sp>
      <p:sp>
        <p:nvSpPr>
          <p:cNvPr id="3" name="Content Placeholder 2"/>
          <p:cNvSpPr>
            <a:spLocks noGrp="1"/>
          </p:cNvSpPr>
          <p:nvPr>
            <p:ph idx="1"/>
          </p:nvPr>
        </p:nvSpPr>
        <p:spPr>
          <a:xfrm>
            <a:off x="304800" y="1600200"/>
            <a:ext cx="8610600" cy="4525963"/>
          </a:xfrm>
        </p:spPr>
        <p:txBody>
          <a:bodyPr/>
          <a:lstStyle/>
          <a:p>
            <a:pPr marL="0" indent="0">
              <a:buNone/>
            </a:pPr>
            <a:r>
              <a:rPr lang="en-US" sz="2400" dirty="0" smtClean="0"/>
              <a:t>To develop a model of student satisfaction in an online classroom environment, we posited two key attributes for effective online learning: positive perceptions of technology and interest in course engagement. </a:t>
            </a:r>
          </a:p>
          <a:p>
            <a:pPr marL="0" indent="0">
              <a:buNone/>
            </a:pPr>
            <a:r>
              <a:rPr lang="en-US" sz="2400" dirty="0" smtClean="0"/>
              <a:t>                                                        --</a:t>
            </a:r>
            <a:r>
              <a:rPr lang="en-US" sz="1400" dirty="0" err="1" smtClean="0"/>
              <a:t>Drennan</a:t>
            </a:r>
            <a:r>
              <a:rPr lang="en-US" sz="1400" dirty="0" smtClean="0"/>
              <a:t>, 2005</a:t>
            </a:r>
          </a:p>
          <a:p>
            <a:pPr marL="0" indent="0">
              <a:buNone/>
            </a:pPr>
            <a:r>
              <a:rPr lang="en-US" sz="2400" dirty="0" smtClean="0"/>
              <a:t>“</a:t>
            </a:r>
            <a:r>
              <a:rPr lang="en-US" sz="2400" dirty="0"/>
              <a:t>Accreditation bodies like AACSB are recognizing that ‘students have an obligation to actively participate in their educational experiences.’ Further, AACSB asserts that “without the intentional engagement of students little if any learning will take </a:t>
            </a:r>
            <a:r>
              <a:rPr lang="en-US" sz="2400" dirty="0" smtClean="0"/>
              <a:t>place.” </a:t>
            </a:r>
          </a:p>
          <a:p>
            <a:pPr marL="0" indent="0">
              <a:buNone/>
            </a:pPr>
            <a:r>
              <a:rPr lang="en-US" sz="2400" dirty="0" smtClean="0"/>
              <a:t>					 --</a:t>
            </a:r>
            <a:r>
              <a:rPr lang="en-US" sz="1400" dirty="0" smtClean="0"/>
              <a:t>Molinari </a:t>
            </a:r>
            <a:r>
              <a:rPr lang="en-US" sz="1400" dirty="0"/>
              <a:t>and </a:t>
            </a:r>
            <a:r>
              <a:rPr lang="en-US" sz="1400" dirty="0" err="1"/>
              <a:t>Huonker</a:t>
            </a:r>
            <a:r>
              <a:rPr lang="en-US" sz="1400" dirty="0"/>
              <a:t>, </a:t>
            </a:r>
            <a:r>
              <a:rPr lang="en-US" sz="1400" dirty="0" smtClean="0"/>
              <a:t>2010</a:t>
            </a:r>
            <a:endParaRPr lang="en-US" sz="1400" dirty="0"/>
          </a:p>
          <a:p>
            <a:pPr marL="0" indent="0">
              <a:buNone/>
            </a:pPr>
            <a:endParaRPr lang="en-US" dirty="0"/>
          </a:p>
        </p:txBody>
      </p:sp>
    </p:spTree>
    <p:extLst>
      <p:ext uri="{BB962C8B-B14F-4D97-AF65-F5344CB8AC3E}">
        <p14:creationId xmlns:p14="http://schemas.microsoft.com/office/powerpoint/2010/main" val="1584422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a:t>
            </a:r>
            <a:endParaRPr lang="en-US" dirty="0"/>
          </a:p>
        </p:txBody>
      </p:sp>
      <p:sp>
        <p:nvSpPr>
          <p:cNvPr id="3" name="Content Placeholder 2"/>
          <p:cNvSpPr>
            <a:spLocks noGrp="1"/>
          </p:cNvSpPr>
          <p:nvPr>
            <p:ph idx="1"/>
          </p:nvPr>
        </p:nvSpPr>
        <p:spPr/>
        <p:txBody>
          <a:bodyPr/>
          <a:lstStyle/>
          <a:p>
            <a:r>
              <a:rPr lang="en-US" sz="2800" dirty="0" smtClean="0"/>
              <a:t>Pre- and post-course </a:t>
            </a:r>
            <a:r>
              <a:rPr lang="en-US" sz="2800" dirty="0" err="1" smtClean="0"/>
              <a:t>Likert</a:t>
            </a:r>
            <a:r>
              <a:rPr lang="en-US" sz="2800" dirty="0" smtClean="0"/>
              <a:t> scale surveys to ascertain the student’s previous experience with online courses and their new experiences with a QM-reviewed course</a:t>
            </a:r>
          </a:p>
          <a:p>
            <a:r>
              <a:rPr lang="en-US" sz="2800" dirty="0" smtClean="0"/>
              <a:t>Thirteen-question, pre-course survey</a:t>
            </a:r>
          </a:p>
          <a:p>
            <a:r>
              <a:rPr lang="en-US" sz="2800" dirty="0" smtClean="0"/>
              <a:t>Fifteen-question, post-course survey</a:t>
            </a:r>
          </a:p>
          <a:p>
            <a:r>
              <a:rPr lang="en-US" sz="2800" dirty="0" smtClean="0"/>
              <a:t>Thirty questions, demographics and normative environment</a:t>
            </a:r>
            <a:endParaRPr lang="en-US" sz="2800" dirty="0"/>
          </a:p>
        </p:txBody>
      </p:sp>
    </p:spTree>
    <p:extLst>
      <p:ext uri="{BB962C8B-B14F-4D97-AF65-F5344CB8AC3E}">
        <p14:creationId xmlns:p14="http://schemas.microsoft.com/office/powerpoint/2010/main" val="37414497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Pre-Course Survey Results</a:t>
            </a:r>
            <a:endParaRPr lang="en-US" dirty="0"/>
          </a:p>
        </p:txBody>
      </p:sp>
      <p:sp>
        <p:nvSpPr>
          <p:cNvPr id="3" name="Content Placeholder 2"/>
          <p:cNvSpPr>
            <a:spLocks noGrp="1"/>
          </p:cNvSpPr>
          <p:nvPr>
            <p:ph idx="1"/>
          </p:nvPr>
        </p:nvSpPr>
        <p:spPr/>
        <p:txBody>
          <a:bodyPr>
            <a:normAutofit/>
          </a:bodyPr>
          <a:lstStyle/>
          <a:p>
            <a:r>
              <a:rPr lang="en-US" dirty="0" smtClean="0"/>
              <a:t> Pre-Course survey – 28/28</a:t>
            </a:r>
          </a:p>
          <a:p>
            <a:pPr lvl="1"/>
            <a:r>
              <a:rPr lang="en-US" dirty="0" smtClean="0"/>
              <a:t>89% of the respondents had taken an online course before the survey-semester</a:t>
            </a:r>
          </a:p>
          <a:p>
            <a:pPr lvl="1"/>
            <a:r>
              <a:rPr lang="en-US" dirty="0" smtClean="0"/>
              <a:t>89% of the respondents expected to ‘learn’ in an online setting</a:t>
            </a:r>
          </a:p>
          <a:p>
            <a:pPr lvl="1"/>
            <a:r>
              <a:rPr lang="en-US" dirty="0" smtClean="0"/>
              <a:t>67% of the respondents did not expect an online course to be boring</a:t>
            </a:r>
          </a:p>
        </p:txBody>
      </p:sp>
    </p:spTree>
    <p:extLst>
      <p:ext uri="{BB962C8B-B14F-4D97-AF65-F5344CB8AC3E}">
        <p14:creationId xmlns:p14="http://schemas.microsoft.com/office/powerpoint/2010/main" val="2332614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914400"/>
          </a:xfrm>
        </p:spPr>
        <p:txBody>
          <a:bodyPr/>
          <a:lstStyle/>
          <a:p>
            <a:r>
              <a:rPr lang="en-US" sz="3600" dirty="0"/>
              <a:t>Learning Technologies – QM 5.2/6.2</a:t>
            </a:r>
            <a:r>
              <a:rPr lang="en-US" sz="2800" dirty="0">
                <a:solidFill>
                  <a:schemeClr val="bg1">
                    <a:lumMod val="95000"/>
                  </a:schemeClr>
                </a:solidFill>
              </a:rPr>
              <a:t/>
            </a:r>
            <a:br>
              <a:rPr lang="en-US" sz="2800" dirty="0">
                <a:solidFill>
                  <a:schemeClr val="bg1">
                    <a:lumMod val="95000"/>
                  </a:schemeClr>
                </a:solidFill>
              </a:rPr>
            </a:br>
            <a:endParaRPr lang="en-US" sz="2800" dirty="0">
              <a:solidFill>
                <a:schemeClr val="bg1">
                  <a:lumMod val="95000"/>
                </a:schemeClr>
              </a:solidFill>
            </a:endParaRPr>
          </a:p>
        </p:txBody>
      </p:sp>
      <p:sp>
        <p:nvSpPr>
          <p:cNvPr id="3" name="Content Placeholder 2"/>
          <p:cNvSpPr>
            <a:spLocks noGrp="1"/>
          </p:cNvSpPr>
          <p:nvPr>
            <p:ph idx="1"/>
          </p:nvPr>
        </p:nvSpPr>
        <p:spPr/>
        <p:txBody>
          <a:bodyPr/>
          <a:lstStyle/>
          <a:p>
            <a:r>
              <a:rPr lang="en-US" sz="2400" dirty="0" smtClean="0"/>
              <a:t>Course Scavenger Hunt</a:t>
            </a:r>
          </a:p>
          <a:p>
            <a:r>
              <a:rPr lang="en-US" sz="2400" dirty="0" smtClean="0"/>
              <a:t>Audio </a:t>
            </a:r>
            <a:r>
              <a:rPr lang="en-US" sz="2400" dirty="0" err="1" smtClean="0"/>
              <a:t>Prezi</a:t>
            </a:r>
            <a:r>
              <a:rPr lang="en-US" sz="2400" dirty="0" smtClean="0"/>
              <a:t> of the Syllabus</a:t>
            </a:r>
          </a:p>
          <a:p>
            <a:r>
              <a:rPr lang="en-US" sz="2400" dirty="0" smtClean="0"/>
              <a:t>Windows Movie Maker course introduction</a:t>
            </a:r>
          </a:p>
          <a:p>
            <a:r>
              <a:rPr lang="en-US" sz="2400" dirty="0" smtClean="0"/>
              <a:t>Facebook Groups for discussions</a:t>
            </a:r>
          </a:p>
          <a:p>
            <a:r>
              <a:rPr lang="en-US" sz="2400" dirty="0" smtClean="0"/>
              <a:t>Desktop Videos for application assignments</a:t>
            </a:r>
          </a:p>
          <a:p>
            <a:r>
              <a:rPr lang="en-US" sz="2400" dirty="0" smtClean="0"/>
              <a:t>Integration of </a:t>
            </a:r>
            <a:r>
              <a:rPr lang="en-US" sz="2400" dirty="0" err="1" smtClean="0"/>
              <a:t>SoftChalk</a:t>
            </a:r>
            <a:r>
              <a:rPr lang="en-US" sz="2400" dirty="0" smtClean="0"/>
              <a:t> modules to provide interactive content</a:t>
            </a:r>
          </a:p>
          <a:p>
            <a:r>
              <a:rPr lang="en-US" sz="2400" dirty="0" smtClean="0"/>
              <a:t>Videos included from the NBC Learn video archives </a:t>
            </a:r>
          </a:p>
          <a:p>
            <a:r>
              <a:rPr lang="en-US" sz="2400" dirty="0" err="1" smtClean="0"/>
              <a:t>Classlive</a:t>
            </a:r>
            <a:r>
              <a:rPr lang="en-US" sz="2400" dirty="0" smtClean="0"/>
              <a:t> sessions (aka Bb Collaborate)</a:t>
            </a:r>
          </a:p>
          <a:p>
            <a:endParaRPr lang="en-US" dirty="0"/>
          </a:p>
        </p:txBody>
      </p:sp>
    </p:spTree>
    <p:extLst>
      <p:ext uri="{BB962C8B-B14F-4D97-AF65-F5344CB8AC3E}">
        <p14:creationId xmlns:p14="http://schemas.microsoft.com/office/powerpoint/2010/main" val="287036076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Emerging Technologies Engage Students&amp;amp;#x09;&amp;quot;&quot;/&gt;&lt;property id=&quot;20307&quot; value=&quot;256&quot;/&gt;&lt;/object&gt;&lt;object type=&quot;3&quot; unique_id=&quot;10005&quot;&gt;&lt;property id=&quot;20148&quot; value=&quot;5&quot;/&gt;&lt;property id=&quot;20300&quot; value=&quot;Slide 4 - &amp;quot;QM Standards&amp;quot;&quot;/&gt;&lt;property id=&quot;20307&quot; value=&quot;257&quot;/&gt;&lt;/object&gt;&lt;object type=&quot;3&quot; unique_id=&quot;10006&quot;&gt;&lt;property id=&quot;20148&quot; value=&quot;5&quot;/&gt;&lt;property id=&quot;20300&quot; value=&quot;Slide 7 - &amp;quot;Method&amp;quot;&quot;/&gt;&lt;property id=&quot;20307&quot; value=&quot;258&quot;/&gt;&lt;/object&gt;&lt;object type=&quot;3&quot; unique_id=&quot;10007&quot;&gt;&lt;property id=&quot;20148&quot; value=&quot;5&quot;/&gt;&lt;property id=&quot;20300&quot; value=&quot;Slide 8 - &amp;quot;Pre-Course Survey Results&amp;quot;&quot;/&gt;&lt;property id=&quot;20307&quot; value=&quot;259&quot;/&gt;&lt;/object&gt;&lt;object type=&quot;3&quot; unique_id=&quot;10008&quot;&gt;&lt;property id=&quot;20148&quot; value=&quot;5&quot;/&gt;&lt;property id=&quot;20300&quot; value=&quot;Slide 9 - &amp;quot;Learning Technologies&amp;quot;&quot;/&gt;&lt;property id=&quot;20307&quot; value=&quot;260&quot;/&gt;&lt;/object&gt;&lt;object type=&quot;3&quot; unique_id=&quot;10009&quot;&gt;&lt;property id=&quot;20148&quot; value=&quot;5&quot;/&gt;&lt;property id=&quot;20300&quot; value=&quot;Slide 10 - &amp;quot;Prezi Syllabus&amp;quot;&quot;/&gt;&lt;property id=&quot;20307&quot; value=&quot;261&quot;/&gt;&lt;/object&gt;&lt;object type=&quot;3&quot; unique_id=&quot;10094&quot;&gt;&lt;property id=&quot;20148&quot; value=&quot;5&quot;/&gt;&lt;property id=&quot;20300&quot; value=&quot;Slide 15 - &amp;quot;Post-Course Survey Results&amp;quot;&quot;/&gt;&lt;property id=&quot;20307&quot; value=&quot;263&quot;/&gt;&lt;/object&gt;&lt;object type=&quot;3&quot; unique_id=&quot;10175&quot;&gt;&lt;property id=&quot;20148&quot; value=&quot;5&quot;/&gt;&lt;property id=&quot;20300&quot; value=&quot;Slide 3 - &amp;quot;MIS 128 &amp;amp; MIS 426&amp;#x0D;&amp;#x0A;Business Computing Systems and Management Information Systems&amp;quot;&quot;/&gt;&lt;property id=&quot;20307&quot; value=&quot;264&quot;/&gt;&lt;/object&gt;&lt;object type=&quot;3&quot; unique_id=&quot;10231&quot;&gt;&lt;property id=&quot;20148&quot; value=&quot;5&quot;/&gt;&lt;property id=&quot;20300&quot; value=&quot;Slide 2 - &amp;quot;Purpose of the Experiment&amp;quot;&quot;/&gt;&lt;property id=&quot;20307&quot; value=&quot;265&quot;/&gt;&lt;/object&gt;&lt;object type=&quot;3&quot; unique_id=&quot;10268&quot;&gt;&lt;property id=&quot;20148&quot; value=&quot;5&quot;/&gt;&lt;property id=&quot;20300&quot; value=&quot;Slide 16 - &amp;quot;Instructor Course Perceptions&amp;quot;&quot;/&gt;&lt;property id=&quot;20307&quot; value=&quot;266&quot;/&gt;&lt;/object&gt;&lt;object type=&quot;3&quot; unique_id=&quot;10698&quot;&gt;&lt;property id=&quot;20148&quot; value=&quot;5&quot;/&gt;&lt;property id=&quot;20300&quot; value=&quot;Slide 5 - &amp;quot;Literature&amp;quot;&quot;/&gt;&lt;property id=&quot;20307&quot; value=&quot;267&quot;/&gt;&lt;/object&gt;&lt;object type=&quot;3&quot; unique_id=&quot;11171&quot;&gt;&lt;property id=&quot;20148&quot; value=&quot;5&quot;/&gt;&lt;property id=&quot;20300&quot; value=&quot;Slide 17 - &amp;quot;Next Steps&amp;quot;&quot;/&gt;&lt;property id=&quot;20307&quot; value=&quot;268&quot;/&gt;&lt;/object&gt;&lt;object type=&quot;3&quot; unique_id=&quot;11186&quot;&gt;&lt;property id=&quot;20148&quot; value=&quot;5&quot;/&gt;&lt;property id=&quot;20300&quot; value=&quot;Slide 6 - &amp;quot;Literature&amp;quot;&quot;/&gt;&lt;property id=&quot;20307&quot; value=&quot;269&quot;/&gt;&lt;/object&gt;&lt;object type=&quot;3&quot; unique_id=&quot;11187&quot;&gt;&lt;property id=&quot;20148&quot; value=&quot;5&quot;/&gt;&lt;property id=&quot;20300&quot; value=&quot;Slide 11&quot;/&gt;&lt;property id=&quot;20307&quot; value=&quot;270&quot;/&gt;&lt;/object&gt;&lt;object type=&quot;3&quot; unique_id=&quot;11188&quot;&gt;&lt;property id=&quot;20148&quot; value=&quot;5&quot;/&gt;&lt;property id=&quot;20300&quot; value=&quot;Slide 12 - &amp;quot;SoftChalk&amp;quot;&quot;/&gt;&lt;property id=&quot;20307&quot; value=&quot;271&quot;/&gt;&lt;/object&gt;&lt;object type=&quot;3&quot; unique_id=&quot;11189&quot;&gt;&lt;property id=&quot;20148&quot; value=&quot;5&quot;/&gt;&lt;property id=&quot;20300&quot; value=&quot;Slide 13&quot;/&gt;&lt;property id=&quot;20307&quot; value=&quot;272&quot;/&gt;&lt;/object&gt;&lt;object type=&quot;3&quot; unique_id=&quot;11190&quot;&gt;&lt;property id=&quot;20148&quot; value=&quot;5&quot;/&gt;&lt;property id=&quot;20300&quot; value=&quot;Slide 14 - &amp;quot;Facebook Group&amp;quot;&quot;/&gt;&lt;property id=&quot;20307&quot; value=&quot;273&quot;/&gt;&lt;/object&gt;&lt;/object&gt;&lt;/object&gt;&lt;/database&gt;"/>
  <p:tag name="SECTOMILLISECCONVERTED" val="1"/>
</p:tagLst>
</file>

<file path=ppt/theme/theme1.xml><?xml version="1.0" encoding="utf-8"?>
<a:theme xmlns:a="http://schemas.openxmlformats.org/drawingml/2006/main" name="Modèle par défaut">
  <a:themeElements>
    <a:clrScheme name="Custom 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FCTT Faculty Showcase - Hallmark</Template>
  <TotalTime>5296</TotalTime>
  <Words>570</Words>
  <Application>Microsoft Office PowerPoint</Application>
  <PresentationFormat>On-screen Show (4:3)</PresentationFormat>
  <Paragraphs>71</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Modèle par défaut</vt:lpstr>
      <vt:lpstr>Emerging Technologies Engage Students </vt:lpstr>
      <vt:lpstr>Purpose of the Experiment</vt:lpstr>
      <vt:lpstr>MIS 128 &amp; MIS 426 Business Computing Systems and Management Information Systems</vt:lpstr>
      <vt:lpstr>QM Standards</vt:lpstr>
      <vt:lpstr>Literature</vt:lpstr>
      <vt:lpstr>Literature</vt:lpstr>
      <vt:lpstr>Method</vt:lpstr>
      <vt:lpstr>Pre-Course Survey Results</vt:lpstr>
      <vt:lpstr>Learning Technologies – QM 5.2/6.2 </vt:lpstr>
      <vt:lpstr>Prezi Syllabus</vt:lpstr>
      <vt:lpstr>PowerPoint Presentation</vt:lpstr>
      <vt:lpstr>SoftChalk</vt:lpstr>
      <vt:lpstr>PowerPoint Presentation</vt:lpstr>
      <vt:lpstr>Facebook Group</vt:lpstr>
      <vt:lpstr>Post-Course Survey Results</vt:lpstr>
      <vt:lpstr>Instructor Course Perceptions</vt:lpstr>
      <vt:lpstr>Next Steps</vt:lpstr>
    </vt:vector>
  </TitlesOfParts>
  <Company>Texas A&amp;M University - Commerce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Emerging Technologies Engage Students</dc:title>
  <dc:creator>Tina Lancaster</dc:creator>
  <cp:lastModifiedBy>Tina Lancaster</cp:lastModifiedBy>
  <cp:revision>79</cp:revision>
  <dcterms:created xsi:type="dcterms:W3CDTF">2013-09-09T16:20:26Z</dcterms:created>
  <dcterms:modified xsi:type="dcterms:W3CDTF">2013-09-24T18:06:30Z</dcterms:modified>
</cp:coreProperties>
</file>