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6382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020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Agenda, Workshops and Presentations built around Quality Matters Standards, All handouts and checklists are linked here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51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03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2014: higher needs rank higher; </a:t>
            </a:r>
          </a:p>
        </p:txBody>
      </p:sp>
    </p:spTree>
    <p:extLst>
      <p:ext uri="{BB962C8B-B14F-4D97-AF65-F5344CB8AC3E}">
        <p14:creationId xmlns:p14="http://schemas.microsoft.com/office/powerpoint/2010/main" val="3639913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4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59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46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279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2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5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70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70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Changed name from camp to institute - fancier name, but we’ll call them all camps in this presentation. ITAL=Institute for Technology Assisted Learning</a:t>
            </a:r>
          </a:p>
        </p:txBody>
      </p:sp>
    </p:spTree>
    <p:extLst>
      <p:ext uri="{BB962C8B-B14F-4D97-AF65-F5344CB8AC3E}">
        <p14:creationId xmlns:p14="http://schemas.microsoft.com/office/powerpoint/2010/main" val="240501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20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42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05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homework for participants</a:t>
            </a:r>
          </a:p>
        </p:txBody>
      </p:sp>
    </p:spTree>
    <p:extLst>
      <p:ext uri="{BB962C8B-B14F-4D97-AF65-F5344CB8AC3E}">
        <p14:creationId xmlns:p14="http://schemas.microsoft.com/office/powerpoint/2010/main" val="271697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1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578100" y="362480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15295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529025" y="2145376"/>
            <a:ext cx="8229600" cy="286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ipresources.pbworks.com/w/page/80107403/Course%20Design%20Summer%20Cam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ipresources.nmsu.edu" TargetMode="External"/><Relationship Id="rId5" Type="http://schemas.openxmlformats.org/officeDocument/2006/relationships/hyperlink" Target="http://ocip.nmsu.edu/" TargetMode="External"/><Relationship Id="rId4" Type="http://schemas.openxmlformats.org/officeDocument/2006/relationships/hyperlink" Target="mailto:ocip@nm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ipresources.pbwork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578100" y="1591800"/>
            <a:ext cx="7772400" cy="232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/>
              <a:t>Course Development </a:t>
            </a:r>
          </a:p>
          <a:p>
            <a:pPr rtl="0">
              <a:spcBef>
                <a:spcPts val="0"/>
              </a:spcBef>
              <a:buNone/>
            </a:pPr>
            <a:r>
              <a:rPr lang="en" sz="3600"/>
              <a:t>Summer Institute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Online Course Improvement Program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125" y="248400"/>
            <a:ext cx="5392075" cy="9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578100" y="362480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Quality Matters Regional Conference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San Antonio, TX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November, 2015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044800" y="221550"/>
            <a:ext cx="5054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go take a LOOK!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395350" y="3234250"/>
            <a:ext cx="4221299" cy="118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Summer Camp Agenda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Shape 132"/>
          <p:cNvGrpSpPr/>
          <p:nvPr/>
        </p:nvGrpSpPr>
        <p:grpSpPr>
          <a:xfrm>
            <a:off x="2710537" y="1319737"/>
            <a:ext cx="3590924" cy="1914524"/>
            <a:chOff x="2602462" y="908087"/>
            <a:chExt cx="3590924" cy="1914524"/>
          </a:xfrm>
        </p:grpSpPr>
        <p:pic>
          <p:nvPicPr>
            <p:cNvPr id="133" name="Shape 1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02462" y="908087"/>
              <a:ext cx="3590924" cy="1914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Shape 134"/>
            <p:cNvSpPr txBox="1"/>
            <p:nvPr/>
          </p:nvSpPr>
          <p:spPr>
            <a:xfrm rot="-896606">
              <a:off x="3999695" y="2121385"/>
              <a:ext cx="2026639" cy="25396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http://www.fieldtripper.com/fieldtripday/img/flag.png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32476" t="11986" r="33217" b="10228"/>
          <a:stretch/>
        </p:blipFill>
        <p:spPr>
          <a:xfrm>
            <a:off x="890775" y="797850"/>
            <a:ext cx="3404476" cy="41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32859" t="11320" r="32907" b="4263"/>
          <a:stretch/>
        </p:blipFill>
        <p:spPr>
          <a:xfrm>
            <a:off x="4879825" y="712975"/>
            <a:ext cx="3404476" cy="435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575000" y="57775"/>
            <a:ext cx="5994000" cy="65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OCIP QM Checklists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80800" y="1843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Recruitment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27675" y="2548350"/>
            <a:ext cx="6005099" cy="1839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2015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Special request from Dean of College of Business for moving current MBA courses to fully online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Available seats were filled without an open application process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Filled remaining seats with College of Education and College of Arts and Sciences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600" dirty="0"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325" y="1683175"/>
            <a:ext cx="2864599" cy="214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280800" y="1182900"/>
            <a:ext cx="6640199" cy="161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2014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Open application process and rubric to score applications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So many applicants that we added a second summer session</a:t>
            </a:r>
          </a:p>
          <a:p>
            <a:pPr marL="9715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Applicants </a:t>
            </a: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wait list from first session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600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1322848"/>
            <a:ext cx="7562849" cy="31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854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2014 - 2015 Summer Institute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29025" y="5156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Changes in 2015 </a:t>
            </a:r>
            <a:br>
              <a:rPr lang="en" dirty="0" smtClean="0"/>
            </a:br>
            <a:r>
              <a:rPr lang="en" dirty="0" smtClean="0"/>
              <a:t>from </a:t>
            </a:r>
            <a:r>
              <a:rPr lang="en" dirty="0"/>
              <a:t>2014 </a:t>
            </a:r>
            <a:r>
              <a:rPr lang="en" dirty="0" smtClean="0"/>
              <a:t>Lessons </a:t>
            </a:r>
            <a:r>
              <a:rPr lang="en" dirty="0"/>
              <a:t>L</a:t>
            </a:r>
            <a:r>
              <a:rPr lang="en" dirty="0" smtClean="0"/>
              <a:t>earned</a:t>
            </a:r>
            <a:endParaRPr lang="en" dirty="0"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529025" y="1350424"/>
            <a:ext cx="8229600" cy="298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No required attendance 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Completion of Quality Matters self-review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Course must meet expectations of an informal 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review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Upon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completion, stipend of $1500 plus fringes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Letter to department head explaining accomplishments and completions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Recognition at annual 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IIQ Awards Celebration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Total </a:t>
            </a: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Course Summer Institute Budget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Approximately 15K with 14K in stipends 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3188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Keeping the Fire Going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232566" y="1495156"/>
            <a:ext cx="6752399" cy="250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Continued partnership</a:t>
            </a:r>
          </a:p>
          <a:p>
            <a:pPr marL="685800" lvl="0" indent="-4572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Formal course reviews</a:t>
            </a:r>
          </a:p>
          <a:p>
            <a:pPr marL="685800" lvl="0" indent="-457200" rt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Additional courses in departments getting informally/formally reviewed</a:t>
            </a:r>
          </a:p>
          <a:p>
            <a:pPr marL="685800" lvl="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Other departments wanting Camp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Shape 171"/>
          <p:cNvGrpSpPr/>
          <p:nvPr/>
        </p:nvGrpSpPr>
        <p:grpSpPr>
          <a:xfrm>
            <a:off x="6348438" y="0"/>
            <a:ext cx="2525847" cy="2878124"/>
            <a:chOff x="6618152" y="0"/>
            <a:chExt cx="2525847" cy="2878124"/>
          </a:xfrm>
        </p:grpSpPr>
        <p:pic>
          <p:nvPicPr>
            <p:cNvPr id="172" name="Shape 1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18152" y="0"/>
              <a:ext cx="2068649" cy="2878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Shape 173"/>
            <p:cNvSpPr txBox="1"/>
            <p:nvPr/>
          </p:nvSpPr>
          <p:spPr>
            <a:xfrm>
              <a:off x="6916800" y="2639900"/>
              <a:ext cx="2227199" cy="220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https://pixabay.com/en/fire-camp-bonfire-wood-heat-30231/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81000" y="-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30150" y="3295824"/>
            <a:ext cx="8229600" cy="115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dirty="0"/>
              <a:t>See what’s out there-- visit the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OCIP Open Source Wiki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Shape 181"/>
          <p:cNvGrpSpPr/>
          <p:nvPr/>
        </p:nvGrpSpPr>
        <p:grpSpPr>
          <a:xfrm>
            <a:off x="2759803" y="801401"/>
            <a:ext cx="3471993" cy="2611498"/>
            <a:chOff x="2836003" y="801401"/>
            <a:chExt cx="3471993" cy="2611498"/>
          </a:xfrm>
        </p:grpSpPr>
        <p:pic>
          <p:nvPicPr>
            <p:cNvPr id="182" name="Shape 18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36003" y="801401"/>
              <a:ext cx="3471993" cy="2457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Shape 183"/>
            <p:cNvSpPr txBox="1"/>
            <p:nvPr/>
          </p:nvSpPr>
          <p:spPr>
            <a:xfrm>
              <a:off x="3344700" y="3172000"/>
              <a:ext cx="2454599" cy="240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https://pixabay.com/en/night-stars-galaxy-wonder-camp-839807/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457200" y="1277025"/>
            <a:ext cx="5454299" cy="7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Feel free to contact us!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366891" y="1865424"/>
            <a:ext cx="1910700" cy="79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Miley Grandjean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(575) 646-5492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600"/>
              </a:spcBef>
              <a:buNone/>
            </a:pPr>
            <a:endParaRPr sz="1800" dirty="0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825" y="1019329"/>
            <a:ext cx="3178975" cy="317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457200" y="2668700"/>
            <a:ext cx="5335199" cy="22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email: </a:t>
            </a:r>
            <a:r>
              <a:rPr lang="en" sz="2200" u="sng">
                <a:solidFill>
                  <a:srgbClr val="009999"/>
                </a:solidFill>
                <a:hlinkClick r:id="rId4"/>
              </a:rPr>
              <a:t>ocip@nmsu.edu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website: </a:t>
            </a:r>
            <a:r>
              <a:rPr lang="en" sz="2200" u="sng">
                <a:solidFill>
                  <a:srgbClr val="1155CC"/>
                </a:solidFill>
                <a:hlinkClick r:id="rId5"/>
              </a:rPr>
              <a:t>ocip.nmsu.edu</a:t>
            </a:r>
          </a:p>
          <a:p>
            <a:pPr lvl="0" algn="ctr" rtl="0">
              <a:spcBef>
                <a:spcPts val="60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Resource Wiki: </a:t>
            </a:r>
            <a:r>
              <a:rPr lang="en" sz="2200" u="sng">
                <a:solidFill>
                  <a:srgbClr val="1155CC"/>
                </a:solidFill>
                <a:hlinkClick r:id="rId6"/>
              </a:rPr>
              <a:t>ocipresources.nmsu.edu</a:t>
            </a:r>
          </a:p>
          <a:p>
            <a:pPr lvl="0" algn="ctr" rtl="0">
              <a:spcBef>
                <a:spcPts val="600"/>
              </a:spcBef>
              <a:buNone/>
            </a:pPr>
            <a:endParaRPr sz="1000">
              <a:solidFill>
                <a:srgbClr val="000000"/>
              </a:solidFill>
            </a:endParaRPr>
          </a:p>
          <a:p>
            <a:pPr lvl="0" algn="ctr" rtl="0">
              <a:spcBef>
                <a:spcPts val="60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Tweet us: @nmsuocip #NMSUOCIP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3301" y="229750"/>
            <a:ext cx="6242918" cy="9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91"/>
          <p:cNvSpPr txBox="1"/>
          <p:nvPr/>
        </p:nvSpPr>
        <p:spPr>
          <a:xfrm>
            <a:off x="1046457" y="1886828"/>
            <a:ext cx="1954200" cy="90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Michelle Lebsock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</a:rPr>
              <a:t>(575) 646-7436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29025" y="5268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29025" y="2020775"/>
            <a:ext cx="8229600" cy="116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/>
              <a:t>How many of your institutions offer summer professional development?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125" y="248400"/>
            <a:ext cx="5392075" cy="98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6348025" y="182472"/>
            <a:ext cx="2581350" cy="2013302"/>
            <a:chOff x="6348025" y="182472"/>
            <a:chExt cx="2581350" cy="2013302"/>
          </a:xfrm>
        </p:grpSpPr>
        <p:pic>
          <p:nvPicPr>
            <p:cNvPr id="46" name="Shape 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8025" y="182472"/>
              <a:ext cx="2490850" cy="1713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Shape 47"/>
            <p:cNvSpPr txBox="1"/>
            <p:nvPr/>
          </p:nvSpPr>
          <p:spPr>
            <a:xfrm>
              <a:off x="6788875" y="1819275"/>
              <a:ext cx="2140500" cy="376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http://crookedhouse.typepad.com/crookedhouse/images/2008/05/23/old_women_on_roundabout.jpg</a:t>
              </a:r>
            </a:p>
          </p:txBody>
        </p:sp>
      </p:grpSp>
      <p:grpSp>
        <p:nvGrpSpPr>
          <p:cNvPr id="48" name="Shape 48"/>
          <p:cNvGrpSpPr/>
          <p:nvPr/>
        </p:nvGrpSpPr>
        <p:grpSpPr>
          <a:xfrm>
            <a:off x="167200" y="208348"/>
            <a:ext cx="2653074" cy="1685676"/>
            <a:chOff x="167200" y="208348"/>
            <a:chExt cx="2653074" cy="1685676"/>
          </a:xfrm>
        </p:grpSpPr>
        <p:pic>
          <p:nvPicPr>
            <p:cNvPr id="49" name="Shape 4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0973" y="208348"/>
              <a:ext cx="2559300" cy="1439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Shape 50"/>
            <p:cNvSpPr txBox="1"/>
            <p:nvPr/>
          </p:nvSpPr>
          <p:spPr>
            <a:xfrm>
              <a:off x="167200" y="1567625"/>
              <a:ext cx="2407800" cy="326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https://media.timeout.com/images/102431249/617/347/image.jpg</a:t>
              </a:r>
            </a:p>
          </p:txBody>
        </p:sp>
      </p:grpSp>
      <p:grpSp>
        <p:nvGrpSpPr>
          <p:cNvPr id="51" name="Shape 51"/>
          <p:cNvGrpSpPr/>
          <p:nvPr/>
        </p:nvGrpSpPr>
        <p:grpSpPr>
          <a:xfrm>
            <a:off x="167200" y="2970300"/>
            <a:ext cx="2347500" cy="1856025"/>
            <a:chOff x="100325" y="2963600"/>
            <a:chExt cx="2347500" cy="1856025"/>
          </a:xfrm>
        </p:grpSpPr>
        <p:pic>
          <p:nvPicPr>
            <p:cNvPr id="52" name="Shape 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8925" y="2963600"/>
              <a:ext cx="2159024" cy="1439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Shape 53"/>
            <p:cNvSpPr txBox="1"/>
            <p:nvPr/>
          </p:nvSpPr>
          <p:spPr>
            <a:xfrm>
              <a:off x="100325" y="4314125"/>
              <a:ext cx="2347500" cy="5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http://assets3.thrillist.com/v1/image/1264196/size/tl-horizontal_main/9-adult-summer-camps-where-you-can-shoot-guns-play-guitar-and-learn-how-to-kidnap-somebody</a:t>
              </a:r>
            </a:p>
          </p:txBody>
        </p:sp>
      </p:grpSp>
      <p:grpSp>
        <p:nvGrpSpPr>
          <p:cNvPr id="54" name="Shape 54"/>
          <p:cNvGrpSpPr/>
          <p:nvPr/>
        </p:nvGrpSpPr>
        <p:grpSpPr>
          <a:xfrm>
            <a:off x="6633700" y="2856336"/>
            <a:ext cx="2205175" cy="1832188"/>
            <a:chOff x="6633700" y="2856336"/>
            <a:chExt cx="2205175" cy="1832188"/>
          </a:xfrm>
        </p:grpSpPr>
        <p:pic>
          <p:nvPicPr>
            <p:cNvPr id="55" name="Shape 5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633700" y="2856336"/>
              <a:ext cx="2205175" cy="1653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Shape 56"/>
            <p:cNvSpPr txBox="1"/>
            <p:nvPr/>
          </p:nvSpPr>
          <p:spPr>
            <a:xfrm>
              <a:off x="7382400" y="4427825"/>
              <a:ext cx="1165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http://bit.ly/1Pu1k9I</a:t>
              </a:r>
            </a:p>
          </p:txBody>
        </p:sp>
      </p:grpSp>
      <p:grpSp>
        <p:nvGrpSpPr>
          <p:cNvPr id="57" name="Shape 57"/>
          <p:cNvGrpSpPr/>
          <p:nvPr/>
        </p:nvGrpSpPr>
        <p:grpSpPr>
          <a:xfrm>
            <a:off x="2053487" y="923066"/>
            <a:ext cx="4956356" cy="3109908"/>
            <a:chOff x="2053487" y="923066"/>
            <a:chExt cx="4956356" cy="3109908"/>
          </a:xfrm>
        </p:grpSpPr>
        <p:sp>
          <p:nvSpPr>
            <p:cNvPr id="58" name="Shape 58"/>
            <p:cNvSpPr txBox="1"/>
            <p:nvPr/>
          </p:nvSpPr>
          <p:spPr>
            <a:xfrm>
              <a:off x="2909475" y="3812475"/>
              <a:ext cx="3201899" cy="220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https://alchemyimprovcomedy.files.wordpress.com/2012/06/summer-camp.gif?w=705</a:t>
              </a:r>
            </a:p>
          </p:txBody>
        </p:sp>
        <p:pic>
          <p:nvPicPr>
            <p:cNvPr id="59" name="Shape 5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53487" y="923066"/>
              <a:ext cx="4956356" cy="30095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82925" y="1701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Why a Faculty Summer Camp?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19725" y="1148099"/>
            <a:ext cx="8180999" cy="354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Need 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Time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Focus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Goal oriented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Efficient</a:t>
            </a: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Individualized attention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Shape 67"/>
          <p:cNvGrpSpPr/>
          <p:nvPr/>
        </p:nvGrpSpPr>
        <p:grpSpPr>
          <a:xfrm>
            <a:off x="4647400" y="1140500"/>
            <a:ext cx="4094600" cy="2932875"/>
            <a:chOff x="4647400" y="1140500"/>
            <a:chExt cx="4094600" cy="2932875"/>
          </a:xfrm>
        </p:grpSpPr>
        <p:pic>
          <p:nvPicPr>
            <p:cNvPr id="68" name="Shape 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47400" y="1140500"/>
              <a:ext cx="4053324" cy="269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Shape 69"/>
            <p:cNvSpPr txBox="1"/>
            <p:nvPr/>
          </p:nvSpPr>
          <p:spPr>
            <a:xfrm>
              <a:off x="6253800" y="3758975"/>
              <a:ext cx="2488200" cy="3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https://pixabay.com/en/logs-timber-lumber-wood-logging-690100/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14500" y="163700"/>
            <a:ext cx="8229600" cy="678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Background Information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576025" y="899950"/>
            <a:ext cx="4881600" cy="154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</a:rPr>
              <a:t>1998 - 2009</a:t>
            </a:r>
            <a:r>
              <a:rPr lang="en" sz="1800" dirty="0">
                <a:solidFill>
                  <a:srgbClr val="FF0000"/>
                </a:solidFill>
              </a:rPr>
              <a:t> </a:t>
            </a:r>
            <a:r>
              <a:rPr lang="en" sz="1800" dirty="0"/>
              <a:t>Previous offerings from ITAL</a:t>
            </a:r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2010 - One-Year-Plus Fellowship and 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</a:rPr>
              <a:t>2013 - New2Online Program</a:t>
            </a:r>
          </a:p>
          <a:p>
            <a:pPr marL="5143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2013 - iPad Technology Summer Camp</a:t>
            </a:r>
          </a:p>
          <a:p>
            <a:pPr marL="457200" indent="0" rtl="0">
              <a:spcBef>
                <a:spcPts val="0"/>
              </a:spcBef>
              <a:buNone/>
            </a:pPr>
            <a:endParaRPr sz="1800" b="1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95600" y="2354375"/>
            <a:ext cx="7818900" cy="241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buNone/>
            </a:pPr>
            <a:r>
              <a:rPr lang="en" sz="1800" b="1" i="1" dirty="0">
                <a:solidFill>
                  <a:schemeClr val="dk1"/>
                </a:solidFill>
              </a:rPr>
              <a:t>Ah-ha! A need to revise the format of previous summer camps.</a:t>
            </a:r>
          </a:p>
          <a:p>
            <a:pPr lvl="0" rtl="0">
              <a:spcBef>
                <a:spcPts val="600"/>
              </a:spcBef>
              <a:buNone/>
            </a:pPr>
            <a:endParaRPr lang="en" sz="800" dirty="0" smtClean="0">
              <a:solidFill>
                <a:schemeClr val="dk1"/>
              </a:solidFill>
            </a:endParaRPr>
          </a:p>
          <a:p>
            <a:pPr lvl="0" rtl="0">
              <a:spcBef>
                <a:spcPts val="600"/>
              </a:spcBef>
              <a:buNone/>
            </a:pPr>
            <a:r>
              <a:rPr lang="en" sz="1800" dirty="0" smtClean="0">
                <a:solidFill>
                  <a:schemeClr val="dk1"/>
                </a:solidFill>
              </a:rPr>
              <a:t>Greater </a:t>
            </a:r>
            <a:r>
              <a:rPr lang="en" sz="1800" dirty="0">
                <a:solidFill>
                  <a:schemeClr val="dk1"/>
                </a:solidFill>
              </a:rPr>
              <a:t>ALIGNMENT: 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Quality in online course design and production.</a:t>
            </a:r>
          </a:p>
          <a:p>
            <a:pPr marL="514350" lvl="0" indent="-285750" rtl="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</a:rPr>
              <a:t>2014 - 2 Course Development Summer Camps</a:t>
            </a:r>
          </a:p>
          <a:p>
            <a:pPr marL="514350" lvl="0" indent="-285750" rtl="0">
              <a:spcBef>
                <a:spcPts val="6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</a:rPr>
              <a:t>2015 - Course Design Summer Institute 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78" name="Shape 78"/>
          <p:cNvGrpSpPr/>
          <p:nvPr/>
        </p:nvGrpSpPr>
        <p:grpSpPr>
          <a:xfrm>
            <a:off x="6621550" y="2818037"/>
            <a:ext cx="1652125" cy="1487075"/>
            <a:chOff x="6909150" y="2837275"/>
            <a:chExt cx="1652125" cy="1487075"/>
          </a:xfrm>
        </p:grpSpPr>
        <p:pic>
          <p:nvPicPr>
            <p:cNvPr id="79" name="Shape 79"/>
            <p:cNvPicPr preferRelativeResize="0"/>
            <p:nvPr/>
          </p:nvPicPr>
          <p:blipFill rotWithShape="1">
            <a:blip r:embed="rId4">
              <a:alphaModFix/>
            </a:blip>
            <a:srcRect l="20251" r="24745" b="15718"/>
            <a:stretch/>
          </p:blipFill>
          <p:spPr>
            <a:xfrm>
              <a:off x="6909150" y="2837275"/>
              <a:ext cx="1265700" cy="144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Shape 80"/>
            <p:cNvSpPr txBox="1"/>
            <p:nvPr/>
          </p:nvSpPr>
          <p:spPr>
            <a:xfrm rot="-5400000">
              <a:off x="7579675" y="3342749"/>
              <a:ext cx="14817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https://pixabay.com/en/sign-path-post-road-607442/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963517" y="842600"/>
            <a:ext cx="1612507" cy="1448600"/>
            <a:chOff x="963517" y="842600"/>
            <a:chExt cx="1612507" cy="1448600"/>
          </a:xfrm>
        </p:grpSpPr>
        <p:pic>
          <p:nvPicPr>
            <p:cNvPr id="82" name="Shape 82"/>
            <p:cNvPicPr preferRelativeResize="0"/>
            <p:nvPr/>
          </p:nvPicPr>
          <p:blipFill rotWithShape="1">
            <a:blip r:embed="rId5">
              <a:alphaModFix/>
            </a:blip>
            <a:srcRect b="14442"/>
            <a:stretch/>
          </p:blipFill>
          <p:spPr>
            <a:xfrm>
              <a:off x="963517" y="842600"/>
              <a:ext cx="1467208" cy="1448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Shape 83"/>
            <p:cNvSpPr txBox="1"/>
            <p:nvPr/>
          </p:nvSpPr>
          <p:spPr>
            <a:xfrm rot="-5400000">
              <a:off x="2010825" y="1726000"/>
              <a:ext cx="882899" cy="247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www.imagechef.com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24675" y="916800"/>
            <a:ext cx="5888700" cy="415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Online Course Improvement Program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Team of (almost) Five</a:t>
            </a:r>
          </a:p>
          <a:p>
            <a:pPr marL="1371600" lvl="2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Director</a:t>
            </a:r>
          </a:p>
          <a:p>
            <a:pPr marL="1371600" lvl="2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3.5 FTE Instructional Consultants</a:t>
            </a:r>
          </a:p>
          <a:p>
            <a:pPr marL="1371600" lvl="2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All Quality Matters Peer/Master Reviewers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Academic Technology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Team of 3.5 FTE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Font typeface="Calibri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Canvas and technology support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43575" y="0"/>
            <a:ext cx="8229600" cy="68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Summer Institute Offered by...</a:t>
            </a:r>
          </a:p>
        </p:txBody>
      </p:sp>
      <p:grpSp>
        <p:nvGrpSpPr>
          <p:cNvPr id="91" name="Shape 91"/>
          <p:cNvGrpSpPr/>
          <p:nvPr/>
        </p:nvGrpSpPr>
        <p:grpSpPr>
          <a:xfrm>
            <a:off x="6053112" y="1634923"/>
            <a:ext cx="2795700" cy="1873651"/>
            <a:chOff x="6053112" y="1671273"/>
            <a:chExt cx="2795700" cy="1873651"/>
          </a:xfrm>
        </p:grpSpPr>
        <p:pic>
          <p:nvPicPr>
            <p:cNvPr id="92" name="Shape 9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45475" y="1671273"/>
              <a:ext cx="2544074" cy="167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 txBox="1"/>
            <p:nvPr/>
          </p:nvSpPr>
          <p:spPr>
            <a:xfrm>
              <a:off x="6053112" y="3270725"/>
              <a:ext cx="2795700" cy="27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http://www.jobfindersites.com/wp-content/uploads/2015/09/summer-staff.jpg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769050" y="192450"/>
            <a:ext cx="5994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Role of Quality Matters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954650" y="1182325"/>
            <a:ext cx="5914500" cy="323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Foundation for designing summer institute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Guide for course development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Used as self-review for self-identifying areas of  development or revision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Informal course review (meets/needs revisions) as measurement of completion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/>
            </a:r>
            <a:br>
              <a:rPr lang="en" sz="2400"/>
            </a:br>
            <a:endParaRPr lang="en" sz="2400"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50" y="269121"/>
            <a:ext cx="1723725" cy="131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Shape 102"/>
          <p:cNvGrpSpPr/>
          <p:nvPr/>
        </p:nvGrpSpPr>
        <p:grpSpPr>
          <a:xfrm>
            <a:off x="153750" y="1775675"/>
            <a:ext cx="2915400" cy="2234674"/>
            <a:chOff x="153750" y="1775675"/>
            <a:chExt cx="2915400" cy="2234674"/>
          </a:xfrm>
        </p:grpSpPr>
        <p:pic>
          <p:nvPicPr>
            <p:cNvPr id="103" name="Shape 10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3025" y="1775675"/>
              <a:ext cx="2581950" cy="1936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Shape 104"/>
            <p:cNvSpPr txBox="1"/>
            <p:nvPr/>
          </p:nvSpPr>
          <p:spPr>
            <a:xfrm>
              <a:off x="153750" y="3712150"/>
              <a:ext cx="2915400" cy="298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600"/>
                <a:t>http://freshsqueezedliving.typepad.com/.a/6a00e54f13bdb2883400e55386dfb88834-320pi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72400" y="129075"/>
            <a:ext cx="85992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OCIP Summer Camp - Mapping the Way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02075" y="1124575"/>
            <a:ext cx="5639699" cy="351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Developed course design workshops and presentations</a:t>
            </a:r>
          </a:p>
          <a:p>
            <a:pPr marL="5715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Checklists for QM standards</a:t>
            </a:r>
          </a:p>
          <a:p>
            <a:pPr marL="5715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Course map templates and samples</a:t>
            </a:r>
          </a:p>
          <a:p>
            <a:pPr marL="5715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Access to QM certified sample courses</a:t>
            </a:r>
          </a:p>
          <a:p>
            <a:pPr marL="5715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Developed resources on </a:t>
            </a:r>
            <a:r>
              <a:rPr lang="en" sz="2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ocipresources.pbworks.com</a:t>
            </a:r>
          </a:p>
          <a:p>
            <a:pPr marL="5715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Mentor assigned to each participant for one-on-one guidance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Shape 112"/>
          <p:cNvGrpSpPr/>
          <p:nvPr/>
        </p:nvGrpSpPr>
        <p:grpSpPr>
          <a:xfrm>
            <a:off x="337925" y="1556726"/>
            <a:ext cx="2726199" cy="2723798"/>
            <a:chOff x="337925" y="1556726"/>
            <a:chExt cx="2726199" cy="2723798"/>
          </a:xfrm>
        </p:grpSpPr>
        <p:pic>
          <p:nvPicPr>
            <p:cNvPr id="113" name="Shape 1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925" y="1556726"/>
              <a:ext cx="2726199" cy="2536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 txBox="1"/>
            <p:nvPr/>
          </p:nvSpPr>
          <p:spPr>
            <a:xfrm>
              <a:off x="337925" y="4019825"/>
              <a:ext cx="2230499" cy="260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https://pixabay.com/en/treasure-map-treasure-hunt-153425/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73625" y="1645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OCIP Summer Institute- Agenda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85925" y="1269449"/>
            <a:ext cx="8229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Flipped Model: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Course maps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Recorded webinars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Completion of self review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 On-site expectations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Attend workshops, presentations, and open labs</a:t>
            </a:r>
          </a:p>
          <a:p>
            <a:pPr marL="1028700" lvl="1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Mentor support onsite or online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062" y="4324350"/>
            <a:ext cx="1990725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Shape 122"/>
          <p:cNvGrpSpPr/>
          <p:nvPr/>
        </p:nvGrpSpPr>
        <p:grpSpPr>
          <a:xfrm>
            <a:off x="4899750" y="1086250"/>
            <a:ext cx="3954100" cy="2515604"/>
            <a:chOff x="5113775" y="1092950"/>
            <a:chExt cx="3954100" cy="2515604"/>
          </a:xfrm>
        </p:grpSpPr>
        <p:pic>
          <p:nvPicPr>
            <p:cNvPr id="123" name="Shape 1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13775" y="1092950"/>
              <a:ext cx="3181774" cy="25156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Shape 124"/>
            <p:cNvSpPr txBox="1"/>
            <p:nvPr/>
          </p:nvSpPr>
          <p:spPr>
            <a:xfrm>
              <a:off x="6554775" y="3070050"/>
              <a:ext cx="2513100" cy="449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600"/>
                <a:t>https://pixabay.com/en/swiss-army-knife-pocket-knife-blade-154314/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554</Words>
  <Application>Microsoft Office PowerPoint</Application>
  <PresentationFormat>On-screen Show (16:9)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simple-light</vt:lpstr>
      <vt:lpstr>simple-light-2</vt:lpstr>
      <vt:lpstr>Course Development  Summer Institute  Online Course Improvement Program </vt:lpstr>
      <vt:lpstr> </vt:lpstr>
      <vt:lpstr>PowerPoint Presentation</vt:lpstr>
      <vt:lpstr>Why a Faculty Summer Camp?</vt:lpstr>
      <vt:lpstr>Background Information</vt:lpstr>
      <vt:lpstr>Summer Institute Offered by...</vt:lpstr>
      <vt:lpstr>Role of Quality Matters</vt:lpstr>
      <vt:lpstr>OCIP Summer Camp - Mapping the Way</vt:lpstr>
      <vt:lpstr>OCIP Summer Institute- Agenda</vt:lpstr>
      <vt:lpstr>Let’s go take a LOOK! </vt:lpstr>
      <vt:lpstr>OCIP QM Checklists</vt:lpstr>
      <vt:lpstr>Recruitment</vt:lpstr>
      <vt:lpstr>2014 - 2015 Summer Institute</vt:lpstr>
      <vt:lpstr>Changes in 2015  from 2014 Lessons Learned</vt:lpstr>
      <vt:lpstr>Keeping the Fire Going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Development  Summer Institute  Online Course Improvement Program</dc:title>
  <dc:creator>Michelle</dc:creator>
  <cp:lastModifiedBy>Michelle Lebsock</cp:lastModifiedBy>
  <cp:revision>3</cp:revision>
  <dcterms:modified xsi:type="dcterms:W3CDTF">2015-10-23T21:50:10Z</dcterms:modified>
</cp:coreProperties>
</file>