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6"/>
  </p:notesMasterIdLst>
  <p:handoutMasterIdLst>
    <p:handoutMasterId r:id="rId27"/>
  </p:handoutMasterIdLst>
  <p:sldIdLst>
    <p:sldId id="314" r:id="rId5"/>
    <p:sldId id="325" r:id="rId6"/>
    <p:sldId id="350" r:id="rId7"/>
    <p:sldId id="348" r:id="rId8"/>
    <p:sldId id="352" r:id="rId9"/>
    <p:sldId id="353" r:id="rId10"/>
    <p:sldId id="354" r:id="rId11"/>
    <p:sldId id="356" r:id="rId12"/>
    <p:sldId id="357" r:id="rId13"/>
    <p:sldId id="337" r:id="rId14"/>
    <p:sldId id="343" r:id="rId15"/>
    <p:sldId id="339" r:id="rId16"/>
    <p:sldId id="340" r:id="rId17"/>
    <p:sldId id="341" r:id="rId18"/>
    <p:sldId id="342" r:id="rId19"/>
    <p:sldId id="344" r:id="rId20"/>
    <p:sldId id="338" r:id="rId21"/>
    <p:sldId id="345" r:id="rId22"/>
    <p:sldId id="346" r:id="rId23"/>
    <p:sldId id="332" r:id="rId24"/>
    <p:sldId id="322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5">
          <p15:clr>
            <a:srgbClr val="A4A3A4"/>
          </p15:clr>
        </p15:guide>
        <p15:guide id="2" pos="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7945"/>
    <a:srgbClr val="969696"/>
    <a:srgbClr val="9E9A95"/>
    <a:srgbClr val="382E25"/>
    <a:srgbClr val="31526A"/>
    <a:srgbClr val="690304"/>
    <a:srgbClr val="252626"/>
    <a:srgbClr val="A6A6A6"/>
    <a:srgbClr val="C6BFBB"/>
    <a:srgbClr val="ED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1" autoAdjust="0"/>
    <p:restoredTop sz="85010" autoAdjust="0"/>
  </p:normalViewPr>
  <p:slideViewPr>
    <p:cSldViewPr snapToGrid="0" snapToObjects="1">
      <p:cViewPr varScale="1">
        <p:scale>
          <a:sx n="164" d="100"/>
          <a:sy n="164" d="100"/>
        </p:scale>
        <p:origin x="100" y="676"/>
      </p:cViewPr>
      <p:guideLst>
        <p:guide orient="horz" pos="3185"/>
        <p:guide pos="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59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859BD-4604-2843-976C-9F2DEE3C79DB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4456-6A4C-DF40-836A-7ED7CB722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08F45-8DB7-E449-85E4-EC04F96DF3AA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6D261-4ACC-5E49-97C5-9D8FD2D9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DLG Images. </a:t>
            </a:r>
            <a:r>
              <a:rPr lang="en-US" i="1" dirty="0" err="1" smtClean="0"/>
              <a:t>Traditonal</a:t>
            </a:r>
            <a:r>
              <a:rPr lang="en-US" i="1" dirty="0" smtClean="0"/>
              <a:t> Umbrella</a:t>
            </a:r>
            <a:r>
              <a:rPr lang="en-US" dirty="0" smtClean="0"/>
              <a:t>. Digital image. </a:t>
            </a:r>
            <a:r>
              <a:rPr lang="en-US" i="1" dirty="0" smtClean="0"/>
              <a:t>Flickr</a:t>
            </a:r>
            <a:r>
              <a:rPr lang="en-US" dirty="0" smtClean="0"/>
              <a:t>. Yahoo!, 12 Mar. 2015. Web. 27 Oct. 2016. &lt;https://www.flickr.com/photos/131260238@N08/16606777908/in/photolist-riu5v3-e1nVws-5if3H2-h1dEHx-h1cF4X-rA4s1n-a21Few-dLTAMY-jsPBmd-4rpKYV-gQehjJ-7nHuP7-dLTAyL-97nKqd-HDeGij-8nVNTY-C2rUt-riBtHH-53aLZN-iydcKA-47Fq6f-fcWWK-hMPEQ9-GK1MHR-9ua3Jh-jVpiMi-efgRUU-4GGbnt-mAQa6E-5BGxoW-jVofax-CDXJc-qpSRQB-88LMVr-cvFyvU-j6HXgv-8KH3WD-77xLtd-88BF7F-2XxrHa-37ZtnD-7ZuP8e-8ca33s-9hvwPA-8fV8RF-egw9D9-2oKuRD-569yzm-FGx8Q1-BRFsm1&gt;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50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large</a:t>
            </a:r>
            <a:r>
              <a:rPr lang="en-US" baseline="0" dirty="0" smtClean="0"/>
              <a:t> header image overshadowing the page content. The actual modules and instructor contact information and de-emphasized by their relatively small size.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03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07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94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57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https://learn.canvas.net/courses/630</a:t>
            </a:r>
          </a:p>
          <a:p>
            <a:endParaRPr lang="en-US" dirty="0" smtClean="0"/>
          </a:p>
          <a:p>
            <a:r>
              <a:rPr lang="en-US" dirty="0" smtClean="0"/>
              <a:t>Color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Meaning</a:t>
            </a:r>
            <a:r>
              <a:rPr lang="en-US" baseline="0" dirty="0" smtClean="0"/>
              <a:t> of red and green in image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56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https://learn.canvas.net/courses/1333</a:t>
            </a:r>
          </a:p>
          <a:p>
            <a:endParaRPr lang="en-US" dirty="0" smtClean="0"/>
          </a:p>
          <a:p>
            <a:r>
              <a:rPr lang="en-US" dirty="0" smtClean="0"/>
              <a:t>Better example</a:t>
            </a:r>
          </a:p>
          <a:p>
            <a:endParaRPr lang="en-US" dirty="0" smtClean="0"/>
          </a:p>
          <a:p>
            <a:r>
              <a:rPr lang="en-US" dirty="0" smtClean="0"/>
              <a:t>Color = differentiates content</a:t>
            </a:r>
          </a:p>
          <a:p>
            <a:r>
              <a:rPr lang="en-US" dirty="0" smtClean="0"/>
              <a:t>Scale</a:t>
            </a:r>
            <a:r>
              <a:rPr lang="en-US" baseline="0" dirty="0" smtClean="0"/>
              <a:t> represents content</a:t>
            </a:r>
          </a:p>
          <a:p>
            <a:r>
              <a:rPr lang="en-US" baseline="0" dirty="0" smtClean="0"/>
              <a:t>Scale represents importance of content chunks</a:t>
            </a:r>
          </a:p>
          <a:p>
            <a:r>
              <a:rPr lang="en-US" baseline="0" dirty="0" smtClean="0"/>
              <a:t>Icons appropriate relative scale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58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65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https://learn.canvas.net/courses/630</a:t>
            </a:r>
          </a:p>
          <a:p>
            <a:endParaRPr lang="en-US" dirty="0" smtClean="0"/>
          </a:p>
          <a:p>
            <a:r>
              <a:rPr lang="en-US" dirty="0" smtClean="0"/>
              <a:t>Tone – Open shirt, no undershirt does not fit with professional content.</a:t>
            </a:r>
          </a:p>
          <a:p>
            <a:endParaRPr lang="en-US" dirty="0" smtClean="0"/>
          </a:p>
          <a:p>
            <a:r>
              <a:rPr lang="en-US" dirty="0" smtClean="0"/>
              <a:t>HOWEVER,</a:t>
            </a:r>
            <a:r>
              <a:rPr lang="en-US" baseline="0" dirty="0" smtClean="0"/>
              <a:t> this is an Irish professor. Now that you know that, does it make you feel differently about tone?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04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Inconsistent</a:t>
            </a:r>
            <a:r>
              <a:rPr lang="en-US" baseline="0" dirty="0" smtClean="0"/>
              <a:t> t</a:t>
            </a:r>
            <a:r>
              <a:rPr lang="en-US" dirty="0" smtClean="0"/>
              <a:t>one – A switch!</a:t>
            </a:r>
            <a:r>
              <a:rPr lang="en-US" baseline="0" dirty="0" smtClean="0"/>
              <a:t> He put on a tie.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56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7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DLG Images. </a:t>
            </a:r>
            <a:r>
              <a:rPr lang="en-US" i="1" dirty="0" err="1" smtClean="0"/>
              <a:t>Traditonal</a:t>
            </a:r>
            <a:r>
              <a:rPr lang="en-US" i="1" dirty="0" smtClean="0"/>
              <a:t> Umbrella</a:t>
            </a:r>
            <a:r>
              <a:rPr lang="en-US" dirty="0" smtClean="0"/>
              <a:t>. Digital image. </a:t>
            </a:r>
            <a:r>
              <a:rPr lang="en-US" i="1" dirty="0" smtClean="0"/>
              <a:t>Flickr</a:t>
            </a:r>
            <a:r>
              <a:rPr lang="en-US" dirty="0" smtClean="0"/>
              <a:t>. Yahoo!, 12 Mar. 2015. Web. 27 Oct. 2016. &lt;https://www.flickr.com/photos/131260238@N08/16606777908/in/photolist-riu5v3-e1nVws-5if3H2-h1dEHx-h1cF4X-rA4s1n-a21Few-dLTAMY-jsPBmd-4rpKYV-gQehjJ-7nHuP7-dLTAyL-97nKqd-HDeGij-8nVNTY-C2rUt-riBtHH-53aLZN-iydcKA-47Fq6f-fcWWK-hMPEQ9-GK1MHR-9ua3Jh-jVpiMi-efgRUU-4GGbnt-mAQa6E-5BGxoW-jVofax-CDXJc-qpSRQB-88LMVr-cvFyvU-j6HXgv-8KH3WD-77xLtd-88BF7F-2XxrHa-37ZtnD-7ZuP8e-8ca33s-9hvwPA-8fV8RF-egw9D9-2oKuRD-569yzm-FGx8Q1-BRFsm1&gt;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5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DLG Images. </a:t>
            </a:r>
            <a:r>
              <a:rPr lang="en-US" i="1" dirty="0" err="1" smtClean="0"/>
              <a:t>Traditonal</a:t>
            </a:r>
            <a:r>
              <a:rPr lang="en-US" i="1" dirty="0" smtClean="0"/>
              <a:t> Umbrella</a:t>
            </a:r>
            <a:r>
              <a:rPr lang="en-US" dirty="0" smtClean="0"/>
              <a:t>. Digital image. </a:t>
            </a:r>
            <a:r>
              <a:rPr lang="en-US" i="1" dirty="0" smtClean="0"/>
              <a:t>Flickr</a:t>
            </a:r>
            <a:r>
              <a:rPr lang="en-US" dirty="0" smtClean="0"/>
              <a:t>. Yahoo!, 12 Mar. 2015. Web. 27 Oct. 2016. &lt;https://www.flickr.com/photos/131260238@N08/16606777908/in/photolist-riu5v3-e1nVws-5if3H2-h1dEHx-h1cF4X-rA4s1n-a21Few-dLTAMY-jsPBmd-4rpKYV-gQehjJ-7nHuP7-dLTAyL-97nKqd-HDeGij-8nVNTY-C2rUt-riBtHH-53aLZN-iydcKA-47Fq6f-fcWWK-hMPEQ9-GK1MHR-9ua3Jh-jVpiMi-efgRUU-4GGbnt-mAQa6E-5BGxoW-jVofax-CDXJc-qpSRQB-88LMVr-cvFyvU-j6HXgv-8KH3WD-77xLtd-88BF7F-2XxrHa-37ZtnD-7ZuP8e-8ca33s-9hvwPA-8fV8RF-egw9D9-2oKuRD-569yzm-FGx8Q1-BRFsm1&gt;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DLG Images. </a:t>
            </a:r>
            <a:r>
              <a:rPr lang="en-US" i="1" dirty="0" err="1" smtClean="0"/>
              <a:t>Traditonal</a:t>
            </a:r>
            <a:r>
              <a:rPr lang="en-US" i="1" dirty="0" smtClean="0"/>
              <a:t> Umbrella</a:t>
            </a:r>
            <a:r>
              <a:rPr lang="en-US" dirty="0" smtClean="0"/>
              <a:t>. Digital image. </a:t>
            </a:r>
            <a:r>
              <a:rPr lang="en-US" i="1" dirty="0" smtClean="0"/>
              <a:t>Flickr</a:t>
            </a:r>
            <a:r>
              <a:rPr lang="en-US" dirty="0" smtClean="0"/>
              <a:t>. Yahoo!, 12 Mar. 2015. Web. 27 Oct. 2016. &lt;https://www.flickr.com/photos/131260238@N08/16606777908/in/photolist-riu5v3-e1nVws-5if3H2-h1dEHx-h1cF4X-rA4s1n-a21Few-dLTAMY-jsPBmd-4rpKYV-gQehjJ-7nHuP7-dLTAyL-97nKqd-HDeGij-8nVNTY-C2rUt-riBtHH-53aLZN-iydcKA-47Fq6f-fcWWK-hMPEQ9-GK1MHR-9ua3Jh-jVpiMi-efgRUU-4GGbnt-mAQa6E-5BGxoW-jVofax-CDXJc-qpSRQB-88LMVr-cvFyvU-j6HXgv-8KH3WD-77xLtd-88BF7F-2XxrHa-37ZtnD-7ZuP8e-8ca33s-9hvwPA-8fV8RF-egw9D9-2oKuRD-569yzm-FGx8Q1-BRFsm1&gt;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75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DLG Images. </a:t>
            </a:r>
            <a:r>
              <a:rPr lang="en-US" i="1" dirty="0" err="1" smtClean="0"/>
              <a:t>Traditonal</a:t>
            </a:r>
            <a:r>
              <a:rPr lang="en-US" i="1" dirty="0" smtClean="0"/>
              <a:t> Umbrella</a:t>
            </a:r>
            <a:r>
              <a:rPr lang="en-US" dirty="0" smtClean="0"/>
              <a:t>. Digital image. </a:t>
            </a:r>
            <a:r>
              <a:rPr lang="en-US" i="1" dirty="0" smtClean="0"/>
              <a:t>Flickr</a:t>
            </a:r>
            <a:r>
              <a:rPr lang="en-US" dirty="0" smtClean="0"/>
              <a:t>. Yahoo!, 12 Mar. 2015. Web. 27 Oct. 2016. &lt;https://www.flickr.com/photos/131260238@N08/16606777908/in/photolist-riu5v3-e1nVws-5if3H2-h1dEHx-h1cF4X-rA4s1n-a21Few-dLTAMY-jsPBmd-4rpKYV-gQehjJ-7nHuP7-dLTAyL-97nKqd-HDeGij-8nVNTY-C2rUt-riBtHH-53aLZN-iydcKA-47Fq6f-fcWWK-hMPEQ9-GK1MHR-9ua3Jh-jVpiMi-efgRUU-4GGbnt-mAQa6E-5BGxoW-jVofax-CDXJc-qpSRQB-88LMVr-cvFyvU-j6HXgv-8KH3WD-77xLtd-88BF7F-2XxrHa-37ZtnD-7ZuP8e-8ca33s-9hvwPA-8fV8RF-egw9D9-2oKuRD-569yzm-FGx8Q1-BRFsm1&gt;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32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DLG Images. </a:t>
            </a:r>
            <a:r>
              <a:rPr lang="en-US" i="1" dirty="0" err="1" smtClean="0"/>
              <a:t>Traditonal</a:t>
            </a:r>
            <a:r>
              <a:rPr lang="en-US" i="1" dirty="0" smtClean="0"/>
              <a:t> Umbrella</a:t>
            </a:r>
            <a:r>
              <a:rPr lang="en-US" dirty="0" smtClean="0"/>
              <a:t>. Digital image. </a:t>
            </a:r>
            <a:r>
              <a:rPr lang="en-US" i="1" dirty="0" smtClean="0"/>
              <a:t>Flickr</a:t>
            </a:r>
            <a:r>
              <a:rPr lang="en-US" dirty="0" smtClean="0"/>
              <a:t>. Yahoo!, 12 Mar. 2015. Web. 27 Oct. 2016. &lt;https://www.flickr.com/photos/131260238@N08/16606777908/in/photolist-riu5v3-e1nVws-5if3H2-h1dEHx-h1cF4X-rA4s1n-a21Few-dLTAMY-jsPBmd-4rpKYV-gQehjJ-7nHuP7-dLTAyL-97nKqd-HDeGij-8nVNTY-C2rUt-riBtHH-53aLZN-iydcKA-47Fq6f-fcWWK-hMPEQ9-GK1MHR-9ua3Jh-jVpiMi-efgRUU-4GGbnt-mAQa6E-5BGxoW-jVofax-CDXJc-qpSRQB-88LMVr-cvFyvU-j6HXgv-8KH3WD-77xLtd-88BF7F-2XxrHa-37ZtnD-7ZuP8e-8ca33s-9hvwPA-8fV8RF-egw9D9-2oKuRD-569yzm-FGx8Q1-BRFsm1&gt;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3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DLG Images. </a:t>
            </a:r>
            <a:r>
              <a:rPr lang="en-US" i="1" dirty="0" err="1" smtClean="0"/>
              <a:t>Traditonal</a:t>
            </a:r>
            <a:r>
              <a:rPr lang="en-US" i="1" dirty="0" smtClean="0"/>
              <a:t> Umbrella</a:t>
            </a:r>
            <a:r>
              <a:rPr lang="en-US" dirty="0" smtClean="0"/>
              <a:t>. Digital image. </a:t>
            </a:r>
            <a:r>
              <a:rPr lang="en-US" i="1" dirty="0" smtClean="0"/>
              <a:t>Flickr</a:t>
            </a:r>
            <a:r>
              <a:rPr lang="en-US" dirty="0" smtClean="0"/>
              <a:t>. Yahoo!, 12 Mar. 2015. Web. 27 Oct. 2016. &lt;https://www.flickr.com/photos/131260238@N08/16606777908/in/photolist-riu5v3-e1nVws-5if3H2-h1dEHx-h1cF4X-rA4s1n-a21Few-dLTAMY-jsPBmd-4rpKYV-gQehjJ-7nHuP7-dLTAyL-97nKqd-HDeGij-8nVNTY-C2rUt-riBtHH-53aLZN-iydcKA-47Fq6f-fcWWK-hMPEQ9-GK1MHR-9ua3Jh-jVpiMi-efgRUU-4GGbnt-mAQa6E-5BGxoW-jVofax-CDXJc-qpSRQB-88LMVr-cvFyvU-j6HXgv-8KH3WD-77xLtd-88BF7F-2XxrHa-37ZtnD-7ZuP8e-8ca33s-9hvwPA-8fV8RF-egw9D9-2oKuRD-569yzm-FGx8Q1-BRFsm1&gt;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12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DLG Images. </a:t>
            </a:r>
            <a:r>
              <a:rPr lang="en-US" i="1" dirty="0" err="1" smtClean="0"/>
              <a:t>Traditonal</a:t>
            </a:r>
            <a:r>
              <a:rPr lang="en-US" i="1" dirty="0" smtClean="0"/>
              <a:t> Umbrella</a:t>
            </a:r>
            <a:r>
              <a:rPr lang="en-US" dirty="0" smtClean="0"/>
              <a:t>. Digital image. </a:t>
            </a:r>
            <a:r>
              <a:rPr lang="en-US" i="1" dirty="0" smtClean="0"/>
              <a:t>Flickr</a:t>
            </a:r>
            <a:r>
              <a:rPr lang="en-US" dirty="0" smtClean="0"/>
              <a:t>. Yahoo!, 12 Mar. 2015. Web. 27 Oct. 2016. &lt;https://www.flickr.com/photos/131260238@N08/16606777908/in/photolist-riu5v3-e1nVws-5if3H2-h1dEHx-h1cF4X-rA4s1n-a21Few-dLTAMY-jsPBmd-4rpKYV-gQehjJ-7nHuP7-dLTAyL-97nKqd-HDeGij-8nVNTY-C2rUt-riBtHH-53aLZN-iydcKA-47Fq6f-fcWWK-hMPEQ9-GK1MHR-9ua3Jh-jVpiMi-efgRUU-4GGbnt-mAQa6E-5BGxoW-jVofax-CDXJc-qpSRQB-88LMVr-cvFyvU-j6HXgv-8KH3WD-77xLtd-88BF7F-2XxrHa-37ZtnD-7ZuP8e-8ca33s-9hvwPA-8fV8RF-egw9D9-2oKuRD-569yzm-FGx8Q1-BRFsm1&gt;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06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you emphasizing what you want</a:t>
            </a:r>
            <a:r>
              <a:rPr lang="en-US" baseline="0" dirty="0" smtClean="0"/>
              <a:t> to emphasize?  </a:t>
            </a:r>
            <a:endParaRPr lang="en-US" dirty="0" smtClean="0"/>
          </a:p>
          <a:p>
            <a:r>
              <a:rPr lang="en-US" dirty="0" smtClean="0"/>
              <a:t>Word cloud with all word</a:t>
            </a:r>
            <a:r>
              <a:rPr lang="en-US" baseline="0" dirty="0" smtClean="0"/>
              <a:t>s in document weighted by frequency vs word cloud with common words removed to focus on “important” words.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3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33304" y="-648376"/>
            <a:ext cx="733465" cy="2367520"/>
            <a:chOff x="685136" y="-246616"/>
            <a:chExt cx="733465" cy="2367520"/>
          </a:xfrm>
        </p:grpSpPr>
        <p:sp>
          <p:nvSpPr>
            <p:cNvPr id="6" name="Rectangle 5"/>
            <p:cNvSpPr/>
            <p:nvPr userDrawn="1"/>
          </p:nvSpPr>
          <p:spPr>
            <a:xfrm>
              <a:off x="685136" y="-246616"/>
              <a:ext cx="733465" cy="236752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08" y="1380149"/>
              <a:ext cx="489120" cy="6208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02903" y="2766523"/>
            <a:ext cx="7734221" cy="1114494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000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Unnecessarily extra long title of presentation</a:t>
            </a:r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0694" y="4709821"/>
            <a:ext cx="7734222" cy="277654"/>
          </a:xfrm>
        </p:spPr>
        <p:txBody>
          <a:bodyPr anchor="ctr">
            <a:noAutofit/>
          </a:bodyPr>
          <a:lstStyle>
            <a:lvl1pPr marL="0" indent="0">
              <a:buNone/>
              <a:defRPr sz="1100" b="1" spc="8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0694" y="2443859"/>
            <a:ext cx="7734222" cy="252412"/>
          </a:xfrm>
        </p:spPr>
        <p:txBody>
          <a:bodyPr anchor="ctr">
            <a:noAutofit/>
          </a:bodyPr>
          <a:lstStyle>
            <a:lvl1pPr marL="0" indent="0">
              <a:buNone/>
              <a:defRPr sz="18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SUBHEAD OR NAME OF SCHOOL, DEPARTMENT, OR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5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6694" y="2274522"/>
            <a:ext cx="6802482" cy="656910"/>
          </a:xfrm>
        </p:spPr>
        <p:txBody>
          <a:bodyPr anchor="ctr">
            <a:noAutofit/>
          </a:bodyPr>
          <a:lstStyle>
            <a:lvl1pPr>
              <a:defRPr sz="4000" b="1" i="0" spc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6131" y="2032786"/>
            <a:ext cx="3700462" cy="252412"/>
          </a:xfrm>
        </p:spPr>
        <p:txBody>
          <a:bodyPr anchor="ctr">
            <a:noAutofit/>
          </a:bodyPr>
          <a:lstStyle>
            <a:lvl1pPr marL="0" indent="0">
              <a:buNone/>
              <a:defRPr sz="1400" b="1" i="0" spc="5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SECTION NUMBER OR SUBTITLE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4942" y="2032000"/>
            <a:ext cx="148614" cy="836706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9827" y="759070"/>
            <a:ext cx="8004391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SECTION TITLE OR SUBTITLE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56000" y="3541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629404"/>
            <a:ext cx="8015594" cy="2810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INDIANA UNIVERSITY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06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3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5303" y="1629405"/>
            <a:ext cx="4560579" cy="279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73058" y="0"/>
            <a:ext cx="3570941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3348" y="759070"/>
            <a:ext cx="8004409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348" y="1630404"/>
            <a:ext cx="8011069" cy="2818769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+mj-lt"/>
              <a:buAutoNum type="arabicPeriod"/>
              <a:defRPr sz="180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SECTION TITLE OR SUBTITLE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INDIANA UNIVERSITY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0124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30124" y="1629404"/>
            <a:ext cx="4560579" cy="2801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64909" y="0"/>
            <a:ext cx="3570941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5847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33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9" name="Rectangle 8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INDIANA UNIVERSITY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65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INDIANA UNIVERSITY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03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 userDrawn="1">
            <p:ph idx="1"/>
          </p:nvPr>
        </p:nvSpPr>
        <p:spPr>
          <a:xfrm>
            <a:off x="536602" y="680397"/>
            <a:ext cx="7859185" cy="272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5847" y="680397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31042" y="4235585"/>
            <a:ext cx="3372874" cy="922081"/>
            <a:chOff x="631042" y="4235585"/>
            <a:chExt cx="3372874" cy="922081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31042" y="4235585"/>
              <a:ext cx="536130" cy="922081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4326066"/>
              <a:ext cx="357525" cy="453783"/>
            </a:xfrm>
            <a:prstGeom prst="rect">
              <a:avLst/>
            </a:prstGeom>
          </p:spPr>
        </p:pic>
        <p:pic>
          <p:nvPicPr>
            <p:cNvPr id="14" name="Picture 13" descr="indianauniversitywhite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94" y="4313667"/>
              <a:ext cx="2630022" cy="472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966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1892" y="634604"/>
            <a:ext cx="680248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892" y="1589938"/>
            <a:ext cx="6802482" cy="321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67" r:id="rId2"/>
    <p:sldLayoutId id="2147493472" r:id="rId3"/>
    <p:sldLayoutId id="2147493457" r:id="rId4"/>
    <p:sldLayoutId id="2147493456" r:id="rId5"/>
    <p:sldLayoutId id="2147493474" r:id="rId6"/>
    <p:sldLayoutId id="2147493475" r:id="rId7"/>
    <p:sldLayoutId id="2147493476" r:id="rId8"/>
    <p:sldLayoutId id="214749347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00" spc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03" y="2852441"/>
            <a:ext cx="7734221" cy="1114494"/>
          </a:xfrm>
        </p:spPr>
        <p:txBody>
          <a:bodyPr>
            <a:noAutofit/>
          </a:bodyPr>
          <a:lstStyle/>
          <a:p>
            <a:r>
              <a:rPr lang="en-US" sz="3200" dirty="0"/>
              <a:t>The Value of Visuals: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 </a:t>
            </a:r>
            <a:r>
              <a:rPr lang="en-US" sz="3200" dirty="0"/>
              <a:t>Broader View of Standard 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eLearning Design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634585"/>
            <a:ext cx="4114800" cy="2628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11" y="1634585"/>
            <a:ext cx="4114800" cy="2628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653" y="464385"/>
            <a:ext cx="7097777" cy="1170984"/>
          </a:xfrm>
        </p:spPr>
        <p:txBody>
          <a:bodyPr/>
          <a:lstStyle/>
          <a:p>
            <a:r>
              <a:rPr lang="en-US" dirty="0" smtClean="0"/>
              <a:t>Design Elements: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yout_gina_ba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5" b="3362"/>
          <a:stretch/>
        </p:blipFill>
        <p:spPr>
          <a:xfrm>
            <a:off x="2123438" y="1479152"/>
            <a:ext cx="4207806" cy="318490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654" y="464385"/>
            <a:ext cx="4590926" cy="1170984"/>
          </a:xfrm>
        </p:spPr>
        <p:txBody>
          <a:bodyPr/>
          <a:lstStyle/>
          <a:p>
            <a:r>
              <a:rPr lang="en-US" dirty="0" smtClean="0"/>
              <a:t>Design Elements: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1673"/>
          <a:stretch/>
        </p:blipFill>
        <p:spPr>
          <a:xfrm>
            <a:off x="244187" y="1759527"/>
            <a:ext cx="6743700" cy="179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3636" y="1875394"/>
            <a:ext cx="16348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single-spaced 10 point Calibri </a:t>
            </a:r>
            <a:endParaRPr lang="en-US" sz="1600" dirty="0" smtClean="0"/>
          </a:p>
          <a:p>
            <a:endParaRPr lang="en-US" sz="2000" dirty="0" smtClean="0"/>
          </a:p>
          <a:p>
            <a:r>
              <a:rPr lang="en-US" sz="1600" dirty="0" smtClean="0"/>
              <a:t>1.15 </a:t>
            </a:r>
            <a:r>
              <a:rPr lang="en-US" sz="1600" dirty="0"/>
              <a:t>spaced 11 point </a:t>
            </a:r>
            <a:r>
              <a:rPr lang="en-US" sz="1600" dirty="0" smtClean="0"/>
              <a:t>Calibri</a:t>
            </a:r>
          </a:p>
          <a:p>
            <a:endParaRPr lang="en-US" sz="1600" dirty="0" smtClean="0"/>
          </a:p>
          <a:p>
            <a:endParaRPr lang="en-US" sz="1400" dirty="0"/>
          </a:p>
          <a:p>
            <a:r>
              <a:rPr lang="en-US" sz="1600" dirty="0" smtClean="0"/>
              <a:t>Single spaced 11 point Harrington</a:t>
            </a:r>
            <a:endParaRPr lang="en-US" sz="1600" dirty="0"/>
          </a:p>
        </p:txBody>
      </p:sp>
      <p:sp>
        <p:nvSpPr>
          <p:cNvPr id="6" name="Left Arrow 5"/>
          <p:cNvSpPr/>
          <p:nvPr/>
        </p:nvSpPr>
        <p:spPr>
          <a:xfrm>
            <a:off x="6913415" y="2015838"/>
            <a:ext cx="332509" cy="2701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6913415" y="2833258"/>
            <a:ext cx="332509" cy="2701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4187" y="3551527"/>
            <a:ext cx="69203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Harrington" panose="04040505050A02020702" pitchFamily="82" charset="0"/>
              </a:rPr>
              <a:t>This is an asynchronous, web-based course delivered through Canvas, which allows us to expand</a:t>
            </a:r>
          </a:p>
          <a:p>
            <a:r>
              <a:rPr lang="en-US" sz="1100" dirty="0">
                <a:latin typeface="Harrington" panose="04040505050A02020702" pitchFamily="82" charset="0"/>
              </a:rPr>
              <a:t>the social interface for the online class. Emphasis is on creating a virtual learning community for</a:t>
            </a:r>
          </a:p>
          <a:p>
            <a:r>
              <a:rPr lang="en-US" sz="1100" dirty="0">
                <a:latin typeface="Harrington" panose="04040505050A02020702" pitchFamily="82" charset="0"/>
              </a:rPr>
              <a:t>this course with the goal of building a continuous thread of conversation that expands weekly as</a:t>
            </a:r>
          </a:p>
          <a:p>
            <a:r>
              <a:rPr lang="en-US" sz="1100" dirty="0">
                <a:latin typeface="Harrington" panose="04040505050A02020702" pitchFamily="82" charset="0"/>
              </a:rPr>
              <a:t>new topics are introduced and students contribute new ideas and responses to questions posed.</a:t>
            </a:r>
          </a:p>
          <a:p>
            <a:r>
              <a:rPr lang="en-US" sz="1100" dirty="0">
                <a:latin typeface="Harrington" panose="04040505050A02020702" pitchFamily="82" charset="0"/>
              </a:rPr>
              <a:t>Grades depend on the quality of online discussion and participation by all students. 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6941127" y="3881526"/>
            <a:ext cx="332509" cy="2701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95654" y="464385"/>
            <a:ext cx="8194282" cy="1170984"/>
          </a:xfrm>
        </p:spPr>
        <p:txBody>
          <a:bodyPr/>
          <a:lstStyle/>
          <a:p>
            <a:r>
              <a:rPr lang="en-US" dirty="0" smtClean="0"/>
              <a:t>Design Elements: Typography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97232" y="1848535"/>
            <a:ext cx="5749537" cy="251295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5"/>
                </a:solidFill>
              </a:rPr>
              <a:t>Is this good use of color?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653" y="464385"/>
            <a:ext cx="6284115" cy="1170984"/>
          </a:xfrm>
        </p:spPr>
        <p:txBody>
          <a:bodyPr/>
          <a:lstStyle/>
          <a:p>
            <a:r>
              <a:rPr lang="en-US" dirty="0" smtClean="0"/>
              <a:t>Design Elements: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97232" y="1848535"/>
            <a:ext cx="5749537" cy="251295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Is this better use of color?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653" y="464385"/>
            <a:ext cx="6284115" cy="1170984"/>
          </a:xfrm>
        </p:spPr>
        <p:txBody>
          <a:bodyPr/>
          <a:lstStyle/>
          <a:p>
            <a:r>
              <a:rPr lang="en-US" dirty="0" smtClean="0"/>
              <a:t>Design Elements: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94" y="1492056"/>
            <a:ext cx="5223970" cy="2989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292" y="2301390"/>
            <a:ext cx="4480162" cy="2636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653" y="464385"/>
            <a:ext cx="6284115" cy="1170984"/>
          </a:xfrm>
        </p:spPr>
        <p:txBody>
          <a:bodyPr/>
          <a:lstStyle/>
          <a:p>
            <a:r>
              <a:rPr lang="en-US" dirty="0" smtClean="0"/>
              <a:t>Design Elements: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210" t="33396" r="28891" b="35588"/>
          <a:stretch/>
        </p:blipFill>
        <p:spPr>
          <a:xfrm>
            <a:off x="138544" y="1420095"/>
            <a:ext cx="4660731" cy="2672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5111" t="67650" r="28989" b="1334"/>
          <a:stretch/>
        </p:blipFill>
        <p:spPr>
          <a:xfrm>
            <a:off x="4364180" y="2362204"/>
            <a:ext cx="4660731" cy="267208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653" y="464385"/>
            <a:ext cx="6284115" cy="1170984"/>
          </a:xfrm>
        </p:spPr>
        <p:txBody>
          <a:bodyPr/>
          <a:lstStyle/>
          <a:p>
            <a:r>
              <a:rPr lang="en-US" dirty="0" smtClean="0"/>
              <a:t>Design Elements: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9632"/>
          <a:stretch/>
        </p:blipFill>
        <p:spPr>
          <a:xfrm>
            <a:off x="385103" y="1534229"/>
            <a:ext cx="4746813" cy="3003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945" y="2109146"/>
            <a:ext cx="4839205" cy="2656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653" y="464385"/>
            <a:ext cx="6284115" cy="1170984"/>
          </a:xfrm>
        </p:spPr>
        <p:txBody>
          <a:bodyPr/>
          <a:lstStyle/>
          <a:p>
            <a:r>
              <a:rPr lang="en-US" dirty="0" smtClean="0"/>
              <a:t>Design Elements: 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9529" r="14617"/>
          <a:stretch/>
        </p:blipFill>
        <p:spPr>
          <a:xfrm>
            <a:off x="2435753" y="1401219"/>
            <a:ext cx="3955133" cy="36615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653" y="464385"/>
            <a:ext cx="6284115" cy="1170984"/>
          </a:xfrm>
        </p:spPr>
        <p:txBody>
          <a:bodyPr/>
          <a:lstStyle/>
          <a:p>
            <a:r>
              <a:rPr lang="en-US" dirty="0" smtClean="0"/>
              <a:t>Design Elements: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4880"/>
          <a:stretch/>
        </p:blipFill>
        <p:spPr>
          <a:xfrm>
            <a:off x="2331898" y="1399309"/>
            <a:ext cx="4023360" cy="374419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653" y="464385"/>
            <a:ext cx="6284115" cy="1170984"/>
          </a:xfrm>
        </p:spPr>
        <p:txBody>
          <a:bodyPr/>
          <a:lstStyle/>
          <a:p>
            <a:r>
              <a:rPr lang="en-US" dirty="0" smtClean="0"/>
              <a:t>Design Elements: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4" y="464385"/>
            <a:ext cx="3727938" cy="1170984"/>
          </a:xfrm>
        </p:spPr>
        <p:txBody>
          <a:bodyPr/>
          <a:lstStyle/>
          <a:p>
            <a:r>
              <a:rPr lang="en-US" dirty="0" smtClean="0"/>
              <a:t>General Standard 4</a:t>
            </a:r>
            <a:endParaRPr lang="en-US" dirty="0"/>
          </a:p>
        </p:txBody>
      </p:sp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42453" y="4956393"/>
            <a:ext cx="260154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600" dirty="0" smtClean="0"/>
              <a:t>© DLG Images</a:t>
            </a:r>
            <a:endParaRPr lang="en-US" sz="600" b="1" dirty="0"/>
          </a:p>
        </p:txBody>
      </p:sp>
      <p:sp>
        <p:nvSpPr>
          <p:cNvPr id="5" name="Rectangle 4"/>
          <p:cNvSpPr/>
          <p:nvPr/>
        </p:nvSpPr>
        <p:spPr>
          <a:xfrm>
            <a:off x="2571366" y="1635369"/>
            <a:ext cx="46609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Instructional materials are sufficiently comprehensive to achieve stated course objectives and learning outcomes.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3809" y="3559409"/>
            <a:ext cx="3393713" cy="57073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… for all students.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615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 handouts for strengths and weaknesses related to scale, typography, color, and/or tone</a:t>
            </a:r>
          </a:p>
          <a:p>
            <a:r>
              <a:rPr lang="en-US" dirty="0" smtClean="0"/>
              <a:t>On the sticky note, circle the design elements of note and add comments related to strengths and weaknesses</a:t>
            </a:r>
          </a:p>
          <a:p>
            <a:r>
              <a:rPr lang="en-US" dirty="0" smtClean="0"/>
              <a:t>Share your thoughts</a:t>
            </a:r>
          </a:p>
          <a:p>
            <a:r>
              <a:rPr lang="en-US" dirty="0" smtClean="0"/>
              <a:t>Use this handout as a takeaway to review these design considerations in the future</a:t>
            </a:r>
            <a:endParaRPr lang="en-US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eLearning Design &amp; Services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Anna Lynch:  ahlynch@iu.edu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Renée Petrina</a:t>
            </a:r>
            <a:r>
              <a:rPr lang="en-US" sz="2400" dirty="0"/>
              <a:t>:</a:t>
            </a:r>
            <a:r>
              <a:rPr lang="en-US" sz="2400" dirty="0" smtClean="0"/>
              <a:t>  rpetrina@iu.edu   @Skill2Teach</a:t>
            </a:r>
          </a:p>
        </p:txBody>
      </p:sp>
    </p:spTree>
    <p:extLst>
      <p:ext uri="{BB962C8B-B14F-4D97-AF65-F5344CB8AC3E}">
        <p14:creationId xmlns:p14="http://schemas.microsoft.com/office/powerpoint/2010/main" val="27996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3" y="464385"/>
            <a:ext cx="6483825" cy="1170984"/>
          </a:xfrm>
        </p:spPr>
        <p:txBody>
          <a:bodyPr/>
          <a:lstStyle/>
          <a:p>
            <a:r>
              <a:rPr lang="en-US" dirty="0" smtClean="0"/>
              <a:t>Highlights of Specific Review Standards 4.1, 4.2, 4.5</a:t>
            </a:r>
            <a:endParaRPr lang="en-US" dirty="0"/>
          </a:p>
        </p:txBody>
      </p:sp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42453" y="4956393"/>
            <a:ext cx="260154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600" dirty="0" smtClean="0"/>
              <a:t>© DLG Images</a:t>
            </a:r>
            <a:endParaRPr lang="en-US" sz="600" b="1" dirty="0"/>
          </a:p>
        </p:txBody>
      </p:sp>
      <p:sp>
        <p:nvSpPr>
          <p:cNvPr id="5" name="Rectangle 4"/>
          <p:cNvSpPr/>
          <p:nvPr/>
        </p:nvSpPr>
        <p:spPr>
          <a:xfrm>
            <a:off x="2571366" y="2068140"/>
            <a:ext cx="466098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Materials </a:t>
            </a:r>
            <a:r>
              <a:rPr lang="en-US" sz="2000" b="1" dirty="0" smtClean="0"/>
              <a:t>contribute</a:t>
            </a:r>
            <a:r>
              <a:rPr lang="en-US" sz="2000" dirty="0" smtClean="0"/>
              <a:t> to achievement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Purpose</a:t>
            </a:r>
            <a:r>
              <a:rPr lang="en-US" sz="2000" dirty="0" smtClean="0"/>
              <a:t> of material is clear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There is a </a:t>
            </a:r>
            <a:r>
              <a:rPr lang="en-US" sz="2000" b="1" dirty="0" smtClean="0"/>
              <a:t>variety</a:t>
            </a:r>
            <a:r>
              <a:rPr lang="en-US" sz="2000" dirty="0" smtClean="0"/>
              <a:t> of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473809" y="3559409"/>
            <a:ext cx="3393713" cy="57073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… for all students.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86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4" y="464385"/>
            <a:ext cx="3727938" cy="1170984"/>
          </a:xfrm>
        </p:spPr>
        <p:txBody>
          <a:bodyPr/>
          <a:lstStyle/>
          <a:p>
            <a:r>
              <a:rPr lang="en-US" dirty="0" smtClean="0"/>
              <a:t>Instructional Materials</a:t>
            </a:r>
            <a:endParaRPr lang="en-US" dirty="0"/>
          </a:p>
        </p:txBody>
      </p:sp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25" b="97503" l="9964" r="89946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284" y="-106633"/>
            <a:ext cx="7715978" cy="531871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461846" y="2679196"/>
            <a:ext cx="2162907" cy="105301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Contribute to learning with variety and clear purpose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803677" y="2795693"/>
            <a:ext cx="757911" cy="5087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4.1</a:t>
            </a:r>
            <a:endParaRPr lang="en-US" sz="1100" b="1" dirty="0"/>
          </a:p>
        </p:txBody>
      </p:sp>
      <p:sp>
        <p:nvSpPr>
          <p:cNvPr id="4" name="Rectangle 3"/>
          <p:cNvSpPr/>
          <p:nvPr/>
        </p:nvSpPr>
        <p:spPr>
          <a:xfrm>
            <a:off x="6542453" y="4956393"/>
            <a:ext cx="260154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600" dirty="0" smtClean="0"/>
              <a:t>© DLG Images</a:t>
            </a:r>
            <a:endParaRPr lang="en-US" sz="600" b="1" dirty="0"/>
          </a:p>
        </p:txBody>
      </p:sp>
      <p:sp>
        <p:nvSpPr>
          <p:cNvPr id="20" name="Oval 19"/>
          <p:cNvSpPr/>
          <p:nvPr/>
        </p:nvSpPr>
        <p:spPr>
          <a:xfrm>
            <a:off x="2265628" y="3770979"/>
            <a:ext cx="757911" cy="5087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4.2</a:t>
            </a:r>
            <a:endParaRPr lang="en-US" sz="1100" b="1" dirty="0"/>
          </a:p>
        </p:txBody>
      </p:sp>
      <p:sp>
        <p:nvSpPr>
          <p:cNvPr id="22" name="Oval 21"/>
          <p:cNvSpPr/>
          <p:nvPr/>
        </p:nvSpPr>
        <p:spPr>
          <a:xfrm>
            <a:off x="3468893" y="4150259"/>
            <a:ext cx="757911" cy="5087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4.5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2931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4" y="464385"/>
            <a:ext cx="3727938" cy="1170984"/>
          </a:xfrm>
        </p:spPr>
        <p:txBody>
          <a:bodyPr/>
          <a:lstStyle/>
          <a:p>
            <a:r>
              <a:rPr lang="en-US" dirty="0" smtClean="0"/>
              <a:t>General Standard 8</a:t>
            </a:r>
            <a:endParaRPr lang="en-US" dirty="0"/>
          </a:p>
        </p:txBody>
      </p:sp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42453" y="4956393"/>
            <a:ext cx="260154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600" dirty="0" smtClean="0"/>
              <a:t>© DLG Images</a:t>
            </a:r>
            <a:endParaRPr lang="en-US" sz="600" b="1" dirty="0"/>
          </a:p>
        </p:txBody>
      </p:sp>
      <p:sp>
        <p:nvSpPr>
          <p:cNvPr id="5" name="Rectangle 4"/>
          <p:cNvSpPr/>
          <p:nvPr/>
        </p:nvSpPr>
        <p:spPr>
          <a:xfrm>
            <a:off x="2571366" y="1635369"/>
            <a:ext cx="46609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course design reflects a commitment to accessibility and usability for all learners.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52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3" y="464385"/>
            <a:ext cx="6483825" cy="1170984"/>
          </a:xfrm>
        </p:spPr>
        <p:txBody>
          <a:bodyPr/>
          <a:lstStyle/>
          <a:p>
            <a:r>
              <a:rPr lang="en-US" dirty="0" smtClean="0"/>
              <a:t>Highlights of Specific Review Standards 8.1, 8.3, 8.4, 8.5</a:t>
            </a:r>
            <a:endParaRPr lang="en-US" dirty="0"/>
          </a:p>
        </p:txBody>
      </p:sp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42453" y="4956393"/>
            <a:ext cx="260154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600" dirty="0" smtClean="0"/>
              <a:t>© DLG Images</a:t>
            </a:r>
            <a:endParaRPr lang="en-US" sz="600" b="1" dirty="0"/>
          </a:p>
        </p:txBody>
      </p:sp>
      <p:sp>
        <p:nvSpPr>
          <p:cNvPr id="5" name="Rectangle 4"/>
          <p:cNvSpPr/>
          <p:nvPr/>
        </p:nvSpPr>
        <p:spPr>
          <a:xfrm>
            <a:off x="2571366" y="2068140"/>
            <a:ext cx="466098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Facilitates </a:t>
            </a:r>
            <a:r>
              <a:rPr lang="en-US" sz="2000" b="1" dirty="0" smtClean="0"/>
              <a:t>ease of use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Provides</a:t>
            </a:r>
            <a:r>
              <a:rPr lang="en-US" sz="2000" b="1" dirty="0" smtClean="0"/>
              <a:t> alternate formats</a:t>
            </a:r>
            <a:endParaRPr lang="en-US" sz="20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Protects </a:t>
            </a:r>
            <a:r>
              <a:rPr lang="en-US" sz="2000" b="1" dirty="0" smtClean="0"/>
              <a:t>readability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473809" y="3559409"/>
            <a:ext cx="3393713" cy="57073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… for all students.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86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4" y="464385"/>
            <a:ext cx="3727938" cy="1170984"/>
          </a:xfrm>
        </p:spPr>
        <p:txBody>
          <a:bodyPr/>
          <a:lstStyle/>
          <a:p>
            <a:r>
              <a:rPr lang="en-US" dirty="0" smtClean="0"/>
              <a:t>Instructional Materials</a:t>
            </a:r>
            <a:endParaRPr lang="en-US" dirty="0"/>
          </a:p>
        </p:txBody>
      </p:sp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25" b="97503" l="9964" r="89946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284" y="-106633"/>
            <a:ext cx="7715978" cy="531871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461846" y="2679196"/>
            <a:ext cx="2162907" cy="105301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Contribute to learning with variety and clear purpose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803677" y="2795693"/>
            <a:ext cx="757911" cy="5087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4.1</a:t>
            </a:r>
            <a:endParaRPr lang="en-US" sz="1100" b="1" dirty="0"/>
          </a:p>
        </p:txBody>
      </p:sp>
      <p:sp>
        <p:nvSpPr>
          <p:cNvPr id="4" name="Rectangle 3"/>
          <p:cNvSpPr/>
          <p:nvPr/>
        </p:nvSpPr>
        <p:spPr>
          <a:xfrm>
            <a:off x="6542453" y="4956393"/>
            <a:ext cx="260154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600" dirty="0" smtClean="0"/>
              <a:t>© DLG Images</a:t>
            </a:r>
            <a:endParaRPr lang="en-US" sz="600" b="1" dirty="0"/>
          </a:p>
        </p:txBody>
      </p:sp>
      <p:sp>
        <p:nvSpPr>
          <p:cNvPr id="20" name="Oval 19"/>
          <p:cNvSpPr/>
          <p:nvPr/>
        </p:nvSpPr>
        <p:spPr>
          <a:xfrm>
            <a:off x="2265628" y="3770979"/>
            <a:ext cx="757911" cy="5087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4.2</a:t>
            </a:r>
            <a:endParaRPr lang="en-US" sz="1100" b="1" dirty="0"/>
          </a:p>
        </p:txBody>
      </p:sp>
      <p:sp>
        <p:nvSpPr>
          <p:cNvPr id="22" name="Oval 21"/>
          <p:cNvSpPr/>
          <p:nvPr/>
        </p:nvSpPr>
        <p:spPr>
          <a:xfrm>
            <a:off x="3468893" y="4150259"/>
            <a:ext cx="757911" cy="5087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4.5</a:t>
            </a:r>
            <a:endParaRPr lang="en-US" sz="11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282922" y="2679196"/>
            <a:ext cx="2162907" cy="105301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Are readable, easy to use, and varied in format 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590868" y="2552723"/>
            <a:ext cx="756339" cy="48465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8.1</a:t>
            </a:r>
            <a:endParaRPr lang="en-US" sz="1100" b="1" dirty="0"/>
          </a:p>
        </p:txBody>
      </p:sp>
      <p:sp>
        <p:nvSpPr>
          <p:cNvPr id="14" name="Oval 13"/>
          <p:cNvSpPr/>
          <p:nvPr/>
        </p:nvSpPr>
        <p:spPr>
          <a:xfrm>
            <a:off x="6625391" y="3928206"/>
            <a:ext cx="756339" cy="48465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8.4</a:t>
            </a:r>
            <a:endParaRPr lang="en-US" sz="1100" b="1" dirty="0"/>
          </a:p>
        </p:txBody>
      </p:sp>
      <p:sp>
        <p:nvSpPr>
          <p:cNvPr id="15" name="Oval 14"/>
          <p:cNvSpPr/>
          <p:nvPr/>
        </p:nvSpPr>
        <p:spPr>
          <a:xfrm>
            <a:off x="7347706" y="3342231"/>
            <a:ext cx="756339" cy="48465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8.3</a:t>
            </a:r>
            <a:endParaRPr lang="en-US" sz="1100" b="1" dirty="0"/>
          </a:p>
        </p:txBody>
      </p:sp>
      <p:sp>
        <p:nvSpPr>
          <p:cNvPr id="16" name="Oval 15"/>
          <p:cNvSpPr/>
          <p:nvPr/>
        </p:nvSpPr>
        <p:spPr>
          <a:xfrm>
            <a:off x="5596592" y="4123036"/>
            <a:ext cx="756339" cy="48465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8.5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12063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4" y="464385"/>
            <a:ext cx="3727938" cy="1170984"/>
          </a:xfrm>
        </p:spPr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42453" y="4956393"/>
            <a:ext cx="260154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600" dirty="0" smtClean="0"/>
              <a:t>© DLG Images</a:t>
            </a:r>
            <a:endParaRPr lang="en-US" sz="6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75607" y="1929662"/>
            <a:ext cx="5842931" cy="1170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00" spc="0">
                <a:solidFill>
                  <a:srgbClr val="40404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…are instructional materials.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4" y="464385"/>
            <a:ext cx="3727938" cy="1170984"/>
          </a:xfrm>
        </p:spPr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42453" y="4956393"/>
            <a:ext cx="260154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600" dirty="0" smtClean="0"/>
              <a:t>© DLG Images</a:t>
            </a:r>
            <a:endParaRPr lang="en-US" sz="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8820" y="1600200"/>
            <a:ext cx="1634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S</a:t>
            </a:r>
            <a:r>
              <a:rPr lang="en-US" sz="5400" dirty="0" smtClean="0"/>
              <a:t>c</a:t>
            </a:r>
            <a:r>
              <a:rPr lang="en-US" sz="4000" dirty="0" smtClean="0"/>
              <a:t>a</a:t>
            </a:r>
            <a:r>
              <a:rPr lang="en-US" sz="3200" dirty="0" smtClean="0"/>
              <a:t>l</a:t>
            </a:r>
            <a:r>
              <a:rPr lang="en-US" sz="2000" dirty="0" smtClean="0"/>
              <a:t>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14329" y="2708196"/>
            <a:ext cx="3553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</a:t>
            </a:r>
            <a:r>
              <a:rPr lang="en-US" sz="4000" dirty="0" smtClean="0">
                <a:latin typeface="Bauhaus 93" panose="04030905020B02020C02" pitchFamily="82" charset="0"/>
              </a:rPr>
              <a:t>y</a:t>
            </a:r>
            <a:r>
              <a:rPr lang="en-US" sz="4000" dirty="0" smtClean="0">
                <a:latin typeface="Castellar" panose="020A0402060406010301" pitchFamily="18" charset="0"/>
              </a:rPr>
              <a:t>p</a:t>
            </a:r>
            <a:r>
              <a:rPr lang="en-US" sz="4000" dirty="0" smtClean="0">
                <a:latin typeface="Eras Bold ITC" panose="020B0907030504020204" pitchFamily="34" charset="0"/>
              </a:rPr>
              <a:t>o</a:t>
            </a:r>
            <a:r>
              <a:rPr lang="en-US" sz="4000" dirty="0" smtClean="0">
                <a:latin typeface="Chaparral Pro Light" panose="02060403030505090203" pitchFamily="18" charset="0"/>
              </a:rPr>
              <a:t>g</a:t>
            </a:r>
            <a:r>
              <a:rPr lang="en-US" sz="4000" dirty="0" smtClean="0">
                <a:latin typeface="Clementine" panose="02000000000000000000" pitchFamily="50" charset="0"/>
              </a:rPr>
              <a:t>r</a:t>
            </a:r>
            <a:r>
              <a:rPr lang="en-US" sz="4000" dirty="0" smtClean="0">
                <a:latin typeface="Graphite Std" panose="03020502040602020204" pitchFamily="66" charset="0"/>
              </a:rPr>
              <a:t>a</a:t>
            </a:r>
            <a:r>
              <a:rPr lang="en-US" sz="4000" dirty="0" smtClean="0">
                <a:latin typeface="Harrington" panose="04040505050A02020702" pitchFamily="82" charset="0"/>
              </a:rPr>
              <a:t>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1380" y="1769477"/>
            <a:ext cx="1905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C</a:t>
            </a:r>
            <a:r>
              <a:rPr lang="en-US" sz="4400" b="1" dirty="0" smtClean="0">
                <a:solidFill>
                  <a:schemeClr val="accent1"/>
                </a:solidFill>
              </a:rPr>
              <a:t>o</a:t>
            </a:r>
            <a:r>
              <a:rPr lang="en-US" sz="4400" b="1" dirty="0" smtClean="0">
                <a:solidFill>
                  <a:schemeClr val="accent3"/>
                </a:solidFill>
              </a:rPr>
              <a:t>l</a:t>
            </a:r>
            <a:r>
              <a:rPr lang="en-US" sz="4400" b="1" dirty="0" smtClean="0"/>
              <a:t>o</a:t>
            </a:r>
            <a:r>
              <a:rPr lang="en-US" sz="4400" b="1" dirty="0" smtClean="0">
                <a:solidFill>
                  <a:srgbClr val="C17945"/>
                </a:solidFill>
              </a:rPr>
              <a:t>r</a:t>
            </a:r>
            <a:endParaRPr lang="en-US" sz="4400" b="1" dirty="0">
              <a:solidFill>
                <a:srgbClr val="C1794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9680" y="3382859"/>
            <a:ext cx="2884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Tone (</a:t>
            </a:r>
            <a:r>
              <a:rPr lang="en-US" sz="3600" dirty="0" smtClean="0">
                <a:latin typeface="Comic Sans MS" panose="030F0702030302020204" pitchFamily="66" charset="0"/>
              </a:rPr>
              <a:t>Tone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67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">
  <a:themeElements>
    <a:clrScheme name="Custom 18">
      <a:dk1>
        <a:srgbClr val="292929"/>
      </a:dk1>
      <a:lt1>
        <a:srgbClr val="FFFFFF"/>
      </a:lt1>
      <a:dk2>
        <a:srgbClr val="990000"/>
      </a:dk2>
      <a:lt2>
        <a:srgbClr val="EDEBEB"/>
      </a:lt2>
      <a:accent1>
        <a:srgbClr val="006298"/>
      </a:accent1>
      <a:accent2>
        <a:srgbClr val="801E20"/>
      </a:accent2>
      <a:accent3>
        <a:srgbClr val="008264"/>
      </a:accent3>
      <a:accent4>
        <a:srgbClr val="512A44"/>
      </a:accent4>
      <a:accent5>
        <a:srgbClr val="83786F"/>
      </a:accent5>
      <a:accent6>
        <a:srgbClr val="FFFFFF"/>
      </a:accent6>
      <a:hlink>
        <a:srgbClr val="006298"/>
      </a:hlink>
      <a:folHlink>
        <a:srgbClr val="66435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-template" id="{9D3E1DA2-45CF-1849-9323-73C3FD8B0E2E}" vid="{CD383398-8D5E-F94E-A2A0-635E944338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sharepoint/v3/field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IU-template</Template>
  <TotalTime>677</TotalTime>
  <Words>803</Words>
  <Application>Microsoft Office PowerPoint</Application>
  <PresentationFormat>On-screen Show (16:9)</PresentationFormat>
  <Paragraphs>128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Bauhaus 93</vt:lpstr>
      <vt:lpstr>Calibri</vt:lpstr>
      <vt:lpstr>Castellar</vt:lpstr>
      <vt:lpstr>Chaparral Pro Light</vt:lpstr>
      <vt:lpstr>Clementine</vt:lpstr>
      <vt:lpstr>Comic Sans MS</vt:lpstr>
      <vt:lpstr>Eras Bold ITC</vt:lpstr>
      <vt:lpstr>Graphite Std</vt:lpstr>
      <vt:lpstr>Harrington</vt:lpstr>
      <vt:lpstr>Times New Roman</vt:lpstr>
      <vt:lpstr>Verdana</vt:lpstr>
      <vt:lpstr>Wingdings</vt:lpstr>
      <vt:lpstr>Main</vt:lpstr>
      <vt:lpstr>The Value of Visuals:  A Broader View of Standard 8</vt:lpstr>
      <vt:lpstr>General Standard 4</vt:lpstr>
      <vt:lpstr>Highlights of Specific Review Standards 4.1, 4.2, 4.5</vt:lpstr>
      <vt:lpstr>Instructional Materials</vt:lpstr>
      <vt:lpstr>General Standard 8</vt:lpstr>
      <vt:lpstr>Highlights of Specific Review Standards 8.1, 8.3, 8.4, 8.5</vt:lpstr>
      <vt:lpstr>Instructional Materials</vt:lpstr>
      <vt:lpstr>Design Elements</vt:lpstr>
      <vt:lpstr>Design Elements</vt:lpstr>
      <vt:lpstr>Design Elements: Scale</vt:lpstr>
      <vt:lpstr>Design Elements: Scale</vt:lpstr>
      <vt:lpstr>Design Elements: Typography</vt:lpstr>
      <vt:lpstr>Design Elements: Color</vt:lpstr>
      <vt:lpstr>Design Elements: Color</vt:lpstr>
      <vt:lpstr>Design Elements: Color</vt:lpstr>
      <vt:lpstr>Design Elements: Color</vt:lpstr>
      <vt:lpstr>Design Elements: Tone</vt:lpstr>
      <vt:lpstr>Design Elements: Color</vt:lpstr>
      <vt:lpstr>Design Elements: Color</vt:lpstr>
      <vt:lpstr>Activity</vt:lpstr>
      <vt:lpstr>PowerPoint Presentation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Unnecessarily extra long title of presentation</dc:title>
  <dc:creator>Petrina, Renee Michelle</dc:creator>
  <cp:lastModifiedBy>Lynch</cp:lastModifiedBy>
  <cp:revision>51</cp:revision>
  <cp:lastPrinted>2014-06-24T16:10:50Z</cp:lastPrinted>
  <dcterms:created xsi:type="dcterms:W3CDTF">2016-08-30T14:40:21Z</dcterms:created>
  <dcterms:modified xsi:type="dcterms:W3CDTF">2016-10-29T15:36:49Z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