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slideLayouts/slideLayout10.xml" ContentType="application/vnd.openxmlformats-officedocument.presentationml.slideLayout+xml"/>
  <Override PartName="/ppt/theme/theme10.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6" r:id="rId3"/>
    <p:sldMasterId id="2147483668" r:id="rId4"/>
    <p:sldMasterId id="2147483688" r:id="rId5"/>
    <p:sldMasterId id="2147483690" r:id="rId6"/>
    <p:sldMasterId id="2147483692" r:id="rId7"/>
    <p:sldMasterId id="2147483694" r:id="rId8"/>
    <p:sldMasterId id="2147483696" r:id="rId9"/>
    <p:sldMasterId id="2147483702" r:id="rId10"/>
    <p:sldMasterId id="2147483704" r:id="rId11"/>
  </p:sldMasterIdLst>
  <p:notesMasterIdLst>
    <p:notesMasterId r:id="rId54"/>
  </p:notesMasterIdLst>
  <p:handoutMasterIdLst>
    <p:handoutMasterId r:id="rId55"/>
  </p:handoutMasterIdLst>
  <p:sldIdLst>
    <p:sldId id="257" r:id="rId12"/>
    <p:sldId id="258" r:id="rId13"/>
    <p:sldId id="327" r:id="rId14"/>
    <p:sldId id="305" r:id="rId15"/>
    <p:sldId id="341" r:id="rId16"/>
    <p:sldId id="333" r:id="rId17"/>
    <p:sldId id="339" r:id="rId18"/>
    <p:sldId id="306" r:id="rId19"/>
    <p:sldId id="292" r:id="rId20"/>
    <p:sldId id="293" r:id="rId21"/>
    <p:sldId id="307" r:id="rId22"/>
    <p:sldId id="308" r:id="rId23"/>
    <p:sldId id="309" r:id="rId24"/>
    <p:sldId id="260" r:id="rId25"/>
    <p:sldId id="261" r:id="rId26"/>
    <p:sldId id="267" r:id="rId27"/>
    <p:sldId id="271" r:id="rId28"/>
    <p:sldId id="272" r:id="rId29"/>
    <p:sldId id="273" r:id="rId30"/>
    <p:sldId id="326" r:id="rId31"/>
    <p:sldId id="275" r:id="rId32"/>
    <p:sldId id="346" r:id="rId33"/>
    <p:sldId id="323" r:id="rId34"/>
    <p:sldId id="337" r:id="rId35"/>
    <p:sldId id="332" r:id="rId36"/>
    <p:sldId id="279" r:id="rId37"/>
    <p:sldId id="278" r:id="rId38"/>
    <p:sldId id="311" r:id="rId39"/>
    <p:sldId id="350" r:id="rId40"/>
    <p:sldId id="319" r:id="rId41"/>
    <p:sldId id="320" r:id="rId42"/>
    <p:sldId id="345" r:id="rId43"/>
    <p:sldId id="347" r:id="rId44"/>
    <p:sldId id="312" r:id="rId45"/>
    <p:sldId id="313" r:id="rId46"/>
    <p:sldId id="314" r:id="rId47"/>
    <p:sldId id="315" r:id="rId48"/>
    <p:sldId id="316" r:id="rId49"/>
    <p:sldId id="348" r:id="rId50"/>
    <p:sldId id="349" r:id="rId51"/>
    <p:sldId id="274" r:id="rId52"/>
    <p:sldId id="322"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2188296-92DC-4ABB-B06B-2DCF65A6772C}">
          <p14:sldIdLst>
            <p14:sldId id="257"/>
            <p14:sldId id="258"/>
            <p14:sldId id="327"/>
            <p14:sldId id="305"/>
            <p14:sldId id="341"/>
            <p14:sldId id="333"/>
            <p14:sldId id="339"/>
            <p14:sldId id="306"/>
            <p14:sldId id="292"/>
            <p14:sldId id="293"/>
            <p14:sldId id="307"/>
            <p14:sldId id="308"/>
            <p14:sldId id="309"/>
          </p14:sldIdLst>
        </p14:section>
        <p14:section name="Our Campus and Captioning Needs" id="{22693571-C885-4538-ADA0-0B8A56947F01}">
          <p14:sldIdLst>
            <p14:sldId id="260"/>
            <p14:sldId id="261"/>
            <p14:sldId id="267"/>
            <p14:sldId id="271"/>
            <p14:sldId id="272"/>
            <p14:sldId id="273"/>
            <p14:sldId id="326"/>
          </p14:sldIdLst>
        </p14:section>
        <p14:section name="Our Captioning Services" id="{5A4150EB-9641-4DA5-90EB-264111C0AABB}">
          <p14:sldIdLst>
            <p14:sldId id="275"/>
            <p14:sldId id="346"/>
            <p14:sldId id="323"/>
            <p14:sldId id="337"/>
            <p14:sldId id="332"/>
            <p14:sldId id="279"/>
            <p14:sldId id="278"/>
          </p14:sldIdLst>
        </p14:section>
        <p14:section name="Back-up Slides" id="{200CC865-7C88-43B9-B21D-4BAC93308660}">
          <p14:sldIdLst>
            <p14:sldId id="311"/>
            <p14:sldId id="350"/>
            <p14:sldId id="319"/>
            <p14:sldId id="320"/>
            <p14:sldId id="345"/>
            <p14:sldId id="347"/>
            <p14:sldId id="312"/>
            <p14:sldId id="313"/>
            <p14:sldId id="314"/>
            <p14:sldId id="315"/>
            <p14:sldId id="316"/>
            <p14:sldId id="348"/>
            <p14:sldId id="349"/>
            <p14:sldId id="274"/>
            <p14:sldId id="322"/>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1AF"/>
    <a:srgbClr val="FF00FF"/>
    <a:srgbClr val="CDDC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0" autoAdjust="0"/>
    <p:restoredTop sz="86417" autoAdjust="0"/>
  </p:normalViewPr>
  <p:slideViewPr>
    <p:cSldViewPr snapToGrid="0">
      <p:cViewPr varScale="1">
        <p:scale>
          <a:sx n="64" d="100"/>
          <a:sy n="64" d="100"/>
        </p:scale>
        <p:origin x="180" y="72"/>
      </p:cViewPr>
      <p:guideLst>
        <p:guide orient="horz" pos="2160"/>
        <p:guide pos="3840"/>
      </p:guideLst>
    </p:cSldViewPr>
  </p:slideViewPr>
  <p:outlineViewPr>
    <p:cViewPr>
      <p:scale>
        <a:sx n="33" d="100"/>
        <a:sy n="33" d="100"/>
      </p:scale>
      <p:origin x="0" y="7696"/>
    </p:cViewPr>
  </p:outlineViewPr>
  <p:notesTextViewPr>
    <p:cViewPr>
      <p:scale>
        <a:sx n="3" d="2"/>
        <a:sy n="3" d="2"/>
      </p:scale>
      <p:origin x="0" y="0"/>
    </p:cViewPr>
  </p:notesTextViewPr>
  <p:sorterViewPr>
    <p:cViewPr>
      <p:scale>
        <a:sx n="106" d="100"/>
        <a:sy n="10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9" Type="http://schemas.openxmlformats.org/officeDocument/2006/relationships/slide" Target="slides/slide28.xml"/><Relationship Id="rId21" Type="http://schemas.openxmlformats.org/officeDocument/2006/relationships/slide" Target="slides/slide10.xml"/><Relationship Id="rId34" Type="http://schemas.openxmlformats.org/officeDocument/2006/relationships/slide" Target="slides/slide23.xml"/><Relationship Id="rId42" Type="http://schemas.openxmlformats.org/officeDocument/2006/relationships/slide" Target="slides/slide31.xml"/><Relationship Id="rId47" Type="http://schemas.openxmlformats.org/officeDocument/2006/relationships/slide" Target="slides/slide36.xml"/><Relationship Id="rId50" Type="http://schemas.openxmlformats.org/officeDocument/2006/relationships/slide" Target="slides/slide39.xml"/><Relationship Id="rId55"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slide" Target="slides/slide27.xml"/><Relationship Id="rId46" Type="http://schemas.openxmlformats.org/officeDocument/2006/relationships/slide" Target="slides/slide35.xml"/><Relationship Id="rId59"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slide" Target="slides/slide18.xml"/><Relationship Id="rId41" Type="http://schemas.openxmlformats.org/officeDocument/2006/relationships/slide" Target="slides/slide3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slide" Target="slides/slide26.xml"/><Relationship Id="rId40" Type="http://schemas.openxmlformats.org/officeDocument/2006/relationships/slide" Target="slides/slide29.xml"/><Relationship Id="rId45" Type="http://schemas.openxmlformats.org/officeDocument/2006/relationships/slide" Target="slides/slide34.xml"/><Relationship Id="rId53" Type="http://schemas.openxmlformats.org/officeDocument/2006/relationships/slide" Target="slides/slide42.xml"/><Relationship Id="rId58"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slide" Target="slides/slide25.xml"/><Relationship Id="rId49" Type="http://schemas.openxmlformats.org/officeDocument/2006/relationships/slide" Target="slides/slide38.xml"/><Relationship Id="rId57" Type="http://schemas.openxmlformats.org/officeDocument/2006/relationships/viewProps" Target="viewProps.xml"/><Relationship Id="rId10" Type="http://schemas.openxmlformats.org/officeDocument/2006/relationships/slideMaster" Target="slideMasters/slideMaster10.xml"/><Relationship Id="rId19" Type="http://schemas.openxmlformats.org/officeDocument/2006/relationships/slide" Target="slides/slide8.xml"/><Relationship Id="rId31" Type="http://schemas.openxmlformats.org/officeDocument/2006/relationships/slide" Target="slides/slide20.xml"/><Relationship Id="rId44" Type="http://schemas.openxmlformats.org/officeDocument/2006/relationships/slide" Target="slides/slide33.xml"/><Relationship Id="rId52" Type="http://schemas.openxmlformats.org/officeDocument/2006/relationships/slide" Target="slides/slide4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slide" Target="slides/slide24.xml"/><Relationship Id="rId43" Type="http://schemas.openxmlformats.org/officeDocument/2006/relationships/slide" Target="slides/slide32.xml"/><Relationship Id="rId48" Type="http://schemas.openxmlformats.org/officeDocument/2006/relationships/slide" Target="slides/slide37.xml"/><Relationship Id="rId56" Type="http://schemas.openxmlformats.org/officeDocument/2006/relationships/presProps" Target="presProps.xml"/><Relationship Id="rId8" Type="http://schemas.openxmlformats.org/officeDocument/2006/relationships/slideMaster" Target="slideMasters/slideMaster8.xml"/><Relationship Id="rId51" Type="http://schemas.openxmlformats.org/officeDocument/2006/relationships/slide" Target="slides/slide40.xml"/><Relationship Id="rId3" Type="http://schemas.openxmlformats.org/officeDocument/2006/relationships/slideMaster" Target="slideMasters/slideMaster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1F865A-A6EB-4DB9-B642-AEA3A19B4ABC}" type="doc">
      <dgm:prSet loTypeId="urn:microsoft.com/office/officeart/2005/8/layout/arrow2" loCatId="process" qsTypeId="urn:microsoft.com/office/officeart/2005/8/quickstyle/simple1" qsCatId="simple" csTypeId="urn:microsoft.com/office/officeart/2005/8/colors/accent1_2" csCatId="accent1" phldr="1"/>
      <dgm:spPr/>
    </dgm:pt>
    <dgm:pt modelId="{934BF806-8BA3-436B-98A8-6E8FA069E726}">
      <dgm:prSet phldrT="[Text]" custT="1"/>
      <dgm:spPr/>
      <dgm:t>
        <a:bodyPr/>
        <a:lstStyle/>
        <a:p>
          <a:pPr algn="ctr"/>
          <a:r>
            <a:rPr lang="en-US" sz="2000" dirty="0" smtClean="0"/>
            <a:t>Needs Assessment 2012 - 2013</a:t>
          </a:r>
          <a:endParaRPr lang="en-US" sz="2000" dirty="0"/>
        </a:p>
      </dgm:t>
    </dgm:pt>
    <dgm:pt modelId="{09B9276A-A62F-48C9-80A0-9DFB333EAD85}" type="parTrans" cxnId="{A91A364F-C19E-4830-AE27-2A78443CBC94}">
      <dgm:prSet/>
      <dgm:spPr/>
      <dgm:t>
        <a:bodyPr/>
        <a:lstStyle/>
        <a:p>
          <a:endParaRPr lang="en-US" sz="2800"/>
        </a:p>
      </dgm:t>
    </dgm:pt>
    <dgm:pt modelId="{6DD27720-E79D-401C-B6D8-96EA3D3D4B52}" type="sibTrans" cxnId="{A91A364F-C19E-4830-AE27-2A78443CBC94}">
      <dgm:prSet/>
      <dgm:spPr/>
      <dgm:t>
        <a:bodyPr/>
        <a:lstStyle/>
        <a:p>
          <a:endParaRPr lang="en-US" sz="2800"/>
        </a:p>
      </dgm:t>
    </dgm:pt>
    <dgm:pt modelId="{80166402-9539-455D-9302-7FA9C113C0B5}">
      <dgm:prSet phldrT="[Text]" custT="1"/>
      <dgm:spPr/>
      <dgm:t>
        <a:bodyPr/>
        <a:lstStyle/>
        <a:p>
          <a:pPr algn="ctr"/>
          <a:r>
            <a:rPr lang="en-US" sz="2000" dirty="0" smtClean="0"/>
            <a:t>Pilot program</a:t>
          </a:r>
          <a:br>
            <a:rPr lang="en-US" sz="2000" dirty="0" smtClean="0"/>
          </a:br>
          <a:r>
            <a:rPr lang="en-US" sz="2000" dirty="0" smtClean="0"/>
            <a:t>Spring 2014</a:t>
          </a:r>
          <a:endParaRPr lang="en-US" sz="2000" dirty="0"/>
        </a:p>
      </dgm:t>
    </dgm:pt>
    <dgm:pt modelId="{72B7FDCE-6204-4854-A80C-7DE702D756D2}" type="parTrans" cxnId="{33F876DC-D4ED-4E3D-A692-B35CAECC68F2}">
      <dgm:prSet/>
      <dgm:spPr/>
      <dgm:t>
        <a:bodyPr/>
        <a:lstStyle/>
        <a:p>
          <a:endParaRPr lang="en-US" sz="2800"/>
        </a:p>
      </dgm:t>
    </dgm:pt>
    <dgm:pt modelId="{307364EE-4647-4732-961F-DE51703C76C9}" type="sibTrans" cxnId="{33F876DC-D4ED-4E3D-A692-B35CAECC68F2}">
      <dgm:prSet/>
      <dgm:spPr/>
      <dgm:t>
        <a:bodyPr/>
        <a:lstStyle/>
        <a:p>
          <a:endParaRPr lang="en-US" sz="2800"/>
        </a:p>
      </dgm:t>
    </dgm:pt>
    <dgm:pt modelId="{E556791C-8C85-4A18-9DDC-4ABCB676DA9D}">
      <dgm:prSet phldrT="[Text]" custT="1"/>
      <dgm:spPr/>
      <dgm:t>
        <a:bodyPr/>
        <a:lstStyle/>
        <a:p>
          <a:pPr algn="ctr"/>
          <a:r>
            <a:rPr lang="en-US" sz="2000" dirty="0" smtClean="0"/>
            <a:t>Official </a:t>
          </a:r>
          <a:br>
            <a:rPr lang="en-US" sz="2000" dirty="0" smtClean="0"/>
          </a:br>
          <a:r>
            <a:rPr lang="en-US" sz="2000" dirty="0" smtClean="0"/>
            <a:t>Roll-out </a:t>
          </a:r>
          <a:br>
            <a:rPr lang="en-US" sz="2000" dirty="0" smtClean="0"/>
          </a:br>
          <a:r>
            <a:rPr lang="en-US" sz="2000" dirty="0" smtClean="0"/>
            <a:t>Fall 2014 </a:t>
          </a:r>
          <a:endParaRPr lang="en-US" sz="2000" dirty="0"/>
        </a:p>
      </dgm:t>
    </dgm:pt>
    <dgm:pt modelId="{3AA3AB28-869A-4FBC-ACBC-6F5E27196E22}" type="parTrans" cxnId="{3B59F39E-F04C-4935-ABB7-76D41D3897C4}">
      <dgm:prSet/>
      <dgm:spPr/>
      <dgm:t>
        <a:bodyPr/>
        <a:lstStyle/>
        <a:p>
          <a:endParaRPr lang="en-US" sz="2800"/>
        </a:p>
      </dgm:t>
    </dgm:pt>
    <dgm:pt modelId="{B6444A22-DD18-4C35-8FA9-55507D3822CF}" type="sibTrans" cxnId="{3B59F39E-F04C-4935-ABB7-76D41D3897C4}">
      <dgm:prSet/>
      <dgm:spPr/>
      <dgm:t>
        <a:bodyPr/>
        <a:lstStyle/>
        <a:p>
          <a:endParaRPr lang="en-US" sz="2800"/>
        </a:p>
      </dgm:t>
    </dgm:pt>
    <dgm:pt modelId="{37AE88DF-5FA7-4A78-BDB7-69C0E92C2656}" type="pres">
      <dgm:prSet presAssocID="{0D1F865A-A6EB-4DB9-B642-AEA3A19B4ABC}" presName="arrowDiagram" presStyleCnt="0">
        <dgm:presLayoutVars>
          <dgm:chMax val="5"/>
          <dgm:dir/>
          <dgm:resizeHandles val="exact"/>
        </dgm:presLayoutVars>
      </dgm:prSet>
      <dgm:spPr/>
    </dgm:pt>
    <dgm:pt modelId="{83888EB8-97B3-4682-8AC6-E463B3582699}" type="pres">
      <dgm:prSet presAssocID="{0D1F865A-A6EB-4DB9-B642-AEA3A19B4ABC}" presName="arrow" presStyleLbl="bgShp" presStyleIdx="0" presStyleCnt="1"/>
      <dgm:spPr/>
    </dgm:pt>
    <dgm:pt modelId="{1E96026B-44F9-422E-BDDC-DEABDF41FBCA}" type="pres">
      <dgm:prSet presAssocID="{0D1F865A-A6EB-4DB9-B642-AEA3A19B4ABC}" presName="arrowDiagram3" presStyleCnt="0"/>
      <dgm:spPr/>
    </dgm:pt>
    <dgm:pt modelId="{C03552BD-E0BA-486F-B626-7A51ECC6BBA6}" type="pres">
      <dgm:prSet presAssocID="{934BF806-8BA3-436B-98A8-6E8FA069E726}" presName="bullet3a" presStyleLbl="node1" presStyleIdx="0" presStyleCnt="3"/>
      <dgm:spPr/>
    </dgm:pt>
    <dgm:pt modelId="{CE9BD448-02C7-430C-90CC-1E1353C8BFE4}" type="pres">
      <dgm:prSet presAssocID="{934BF806-8BA3-436B-98A8-6E8FA069E726}" presName="textBox3a" presStyleLbl="revTx" presStyleIdx="0" presStyleCnt="3" custScaleX="89488" custScaleY="77430">
        <dgm:presLayoutVars>
          <dgm:bulletEnabled val="1"/>
        </dgm:presLayoutVars>
      </dgm:prSet>
      <dgm:spPr/>
      <dgm:t>
        <a:bodyPr/>
        <a:lstStyle/>
        <a:p>
          <a:endParaRPr lang="en-US"/>
        </a:p>
      </dgm:t>
    </dgm:pt>
    <dgm:pt modelId="{B0FA234F-98F7-4F87-BBDE-7F0516DCF9F5}" type="pres">
      <dgm:prSet presAssocID="{80166402-9539-455D-9302-7FA9C113C0B5}" presName="bullet3b" presStyleLbl="node1" presStyleIdx="1" presStyleCnt="3"/>
      <dgm:spPr/>
    </dgm:pt>
    <dgm:pt modelId="{86CDC9DE-B458-4F05-969A-3A4EFFD5EB26}" type="pres">
      <dgm:prSet presAssocID="{80166402-9539-455D-9302-7FA9C113C0B5}" presName="textBox3b" presStyleLbl="revTx" presStyleIdx="1" presStyleCnt="3" custScaleX="94581" custScaleY="42476" custLinFactNeighborX="-6296" custLinFactNeighborY="-22151">
        <dgm:presLayoutVars>
          <dgm:bulletEnabled val="1"/>
        </dgm:presLayoutVars>
      </dgm:prSet>
      <dgm:spPr/>
      <dgm:t>
        <a:bodyPr/>
        <a:lstStyle/>
        <a:p>
          <a:endParaRPr lang="en-US"/>
        </a:p>
      </dgm:t>
    </dgm:pt>
    <dgm:pt modelId="{05482F3C-42F0-4A56-ACB6-21A3C11424E3}" type="pres">
      <dgm:prSet presAssocID="{E556791C-8C85-4A18-9DDC-4ABCB676DA9D}" presName="bullet3c" presStyleLbl="node1" presStyleIdx="2" presStyleCnt="3" custLinFactNeighborX="3219" custLinFactNeighborY="1861"/>
      <dgm:spPr/>
    </dgm:pt>
    <dgm:pt modelId="{18757E4B-6056-407C-8A6D-7AADD54BAA7E}" type="pres">
      <dgm:prSet presAssocID="{E556791C-8C85-4A18-9DDC-4ABCB676DA9D}" presName="textBox3c" presStyleLbl="revTx" presStyleIdx="2" presStyleCnt="3" custScaleX="86387" custScaleY="32820" custLinFactNeighborX="-15691" custLinFactNeighborY="-19748">
        <dgm:presLayoutVars>
          <dgm:bulletEnabled val="1"/>
        </dgm:presLayoutVars>
      </dgm:prSet>
      <dgm:spPr/>
      <dgm:t>
        <a:bodyPr/>
        <a:lstStyle/>
        <a:p>
          <a:endParaRPr lang="en-US"/>
        </a:p>
      </dgm:t>
    </dgm:pt>
  </dgm:ptLst>
  <dgm:cxnLst>
    <dgm:cxn modelId="{33F876DC-D4ED-4E3D-A692-B35CAECC68F2}" srcId="{0D1F865A-A6EB-4DB9-B642-AEA3A19B4ABC}" destId="{80166402-9539-455D-9302-7FA9C113C0B5}" srcOrd="1" destOrd="0" parTransId="{72B7FDCE-6204-4854-A80C-7DE702D756D2}" sibTransId="{307364EE-4647-4732-961F-DE51703C76C9}"/>
    <dgm:cxn modelId="{A91A364F-C19E-4830-AE27-2A78443CBC94}" srcId="{0D1F865A-A6EB-4DB9-B642-AEA3A19B4ABC}" destId="{934BF806-8BA3-436B-98A8-6E8FA069E726}" srcOrd="0" destOrd="0" parTransId="{09B9276A-A62F-48C9-80A0-9DFB333EAD85}" sibTransId="{6DD27720-E79D-401C-B6D8-96EA3D3D4B52}"/>
    <dgm:cxn modelId="{91A6EB00-9F6F-4FA3-87C6-C4E236544037}" type="presOf" srcId="{934BF806-8BA3-436B-98A8-6E8FA069E726}" destId="{CE9BD448-02C7-430C-90CC-1E1353C8BFE4}" srcOrd="0" destOrd="0" presId="urn:microsoft.com/office/officeart/2005/8/layout/arrow2"/>
    <dgm:cxn modelId="{8D044EDC-9C66-4242-890D-98F243112A49}" type="presOf" srcId="{0D1F865A-A6EB-4DB9-B642-AEA3A19B4ABC}" destId="{37AE88DF-5FA7-4A78-BDB7-69C0E92C2656}" srcOrd="0" destOrd="0" presId="urn:microsoft.com/office/officeart/2005/8/layout/arrow2"/>
    <dgm:cxn modelId="{3B59F39E-F04C-4935-ABB7-76D41D3897C4}" srcId="{0D1F865A-A6EB-4DB9-B642-AEA3A19B4ABC}" destId="{E556791C-8C85-4A18-9DDC-4ABCB676DA9D}" srcOrd="2" destOrd="0" parTransId="{3AA3AB28-869A-4FBC-ACBC-6F5E27196E22}" sibTransId="{B6444A22-DD18-4C35-8FA9-55507D3822CF}"/>
    <dgm:cxn modelId="{7BBED52A-2824-468E-A841-737CF4111E93}" type="presOf" srcId="{E556791C-8C85-4A18-9DDC-4ABCB676DA9D}" destId="{18757E4B-6056-407C-8A6D-7AADD54BAA7E}" srcOrd="0" destOrd="0" presId="urn:microsoft.com/office/officeart/2005/8/layout/arrow2"/>
    <dgm:cxn modelId="{D5B4AD7B-3761-41D5-A5BF-B4A18D7C0F13}" type="presOf" srcId="{80166402-9539-455D-9302-7FA9C113C0B5}" destId="{86CDC9DE-B458-4F05-969A-3A4EFFD5EB26}" srcOrd="0" destOrd="0" presId="urn:microsoft.com/office/officeart/2005/8/layout/arrow2"/>
    <dgm:cxn modelId="{8ABDE85E-0ADA-4FE0-8FEB-DECE0667F9A9}" type="presParOf" srcId="{37AE88DF-5FA7-4A78-BDB7-69C0E92C2656}" destId="{83888EB8-97B3-4682-8AC6-E463B3582699}" srcOrd="0" destOrd="0" presId="urn:microsoft.com/office/officeart/2005/8/layout/arrow2"/>
    <dgm:cxn modelId="{90650692-9B30-421B-A05C-0C5EE8CDA0B9}" type="presParOf" srcId="{37AE88DF-5FA7-4A78-BDB7-69C0E92C2656}" destId="{1E96026B-44F9-422E-BDDC-DEABDF41FBCA}" srcOrd="1" destOrd="0" presId="urn:microsoft.com/office/officeart/2005/8/layout/arrow2"/>
    <dgm:cxn modelId="{25EE3131-6588-4FE7-858C-3AD312ED7941}" type="presParOf" srcId="{1E96026B-44F9-422E-BDDC-DEABDF41FBCA}" destId="{C03552BD-E0BA-486F-B626-7A51ECC6BBA6}" srcOrd="0" destOrd="0" presId="urn:microsoft.com/office/officeart/2005/8/layout/arrow2"/>
    <dgm:cxn modelId="{BA0B9A09-08CE-41CC-A28C-29F893701082}" type="presParOf" srcId="{1E96026B-44F9-422E-BDDC-DEABDF41FBCA}" destId="{CE9BD448-02C7-430C-90CC-1E1353C8BFE4}" srcOrd="1" destOrd="0" presId="urn:microsoft.com/office/officeart/2005/8/layout/arrow2"/>
    <dgm:cxn modelId="{756D7D59-A296-4877-90FA-C6C60B8F0636}" type="presParOf" srcId="{1E96026B-44F9-422E-BDDC-DEABDF41FBCA}" destId="{B0FA234F-98F7-4F87-BBDE-7F0516DCF9F5}" srcOrd="2" destOrd="0" presId="urn:microsoft.com/office/officeart/2005/8/layout/arrow2"/>
    <dgm:cxn modelId="{03F6278D-7602-4A90-9B6E-10E19FEA274B}" type="presParOf" srcId="{1E96026B-44F9-422E-BDDC-DEABDF41FBCA}" destId="{86CDC9DE-B458-4F05-969A-3A4EFFD5EB26}" srcOrd="3" destOrd="0" presId="urn:microsoft.com/office/officeart/2005/8/layout/arrow2"/>
    <dgm:cxn modelId="{7A811011-8A5A-49E2-BA54-A5331A3344A9}" type="presParOf" srcId="{1E96026B-44F9-422E-BDDC-DEABDF41FBCA}" destId="{05482F3C-42F0-4A56-ACB6-21A3C11424E3}" srcOrd="4" destOrd="0" presId="urn:microsoft.com/office/officeart/2005/8/layout/arrow2"/>
    <dgm:cxn modelId="{A3BB9CAA-B3B4-4365-9EED-4AD1220069D0}" type="presParOf" srcId="{1E96026B-44F9-422E-BDDC-DEABDF41FBCA}" destId="{18757E4B-6056-407C-8A6D-7AADD54BAA7E}" srcOrd="5"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D45BAC5-E456-414C-96B5-C1DF99A0832C}" type="datetimeFigureOut">
              <a:rPr lang="en-US" smtClean="0"/>
              <a:t>4/1/2015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4586843-E8B3-AA4E-991C-8EC35573A8C5}" type="slidenum">
              <a:rPr lang="en-US" smtClean="0"/>
              <a:t>‹#›</a:t>
            </a:fld>
            <a:endParaRPr lang="en-US"/>
          </a:p>
        </p:txBody>
      </p:sp>
    </p:spTree>
    <p:extLst>
      <p:ext uri="{BB962C8B-B14F-4D97-AF65-F5344CB8AC3E}">
        <p14:creationId xmlns:p14="http://schemas.microsoft.com/office/powerpoint/2010/main" val="37053831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440365-B216-42EF-A28A-1B7653037C4C}" type="datetimeFigureOut">
              <a:rPr lang="en-US" smtClean="0"/>
              <a:t>4/1/2015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75EFA3-6C1B-420B-8635-3423CCCEA8C5}" type="slidenum">
              <a:rPr lang="en-US" smtClean="0"/>
              <a:t>‹#›</a:t>
            </a:fld>
            <a:endParaRPr lang="en-US"/>
          </a:p>
        </p:txBody>
      </p:sp>
    </p:spTree>
    <p:extLst>
      <p:ext uri="{BB962C8B-B14F-4D97-AF65-F5344CB8AC3E}">
        <p14:creationId xmlns:p14="http://schemas.microsoft.com/office/powerpoint/2010/main" val="275470632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75EFA3-6C1B-420B-8635-3423CCCEA8C5}" type="slidenum">
              <a:rPr lang="en-US" smtClean="0"/>
              <a:t>2</a:t>
            </a:fld>
            <a:endParaRPr lang="en-US"/>
          </a:p>
        </p:txBody>
      </p:sp>
    </p:spTree>
    <p:extLst>
      <p:ext uri="{BB962C8B-B14F-4D97-AF65-F5344CB8AC3E}">
        <p14:creationId xmlns:p14="http://schemas.microsoft.com/office/powerpoint/2010/main" val="106696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75EFA3-6C1B-420B-8635-3423CCCEA8C5}" type="slidenum">
              <a:rPr lang="en-US" smtClean="0"/>
              <a:t>6</a:t>
            </a:fld>
            <a:endParaRPr lang="en-US"/>
          </a:p>
        </p:txBody>
      </p:sp>
    </p:spTree>
    <p:extLst>
      <p:ext uri="{BB962C8B-B14F-4D97-AF65-F5344CB8AC3E}">
        <p14:creationId xmlns:p14="http://schemas.microsoft.com/office/powerpoint/2010/main" val="826404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 6 X 2 table describe</a:t>
            </a:r>
            <a:r>
              <a:rPr lang="en-US" baseline="0" dirty="0" smtClean="0"/>
              <a:t>s the source video format in total number and percentage distribution. The source format options are: </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Electronic files (e.g., m4v, Flash, QT, WM, Real media): 45%</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DVD: 30% </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Other: 14% (No videos 6; YouTube 5; </a:t>
            </a:r>
            <a:r>
              <a:rPr lang="en-US" baseline="0" dirty="0" err="1" smtClean="0"/>
              <a:t>Camtasia</a:t>
            </a:r>
            <a:r>
              <a:rPr lang="en-US" baseline="0" dirty="0" smtClean="0"/>
              <a:t> 2; video from online sources 2; Internet; Links on Internet/web; Collaborate, </a:t>
            </a:r>
            <a:r>
              <a:rPr lang="en-US" baseline="0" dirty="0" err="1" smtClean="0"/>
              <a:t>telelpresence</a:t>
            </a:r>
            <a:r>
              <a:rPr lang="en-US" baseline="0" dirty="0" smtClean="0"/>
              <a:t>; AT video, WebEx recordings, Captivate)</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VHS tape: 11% </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Blue Ray: 1 %</a:t>
            </a:r>
            <a:endParaRPr lang="en-US" dirty="0" smtClean="0"/>
          </a:p>
        </p:txBody>
      </p:sp>
      <p:sp>
        <p:nvSpPr>
          <p:cNvPr id="4" name="Slide Number Placeholder 3"/>
          <p:cNvSpPr>
            <a:spLocks noGrp="1"/>
          </p:cNvSpPr>
          <p:nvPr>
            <p:ph type="sldNum" sz="quarter" idx="10"/>
          </p:nvPr>
        </p:nvSpPr>
        <p:spPr/>
        <p:txBody>
          <a:bodyPr/>
          <a:lstStyle/>
          <a:p>
            <a:fld id="{6EB332B2-BB64-4F4E-9506-7AF67BFC02F6}"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39465205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rgbClr val="C00000"/>
                </a:solidFill>
              </a:rPr>
              <a:t>Copyright is an important issue.  It determines how or whether we can add captions to their videos……</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 6 X 2 table describes the copyright ownership of</a:t>
            </a:r>
            <a:r>
              <a:rPr lang="en-US" baseline="0" dirty="0" smtClean="0"/>
              <a:t> the videos faculty need captioned.</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44%: No copyright for any of it</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23%: Yes for everything I need captioned</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13%: Yes for some, no for others</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12%: Not sure </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9%: Other (NA 4; DVDs are already captioned; do not use video; shared; use videos from MLK library and linked to my website)</a:t>
            </a:r>
            <a:endParaRPr lang="en-US" dirty="0" smtClean="0"/>
          </a:p>
          <a:p>
            <a:endParaRPr lang="en-US" dirty="0"/>
          </a:p>
        </p:txBody>
      </p:sp>
      <p:sp>
        <p:nvSpPr>
          <p:cNvPr id="4" name="Slide Number Placeholder 3"/>
          <p:cNvSpPr>
            <a:spLocks noGrp="1"/>
          </p:cNvSpPr>
          <p:nvPr>
            <p:ph type="sldNum" sz="quarter" idx="10"/>
          </p:nvPr>
        </p:nvSpPr>
        <p:spPr/>
        <p:txBody>
          <a:bodyPr/>
          <a:lstStyle/>
          <a:p>
            <a:fld id="{6EB332B2-BB64-4F4E-9506-7AF67BFC02F6}"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550759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6 X 2 table describe</a:t>
            </a:r>
            <a:r>
              <a:rPr lang="en-US" baseline="0" dirty="0" smtClean="0"/>
              <a:t>s the play-back methods faculty plan to use in terms of total number and percentage distribution. The play-back methods include: </a:t>
            </a:r>
          </a:p>
          <a:p>
            <a:pPr marL="228600" indent="-228600">
              <a:buAutoNum type="arabicParenR"/>
            </a:pPr>
            <a:r>
              <a:rPr lang="en-US" baseline="0" dirty="0" smtClean="0"/>
              <a:t>37%: Electronic files played from a computer</a:t>
            </a:r>
          </a:p>
          <a:p>
            <a:pPr marL="228600" indent="-228600">
              <a:buAutoNum type="arabicParenR"/>
            </a:pPr>
            <a:r>
              <a:rPr lang="en-US" baseline="0" dirty="0" smtClean="0"/>
              <a:t>30%:streamed online</a:t>
            </a:r>
          </a:p>
          <a:p>
            <a:pPr marL="228600" indent="-228600">
              <a:buAutoNum type="arabicParenR"/>
            </a:pPr>
            <a:r>
              <a:rPr lang="en-US" baseline="0" dirty="0" smtClean="0"/>
              <a:t>26%: DVD</a:t>
            </a:r>
          </a:p>
          <a:p>
            <a:pPr marL="228600" indent="-228600">
              <a:buAutoNum type="arabicParenR"/>
            </a:pPr>
            <a:r>
              <a:rPr lang="en-US" baseline="0" dirty="0" smtClean="0"/>
              <a:t>8%: other formats (NA 5; assume DVD is the best; Campus videos; DVD at IRC. They play it for us; do not use video; VHS tape)</a:t>
            </a:r>
          </a:p>
          <a:p>
            <a:pPr marL="228600" indent="-228600">
              <a:buAutoNum type="arabicParenR"/>
            </a:pPr>
            <a:r>
              <a:rPr lang="en-US" baseline="0" dirty="0" smtClean="0"/>
              <a:t>0%: </a:t>
            </a:r>
            <a:r>
              <a:rPr lang="en-US" baseline="0" dirty="0" err="1" smtClean="0"/>
              <a:t>Blu</a:t>
            </a:r>
            <a:r>
              <a:rPr lang="en-US" baseline="0" dirty="0" smtClean="0"/>
              <a:t> Ray</a:t>
            </a:r>
            <a:endParaRPr lang="en-US" dirty="0"/>
          </a:p>
        </p:txBody>
      </p:sp>
      <p:sp>
        <p:nvSpPr>
          <p:cNvPr id="4" name="Slide Number Placeholder 3"/>
          <p:cNvSpPr>
            <a:spLocks noGrp="1"/>
          </p:cNvSpPr>
          <p:nvPr>
            <p:ph type="sldNum" sz="quarter" idx="10"/>
          </p:nvPr>
        </p:nvSpPr>
        <p:spPr/>
        <p:txBody>
          <a:bodyPr/>
          <a:lstStyle/>
          <a:p>
            <a:fld id="{6EB332B2-BB64-4F4E-9506-7AF67BFC02F6}"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862237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75EFA3-6C1B-420B-8635-3423CCCEA8C5}" type="slidenum">
              <a:rPr lang="en-US" smtClean="0"/>
              <a:t>20</a:t>
            </a:fld>
            <a:endParaRPr lang="en-US"/>
          </a:p>
        </p:txBody>
      </p:sp>
    </p:spTree>
    <p:extLst>
      <p:ext uri="{BB962C8B-B14F-4D97-AF65-F5344CB8AC3E}">
        <p14:creationId xmlns:p14="http://schemas.microsoft.com/office/powerpoint/2010/main" val="30223986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easy part….</a:t>
            </a:r>
            <a:endParaRPr lang="en-US" dirty="0"/>
          </a:p>
        </p:txBody>
      </p:sp>
      <p:sp>
        <p:nvSpPr>
          <p:cNvPr id="4" name="Slide Number Placeholder 3"/>
          <p:cNvSpPr>
            <a:spLocks noGrp="1"/>
          </p:cNvSpPr>
          <p:nvPr>
            <p:ph type="sldNum" sz="quarter" idx="10"/>
          </p:nvPr>
        </p:nvSpPr>
        <p:spPr/>
        <p:txBody>
          <a:bodyPr/>
          <a:lstStyle/>
          <a:p>
            <a:fld id="{A375EFA3-6C1B-420B-8635-3423CCCEA8C5}" type="slidenum">
              <a:rPr lang="en-US" smtClean="0"/>
              <a:t>24</a:t>
            </a:fld>
            <a:endParaRPr lang="en-US"/>
          </a:p>
        </p:txBody>
      </p:sp>
    </p:spTree>
    <p:extLst>
      <p:ext uri="{BB962C8B-B14F-4D97-AF65-F5344CB8AC3E}">
        <p14:creationId xmlns:p14="http://schemas.microsoft.com/office/powerpoint/2010/main" val="4099354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
        <p:nvSpPr>
          <p:cNvPr id="3277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ＭＳ Ｐゴシック" pitchFamily="-16" charset="-128"/>
              </a:defRPr>
            </a:lvl1pPr>
            <a:lvl2pPr marL="729043" indent="-280400">
              <a:defRPr sz="2400">
                <a:solidFill>
                  <a:schemeClr val="tx1"/>
                </a:solidFill>
                <a:latin typeface="Arial" charset="0"/>
                <a:ea typeface="ＭＳ Ｐゴシック" pitchFamily="-16" charset="-128"/>
              </a:defRPr>
            </a:lvl2pPr>
            <a:lvl3pPr marL="1121604" indent="-224321">
              <a:defRPr sz="2400">
                <a:solidFill>
                  <a:schemeClr val="tx1"/>
                </a:solidFill>
                <a:latin typeface="Arial" charset="0"/>
                <a:ea typeface="ＭＳ Ｐゴシック" pitchFamily="-16" charset="-128"/>
              </a:defRPr>
            </a:lvl3pPr>
            <a:lvl4pPr marL="1570245" indent="-224321">
              <a:defRPr sz="2400">
                <a:solidFill>
                  <a:schemeClr val="tx1"/>
                </a:solidFill>
                <a:latin typeface="Arial" charset="0"/>
                <a:ea typeface="ＭＳ Ｐゴシック" pitchFamily="-16" charset="-128"/>
              </a:defRPr>
            </a:lvl4pPr>
            <a:lvl5pPr marL="2018887" indent="-224321">
              <a:defRPr sz="2400">
                <a:solidFill>
                  <a:schemeClr val="tx1"/>
                </a:solidFill>
                <a:latin typeface="Arial" charset="0"/>
                <a:ea typeface="ＭＳ Ｐゴシック" pitchFamily="-16" charset="-128"/>
              </a:defRPr>
            </a:lvl5pPr>
            <a:lvl6pPr marL="2467528" indent="-224321" eaLnBrk="0" fontAlgn="base" hangingPunct="0">
              <a:spcBef>
                <a:spcPct val="0"/>
              </a:spcBef>
              <a:spcAft>
                <a:spcPct val="0"/>
              </a:spcAft>
              <a:defRPr sz="2400">
                <a:solidFill>
                  <a:schemeClr val="tx1"/>
                </a:solidFill>
                <a:latin typeface="Arial" charset="0"/>
                <a:ea typeface="ＭＳ Ｐゴシック" pitchFamily="-16" charset="-128"/>
              </a:defRPr>
            </a:lvl6pPr>
            <a:lvl7pPr marL="2916168" indent="-224321" eaLnBrk="0" fontAlgn="base" hangingPunct="0">
              <a:spcBef>
                <a:spcPct val="0"/>
              </a:spcBef>
              <a:spcAft>
                <a:spcPct val="0"/>
              </a:spcAft>
              <a:defRPr sz="2400">
                <a:solidFill>
                  <a:schemeClr val="tx1"/>
                </a:solidFill>
                <a:latin typeface="Arial" charset="0"/>
                <a:ea typeface="ＭＳ Ｐゴシック" pitchFamily="-16" charset="-128"/>
              </a:defRPr>
            </a:lvl7pPr>
            <a:lvl8pPr marL="3364811" indent="-224321" eaLnBrk="0" fontAlgn="base" hangingPunct="0">
              <a:spcBef>
                <a:spcPct val="0"/>
              </a:spcBef>
              <a:spcAft>
                <a:spcPct val="0"/>
              </a:spcAft>
              <a:defRPr sz="2400">
                <a:solidFill>
                  <a:schemeClr val="tx1"/>
                </a:solidFill>
                <a:latin typeface="Arial" charset="0"/>
                <a:ea typeface="ＭＳ Ｐゴシック" pitchFamily="-16" charset="-128"/>
              </a:defRPr>
            </a:lvl8pPr>
            <a:lvl9pPr marL="3813452" indent="-224321" eaLnBrk="0" fontAlgn="base" hangingPunct="0">
              <a:spcBef>
                <a:spcPct val="0"/>
              </a:spcBef>
              <a:spcAft>
                <a:spcPct val="0"/>
              </a:spcAft>
              <a:defRPr sz="2400">
                <a:solidFill>
                  <a:schemeClr val="tx1"/>
                </a:solidFill>
                <a:latin typeface="Arial" charset="0"/>
                <a:ea typeface="ＭＳ Ｐゴシック" pitchFamily="-16" charset="-128"/>
              </a:defRPr>
            </a:lvl9pPr>
          </a:lstStyle>
          <a:p>
            <a:fld id="{9576370B-0FAF-48DD-B8BE-C22BFCFBDCC0}" type="slidenum">
              <a:rPr lang="en-US" sz="1200">
                <a:solidFill>
                  <a:srgbClr val="000000"/>
                </a:solidFill>
              </a:rPr>
              <a:pPr/>
              <a:t>27</a:t>
            </a:fld>
            <a:endParaRPr lang="en-US" sz="1200">
              <a:solidFill>
                <a:srgbClr val="000000"/>
              </a:solidFill>
            </a:endParaRPr>
          </a:p>
        </p:txBody>
      </p:sp>
    </p:spTree>
    <p:extLst>
      <p:ext uri="{BB962C8B-B14F-4D97-AF65-F5344CB8AC3E}">
        <p14:creationId xmlns:p14="http://schemas.microsoft.com/office/powerpoint/2010/main" val="1120915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 7 X 2 table describe</a:t>
            </a:r>
            <a:r>
              <a:rPr lang="en-US" baseline="0" dirty="0" smtClean="0"/>
              <a:t>s the instructional/pedagogy methods faculty plan to use in terms of total number and percentage distribution. The instructional/pedagogy methods include: </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28%: Play back from a computer in classroom</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22%: Upload to Canvas</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15%: Provide students with links and expect them to find and vide the video on their own</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14%: Play back from DVD or Blue Ray in classroom</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11%: Upload to a website</a:t>
            </a:r>
          </a:p>
          <a:p>
            <a:pPr marL="228600" marR="0" indent="-228600" algn="l" defTabSz="457200" rtl="0" eaLnBrk="1" fontAlgn="auto" latinLnBrk="0" hangingPunct="1">
              <a:lnSpc>
                <a:spcPct val="100000"/>
              </a:lnSpc>
              <a:spcBef>
                <a:spcPts val="0"/>
              </a:spcBef>
              <a:spcAft>
                <a:spcPts val="0"/>
              </a:spcAft>
              <a:buClrTx/>
              <a:buSzTx/>
              <a:buFontTx/>
              <a:buAutoNum type="arabicParenR"/>
              <a:tabLst/>
              <a:defRPr/>
            </a:pPr>
            <a:r>
              <a:rPr lang="en-US" baseline="0" dirty="0" smtClean="0"/>
              <a:t>10%: other (NA 8; do not show video; YouTube 3; Link from MLK; Use it </a:t>
            </a:r>
            <a:r>
              <a:rPr lang="en-US" baseline="0" dirty="0" err="1" smtClean="0"/>
              <a:t>duing</a:t>
            </a:r>
            <a:r>
              <a:rPr lang="en-US" baseline="0" dirty="0" smtClean="0"/>
              <a:t> lecture; IRC shows it on TV in the classroom)</a:t>
            </a:r>
            <a:endParaRPr lang="en-US" dirty="0" smtClean="0"/>
          </a:p>
          <a:p>
            <a:endParaRPr lang="en-US" dirty="0"/>
          </a:p>
        </p:txBody>
      </p:sp>
      <p:sp>
        <p:nvSpPr>
          <p:cNvPr id="4" name="Slide Number Placeholder 3"/>
          <p:cNvSpPr>
            <a:spLocks noGrp="1"/>
          </p:cNvSpPr>
          <p:nvPr>
            <p:ph type="sldNum" sz="quarter" idx="10"/>
          </p:nvPr>
        </p:nvSpPr>
        <p:spPr/>
        <p:txBody>
          <a:bodyPr/>
          <a:lstStyle/>
          <a:p>
            <a:fld id="{6EB332B2-BB64-4F4E-9506-7AF67BFC02F6}" type="slidenum">
              <a:rPr lang="en-US" smtClean="0">
                <a:solidFill>
                  <a:prstClr val="black"/>
                </a:solidFill>
              </a:rPr>
              <a:pPr/>
              <a:t>41</a:t>
            </a:fld>
            <a:endParaRPr lang="en-US">
              <a:solidFill>
                <a:prstClr val="black"/>
              </a:solidFill>
            </a:endParaRPr>
          </a:p>
        </p:txBody>
      </p:sp>
    </p:spTree>
    <p:extLst>
      <p:ext uri="{BB962C8B-B14F-4D97-AF65-F5344CB8AC3E}">
        <p14:creationId xmlns:p14="http://schemas.microsoft.com/office/powerpoint/2010/main" val="826579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b="1" i="0">
                <a:latin typeface="Arial"/>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b="1" i="0">
                <a:solidFill>
                  <a:schemeClr val="tx1"/>
                </a:solidFill>
                <a:latin typeface="Bookman Old Style"/>
                <a:cs typeface="Bookman Old Style"/>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pPr defTabSz="457200"/>
            <a:endParaRPr lang="en-US">
              <a:solidFill>
                <a:prstClr val="black"/>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San Jose State University </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E82B649-9E62-D04D-8142-E7B3662BE54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02280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grpSp>
        <p:nvGrpSpPr>
          <p:cNvPr id="4" name="Group 3"/>
          <p:cNvGrpSpPr/>
          <p:nvPr userDrawn="1"/>
        </p:nvGrpSpPr>
        <p:grpSpPr>
          <a:xfrm>
            <a:off x="0" y="1"/>
            <a:ext cx="12293600" cy="6867269"/>
            <a:chOff x="0" y="0"/>
            <a:chExt cx="9220200" cy="6867269"/>
          </a:xfrm>
        </p:grpSpPr>
        <p:pic>
          <p:nvPicPr>
            <p:cNvPr id="7" name="Picture 6" descr="tower 23% and fad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79817" y="0"/>
              <a:ext cx="3940383" cy="6858000"/>
            </a:xfrm>
            <a:prstGeom prst="rect">
              <a:avLst/>
            </a:prstGeom>
          </p:spPr>
        </p:pic>
        <p:sp>
          <p:nvSpPr>
            <p:cNvPr id="8" name="Rectangle 7"/>
            <p:cNvSpPr/>
            <p:nvPr userDrawn="1"/>
          </p:nvSpPr>
          <p:spPr>
            <a:xfrm>
              <a:off x="0" y="1"/>
              <a:ext cx="4662965" cy="6867268"/>
            </a:xfrm>
            <a:prstGeom prst="rect">
              <a:avLst/>
            </a:prstGeom>
            <a:gradFill flip="none" rotWithShape="1">
              <a:gsLst>
                <a:gs pos="0">
                  <a:srgbClr val="A5C0DD"/>
                </a:gs>
                <a:gs pos="100000">
                  <a:srgbClr val="FFFFFF"/>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800">
                <a:solidFill>
                  <a:prstClr val="white"/>
                </a:solidFill>
              </a:endParaRPr>
            </a:p>
          </p:txBody>
        </p:sp>
      </p:grpSp>
      <p:sp>
        <p:nvSpPr>
          <p:cNvPr id="2" name="Title 1"/>
          <p:cNvSpPr>
            <a:spLocks noGrp="1"/>
          </p:cNvSpPr>
          <p:nvPr>
            <p:ph type="title"/>
          </p:nvPr>
        </p:nvSpPr>
        <p:spPr/>
        <p:txBody>
          <a:bodyPr>
            <a:normAutofit/>
          </a:bodyPr>
          <a:lstStyle>
            <a:lvl1pPr>
              <a:defRPr sz="3600">
                <a:solidFill>
                  <a:srgbClr val="17375E"/>
                </a:solidFill>
                <a:latin typeface="Arial"/>
                <a:cs typeface="Aria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342900" indent="-342900">
              <a:buSzPct val="100000"/>
              <a:buFont typeface="Wingdings" panose="05000000000000000000" pitchFamily="2" charset="2"/>
              <a:buChar char="§"/>
              <a:defRPr/>
            </a:lvl1pPr>
            <a:lvl2pPr marL="742950" indent="-285750">
              <a:buSzPct val="100000"/>
              <a:buFont typeface="Wingdings" panose="05000000000000000000" pitchFamily="2" charset="2"/>
              <a:buChar char="§"/>
              <a:defRPr/>
            </a:lvl2pPr>
            <a:lvl3pPr marL="1143000" indent="-228600">
              <a:buSzPct val="100000"/>
              <a:buFont typeface="Wingdings" panose="05000000000000000000" pitchFamily="2" charset="2"/>
              <a:buChar char="§"/>
              <a:defRPr/>
            </a:lvl3pPr>
            <a:lvl4pPr marL="1600200" indent="-228600">
              <a:buSzPct val="100000"/>
              <a:buFont typeface="Wingdings" panose="05000000000000000000" pitchFamily="2" charset="2"/>
              <a:buChar char="§"/>
              <a:defRPr/>
            </a:lvl4pPr>
            <a:lvl5pPr marL="2057400" indent="-228600">
              <a:buSzPct val="100000"/>
              <a:buFont typeface="Wingdings" panose="05000000000000000000" pitchFamily="2"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0753" y="6356351"/>
            <a:ext cx="2844800" cy="365125"/>
          </a:xfrm>
        </p:spPr>
        <p:txBody>
          <a:bodyPr/>
          <a:lstStyle>
            <a:lvl1pPr algn="l">
              <a:defRPr/>
            </a:lvl1pPr>
          </a:lstStyle>
          <a:p>
            <a:fld id="{4E82B649-9E62-D04D-8142-E7B3662BE548}" type="slidenum">
              <a:rPr lang="en-US" smtClean="0">
                <a:solidFill>
                  <a:prstClr val="black">
                    <a:tint val="75000"/>
                  </a:prstClr>
                </a:solidFill>
              </a:rPr>
              <a:pPr/>
              <a:t>‹#›</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Tree>
    <p:extLst>
      <p:ext uri="{BB962C8B-B14F-4D97-AF65-F5344CB8AC3E}">
        <p14:creationId xmlns:p14="http://schemas.microsoft.com/office/powerpoint/2010/main" val="2732556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grpSp>
        <p:nvGrpSpPr>
          <p:cNvPr id="4" name="Group 3"/>
          <p:cNvGrpSpPr/>
          <p:nvPr userDrawn="1"/>
        </p:nvGrpSpPr>
        <p:grpSpPr>
          <a:xfrm>
            <a:off x="0" y="1"/>
            <a:ext cx="12293600" cy="6867269"/>
            <a:chOff x="0" y="0"/>
            <a:chExt cx="9220200" cy="6867269"/>
          </a:xfrm>
        </p:grpSpPr>
        <p:pic>
          <p:nvPicPr>
            <p:cNvPr id="7" name="Picture 6" descr="tower 23% and fad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79817" y="0"/>
              <a:ext cx="3940383" cy="6858000"/>
            </a:xfrm>
            <a:prstGeom prst="rect">
              <a:avLst/>
            </a:prstGeom>
          </p:spPr>
        </p:pic>
        <p:sp>
          <p:nvSpPr>
            <p:cNvPr id="8" name="Rectangle 7"/>
            <p:cNvSpPr/>
            <p:nvPr userDrawn="1"/>
          </p:nvSpPr>
          <p:spPr>
            <a:xfrm>
              <a:off x="0" y="1"/>
              <a:ext cx="4662965" cy="6867268"/>
            </a:xfrm>
            <a:prstGeom prst="rect">
              <a:avLst/>
            </a:prstGeom>
            <a:gradFill flip="none" rotWithShape="1">
              <a:gsLst>
                <a:gs pos="0">
                  <a:srgbClr val="A5C0DD"/>
                </a:gs>
                <a:gs pos="100000">
                  <a:srgbClr val="FFFFFF"/>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800">
                <a:solidFill>
                  <a:prstClr val="white"/>
                </a:solidFill>
              </a:endParaRPr>
            </a:p>
          </p:txBody>
        </p:sp>
      </p:grpSp>
      <p:sp>
        <p:nvSpPr>
          <p:cNvPr id="2" name="Title 1"/>
          <p:cNvSpPr>
            <a:spLocks noGrp="1"/>
          </p:cNvSpPr>
          <p:nvPr>
            <p:ph type="title"/>
          </p:nvPr>
        </p:nvSpPr>
        <p:spPr/>
        <p:txBody>
          <a:bodyPr>
            <a:normAutofit/>
          </a:bodyPr>
          <a:lstStyle>
            <a:lvl1pPr>
              <a:defRPr sz="3600">
                <a:solidFill>
                  <a:srgbClr val="17375E"/>
                </a:solidFill>
                <a:latin typeface="Arial"/>
                <a:cs typeface="Aria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342900" indent="-342900">
              <a:buSzPct val="100000"/>
              <a:buFont typeface="Wingdings" panose="05000000000000000000" pitchFamily="2" charset="2"/>
              <a:buChar char="§"/>
              <a:defRPr/>
            </a:lvl1pPr>
            <a:lvl2pPr marL="742950" indent="-285750">
              <a:buSzPct val="100000"/>
              <a:buFont typeface="Wingdings" panose="05000000000000000000" pitchFamily="2" charset="2"/>
              <a:buChar char="§"/>
              <a:defRPr/>
            </a:lvl2pPr>
            <a:lvl3pPr marL="1143000" indent="-228600">
              <a:buSzPct val="100000"/>
              <a:buFont typeface="Wingdings" panose="05000000000000000000" pitchFamily="2" charset="2"/>
              <a:buChar char="§"/>
              <a:defRPr/>
            </a:lvl3pPr>
            <a:lvl4pPr marL="1600200" indent="-228600">
              <a:buSzPct val="100000"/>
              <a:buFont typeface="Wingdings" panose="05000000000000000000" pitchFamily="2" charset="2"/>
              <a:buChar char="§"/>
              <a:defRPr/>
            </a:lvl4pPr>
            <a:lvl5pPr marL="2057400" indent="-228600">
              <a:buSzPct val="100000"/>
              <a:buFont typeface="Wingdings" panose="05000000000000000000" pitchFamily="2"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0753" y="6356351"/>
            <a:ext cx="2844800" cy="365125"/>
          </a:xfrm>
        </p:spPr>
        <p:txBody>
          <a:bodyPr/>
          <a:lstStyle>
            <a:lvl1pPr algn="l">
              <a:defRPr/>
            </a:lvl1pPr>
          </a:lstStyle>
          <a:p>
            <a:fld id="{4E82B649-9E62-D04D-8142-E7B3662BE548}" type="slidenum">
              <a:rPr lang="en-US" smtClean="0">
                <a:solidFill>
                  <a:prstClr val="black">
                    <a:tint val="75000"/>
                  </a:prstClr>
                </a:solidFill>
              </a:rPr>
              <a:pPr/>
              <a:t>‹#›</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Tree>
    <p:extLst>
      <p:ext uri="{BB962C8B-B14F-4D97-AF65-F5344CB8AC3E}">
        <p14:creationId xmlns:p14="http://schemas.microsoft.com/office/powerpoint/2010/main" val="6017469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DRAFT San Jose State University </a:t>
            </a:r>
            <a:endParaRPr lang="en-US"/>
          </a:p>
        </p:txBody>
      </p:sp>
      <p:sp>
        <p:nvSpPr>
          <p:cNvPr id="6" name="Slide Number Placeholder 5"/>
          <p:cNvSpPr>
            <a:spLocks noGrp="1"/>
          </p:cNvSpPr>
          <p:nvPr>
            <p:ph type="sldNum" sz="quarter" idx="12"/>
          </p:nvPr>
        </p:nvSpPr>
        <p:spPr/>
        <p:txBody>
          <a:bodyPr/>
          <a:lstStyle/>
          <a:p>
            <a:fld id="{A867B636-42EB-4912-BF9B-E806989AD012}" type="slidenum">
              <a:rPr lang="en-US" smtClean="0"/>
              <a:t>‹#›</a:t>
            </a:fld>
            <a:endParaRPr lang="en-US"/>
          </a:p>
        </p:txBody>
      </p:sp>
    </p:spTree>
    <p:extLst>
      <p:ext uri="{BB962C8B-B14F-4D97-AF65-F5344CB8AC3E}">
        <p14:creationId xmlns:p14="http://schemas.microsoft.com/office/powerpoint/2010/main" val="3080903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grpSp>
        <p:nvGrpSpPr>
          <p:cNvPr id="4" name="Group 3"/>
          <p:cNvGrpSpPr/>
          <p:nvPr userDrawn="1"/>
        </p:nvGrpSpPr>
        <p:grpSpPr>
          <a:xfrm>
            <a:off x="0" y="1"/>
            <a:ext cx="12293600" cy="6867269"/>
            <a:chOff x="0" y="0"/>
            <a:chExt cx="9220200" cy="6867269"/>
          </a:xfrm>
        </p:grpSpPr>
        <p:pic>
          <p:nvPicPr>
            <p:cNvPr id="7" name="Picture 6" descr="tower 23% and fad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79817" y="0"/>
              <a:ext cx="3940383" cy="6858000"/>
            </a:xfrm>
            <a:prstGeom prst="rect">
              <a:avLst/>
            </a:prstGeom>
          </p:spPr>
        </p:pic>
        <p:sp>
          <p:nvSpPr>
            <p:cNvPr id="8" name="Rectangle 7"/>
            <p:cNvSpPr/>
            <p:nvPr userDrawn="1"/>
          </p:nvSpPr>
          <p:spPr>
            <a:xfrm>
              <a:off x="0" y="1"/>
              <a:ext cx="4662965" cy="6867268"/>
            </a:xfrm>
            <a:prstGeom prst="rect">
              <a:avLst/>
            </a:prstGeom>
            <a:gradFill flip="none" rotWithShape="1">
              <a:gsLst>
                <a:gs pos="0">
                  <a:srgbClr val="A5C0DD"/>
                </a:gs>
                <a:gs pos="100000">
                  <a:srgbClr val="FFFFFF"/>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800">
                <a:solidFill>
                  <a:prstClr val="white"/>
                </a:solidFill>
              </a:endParaRPr>
            </a:p>
          </p:txBody>
        </p:sp>
      </p:grpSp>
      <p:sp>
        <p:nvSpPr>
          <p:cNvPr id="2" name="Title 1"/>
          <p:cNvSpPr>
            <a:spLocks noGrp="1"/>
          </p:cNvSpPr>
          <p:nvPr>
            <p:ph type="title"/>
          </p:nvPr>
        </p:nvSpPr>
        <p:spPr/>
        <p:txBody>
          <a:bodyPr>
            <a:normAutofit/>
          </a:bodyPr>
          <a:lstStyle>
            <a:lvl1pPr>
              <a:defRPr sz="3600">
                <a:solidFill>
                  <a:srgbClr val="17375E"/>
                </a:solidFill>
                <a:latin typeface="Arial"/>
                <a:cs typeface="Aria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342900" indent="-342900">
              <a:buSzPct val="100000"/>
              <a:buFont typeface="Wingdings" panose="05000000000000000000" pitchFamily="2" charset="2"/>
              <a:buChar char="§"/>
              <a:defRPr/>
            </a:lvl1pPr>
            <a:lvl2pPr marL="742950" indent="-285750">
              <a:buSzPct val="100000"/>
              <a:buFont typeface="Wingdings" panose="05000000000000000000" pitchFamily="2" charset="2"/>
              <a:buChar char="§"/>
              <a:defRPr/>
            </a:lvl2pPr>
            <a:lvl3pPr marL="1143000" indent="-228600">
              <a:buSzPct val="100000"/>
              <a:buFont typeface="Wingdings" panose="05000000000000000000" pitchFamily="2" charset="2"/>
              <a:buChar char="§"/>
              <a:defRPr/>
            </a:lvl3pPr>
            <a:lvl4pPr marL="1600200" indent="-228600">
              <a:buSzPct val="100000"/>
              <a:buFont typeface="Wingdings" panose="05000000000000000000" pitchFamily="2" charset="2"/>
              <a:buChar char="§"/>
              <a:defRPr/>
            </a:lvl4pPr>
            <a:lvl5pPr marL="2057400" indent="-228600">
              <a:buSzPct val="100000"/>
              <a:buFont typeface="Wingdings" panose="05000000000000000000" pitchFamily="2"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0753" y="6356351"/>
            <a:ext cx="2844800" cy="365125"/>
          </a:xfrm>
        </p:spPr>
        <p:txBody>
          <a:bodyPr/>
          <a:lstStyle>
            <a:lvl1pPr algn="l">
              <a:defRPr/>
            </a:lvl1pPr>
          </a:lstStyle>
          <a:p>
            <a:fld id="{4E82B649-9E62-D04D-8142-E7B3662BE548}" type="slidenum">
              <a:rPr lang="en-US" smtClean="0">
                <a:solidFill>
                  <a:prstClr val="black">
                    <a:tint val="75000"/>
                  </a:prstClr>
                </a:solidFill>
              </a:rPr>
              <a:pPr/>
              <a:t>‹#›</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Tree>
    <p:extLst>
      <p:ext uri="{BB962C8B-B14F-4D97-AF65-F5344CB8AC3E}">
        <p14:creationId xmlns:p14="http://schemas.microsoft.com/office/powerpoint/2010/main" val="16997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grpSp>
        <p:nvGrpSpPr>
          <p:cNvPr id="4" name="Group 3"/>
          <p:cNvGrpSpPr/>
          <p:nvPr userDrawn="1"/>
        </p:nvGrpSpPr>
        <p:grpSpPr>
          <a:xfrm>
            <a:off x="0" y="1"/>
            <a:ext cx="12293600" cy="6867269"/>
            <a:chOff x="0" y="0"/>
            <a:chExt cx="9220200" cy="6867269"/>
          </a:xfrm>
        </p:grpSpPr>
        <p:pic>
          <p:nvPicPr>
            <p:cNvPr id="7" name="Picture 6" descr="tower 23% and fad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79817" y="0"/>
              <a:ext cx="3940383" cy="6858000"/>
            </a:xfrm>
            <a:prstGeom prst="rect">
              <a:avLst/>
            </a:prstGeom>
          </p:spPr>
        </p:pic>
        <p:sp>
          <p:nvSpPr>
            <p:cNvPr id="8" name="Rectangle 7"/>
            <p:cNvSpPr/>
            <p:nvPr userDrawn="1"/>
          </p:nvSpPr>
          <p:spPr>
            <a:xfrm>
              <a:off x="0" y="1"/>
              <a:ext cx="4662965" cy="6867268"/>
            </a:xfrm>
            <a:prstGeom prst="rect">
              <a:avLst/>
            </a:prstGeom>
            <a:gradFill flip="none" rotWithShape="1">
              <a:gsLst>
                <a:gs pos="0">
                  <a:srgbClr val="A5C0DD"/>
                </a:gs>
                <a:gs pos="100000">
                  <a:srgbClr val="FFFFFF"/>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800">
                <a:solidFill>
                  <a:prstClr val="white"/>
                </a:solidFill>
              </a:endParaRPr>
            </a:p>
          </p:txBody>
        </p:sp>
      </p:grpSp>
      <p:sp>
        <p:nvSpPr>
          <p:cNvPr id="2" name="Title 1"/>
          <p:cNvSpPr>
            <a:spLocks noGrp="1"/>
          </p:cNvSpPr>
          <p:nvPr>
            <p:ph type="title"/>
          </p:nvPr>
        </p:nvSpPr>
        <p:spPr/>
        <p:txBody>
          <a:bodyPr>
            <a:normAutofit/>
          </a:bodyPr>
          <a:lstStyle>
            <a:lvl1pPr>
              <a:defRPr sz="3600">
                <a:solidFill>
                  <a:srgbClr val="17375E"/>
                </a:solidFill>
                <a:latin typeface="Arial"/>
                <a:cs typeface="Aria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342900" indent="-342900">
              <a:buSzPct val="100000"/>
              <a:buFont typeface="Wingdings" panose="05000000000000000000" pitchFamily="2" charset="2"/>
              <a:buChar char="§"/>
              <a:defRPr/>
            </a:lvl1pPr>
            <a:lvl2pPr marL="742950" indent="-285750">
              <a:buSzPct val="100000"/>
              <a:buFont typeface="Wingdings" panose="05000000000000000000" pitchFamily="2" charset="2"/>
              <a:buChar char="§"/>
              <a:defRPr/>
            </a:lvl2pPr>
            <a:lvl3pPr marL="1143000" indent="-228600">
              <a:buSzPct val="100000"/>
              <a:buFont typeface="Wingdings" panose="05000000000000000000" pitchFamily="2" charset="2"/>
              <a:buChar char="§"/>
              <a:defRPr/>
            </a:lvl3pPr>
            <a:lvl4pPr marL="1600200" indent="-228600">
              <a:buSzPct val="100000"/>
              <a:buFont typeface="Wingdings" panose="05000000000000000000" pitchFamily="2" charset="2"/>
              <a:buChar char="§"/>
              <a:defRPr/>
            </a:lvl4pPr>
            <a:lvl5pPr marL="2057400" indent="-228600">
              <a:buSzPct val="100000"/>
              <a:buFont typeface="Wingdings" panose="05000000000000000000" pitchFamily="2"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0753" y="6356351"/>
            <a:ext cx="2844800" cy="365125"/>
          </a:xfrm>
        </p:spPr>
        <p:txBody>
          <a:bodyPr/>
          <a:lstStyle>
            <a:lvl1pPr algn="l">
              <a:defRPr/>
            </a:lvl1pPr>
          </a:lstStyle>
          <a:p>
            <a:fld id="{4E82B649-9E62-D04D-8142-E7B3662BE548}" type="slidenum">
              <a:rPr lang="en-US" smtClean="0">
                <a:solidFill>
                  <a:prstClr val="black">
                    <a:tint val="75000"/>
                  </a:prstClr>
                </a:solidFill>
              </a:rPr>
              <a:pPr/>
              <a:t>‹#›</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Tree>
    <p:extLst>
      <p:ext uri="{BB962C8B-B14F-4D97-AF65-F5344CB8AC3E}">
        <p14:creationId xmlns:p14="http://schemas.microsoft.com/office/powerpoint/2010/main" val="2017028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grpSp>
        <p:nvGrpSpPr>
          <p:cNvPr id="4" name="Group 3"/>
          <p:cNvGrpSpPr/>
          <p:nvPr userDrawn="1"/>
        </p:nvGrpSpPr>
        <p:grpSpPr>
          <a:xfrm>
            <a:off x="0" y="1"/>
            <a:ext cx="12293600" cy="6867269"/>
            <a:chOff x="0" y="0"/>
            <a:chExt cx="9220200" cy="6867269"/>
          </a:xfrm>
        </p:grpSpPr>
        <p:pic>
          <p:nvPicPr>
            <p:cNvPr id="7" name="Picture 6" descr="tower 23% and fad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79817" y="0"/>
              <a:ext cx="3940383" cy="6858000"/>
            </a:xfrm>
            <a:prstGeom prst="rect">
              <a:avLst/>
            </a:prstGeom>
          </p:spPr>
        </p:pic>
        <p:sp>
          <p:nvSpPr>
            <p:cNvPr id="8" name="Rectangle 7"/>
            <p:cNvSpPr/>
            <p:nvPr userDrawn="1"/>
          </p:nvSpPr>
          <p:spPr>
            <a:xfrm>
              <a:off x="0" y="1"/>
              <a:ext cx="4662965" cy="6867268"/>
            </a:xfrm>
            <a:prstGeom prst="rect">
              <a:avLst/>
            </a:prstGeom>
            <a:gradFill flip="none" rotWithShape="1">
              <a:gsLst>
                <a:gs pos="0">
                  <a:srgbClr val="A5C0DD"/>
                </a:gs>
                <a:gs pos="100000">
                  <a:srgbClr val="FFFFFF"/>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800">
                <a:solidFill>
                  <a:prstClr val="white"/>
                </a:solidFill>
              </a:endParaRPr>
            </a:p>
          </p:txBody>
        </p:sp>
      </p:grpSp>
      <p:sp>
        <p:nvSpPr>
          <p:cNvPr id="2" name="Title 1"/>
          <p:cNvSpPr>
            <a:spLocks noGrp="1"/>
          </p:cNvSpPr>
          <p:nvPr>
            <p:ph type="title"/>
          </p:nvPr>
        </p:nvSpPr>
        <p:spPr/>
        <p:txBody>
          <a:bodyPr>
            <a:normAutofit/>
          </a:bodyPr>
          <a:lstStyle>
            <a:lvl1pPr>
              <a:defRPr sz="3600">
                <a:solidFill>
                  <a:srgbClr val="17375E"/>
                </a:solidFill>
                <a:latin typeface="Arial"/>
                <a:cs typeface="Aria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342900" indent="-342900">
              <a:buSzPct val="100000"/>
              <a:buFont typeface="Wingdings" panose="05000000000000000000" pitchFamily="2" charset="2"/>
              <a:buChar char="§"/>
              <a:defRPr/>
            </a:lvl1pPr>
            <a:lvl2pPr marL="742950" indent="-285750">
              <a:buSzPct val="100000"/>
              <a:buFont typeface="Wingdings" panose="05000000000000000000" pitchFamily="2" charset="2"/>
              <a:buChar char="§"/>
              <a:defRPr/>
            </a:lvl2pPr>
            <a:lvl3pPr marL="1143000" indent="-228600">
              <a:buSzPct val="100000"/>
              <a:buFont typeface="Wingdings" panose="05000000000000000000" pitchFamily="2" charset="2"/>
              <a:buChar char="§"/>
              <a:defRPr/>
            </a:lvl3pPr>
            <a:lvl4pPr marL="1600200" indent="-228600">
              <a:buSzPct val="100000"/>
              <a:buFont typeface="Wingdings" panose="05000000000000000000" pitchFamily="2" charset="2"/>
              <a:buChar char="§"/>
              <a:defRPr/>
            </a:lvl4pPr>
            <a:lvl5pPr marL="2057400" indent="-228600">
              <a:buSzPct val="100000"/>
              <a:buFont typeface="Wingdings" panose="05000000000000000000" pitchFamily="2"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0753" y="6356351"/>
            <a:ext cx="2844800" cy="365125"/>
          </a:xfrm>
        </p:spPr>
        <p:txBody>
          <a:bodyPr/>
          <a:lstStyle>
            <a:lvl1pPr algn="l">
              <a:defRPr/>
            </a:lvl1pPr>
          </a:lstStyle>
          <a:p>
            <a:fld id="{4E82B649-9E62-D04D-8142-E7B3662BE548}" type="slidenum">
              <a:rPr lang="en-US" smtClean="0">
                <a:solidFill>
                  <a:prstClr val="black">
                    <a:tint val="75000"/>
                  </a:prstClr>
                </a:solidFill>
              </a:rPr>
              <a:pPr/>
              <a:t>‹#›</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Tree>
    <p:extLst>
      <p:ext uri="{BB962C8B-B14F-4D97-AF65-F5344CB8AC3E}">
        <p14:creationId xmlns:p14="http://schemas.microsoft.com/office/powerpoint/2010/main" val="2964006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grpSp>
        <p:nvGrpSpPr>
          <p:cNvPr id="4" name="Group 3"/>
          <p:cNvGrpSpPr/>
          <p:nvPr userDrawn="1"/>
        </p:nvGrpSpPr>
        <p:grpSpPr>
          <a:xfrm>
            <a:off x="0" y="1"/>
            <a:ext cx="12293600" cy="6867269"/>
            <a:chOff x="0" y="0"/>
            <a:chExt cx="9220200" cy="6867269"/>
          </a:xfrm>
        </p:grpSpPr>
        <p:pic>
          <p:nvPicPr>
            <p:cNvPr id="7" name="Picture 6" descr="tower 23% and fad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79817" y="0"/>
              <a:ext cx="3940383" cy="6858000"/>
            </a:xfrm>
            <a:prstGeom prst="rect">
              <a:avLst/>
            </a:prstGeom>
          </p:spPr>
        </p:pic>
        <p:sp>
          <p:nvSpPr>
            <p:cNvPr id="8" name="Rectangle 7"/>
            <p:cNvSpPr/>
            <p:nvPr userDrawn="1"/>
          </p:nvSpPr>
          <p:spPr>
            <a:xfrm>
              <a:off x="0" y="1"/>
              <a:ext cx="4662965" cy="6867268"/>
            </a:xfrm>
            <a:prstGeom prst="rect">
              <a:avLst/>
            </a:prstGeom>
            <a:gradFill flip="none" rotWithShape="1">
              <a:gsLst>
                <a:gs pos="0">
                  <a:srgbClr val="A5C0DD"/>
                </a:gs>
                <a:gs pos="100000">
                  <a:srgbClr val="FFFFFF"/>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800">
                <a:solidFill>
                  <a:prstClr val="white"/>
                </a:solidFill>
              </a:endParaRPr>
            </a:p>
          </p:txBody>
        </p:sp>
      </p:grpSp>
      <p:sp>
        <p:nvSpPr>
          <p:cNvPr id="2" name="Title 1"/>
          <p:cNvSpPr>
            <a:spLocks noGrp="1"/>
          </p:cNvSpPr>
          <p:nvPr>
            <p:ph type="title"/>
          </p:nvPr>
        </p:nvSpPr>
        <p:spPr/>
        <p:txBody>
          <a:bodyPr>
            <a:normAutofit/>
          </a:bodyPr>
          <a:lstStyle>
            <a:lvl1pPr>
              <a:defRPr sz="3600">
                <a:solidFill>
                  <a:srgbClr val="17375E"/>
                </a:solidFill>
                <a:latin typeface="Arial"/>
                <a:cs typeface="Aria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342900" indent="-342900">
              <a:buSzPct val="100000"/>
              <a:buFont typeface="Wingdings" panose="05000000000000000000" pitchFamily="2" charset="2"/>
              <a:buChar char="§"/>
              <a:defRPr/>
            </a:lvl1pPr>
            <a:lvl2pPr marL="742950" indent="-285750">
              <a:buSzPct val="100000"/>
              <a:buFont typeface="Wingdings" panose="05000000000000000000" pitchFamily="2" charset="2"/>
              <a:buChar char="§"/>
              <a:defRPr/>
            </a:lvl2pPr>
            <a:lvl3pPr marL="1143000" indent="-228600">
              <a:buSzPct val="100000"/>
              <a:buFont typeface="Wingdings" panose="05000000000000000000" pitchFamily="2" charset="2"/>
              <a:buChar char="§"/>
              <a:defRPr/>
            </a:lvl3pPr>
            <a:lvl4pPr marL="1600200" indent="-228600">
              <a:buSzPct val="100000"/>
              <a:buFont typeface="Wingdings" panose="05000000000000000000" pitchFamily="2" charset="2"/>
              <a:buChar char="§"/>
              <a:defRPr/>
            </a:lvl4pPr>
            <a:lvl5pPr marL="2057400" indent="-228600">
              <a:buSzPct val="100000"/>
              <a:buFont typeface="Wingdings" panose="05000000000000000000" pitchFamily="2"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0753" y="6356351"/>
            <a:ext cx="2844800" cy="365125"/>
          </a:xfrm>
        </p:spPr>
        <p:txBody>
          <a:bodyPr/>
          <a:lstStyle>
            <a:lvl1pPr algn="l">
              <a:defRPr/>
            </a:lvl1pPr>
          </a:lstStyle>
          <a:p>
            <a:fld id="{4E82B649-9E62-D04D-8142-E7B3662BE548}" type="slidenum">
              <a:rPr lang="en-US" smtClean="0">
                <a:solidFill>
                  <a:prstClr val="black">
                    <a:tint val="75000"/>
                  </a:prstClr>
                </a:solidFill>
              </a:rPr>
              <a:pPr/>
              <a:t>‹#›</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Tree>
    <p:extLst>
      <p:ext uri="{BB962C8B-B14F-4D97-AF65-F5344CB8AC3E}">
        <p14:creationId xmlns:p14="http://schemas.microsoft.com/office/powerpoint/2010/main" val="2331373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grpSp>
        <p:nvGrpSpPr>
          <p:cNvPr id="4" name="Group 3"/>
          <p:cNvGrpSpPr/>
          <p:nvPr userDrawn="1"/>
        </p:nvGrpSpPr>
        <p:grpSpPr>
          <a:xfrm>
            <a:off x="0" y="1"/>
            <a:ext cx="12293600" cy="6867269"/>
            <a:chOff x="0" y="0"/>
            <a:chExt cx="9220200" cy="6867269"/>
          </a:xfrm>
        </p:grpSpPr>
        <p:pic>
          <p:nvPicPr>
            <p:cNvPr id="7" name="Picture 6" descr="tower 23% and fad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79817" y="0"/>
              <a:ext cx="3940383" cy="6858000"/>
            </a:xfrm>
            <a:prstGeom prst="rect">
              <a:avLst/>
            </a:prstGeom>
          </p:spPr>
        </p:pic>
        <p:sp>
          <p:nvSpPr>
            <p:cNvPr id="8" name="Rectangle 7"/>
            <p:cNvSpPr/>
            <p:nvPr userDrawn="1"/>
          </p:nvSpPr>
          <p:spPr>
            <a:xfrm>
              <a:off x="0" y="1"/>
              <a:ext cx="4662965" cy="6867268"/>
            </a:xfrm>
            <a:prstGeom prst="rect">
              <a:avLst/>
            </a:prstGeom>
            <a:gradFill flip="none" rotWithShape="1">
              <a:gsLst>
                <a:gs pos="0">
                  <a:srgbClr val="A5C0DD"/>
                </a:gs>
                <a:gs pos="100000">
                  <a:srgbClr val="FFFFFF"/>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800">
                <a:solidFill>
                  <a:prstClr val="white"/>
                </a:solidFill>
              </a:endParaRPr>
            </a:p>
          </p:txBody>
        </p:sp>
      </p:grpSp>
      <p:sp>
        <p:nvSpPr>
          <p:cNvPr id="2" name="Title 1"/>
          <p:cNvSpPr>
            <a:spLocks noGrp="1"/>
          </p:cNvSpPr>
          <p:nvPr>
            <p:ph type="title"/>
          </p:nvPr>
        </p:nvSpPr>
        <p:spPr/>
        <p:txBody>
          <a:bodyPr>
            <a:normAutofit/>
          </a:bodyPr>
          <a:lstStyle>
            <a:lvl1pPr>
              <a:defRPr sz="3600">
                <a:solidFill>
                  <a:srgbClr val="17375E"/>
                </a:solidFill>
                <a:latin typeface="Arial"/>
                <a:cs typeface="Aria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342900" indent="-342900">
              <a:buSzPct val="100000"/>
              <a:buFont typeface="Wingdings" panose="05000000000000000000" pitchFamily="2" charset="2"/>
              <a:buChar char="§"/>
              <a:defRPr/>
            </a:lvl1pPr>
            <a:lvl2pPr marL="742950" indent="-285750">
              <a:buSzPct val="100000"/>
              <a:buFont typeface="Wingdings" panose="05000000000000000000" pitchFamily="2" charset="2"/>
              <a:buChar char="§"/>
              <a:defRPr/>
            </a:lvl2pPr>
            <a:lvl3pPr marL="1143000" indent="-228600">
              <a:buSzPct val="100000"/>
              <a:buFont typeface="Wingdings" panose="05000000000000000000" pitchFamily="2" charset="2"/>
              <a:buChar char="§"/>
              <a:defRPr/>
            </a:lvl3pPr>
            <a:lvl4pPr marL="1600200" indent="-228600">
              <a:buSzPct val="100000"/>
              <a:buFont typeface="Wingdings" panose="05000000000000000000" pitchFamily="2" charset="2"/>
              <a:buChar char="§"/>
              <a:defRPr/>
            </a:lvl4pPr>
            <a:lvl5pPr marL="2057400" indent="-228600">
              <a:buSzPct val="100000"/>
              <a:buFont typeface="Wingdings" panose="05000000000000000000" pitchFamily="2"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0753" y="6356351"/>
            <a:ext cx="2844800" cy="365125"/>
          </a:xfrm>
        </p:spPr>
        <p:txBody>
          <a:bodyPr/>
          <a:lstStyle>
            <a:lvl1pPr algn="l">
              <a:defRPr/>
            </a:lvl1pPr>
          </a:lstStyle>
          <a:p>
            <a:fld id="{4E82B649-9E62-D04D-8142-E7B3662BE548}" type="slidenum">
              <a:rPr lang="en-US" smtClean="0">
                <a:solidFill>
                  <a:prstClr val="black">
                    <a:tint val="75000"/>
                  </a:prstClr>
                </a:solidFill>
              </a:rPr>
              <a:pPr/>
              <a:t>‹#›</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Tree>
    <p:extLst>
      <p:ext uri="{BB962C8B-B14F-4D97-AF65-F5344CB8AC3E}">
        <p14:creationId xmlns:p14="http://schemas.microsoft.com/office/powerpoint/2010/main" val="175663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grpSp>
        <p:nvGrpSpPr>
          <p:cNvPr id="4" name="Group 3"/>
          <p:cNvGrpSpPr/>
          <p:nvPr userDrawn="1"/>
        </p:nvGrpSpPr>
        <p:grpSpPr>
          <a:xfrm>
            <a:off x="0" y="1"/>
            <a:ext cx="12293600" cy="6867269"/>
            <a:chOff x="0" y="0"/>
            <a:chExt cx="9220200" cy="6867269"/>
          </a:xfrm>
        </p:grpSpPr>
        <p:pic>
          <p:nvPicPr>
            <p:cNvPr id="7" name="Picture 6" descr="tower 23% and fad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79817" y="0"/>
              <a:ext cx="3940383" cy="6858000"/>
            </a:xfrm>
            <a:prstGeom prst="rect">
              <a:avLst/>
            </a:prstGeom>
          </p:spPr>
        </p:pic>
        <p:sp>
          <p:nvSpPr>
            <p:cNvPr id="8" name="Rectangle 7"/>
            <p:cNvSpPr/>
            <p:nvPr userDrawn="1"/>
          </p:nvSpPr>
          <p:spPr>
            <a:xfrm>
              <a:off x="0" y="1"/>
              <a:ext cx="4662965" cy="6867268"/>
            </a:xfrm>
            <a:prstGeom prst="rect">
              <a:avLst/>
            </a:prstGeom>
            <a:gradFill flip="none" rotWithShape="1">
              <a:gsLst>
                <a:gs pos="0">
                  <a:srgbClr val="A5C0DD"/>
                </a:gs>
                <a:gs pos="100000">
                  <a:srgbClr val="FFFFFF"/>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800">
                <a:solidFill>
                  <a:prstClr val="white"/>
                </a:solidFill>
              </a:endParaRPr>
            </a:p>
          </p:txBody>
        </p:sp>
      </p:grpSp>
      <p:sp>
        <p:nvSpPr>
          <p:cNvPr id="2" name="Title 1"/>
          <p:cNvSpPr>
            <a:spLocks noGrp="1"/>
          </p:cNvSpPr>
          <p:nvPr>
            <p:ph type="title"/>
          </p:nvPr>
        </p:nvSpPr>
        <p:spPr/>
        <p:txBody>
          <a:bodyPr>
            <a:normAutofit/>
          </a:bodyPr>
          <a:lstStyle>
            <a:lvl1pPr>
              <a:defRPr sz="3600">
                <a:solidFill>
                  <a:srgbClr val="17375E"/>
                </a:solidFill>
                <a:latin typeface="Arial"/>
                <a:cs typeface="Aria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342900" indent="-342900">
              <a:buSzPct val="100000"/>
              <a:buFont typeface="Wingdings" panose="05000000000000000000" pitchFamily="2" charset="2"/>
              <a:buChar char="§"/>
              <a:defRPr/>
            </a:lvl1pPr>
            <a:lvl2pPr marL="742950" indent="-285750">
              <a:buSzPct val="100000"/>
              <a:buFont typeface="Wingdings" panose="05000000000000000000" pitchFamily="2" charset="2"/>
              <a:buChar char="§"/>
              <a:defRPr/>
            </a:lvl2pPr>
            <a:lvl3pPr marL="1143000" indent="-228600">
              <a:buSzPct val="100000"/>
              <a:buFont typeface="Wingdings" panose="05000000000000000000" pitchFamily="2" charset="2"/>
              <a:buChar char="§"/>
              <a:defRPr/>
            </a:lvl3pPr>
            <a:lvl4pPr marL="1600200" indent="-228600">
              <a:buSzPct val="100000"/>
              <a:buFont typeface="Wingdings" panose="05000000000000000000" pitchFamily="2" charset="2"/>
              <a:buChar char="§"/>
              <a:defRPr/>
            </a:lvl4pPr>
            <a:lvl5pPr marL="2057400" indent="-228600">
              <a:buSzPct val="100000"/>
              <a:buFont typeface="Wingdings" panose="05000000000000000000" pitchFamily="2"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0753" y="6356351"/>
            <a:ext cx="2844800" cy="365125"/>
          </a:xfrm>
        </p:spPr>
        <p:txBody>
          <a:bodyPr/>
          <a:lstStyle>
            <a:lvl1pPr algn="l">
              <a:defRPr/>
            </a:lvl1pPr>
          </a:lstStyle>
          <a:p>
            <a:fld id="{4E82B649-9E62-D04D-8142-E7B3662BE548}" type="slidenum">
              <a:rPr lang="en-US" smtClean="0">
                <a:solidFill>
                  <a:prstClr val="black">
                    <a:tint val="75000"/>
                  </a:prstClr>
                </a:solidFill>
              </a:rPr>
              <a:pPr/>
              <a:t>‹#›</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Tree>
    <p:extLst>
      <p:ext uri="{BB962C8B-B14F-4D97-AF65-F5344CB8AC3E}">
        <p14:creationId xmlns:p14="http://schemas.microsoft.com/office/powerpoint/2010/main" val="3957172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grpSp>
        <p:nvGrpSpPr>
          <p:cNvPr id="4" name="Group 3"/>
          <p:cNvGrpSpPr/>
          <p:nvPr userDrawn="1"/>
        </p:nvGrpSpPr>
        <p:grpSpPr>
          <a:xfrm>
            <a:off x="0" y="1"/>
            <a:ext cx="12293600" cy="6867269"/>
            <a:chOff x="0" y="0"/>
            <a:chExt cx="9220200" cy="6867269"/>
          </a:xfrm>
        </p:grpSpPr>
        <p:pic>
          <p:nvPicPr>
            <p:cNvPr id="7" name="Picture 6" descr="tower 23% and fad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79817" y="0"/>
              <a:ext cx="3940383" cy="6858000"/>
            </a:xfrm>
            <a:prstGeom prst="rect">
              <a:avLst/>
            </a:prstGeom>
          </p:spPr>
        </p:pic>
        <p:sp>
          <p:nvSpPr>
            <p:cNvPr id="8" name="Rectangle 7"/>
            <p:cNvSpPr/>
            <p:nvPr userDrawn="1"/>
          </p:nvSpPr>
          <p:spPr>
            <a:xfrm>
              <a:off x="0" y="1"/>
              <a:ext cx="4662965" cy="6867268"/>
            </a:xfrm>
            <a:prstGeom prst="rect">
              <a:avLst/>
            </a:prstGeom>
            <a:gradFill flip="none" rotWithShape="1">
              <a:gsLst>
                <a:gs pos="0">
                  <a:srgbClr val="A5C0DD"/>
                </a:gs>
                <a:gs pos="100000">
                  <a:srgbClr val="FFFFFF"/>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800">
                <a:solidFill>
                  <a:prstClr val="white"/>
                </a:solidFill>
              </a:endParaRPr>
            </a:p>
          </p:txBody>
        </p:sp>
      </p:grpSp>
      <p:sp>
        <p:nvSpPr>
          <p:cNvPr id="2" name="Title 1"/>
          <p:cNvSpPr>
            <a:spLocks noGrp="1"/>
          </p:cNvSpPr>
          <p:nvPr>
            <p:ph type="title"/>
          </p:nvPr>
        </p:nvSpPr>
        <p:spPr/>
        <p:txBody>
          <a:bodyPr>
            <a:normAutofit/>
          </a:bodyPr>
          <a:lstStyle>
            <a:lvl1pPr>
              <a:defRPr sz="3600">
                <a:solidFill>
                  <a:srgbClr val="17375E"/>
                </a:solidFill>
                <a:latin typeface="Arial"/>
                <a:cs typeface="Aria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342900" indent="-342900">
              <a:buSzPct val="100000"/>
              <a:buFont typeface="Wingdings" panose="05000000000000000000" pitchFamily="2" charset="2"/>
              <a:buChar char="§"/>
              <a:defRPr/>
            </a:lvl1pPr>
            <a:lvl2pPr marL="742950" indent="-285750">
              <a:buSzPct val="100000"/>
              <a:buFont typeface="Wingdings" panose="05000000000000000000" pitchFamily="2" charset="2"/>
              <a:buChar char="§"/>
              <a:defRPr/>
            </a:lvl2pPr>
            <a:lvl3pPr marL="1143000" indent="-228600">
              <a:buSzPct val="100000"/>
              <a:buFont typeface="Wingdings" panose="05000000000000000000" pitchFamily="2" charset="2"/>
              <a:buChar char="§"/>
              <a:defRPr/>
            </a:lvl3pPr>
            <a:lvl4pPr marL="1600200" indent="-228600">
              <a:buSzPct val="100000"/>
              <a:buFont typeface="Wingdings" panose="05000000000000000000" pitchFamily="2" charset="2"/>
              <a:buChar char="§"/>
              <a:defRPr/>
            </a:lvl4pPr>
            <a:lvl5pPr marL="2057400" indent="-228600">
              <a:buSzPct val="100000"/>
              <a:buFont typeface="Wingdings" panose="05000000000000000000" pitchFamily="2"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0753" y="6356351"/>
            <a:ext cx="2844800" cy="365125"/>
          </a:xfrm>
        </p:spPr>
        <p:txBody>
          <a:bodyPr/>
          <a:lstStyle>
            <a:lvl1pPr algn="l">
              <a:defRPr/>
            </a:lvl1pPr>
          </a:lstStyle>
          <a:p>
            <a:fld id="{4E82B649-9E62-D04D-8142-E7B3662BE548}" type="slidenum">
              <a:rPr lang="en-US" smtClean="0">
                <a:solidFill>
                  <a:prstClr val="black">
                    <a:tint val="75000"/>
                  </a:prstClr>
                </a:solidFill>
              </a:rPr>
              <a:pPr/>
              <a:t>‹#›</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Tree>
    <p:extLst>
      <p:ext uri="{BB962C8B-B14F-4D97-AF65-F5344CB8AC3E}">
        <p14:creationId xmlns:p14="http://schemas.microsoft.com/office/powerpoint/2010/main" val="985363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grpSp>
        <p:nvGrpSpPr>
          <p:cNvPr id="4" name="Group 3"/>
          <p:cNvGrpSpPr/>
          <p:nvPr userDrawn="1"/>
        </p:nvGrpSpPr>
        <p:grpSpPr>
          <a:xfrm>
            <a:off x="0" y="1"/>
            <a:ext cx="12293600" cy="6867269"/>
            <a:chOff x="0" y="0"/>
            <a:chExt cx="9220200" cy="6867269"/>
          </a:xfrm>
        </p:grpSpPr>
        <p:pic>
          <p:nvPicPr>
            <p:cNvPr id="7" name="Picture 6" descr="tower 23% and fad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79817" y="0"/>
              <a:ext cx="3940383" cy="6858000"/>
            </a:xfrm>
            <a:prstGeom prst="rect">
              <a:avLst/>
            </a:prstGeom>
          </p:spPr>
        </p:pic>
        <p:sp>
          <p:nvSpPr>
            <p:cNvPr id="8" name="Rectangle 7"/>
            <p:cNvSpPr/>
            <p:nvPr userDrawn="1"/>
          </p:nvSpPr>
          <p:spPr>
            <a:xfrm>
              <a:off x="0" y="1"/>
              <a:ext cx="4662965" cy="6867268"/>
            </a:xfrm>
            <a:prstGeom prst="rect">
              <a:avLst/>
            </a:prstGeom>
            <a:gradFill flip="none" rotWithShape="1">
              <a:gsLst>
                <a:gs pos="0">
                  <a:srgbClr val="A5C0DD"/>
                </a:gs>
                <a:gs pos="100000">
                  <a:srgbClr val="FFFFFF"/>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sz="1800">
                <a:solidFill>
                  <a:prstClr val="white"/>
                </a:solidFill>
              </a:endParaRPr>
            </a:p>
          </p:txBody>
        </p:sp>
      </p:grpSp>
      <p:sp>
        <p:nvSpPr>
          <p:cNvPr id="2" name="Title 1"/>
          <p:cNvSpPr>
            <a:spLocks noGrp="1"/>
          </p:cNvSpPr>
          <p:nvPr>
            <p:ph type="title"/>
          </p:nvPr>
        </p:nvSpPr>
        <p:spPr/>
        <p:txBody>
          <a:bodyPr>
            <a:normAutofit/>
          </a:bodyPr>
          <a:lstStyle>
            <a:lvl1pPr>
              <a:defRPr sz="3600">
                <a:solidFill>
                  <a:srgbClr val="17375E"/>
                </a:solidFill>
                <a:latin typeface="Arial"/>
                <a:cs typeface="Aria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342900" indent="-342900">
              <a:buSzPct val="100000"/>
              <a:buFont typeface="Wingdings" panose="05000000000000000000" pitchFamily="2" charset="2"/>
              <a:buChar char="§"/>
              <a:defRPr/>
            </a:lvl1pPr>
            <a:lvl2pPr marL="742950" indent="-285750">
              <a:buSzPct val="100000"/>
              <a:buFont typeface="Wingdings" panose="05000000000000000000" pitchFamily="2" charset="2"/>
              <a:buChar char="§"/>
              <a:defRPr/>
            </a:lvl2pPr>
            <a:lvl3pPr marL="1143000" indent="-228600">
              <a:buSzPct val="100000"/>
              <a:buFont typeface="Wingdings" panose="05000000000000000000" pitchFamily="2" charset="2"/>
              <a:buChar char="§"/>
              <a:defRPr/>
            </a:lvl3pPr>
            <a:lvl4pPr marL="1600200" indent="-228600">
              <a:buSzPct val="100000"/>
              <a:buFont typeface="Wingdings" panose="05000000000000000000" pitchFamily="2" charset="2"/>
              <a:buChar char="§"/>
              <a:defRPr/>
            </a:lvl4pPr>
            <a:lvl5pPr marL="2057400" indent="-228600">
              <a:buSzPct val="100000"/>
              <a:buFont typeface="Wingdings" panose="05000000000000000000" pitchFamily="2" charset="2"/>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0753" y="6356351"/>
            <a:ext cx="2844800" cy="365125"/>
          </a:xfrm>
        </p:spPr>
        <p:txBody>
          <a:bodyPr/>
          <a:lstStyle>
            <a:lvl1pPr algn="l">
              <a:defRPr/>
            </a:lvl1pPr>
          </a:lstStyle>
          <a:p>
            <a:fld id="{4E82B649-9E62-D04D-8142-E7B3662BE548}" type="slidenum">
              <a:rPr lang="en-US" smtClean="0">
                <a:solidFill>
                  <a:prstClr val="black">
                    <a:tint val="75000"/>
                  </a:prstClr>
                </a:solidFill>
              </a:rPr>
              <a:pPr/>
              <a:t>‹#›</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Tree>
    <p:extLst>
      <p:ext uri="{BB962C8B-B14F-4D97-AF65-F5344CB8AC3E}">
        <p14:creationId xmlns:p14="http://schemas.microsoft.com/office/powerpoint/2010/main" val="341652087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0.xml"/></Relationships>
</file>

<file path=ppt/slideMasters/_rels/slideMaster11.xml.rels><?xml version="1.0" encoding="UTF-8" standalone="yes"?>
<Relationships xmlns="http://schemas.openxmlformats.org/package/2006/relationships"><Relationship Id="rId3" Type="http://schemas.openxmlformats.org/officeDocument/2006/relationships/theme" Target="../theme/theme11.xml"/><Relationship Id="rId2" Type="http://schemas.openxmlformats.org/officeDocument/2006/relationships/slideLayout" Target="../slideLayouts/slideLayout12.xml"/><Relationship Id="rId1" Type="http://schemas.openxmlformats.org/officeDocument/2006/relationships/slideLayout" Target="../slideLayouts/slideLayout1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San Jose State University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4E82B649-9E62-D04D-8142-E7B3662BE548}"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2497175686"/>
      </p:ext>
    </p:extLst>
  </p:cSld>
  <p:clrMap bg1="lt1" tx1="dk1" bg2="lt2" tx2="dk2" accent1="accent1" accent2="accent2" accent3="accent3" accent4="accent4" accent5="accent5" accent6="accent6" hlink="hlink" folHlink="folHlink"/>
  <p:sldLayoutIdLst>
    <p:sldLayoutId id="2147483661" r:id="rId1"/>
  </p:sldLayoutIdLst>
  <p:hf hdr="0" dt="0"/>
  <p:txStyles>
    <p:titleStyle>
      <a:lvl1pPr algn="ctr" defTabSz="4572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b="1" i="0" kern="1200">
          <a:solidFill>
            <a:schemeClr val="tx1"/>
          </a:solidFill>
          <a:latin typeface="Calisto MT"/>
          <a:ea typeface="+mn-ea"/>
          <a:cs typeface="Calisto MT"/>
        </a:defRPr>
      </a:lvl1pPr>
      <a:lvl2pPr marL="742950" indent="-285750" algn="l" defTabSz="457200" rtl="0" eaLnBrk="1" latinLnBrk="0" hangingPunct="1">
        <a:spcBef>
          <a:spcPct val="20000"/>
        </a:spcBef>
        <a:buFont typeface="Arial"/>
        <a:buChar char="–"/>
        <a:defRPr sz="2800" b="1" i="0" kern="1200">
          <a:solidFill>
            <a:schemeClr val="tx1"/>
          </a:solidFill>
          <a:latin typeface="Calisto MT"/>
          <a:ea typeface="+mn-ea"/>
          <a:cs typeface="Calisto MT"/>
        </a:defRPr>
      </a:lvl2pPr>
      <a:lvl3pPr marL="1143000" indent="-228600" algn="l" defTabSz="457200" rtl="0" eaLnBrk="1" latinLnBrk="0" hangingPunct="1">
        <a:spcBef>
          <a:spcPct val="20000"/>
        </a:spcBef>
        <a:buFont typeface="Arial"/>
        <a:buChar char="•"/>
        <a:defRPr sz="2400" b="1" i="0" kern="1200">
          <a:solidFill>
            <a:schemeClr val="tx1"/>
          </a:solidFill>
          <a:latin typeface="Calisto MT"/>
          <a:ea typeface="+mn-ea"/>
          <a:cs typeface="Calisto MT"/>
        </a:defRPr>
      </a:lvl3pPr>
      <a:lvl4pPr marL="1600200" indent="-228600" algn="l" defTabSz="457200" rtl="0" eaLnBrk="1" latinLnBrk="0" hangingPunct="1">
        <a:spcBef>
          <a:spcPct val="20000"/>
        </a:spcBef>
        <a:buFont typeface="Arial"/>
        <a:buChar char="–"/>
        <a:defRPr sz="2000" b="1" i="0" kern="1200">
          <a:solidFill>
            <a:schemeClr val="tx1"/>
          </a:solidFill>
          <a:latin typeface="Calisto MT"/>
          <a:ea typeface="+mn-ea"/>
          <a:cs typeface="Calisto MT"/>
        </a:defRPr>
      </a:lvl4pPr>
      <a:lvl5pPr marL="2057400" indent="-228600" algn="l" defTabSz="457200" rtl="0" eaLnBrk="1" latinLnBrk="0" hangingPunct="1">
        <a:spcBef>
          <a:spcPct val="20000"/>
        </a:spcBef>
        <a:buFont typeface="Arial"/>
        <a:buChar char="»"/>
        <a:defRPr sz="2000" b="1" i="0" kern="1200">
          <a:solidFill>
            <a:schemeClr val="tx1"/>
          </a:solidFill>
          <a:latin typeface="Calisto MT"/>
          <a:ea typeface="+mn-ea"/>
          <a:cs typeface="Calisto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San Jose State University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4E82B649-9E62-D04D-8142-E7B3662BE548}"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2069554106"/>
      </p:ext>
    </p:extLst>
  </p:cSld>
  <p:clrMap bg1="lt1" tx1="dk1" bg2="lt2" tx2="dk2" accent1="accent1" accent2="accent2" accent3="accent3" accent4="accent4" accent5="accent5" accent6="accent6" hlink="hlink" folHlink="folHlink"/>
  <p:sldLayoutIdLst>
    <p:sldLayoutId id="2147483703" r:id="rId1"/>
  </p:sldLayoutIdLst>
  <p:hf hdr="0" dt="0"/>
  <p:txStyles>
    <p:titleStyle>
      <a:lvl1pPr algn="ctr" defTabSz="4572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b="1" i="0" kern="1200">
          <a:solidFill>
            <a:schemeClr val="tx1"/>
          </a:solidFill>
          <a:latin typeface="Calisto MT"/>
          <a:ea typeface="+mn-ea"/>
          <a:cs typeface="Calisto MT"/>
        </a:defRPr>
      </a:lvl1pPr>
      <a:lvl2pPr marL="742950" indent="-285750" algn="l" defTabSz="457200" rtl="0" eaLnBrk="1" latinLnBrk="0" hangingPunct="1">
        <a:spcBef>
          <a:spcPct val="20000"/>
        </a:spcBef>
        <a:buFont typeface="Arial"/>
        <a:buChar char="–"/>
        <a:defRPr sz="2800" b="1" i="0" kern="1200">
          <a:solidFill>
            <a:schemeClr val="tx1"/>
          </a:solidFill>
          <a:latin typeface="Calisto MT"/>
          <a:ea typeface="+mn-ea"/>
          <a:cs typeface="Calisto MT"/>
        </a:defRPr>
      </a:lvl2pPr>
      <a:lvl3pPr marL="1143000" indent="-228600" algn="l" defTabSz="457200" rtl="0" eaLnBrk="1" latinLnBrk="0" hangingPunct="1">
        <a:spcBef>
          <a:spcPct val="20000"/>
        </a:spcBef>
        <a:buFont typeface="Arial"/>
        <a:buChar char="•"/>
        <a:defRPr sz="2400" b="1" i="0" kern="1200">
          <a:solidFill>
            <a:schemeClr val="tx1"/>
          </a:solidFill>
          <a:latin typeface="Calisto MT"/>
          <a:ea typeface="+mn-ea"/>
          <a:cs typeface="Calisto MT"/>
        </a:defRPr>
      </a:lvl3pPr>
      <a:lvl4pPr marL="1600200" indent="-228600" algn="l" defTabSz="457200" rtl="0" eaLnBrk="1" latinLnBrk="0" hangingPunct="1">
        <a:spcBef>
          <a:spcPct val="20000"/>
        </a:spcBef>
        <a:buFont typeface="Arial"/>
        <a:buChar char="–"/>
        <a:defRPr sz="2000" b="1" i="0" kern="1200">
          <a:solidFill>
            <a:schemeClr val="tx1"/>
          </a:solidFill>
          <a:latin typeface="Calisto MT"/>
          <a:ea typeface="+mn-ea"/>
          <a:cs typeface="Calisto MT"/>
        </a:defRPr>
      </a:lvl4pPr>
      <a:lvl5pPr marL="2057400" indent="-228600" algn="l" defTabSz="457200" rtl="0" eaLnBrk="1" latinLnBrk="0" hangingPunct="1">
        <a:spcBef>
          <a:spcPct val="20000"/>
        </a:spcBef>
        <a:buFont typeface="Arial"/>
        <a:buChar char="»"/>
        <a:defRPr sz="2000" b="1" i="0" kern="1200">
          <a:solidFill>
            <a:schemeClr val="tx1"/>
          </a:solidFill>
          <a:latin typeface="Calisto MT"/>
          <a:ea typeface="+mn-ea"/>
          <a:cs typeface="Calisto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San Jose State University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4E82B649-9E62-D04D-8142-E7B3662BE548}"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949821058"/>
      </p:ext>
    </p:extLst>
  </p:cSld>
  <p:clrMap bg1="lt1" tx1="dk1" bg2="lt2" tx2="dk2" accent1="accent1" accent2="accent2" accent3="accent3" accent4="accent4" accent5="accent5" accent6="accent6" hlink="hlink" folHlink="folHlink"/>
  <p:sldLayoutIdLst>
    <p:sldLayoutId id="2147483705" r:id="rId1"/>
    <p:sldLayoutId id="2147483706" r:id="rId2"/>
  </p:sldLayoutIdLst>
  <p:hf hdr="0" dt="0"/>
  <p:txStyles>
    <p:titleStyle>
      <a:lvl1pPr algn="ctr" defTabSz="4572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b="1" i="0" kern="1200">
          <a:solidFill>
            <a:schemeClr val="tx1"/>
          </a:solidFill>
          <a:latin typeface="Calisto MT"/>
          <a:ea typeface="+mn-ea"/>
          <a:cs typeface="Calisto MT"/>
        </a:defRPr>
      </a:lvl1pPr>
      <a:lvl2pPr marL="742950" indent="-285750" algn="l" defTabSz="457200" rtl="0" eaLnBrk="1" latinLnBrk="0" hangingPunct="1">
        <a:spcBef>
          <a:spcPct val="20000"/>
        </a:spcBef>
        <a:buFont typeface="Arial"/>
        <a:buChar char="–"/>
        <a:defRPr sz="2800" b="1" i="0" kern="1200">
          <a:solidFill>
            <a:schemeClr val="tx1"/>
          </a:solidFill>
          <a:latin typeface="Calisto MT"/>
          <a:ea typeface="+mn-ea"/>
          <a:cs typeface="Calisto MT"/>
        </a:defRPr>
      </a:lvl2pPr>
      <a:lvl3pPr marL="1143000" indent="-228600" algn="l" defTabSz="457200" rtl="0" eaLnBrk="1" latinLnBrk="0" hangingPunct="1">
        <a:spcBef>
          <a:spcPct val="20000"/>
        </a:spcBef>
        <a:buFont typeface="Arial"/>
        <a:buChar char="•"/>
        <a:defRPr sz="2400" b="1" i="0" kern="1200">
          <a:solidFill>
            <a:schemeClr val="tx1"/>
          </a:solidFill>
          <a:latin typeface="Calisto MT"/>
          <a:ea typeface="+mn-ea"/>
          <a:cs typeface="Calisto MT"/>
        </a:defRPr>
      </a:lvl3pPr>
      <a:lvl4pPr marL="1600200" indent="-228600" algn="l" defTabSz="457200" rtl="0" eaLnBrk="1" latinLnBrk="0" hangingPunct="1">
        <a:spcBef>
          <a:spcPct val="20000"/>
        </a:spcBef>
        <a:buFont typeface="Arial"/>
        <a:buChar char="–"/>
        <a:defRPr sz="2000" b="1" i="0" kern="1200">
          <a:solidFill>
            <a:schemeClr val="tx1"/>
          </a:solidFill>
          <a:latin typeface="Calisto MT"/>
          <a:ea typeface="+mn-ea"/>
          <a:cs typeface="Calisto MT"/>
        </a:defRPr>
      </a:lvl4pPr>
      <a:lvl5pPr marL="2057400" indent="-228600" algn="l" defTabSz="457200" rtl="0" eaLnBrk="1" latinLnBrk="0" hangingPunct="1">
        <a:spcBef>
          <a:spcPct val="20000"/>
        </a:spcBef>
        <a:buFont typeface="Arial"/>
        <a:buChar char="»"/>
        <a:defRPr sz="2000" b="1" i="0" kern="1200">
          <a:solidFill>
            <a:schemeClr val="tx1"/>
          </a:solidFill>
          <a:latin typeface="Calisto MT"/>
          <a:ea typeface="+mn-ea"/>
          <a:cs typeface="Calisto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San Jose State University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4E82B649-9E62-D04D-8142-E7B3662BE548}"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3724769262"/>
      </p:ext>
    </p:extLst>
  </p:cSld>
  <p:clrMap bg1="lt1" tx1="dk1" bg2="lt2" tx2="dk2" accent1="accent1" accent2="accent2" accent3="accent3" accent4="accent4" accent5="accent5" accent6="accent6" hlink="hlink" folHlink="folHlink"/>
  <p:sldLayoutIdLst>
    <p:sldLayoutId id="2147483663" r:id="rId1"/>
  </p:sldLayoutIdLst>
  <p:hf hdr="0" dt="0"/>
  <p:txStyles>
    <p:titleStyle>
      <a:lvl1pPr algn="ctr" defTabSz="4572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b="1" i="0" kern="1200">
          <a:solidFill>
            <a:schemeClr val="tx1"/>
          </a:solidFill>
          <a:latin typeface="Calisto MT"/>
          <a:ea typeface="+mn-ea"/>
          <a:cs typeface="Calisto MT"/>
        </a:defRPr>
      </a:lvl1pPr>
      <a:lvl2pPr marL="742950" indent="-285750" algn="l" defTabSz="457200" rtl="0" eaLnBrk="1" latinLnBrk="0" hangingPunct="1">
        <a:spcBef>
          <a:spcPct val="20000"/>
        </a:spcBef>
        <a:buFont typeface="Arial"/>
        <a:buChar char="–"/>
        <a:defRPr sz="2800" b="1" i="0" kern="1200">
          <a:solidFill>
            <a:schemeClr val="tx1"/>
          </a:solidFill>
          <a:latin typeface="Calisto MT"/>
          <a:ea typeface="+mn-ea"/>
          <a:cs typeface="Calisto MT"/>
        </a:defRPr>
      </a:lvl2pPr>
      <a:lvl3pPr marL="1143000" indent="-228600" algn="l" defTabSz="457200" rtl="0" eaLnBrk="1" latinLnBrk="0" hangingPunct="1">
        <a:spcBef>
          <a:spcPct val="20000"/>
        </a:spcBef>
        <a:buFont typeface="Arial"/>
        <a:buChar char="•"/>
        <a:defRPr sz="2400" b="1" i="0" kern="1200">
          <a:solidFill>
            <a:schemeClr val="tx1"/>
          </a:solidFill>
          <a:latin typeface="Calisto MT"/>
          <a:ea typeface="+mn-ea"/>
          <a:cs typeface="Calisto MT"/>
        </a:defRPr>
      </a:lvl3pPr>
      <a:lvl4pPr marL="1600200" indent="-228600" algn="l" defTabSz="457200" rtl="0" eaLnBrk="1" latinLnBrk="0" hangingPunct="1">
        <a:spcBef>
          <a:spcPct val="20000"/>
        </a:spcBef>
        <a:buFont typeface="Arial"/>
        <a:buChar char="–"/>
        <a:defRPr sz="2000" b="1" i="0" kern="1200">
          <a:solidFill>
            <a:schemeClr val="tx1"/>
          </a:solidFill>
          <a:latin typeface="Calisto MT"/>
          <a:ea typeface="+mn-ea"/>
          <a:cs typeface="Calisto MT"/>
        </a:defRPr>
      </a:lvl4pPr>
      <a:lvl5pPr marL="2057400" indent="-228600" algn="l" defTabSz="457200" rtl="0" eaLnBrk="1" latinLnBrk="0" hangingPunct="1">
        <a:spcBef>
          <a:spcPct val="20000"/>
        </a:spcBef>
        <a:buFont typeface="Arial"/>
        <a:buChar char="»"/>
        <a:defRPr sz="2000" b="1" i="0" kern="1200">
          <a:solidFill>
            <a:schemeClr val="tx1"/>
          </a:solidFill>
          <a:latin typeface="Calisto MT"/>
          <a:ea typeface="+mn-ea"/>
          <a:cs typeface="Calisto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San Jose State University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4E82B649-9E62-D04D-8142-E7B3662BE548}"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1844919745"/>
      </p:ext>
    </p:extLst>
  </p:cSld>
  <p:clrMap bg1="lt1" tx1="dk1" bg2="lt2" tx2="dk2" accent1="accent1" accent2="accent2" accent3="accent3" accent4="accent4" accent5="accent5" accent6="accent6" hlink="hlink" folHlink="folHlink"/>
  <p:sldLayoutIdLst>
    <p:sldLayoutId id="2147483667" r:id="rId1"/>
  </p:sldLayoutIdLst>
  <p:hf hdr="0" dt="0"/>
  <p:txStyles>
    <p:titleStyle>
      <a:lvl1pPr algn="ctr" defTabSz="4572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b="1" i="0" kern="1200">
          <a:solidFill>
            <a:schemeClr val="tx1"/>
          </a:solidFill>
          <a:latin typeface="Calisto MT"/>
          <a:ea typeface="+mn-ea"/>
          <a:cs typeface="Calisto MT"/>
        </a:defRPr>
      </a:lvl1pPr>
      <a:lvl2pPr marL="742950" indent="-285750" algn="l" defTabSz="457200" rtl="0" eaLnBrk="1" latinLnBrk="0" hangingPunct="1">
        <a:spcBef>
          <a:spcPct val="20000"/>
        </a:spcBef>
        <a:buFont typeface="Arial"/>
        <a:buChar char="–"/>
        <a:defRPr sz="2800" b="1" i="0" kern="1200">
          <a:solidFill>
            <a:schemeClr val="tx1"/>
          </a:solidFill>
          <a:latin typeface="Calisto MT"/>
          <a:ea typeface="+mn-ea"/>
          <a:cs typeface="Calisto MT"/>
        </a:defRPr>
      </a:lvl2pPr>
      <a:lvl3pPr marL="1143000" indent="-228600" algn="l" defTabSz="457200" rtl="0" eaLnBrk="1" latinLnBrk="0" hangingPunct="1">
        <a:spcBef>
          <a:spcPct val="20000"/>
        </a:spcBef>
        <a:buFont typeface="Arial"/>
        <a:buChar char="•"/>
        <a:defRPr sz="2400" b="1" i="0" kern="1200">
          <a:solidFill>
            <a:schemeClr val="tx1"/>
          </a:solidFill>
          <a:latin typeface="Calisto MT"/>
          <a:ea typeface="+mn-ea"/>
          <a:cs typeface="Calisto MT"/>
        </a:defRPr>
      </a:lvl3pPr>
      <a:lvl4pPr marL="1600200" indent="-228600" algn="l" defTabSz="457200" rtl="0" eaLnBrk="1" latinLnBrk="0" hangingPunct="1">
        <a:spcBef>
          <a:spcPct val="20000"/>
        </a:spcBef>
        <a:buFont typeface="Arial"/>
        <a:buChar char="–"/>
        <a:defRPr sz="2000" b="1" i="0" kern="1200">
          <a:solidFill>
            <a:schemeClr val="tx1"/>
          </a:solidFill>
          <a:latin typeface="Calisto MT"/>
          <a:ea typeface="+mn-ea"/>
          <a:cs typeface="Calisto MT"/>
        </a:defRPr>
      </a:lvl4pPr>
      <a:lvl5pPr marL="2057400" indent="-228600" algn="l" defTabSz="457200" rtl="0" eaLnBrk="1" latinLnBrk="0" hangingPunct="1">
        <a:spcBef>
          <a:spcPct val="20000"/>
        </a:spcBef>
        <a:buFont typeface="Arial"/>
        <a:buChar char="»"/>
        <a:defRPr sz="2000" b="1" i="0" kern="1200">
          <a:solidFill>
            <a:schemeClr val="tx1"/>
          </a:solidFill>
          <a:latin typeface="Calisto MT"/>
          <a:ea typeface="+mn-ea"/>
          <a:cs typeface="Calisto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San Jose State University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4E82B649-9E62-D04D-8142-E7B3662BE548}"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4055436759"/>
      </p:ext>
    </p:extLst>
  </p:cSld>
  <p:clrMap bg1="lt1" tx1="dk1" bg2="lt2" tx2="dk2" accent1="accent1" accent2="accent2" accent3="accent3" accent4="accent4" accent5="accent5" accent6="accent6" hlink="hlink" folHlink="folHlink"/>
  <p:sldLayoutIdLst>
    <p:sldLayoutId id="2147483669" r:id="rId1"/>
  </p:sldLayoutIdLst>
  <p:hf hdr="0" dt="0"/>
  <p:txStyles>
    <p:titleStyle>
      <a:lvl1pPr algn="ctr" defTabSz="4572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b="1" i="0" kern="1200">
          <a:solidFill>
            <a:schemeClr val="tx1"/>
          </a:solidFill>
          <a:latin typeface="Calisto MT"/>
          <a:ea typeface="+mn-ea"/>
          <a:cs typeface="Calisto MT"/>
        </a:defRPr>
      </a:lvl1pPr>
      <a:lvl2pPr marL="742950" indent="-285750" algn="l" defTabSz="457200" rtl="0" eaLnBrk="1" latinLnBrk="0" hangingPunct="1">
        <a:spcBef>
          <a:spcPct val="20000"/>
        </a:spcBef>
        <a:buFont typeface="Arial"/>
        <a:buChar char="–"/>
        <a:defRPr sz="2800" b="1" i="0" kern="1200">
          <a:solidFill>
            <a:schemeClr val="tx1"/>
          </a:solidFill>
          <a:latin typeface="Calisto MT"/>
          <a:ea typeface="+mn-ea"/>
          <a:cs typeface="Calisto MT"/>
        </a:defRPr>
      </a:lvl2pPr>
      <a:lvl3pPr marL="1143000" indent="-228600" algn="l" defTabSz="457200" rtl="0" eaLnBrk="1" latinLnBrk="0" hangingPunct="1">
        <a:spcBef>
          <a:spcPct val="20000"/>
        </a:spcBef>
        <a:buFont typeface="Arial"/>
        <a:buChar char="•"/>
        <a:defRPr sz="2400" b="1" i="0" kern="1200">
          <a:solidFill>
            <a:schemeClr val="tx1"/>
          </a:solidFill>
          <a:latin typeface="Calisto MT"/>
          <a:ea typeface="+mn-ea"/>
          <a:cs typeface="Calisto MT"/>
        </a:defRPr>
      </a:lvl3pPr>
      <a:lvl4pPr marL="1600200" indent="-228600" algn="l" defTabSz="457200" rtl="0" eaLnBrk="1" latinLnBrk="0" hangingPunct="1">
        <a:spcBef>
          <a:spcPct val="20000"/>
        </a:spcBef>
        <a:buFont typeface="Arial"/>
        <a:buChar char="–"/>
        <a:defRPr sz="2000" b="1" i="0" kern="1200">
          <a:solidFill>
            <a:schemeClr val="tx1"/>
          </a:solidFill>
          <a:latin typeface="Calisto MT"/>
          <a:ea typeface="+mn-ea"/>
          <a:cs typeface="Calisto MT"/>
        </a:defRPr>
      </a:lvl4pPr>
      <a:lvl5pPr marL="2057400" indent="-228600" algn="l" defTabSz="457200" rtl="0" eaLnBrk="1" latinLnBrk="0" hangingPunct="1">
        <a:spcBef>
          <a:spcPct val="20000"/>
        </a:spcBef>
        <a:buFont typeface="Arial"/>
        <a:buChar char="»"/>
        <a:defRPr sz="2000" b="1" i="0" kern="1200">
          <a:solidFill>
            <a:schemeClr val="tx1"/>
          </a:solidFill>
          <a:latin typeface="Calisto MT"/>
          <a:ea typeface="+mn-ea"/>
          <a:cs typeface="Calisto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San Jose State University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4E82B649-9E62-D04D-8142-E7B3662BE548}"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980238151"/>
      </p:ext>
    </p:extLst>
  </p:cSld>
  <p:clrMap bg1="lt1" tx1="dk1" bg2="lt2" tx2="dk2" accent1="accent1" accent2="accent2" accent3="accent3" accent4="accent4" accent5="accent5" accent6="accent6" hlink="hlink" folHlink="folHlink"/>
  <p:sldLayoutIdLst>
    <p:sldLayoutId id="2147483689" r:id="rId1"/>
  </p:sldLayoutIdLst>
  <p:hf hdr="0" dt="0"/>
  <p:txStyles>
    <p:titleStyle>
      <a:lvl1pPr algn="ctr" defTabSz="4572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b="1" i="0" kern="1200">
          <a:solidFill>
            <a:schemeClr val="tx1"/>
          </a:solidFill>
          <a:latin typeface="Calisto MT"/>
          <a:ea typeface="+mn-ea"/>
          <a:cs typeface="Calisto MT"/>
        </a:defRPr>
      </a:lvl1pPr>
      <a:lvl2pPr marL="742950" indent="-285750" algn="l" defTabSz="457200" rtl="0" eaLnBrk="1" latinLnBrk="0" hangingPunct="1">
        <a:spcBef>
          <a:spcPct val="20000"/>
        </a:spcBef>
        <a:buFont typeface="Arial"/>
        <a:buChar char="–"/>
        <a:defRPr sz="2800" b="1" i="0" kern="1200">
          <a:solidFill>
            <a:schemeClr val="tx1"/>
          </a:solidFill>
          <a:latin typeface="Calisto MT"/>
          <a:ea typeface="+mn-ea"/>
          <a:cs typeface="Calisto MT"/>
        </a:defRPr>
      </a:lvl2pPr>
      <a:lvl3pPr marL="1143000" indent="-228600" algn="l" defTabSz="457200" rtl="0" eaLnBrk="1" latinLnBrk="0" hangingPunct="1">
        <a:spcBef>
          <a:spcPct val="20000"/>
        </a:spcBef>
        <a:buFont typeface="Arial"/>
        <a:buChar char="•"/>
        <a:defRPr sz="2400" b="1" i="0" kern="1200">
          <a:solidFill>
            <a:schemeClr val="tx1"/>
          </a:solidFill>
          <a:latin typeface="Calisto MT"/>
          <a:ea typeface="+mn-ea"/>
          <a:cs typeface="Calisto MT"/>
        </a:defRPr>
      </a:lvl3pPr>
      <a:lvl4pPr marL="1600200" indent="-228600" algn="l" defTabSz="457200" rtl="0" eaLnBrk="1" latinLnBrk="0" hangingPunct="1">
        <a:spcBef>
          <a:spcPct val="20000"/>
        </a:spcBef>
        <a:buFont typeface="Arial"/>
        <a:buChar char="–"/>
        <a:defRPr sz="2000" b="1" i="0" kern="1200">
          <a:solidFill>
            <a:schemeClr val="tx1"/>
          </a:solidFill>
          <a:latin typeface="Calisto MT"/>
          <a:ea typeface="+mn-ea"/>
          <a:cs typeface="Calisto MT"/>
        </a:defRPr>
      </a:lvl4pPr>
      <a:lvl5pPr marL="2057400" indent="-228600" algn="l" defTabSz="457200" rtl="0" eaLnBrk="1" latinLnBrk="0" hangingPunct="1">
        <a:spcBef>
          <a:spcPct val="20000"/>
        </a:spcBef>
        <a:buFont typeface="Arial"/>
        <a:buChar char="»"/>
        <a:defRPr sz="2000" b="1" i="0" kern="1200">
          <a:solidFill>
            <a:schemeClr val="tx1"/>
          </a:solidFill>
          <a:latin typeface="Calisto MT"/>
          <a:ea typeface="+mn-ea"/>
          <a:cs typeface="Calisto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San Jose State University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4E82B649-9E62-D04D-8142-E7B3662BE548}"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3085525133"/>
      </p:ext>
    </p:extLst>
  </p:cSld>
  <p:clrMap bg1="lt1" tx1="dk1" bg2="lt2" tx2="dk2" accent1="accent1" accent2="accent2" accent3="accent3" accent4="accent4" accent5="accent5" accent6="accent6" hlink="hlink" folHlink="folHlink"/>
  <p:sldLayoutIdLst>
    <p:sldLayoutId id="2147483691" r:id="rId1"/>
  </p:sldLayoutIdLst>
  <p:hf hdr="0" dt="0"/>
  <p:txStyles>
    <p:titleStyle>
      <a:lvl1pPr algn="ctr" defTabSz="4572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b="1" i="0" kern="1200">
          <a:solidFill>
            <a:schemeClr val="tx1"/>
          </a:solidFill>
          <a:latin typeface="Calisto MT"/>
          <a:ea typeface="+mn-ea"/>
          <a:cs typeface="Calisto MT"/>
        </a:defRPr>
      </a:lvl1pPr>
      <a:lvl2pPr marL="742950" indent="-285750" algn="l" defTabSz="457200" rtl="0" eaLnBrk="1" latinLnBrk="0" hangingPunct="1">
        <a:spcBef>
          <a:spcPct val="20000"/>
        </a:spcBef>
        <a:buFont typeface="Arial"/>
        <a:buChar char="–"/>
        <a:defRPr sz="2800" b="1" i="0" kern="1200">
          <a:solidFill>
            <a:schemeClr val="tx1"/>
          </a:solidFill>
          <a:latin typeface="Calisto MT"/>
          <a:ea typeface="+mn-ea"/>
          <a:cs typeface="Calisto MT"/>
        </a:defRPr>
      </a:lvl2pPr>
      <a:lvl3pPr marL="1143000" indent="-228600" algn="l" defTabSz="457200" rtl="0" eaLnBrk="1" latinLnBrk="0" hangingPunct="1">
        <a:spcBef>
          <a:spcPct val="20000"/>
        </a:spcBef>
        <a:buFont typeface="Arial"/>
        <a:buChar char="•"/>
        <a:defRPr sz="2400" b="1" i="0" kern="1200">
          <a:solidFill>
            <a:schemeClr val="tx1"/>
          </a:solidFill>
          <a:latin typeface="Calisto MT"/>
          <a:ea typeface="+mn-ea"/>
          <a:cs typeface="Calisto MT"/>
        </a:defRPr>
      </a:lvl3pPr>
      <a:lvl4pPr marL="1600200" indent="-228600" algn="l" defTabSz="457200" rtl="0" eaLnBrk="1" latinLnBrk="0" hangingPunct="1">
        <a:spcBef>
          <a:spcPct val="20000"/>
        </a:spcBef>
        <a:buFont typeface="Arial"/>
        <a:buChar char="–"/>
        <a:defRPr sz="2000" b="1" i="0" kern="1200">
          <a:solidFill>
            <a:schemeClr val="tx1"/>
          </a:solidFill>
          <a:latin typeface="Calisto MT"/>
          <a:ea typeface="+mn-ea"/>
          <a:cs typeface="Calisto MT"/>
        </a:defRPr>
      </a:lvl4pPr>
      <a:lvl5pPr marL="2057400" indent="-228600" algn="l" defTabSz="457200" rtl="0" eaLnBrk="1" latinLnBrk="0" hangingPunct="1">
        <a:spcBef>
          <a:spcPct val="20000"/>
        </a:spcBef>
        <a:buFont typeface="Arial"/>
        <a:buChar char="»"/>
        <a:defRPr sz="2000" b="1" i="0" kern="1200">
          <a:solidFill>
            <a:schemeClr val="tx1"/>
          </a:solidFill>
          <a:latin typeface="Calisto MT"/>
          <a:ea typeface="+mn-ea"/>
          <a:cs typeface="Calisto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San Jose State University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4E82B649-9E62-D04D-8142-E7B3662BE548}"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621143124"/>
      </p:ext>
    </p:extLst>
  </p:cSld>
  <p:clrMap bg1="lt1" tx1="dk1" bg2="lt2" tx2="dk2" accent1="accent1" accent2="accent2" accent3="accent3" accent4="accent4" accent5="accent5" accent6="accent6" hlink="hlink" folHlink="folHlink"/>
  <p:sldLayoutIdLst>
    <p:sldLayoutId id="2147483693" r:id="rId1"/>
  </p:sldLayoutIdLst>
  <p:hf hdr="0" dt="0"/>
  <p:txStyles>
    <p:titleStyle>
      <a:lvl1pPr algn="ctr" defTabSz="4572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b="1" i="0" kern="1200">
          <a:solidFill>
            <a:schemeClr val="tx1"/>
          </a:solidFill>
          <a:latin typeface="Calisto MT"/>
          <a:ea typeface="+mn-ea"/>
          <a:cs typeface="Calisto MT"/>
        </a:defRPr>
      </a:lvl1pPr>
      <a:lvl2pPr marL="742950" indent="-285750" algn="l" defTabSz="457200" rtl="0" eaLnBrk="1" latinLnBrk="0" hangingPunct="1">
        <a:spcBef>
          <a:spcPct val="20000"/>
        </a:spcBef>
        <a:buFont typeface="Arial"/>
        <a:buChar char="–"/>
        <a:defRPr sz="2800" b="1" i="0" kern="1200">
          <a:solidFill>
            <a:schemeClr val="tx1"/>
          </a:solidFill>
          <a:latin typeface="Calisto MT"/>
          <a:ea typeface="+mn-ea"/>
          <a:cs typeface="Calisto MT"/>
        </a:defRPr>
      </a:lvl2pPr>
      <a:lvl3pPr marL="1143000" indent="-228600" algn="l" defTabSz="457200" rtl="0" eaLnBrk="1" latinLnBrk="0" hangingPunct="1">
        <a:spcBef>
          <a:spcPct val="20000"/>
        </a:spcBef>
        <a:buFont typeface="Arial"/>
        <a:buChar char="•"/>
        <a:defRPr sz="2400" b="1" i="0" kern="1200">
          <a:solidFill>
            <a:schemeClr val="tx1"/>
          </a:solidFill>
          <a:latin typeface="Calisto MT"/>
          <a:ea typeface="+mn-ea"/>
          <a:cs typeface="Calisto MT"/>
        </a:defRPr>
      </a:lvl3pPr>
      <a:lvl4pPr marL="1600200" indent="-228600" algn="l" defTabSz="457200" rtl="0" eaLnBrk="1" latinLnBrk="0" hangingPunct="1">
        <a:spcBef>
          <a:spcPct val="20000"/>
        </a:spcBef>
        <a:buFont typeface="Arial"/>
        <a:buChar char="–"/>
        <a:defRPr sz="2000" b="1" i="0" kern="1200">
          <a:solidFill>
            <a:schemeClr val="tx1"/>
          </a:solidFill>
          <a:latin typeface="Calisto MT"/>
          <a:ea typeface="+mn-ea"/>
          <a:cs typeface="Calisto MT"/>
        </a:defRPr>
      </a:lvl4pPr>
      <a:lvl5pPr marL="2057400" indent="-228600" algn="l" defTabSz="457200" rtl="0" eaLnBrk="1" latinLnBrk="0" hangingPunct="1">
        <a:spcBef>
          <a:spcPct val="20000"/>
        </a:spcBef>
        <a:buFont typeface="Arial"/>
        <a:buChar char="»"/>
        <a:defRPr sz="2000" b="1" i="0" kern="1200">
          <a:solidFill>
            <a:schemeClr val="tx1"/>
          </a:solidFill>
          <a:latin typeface="Calisto MT"/>
          <a:ea typeface="+mn-ea"/>
          <a:cs typeface="Calisto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San Jose State University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4E82B649-9E62-D04D-8142-E7B3662BE548}"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3786204233"/>
      </p:ext>
    </p:extLst>
  </p:cSld>
  <p:clrMap bg1="lt1" tx1="dk1" bg2="lt2" tx2="dk2" accent1="accent1" accent2="accent2" accent3="accent3" accent4="accent4" accent5="accent5" accent6="accent6" hlink="hlink" folHlink="folHlink"/>
  <p:sldLayoutIdLst>
    <p:sldLayoutId id="2147483695" r:id="rId1"/>
  </p:sldLayoutIdLst>
  <p:hf hdr="0" dt="0"/>
  <p:txStyles>
    <p:titleStyle>
      <a:lvl1pPr algn="ctr" defTabSz="4572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b="1" i="0" kern="1200">
          <a:solidFill>
            <a:schemeClr val="tx1"/>
          </a:solidFill>
          <a:latin typeface="Calisto MT"/>
          <a:ea typeface="+mn-ea"/>
          <a:cs typeface="Calisto MT"/>
        </a:defRPr>
      </a:lvl1pPr>
      <a:lvl2pPr marL="742950" indent="-285750" algn="l" defTabSz="457200" rtl="0" eaLnBrk="1" latinLnBrk="0" hangingPunct="1">
        <a:spcBef>
          <a:spcPct val="20000"/>
        </a:spcBef>
        <a:buFont typeface="Arial"/>
        <a:buChar char="–"/>
        <a:defRPr sz="2800" b="1" i="0" kern="1200">
          <a:solidFill>
            <a:schemeClr val="tx1"/>
          </a:solidFill>
          <a:latin typeface="Calisto MT"/>
          <a:ea typeface="+mn-ea"/>
          <a:cs typeface="Calisto MT"/>
        </a:defRPr>
      </a:lvl2pPr>
      <a:lvl3pPr marL="1143000" indent="-228600" algn="l" defTabSz="457200" rtl="0" eaLnBrk="1" latinLnBrk="0" hangingPunct="1">
        <a:spcBef>
          <a:spcPct val="20000"/>
        </a:spcBef>
        <a:buFont typeface="Arial"/>
        <a:buChar char="•"/>
        <a:defRPr sz="2400" b="1" i="0" kern="1200">
          <a:solidFill>
            <a:schemeClr val="tx1"/>
          </a:solidFill>
          <a:latin typeface="Calisto MT"/>
          <a:ea typeface="+mn-ea"/>
          <a:cs typeface="Calisto MT"/>
        </a:defRPr>
      </a:lvl3pPr>
      <a:lvl4pPr marL="1600200" indent="-228600" algn="l" defTabSz="457200" rtl="0" eaLnBrk="1" latinLnBrk="0" hangingPunct="1">
        <a:spcBef>
          <a:spcPct val="20000"/>
        </a:spcBef>
        <a:buFont typeface="Arial"/>
        <a:buChar char="–"/>
        <a:defRPr sz="2000" b="1" i="0" kern="1200">
          <a:solidFill>
            <a:schemeClr val="tx1"/>
          </a:solidFill>
          <a:latin typeface="Calisto MT"/>
          <a:ea typeface="+mn-ea"/>
          <a:cs typeface="Calisto MT"/>
        </a:defRPr>
      </a:lvl4pPr>
      <a:lvl5pPr marL="2057400" indent="-228600" algn="l" defTabSz="457200" rtl="0" eaLnBrk="1" latinLnBrk="0" hangingPunct="1">
        <a:spcBef>
          <a:spcPct val="20000"/>
        </a:spcBef>
        <a:buFont typeface="Arial"/>
        <a:buChar char="»"/>
        <a:defRPr sz="2000" b="1" i="0" kern="1200">
          <a:solidFill>
            <a:schemeClr val="tx1"/>
          </a:solidFill>
          <a:latin typeface="Calisto MT"/>
          <a:ea typeface="+mn-ea"/>
          <a:cs typeface="Calisto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r>
              <a:rPr lang="en-US" smtClean="0">
                <a:solidFill>
                  <a:prstClr val="black">
                    <a:tint val="75000"/>
                  </a:prstClr>
                </a:solidFill>
              </a:rPr>
              <a:t>San Jose State University </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4E82B649-9E62-D04D-8142-E7B3662BE548}" type="slidenum">
              <a:rPr lang="en-US" smtClean="0">
                <a:solidFill>
                  <a:prstClr val="black">
                    <a:tint val="75000"/>
                  </a:prstClr>
                </a:solidFill>
              </a:rPr>
              <a:pPr defTabSz="457200"/>
              <a:t>‹#›</a:t>
            </a:fld>
            <a:endParaRPr lang="en-US">
              <a:solidFill>
                <a:prstClr val="black">
                  <a:tint val="75000"/>
                </a:prstClr>
              </a:solidFill>
            </a:endParaRPr>
          </a:p>
        </p:txBody>
      </p:sp>
    </p:spTree>
    <p:extLst>
      <p:ext uri="{BB962C8B-B14F-4D97-AF65-F5344CB8AC3E}">
        <p14:creationId xmlns:p14="http://schemas.microsoft.com/office/powerpoint/2010/main" val="3806602746"/>
      </p:ext>
    </p:extLst>
  </p:cSld>
  <p:clrMap bg1="lt1" tx1="dk1" bg2="lt2" tx2="dk2" accent1="accent1" accent2="accent2" accent3="accent3" accent4="accent4" accent5="accent5" accent6="accent6" hlink="hlink" folHlink="folHlink"/>
  <p:sldLayoutIdLst>
    <p:sldLayoutId id="2147483697" r:id="rId1"/>
  </p:sldLayoutIdLst>
  <p:hf hdr="0" dt="0"/>
  <p:txStyles>
    <p:titleStyle>
      <a:lvl1pPr algn="ctr" defTabSz="4572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b="1" i="0" kern="1200">
          <a:solidFill>
            <a:schemeClr val="tx1"/>
          </a:solidFill>
          <a:latin typeface="Calisto MT"/>
          <a:ea typeface="+mn-ea"/>
          <a:cs typeface="Calisto MT"/>
        </a:defRPr>
      </a:lvl1pPr>
      <a:lvl2pPr marL="742950" indent="-285750" algn="l" defTabSz="457200" rtl="0" eaLnBrk="1" latinLnBrk="0" hangingPunct="1">
        <a:spcBef>
          <a:spcPct val="20000"/>
        </a:spcBef>
        <a:buFont typeface="Arial"/>
        <a:buChar char="–"/>
        <a:defRPr sz="2800" b="1" i="0" kern="1200">
          <a:solidFill>
            <a:schemeClr val="tx1"/>
          </a:solidFill>
          <a:latin typeface="Calisto MT"/>
          <a:ea typeface="+mn-ea"/>
          <a:cs typeface="Calisto MT"/>
        </a:defRPr>
      </a:lvl2pPr>
      <a:lvl3pPr marL="1143000" indent="-228600" algn="l" defTabSz="457200" rtl="0" eaLnBrk="1" latinLnBrk="0" hangingPunct="1">
        <a:spcBef>
          <a:spcPct val="20000"/>
        </a:spcBef>
        <a:buFont typeface="Arial"/>
        <a:buChar char="•"/>
        <a:defRPr sz="2400" b="1" i="0" kern="1200">
          <a:solidFill>
            <a:schemeClr val="tx1"/>
          </a:solidFill>
          <a:latin typeface="Calisto MT"/>
          <a:ea typeface="+mn-ea"/>
          <a:cs typeface="Calisto MT"/>
        </a:defRPr>
      </a:lvl3pPr>
      <a:lvl4pPr marL="1600200" indent="-228600" algn="l" defTabSz="457200" rtl="0" eaLnBrk="1" latinLnBrk="0" hangingPunct="1">
        <a:spcBef>
          <a:spcPct val="20000"/>
        </a:spcBef>
        <a:buFont typeface="Arial"/>
        <a:buChar char="–"/>
        <a:defRPr sz="2000" b="1" i="0" kern="1200">
          <a:solidFill>
            <a:schemeClr val="tx1"/>
          </a:solidFill>
          <a:latin typeface="Calisto MT"/>
          <a:ea typeface="+mn-ea"/>
          <a:cs typeface="Calisto MT"/>
        </a:defRPr>
      </a:lvl4pPr>
      <a:lvl5pPr marL="2057400" indent="-228600" algn="l" defTabSz="457200" rtl="0" eaLnBrk="1" latinLnBrk="0" hangingPunct="1">
        <a:spcBef>
          <a:spcPct val="20000"/>
        </a:spcBef>
        <a:buFont typeface="Arial"/>
        <a:buChar char="»"/>
        <a:defRPr sz="2000" b="1" i="0" kern="1200">
          <a:solidFill>
            <a:schemeClr val="tx1"/>
          </a:solidFill>
          <a:latin typeface="Calisto MT"/>
          <a:ea typeface="+mn-ea"/>
          <a:cs typeface="Calisto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3" Type="http://schemas.openxmlformats.org/officeDocument/2006/relationships/hyperlink" Target="mailto:Stacey.knapp@sjsu.edu" TargetMode="External"/><Relationship Id="rId2" Type="http://schemas.openxmlformats.org/officeDocument/2006/relationships/notesSlide" Target="../notesSlides/notesSlide8.xml"/><Relationship Id="rId1" Type="http://schemas.openxmlformats.org/officeDocument/2006/relationships/slideLayout" Target="../slideLayouts/slideLayout10.xml"/><Relationship Id="rId6" Type="http://schemas.openxmlformats.org/officeDocument/2006/relationships/hyperlink" Target="mailto:Elizabeth.Tu@sjsu.edu" TargetMode="External"/><Relationship Id="rId5" Type="http://schemas.openxmlformats.org/officeDocument/2006/relationships/hyperlink" Target="mailto:Amy.Strage@sjsu.edu" TargetMode="External"/><Relationship Id="rId4" Type="http://schemas.openxmlformats.org/officeDocument/2006/relationships/hyperlink" Target="mailto:keith.sander@sjsu.edu"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towerhall_towerlawn fad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043143" cy="6858000"/>
          </a:xfrm>
          <a:prstGeom prst="rect">
            <a:avLst/>
          </a:prstGeom>
        </p:spPr>
      </p:pic>
      <p:sp>
        <p:nvSpPr>
          <p:cNvPr id="3" name="Subtitle 2"/>
          <p:cNvSpPr>
            <a:spLocks noGrp="1"/>
          </p:cNvSpPr>
          <p:nvPr>
            <p:ph type="subTitle" idx="1"/>
          </p:nvPr>
        </p:nvSpPr>
        <p:spPr>
          <a:xfrm>
            <a:off x="7194097" y="3909019"/>
            <a:ext cx="4473647" cy="2729525"/>
          </a:xfrm>
        </p:spPr>
        <p:txBody>
          <a:bodyPr>
            <a:noAutofit/>
          </a:bodyPr>
          <a:lstStyle/>
          <a:p>
            <a:pPr algn="r"/>
            <a:r>
              <a:rPr lang="en-US" sz="2000" dirty="0" smtClean="0">
                <a:latin typeface="Arial"/>
                <a:cs typeface="Arial"/>
              </a:rPr>
              <a:t>Stacey Knapp, Keith Sanders, Amy </a:t>
            </a:r>
            <a:r>
              <a:rPr lang="en-US" sz="2000" dirty="0" err="1" smtClean="0">
                <a:latin typeface="Arial"/>
                <a:cs typeface="Arial"/>
              </a:rPr>
              <a:t>Strage</a:t>
            </a:r>
            <a:r>
              <a:rPr lang="en-US" sz="2000" dirty="0" smtClean="0">
                <a:latin typeface="Arial"/>
                <a:cs typeface="Arial"/>
              </a:rPr>
              <a:t>, </a:t>
            </a:r>
            <a:r>
              <a:rPr lang="en-US" sz="2000" dirty="0">
                <a:latin typeface="Arial"/>
                <a:cs typeface="Arial"/>
              </a:rPr>
              <a:t>and Elizabeth Tu</a:t>
            </a:r>
          </a:p>
          <a:p>
            <a:pPr algn="r"/>
            <a:r>
              <a:rPr lang="en-US" sz="2000" dirty="0">
                <a:latin typeface="Arial"/>
                <a:cs typeface="Arial"/>
              </a:rPr>
              <a:t>San José State University </a:t>
            </a:r>
          </a:p>
          <a:p>
            <a:pPr algn="r"/>
            <a:r>
              <a:rPr lang="en-US" sz="2000" dirty="0" smtClean="0">
                <a:latin typeface="Arial"/>
                <a:cs typeface="Arial"/>
              </a:rPr>
              <a:t>April 10, 2015</a:t>
            </a:r>
            <a:endParaRPr lang="en-US" sz="2000" dirty="0">
              <a:latin typeface="Arial"/>
              <a:cs typeface="Arial"/>
            </a:endParaRPr>
          </a:p>
          <a:p>
            <a:pPr algn="r"/>
            <a:endParaRPr lang="en-US" sz="2000" dirty="0">
              <a:latin typeface="Arial"/>
              <a:cs typeface="Arial"/>
            </a:endParaRPr>
          </a:p>
          <a:p>
            <a:pPr algn="r"/>
            <a:r>
              <a:rPr lang="en-US" sz="1800" i="1" dirty="0" smtClean="0">
                <a:solidFill>
                  <a:srgbClr val="17375E"/>
                </a:solidFill>
              </a:rPr>
              <a:t>QM Works in the Great Pacific Northwest 2015 Conference</a:t>
            </a:r>
            <a:endParaRPr lang="en-US" sz="2000" dirty="0">
              <a:latin typeface="Arial"/>
              <a:cs typeface="Arial"/>
            </a:endParaRPr>
          </a:p>
        </p:txBody>
      </p:sp>
      <p:sp>
        <p:nvSpPr>
          <p:cNvPr id="2" name="Title 1"/>
          <p:cNvSpPr>
            <a:spLocks noGrp="1"/>
          </p:cNvSpPr>
          <p:nvPr>
            <p:ph type="ctrTitle"/>
          </p:nvPr>
        </p:nvSpPr>
        <p:spPr>
          <a:xfrm>
            <a:off x="4566984" y="397723"/>
            <a:ext cx="7472616" cy="2497877"/>
          </a:xfrm>
        </p:spPr>
        <p:txBody>
          <a:bodyPr>
            <a:normAutofit/>
          </a:bodyPr>
          <a:lstStyle/>
          <a:p>
            <a:r>
              <a:rPr lang="en-US" sz="4000" dirty="0"/>
              <a:t>F</a:t>
            </a:r>
            <a:r>
              <a:rPr lang="en-US" sz="3600" dirty="0"/>
              <a:t>eeding </a:t>
            </a:r>
            <a:r>
              <a:rPr lang="en-US" sz="3600" dirty="0" smtClean="0"/>
              <a:t>Many </a:t>
            </a:r>
            <a:r>
              <a:rPr lang="en-US" sz="3600" dirty="0"/>
              <a:t>B</a:t>
            </a:r>
            <a:r>
              <a:rPr lang="en-US" sz="3600" dirty="0" smtClean="0"/>
              <a:t>irds </a:t>
            </a:r>
            <a:r>
              <a:rPr lang="en-US" sz="3600" dirty="0"/>
              <a:t>with </a:t>
            </a:r>
            <a:r>
              <a:rPr lang="en-US" sz="3600" dirty="0" smtClean="0"/>
              <a:t>One </a:t>
            </a:r>
            <a:r>
              <a:rPr lang="en-US" sz="3600" dirty="0"/>
              <a:t>P</a:t>
            </a:r>
            <a:r>
              <a:rPr lang="en-US" sz="3600" dirty="0" smtClean="0"/>
              <a:t>iece </a:t>
            </a:r>
            <a:r>
              <a:rPr lang="en-US" sz="3600" dirty="0"/>
              <a:t>of </a:t>
            </a:r>
            <a:r>
              <a:rPr lang="en-US" sz="3600" dirty="0" smtClean="0"/>
              <a:t>Bread</a:t>
            </a:r>
            <a:r>
              <a:rPr lang="en-US" sz="3600" dirty="0"/>
              <a:t>: </a:t>
            </a:r>
            <a:r>
              <a:rPr lang="en-US" sz="3600" b="0" dirty="0"/>
              <a:t>Process and </a:t>
            </a:r>
            <a:r>
              <a:rPr lang="en-US" sz="3600" b="0" dirty="0" smtClean="0"/>
              <a:t>Impact </a:t>
            </a:r>
            <a:r>
              <a:rPr lang="en-US" sz="3600" b="0" dirty="0"/>
              <a:t>of </a:t>
            </a:r>
            <a:r>
              <a:rPr lang="en-US" sz="3600" b="0" dirty="0" smtClean="0"/>
              <a:t>Providing </a:t>
            </a:r>
            <a:r>
              <a:rPr lang="en-US" sz="3600" b="0" dirty="0"/>
              <a:t>A</a:t>
            </a:r>
            <a:r>
              <a:rPr lang="en-US" sz="3600" b="0" dirty="0" smtClean="0"/>
              <a:t>ccessible </a:t>
            </a:r>
            <a:r>
              <a:rPr lang="en-US" sz="3600" b="0" dirty="0"/>
              <a:t>M</a:t>
            </a:r>
            <a:r>
              <a:rPr lang="en-US" sz="3600" b="0" dirty="0" smtClean="0"/>
              <a:t>ultimedia </a:t>
            </a:r>
            <a:r>
              <a:rPr lang="en-US" sz="3600" b="0" dirty="0"/>
              <a:t>C</a:t>
            </a:r>
            <a:r>
              <a:rPr lang="en-US" sz="3600" b="0" dirty="0" smtClean="0"/>
              <a:t>ourse </a:t>
            </a:r>
            <a:r>
              <a:rPr lang="en-US" sz="3600" b="0" dirty="0"/>
              <a:t>M</a:t>
            </a:r>
            <a:r>
              <a:rPr lang="en-US" sz="3600" b="0" dirty="0" smtClean="0"/>
              <a:t>aterials</a:t>
            </a:r>
            <a:endParaRPr lang="en-US" sz="3600" dirty="0">
              <a:solidFill>
                <a:schemeClr val="tx2">
                  <a:lumMod val="75000"/>
                </a:schemeClr>
              </a:solidFill>
              <a:latin typeface="Bookman Old Style"/>
              <a:cs typeface="Bookman Old Style"/>
            </a:endParaRPr>
          </a:p>
        </p:txBody>
      </p:sp>
      <p:sp>
        <p:nvSpPr>
          <p:cNvPr id="5" name="Slide Number Placeholder 4"/>
          <p:cNvSpPr>
            <a:spLocks noGrp="1"/>
          </p:cNvSpPr>
          <p:nvPr>
            <p:ph type="sldNum" sz="quarter" idx="12"/>
          </p:nvPr>
        </p:nvSpPr>
        <p:spPr/>
        <p:txBody>
          <a:bodyPr/>
          <a:lstStyle/>
          <a:p>
            <a:fld id="{4E82B649-9E62-D04D-8142-E7B3662BE548}" type="slidenum">
              <a:rPr lang="en-US" smtClean="0">
                <a:solidFill>
                  <a:prstClr val="black">
                    <a:tint val="75000"/>
                  </a:prstClr>
                </a:solidFill>
              </a:rPr>
              <a:pPr/>
              <a:t>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San Jose State University </a:t>
            </a:r>
            <a:endParaRPr lang="en-US">
              <a:solidFill>
                <a:prstClr val="black">
                  <a:tint val="75000"/>
                </a:prstClr>
              </a:solidFill>
            </a:endParaRPr>
          </a:p>
        </p:txBody>
      </p:sp>
    </p:spTree>
    <p:extLst>
      <p:ext uri="{BB962C8B-B14F-4D97-AF65-F5344CB8AC3E}">
        <p14:creationId xmlns:p14="http://schemas.microsoft.com/office/powerpoint/2010/main" val="31433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648700" cy="1143000"/>
          </a:xfrm>
        </p:spPr>
        <p:txBody>
          <a:bodyPr>
            <a:normAutofit fontScale="90000"/>
          </a:bodyPr>
          <a:lstStyle/>
          <a:p>
            <a:r>
              <a:rPr lang="en-US" dirty="0" smtClean="0"/>
              <a:t>Viewing Preference: Closed Captioned vs. No Caption</a:t>
            </a:r>
            <a:endParaRPr lang="en-US" dirty="0"/>
          </a:p>
        </p:txBody>
      </p:sp>
      <p:sp>
        <p:nvSpPr>
          <p:cNvPr id="3" name="Content Placeholder 2"/>
          <p:cNvSpPr>
            <a:spLocks noGrp="1"/>
          </p:cNvSpPr>
          <p:nvPr>
            <p:ph idx="1"/>
          </p:nvPr>
        </p:nvSpPr>
        <p:spPr>
          <a:xfrm>
            <a:off x="785690" y="1835150"/>
            <a:ext cx="8472610" cy="2190749"/>
          </a:xfrm>
        </p:spPr>
        <p:txBody>
          <a:bodyPr>
            <a:normAutofit fontScale="92500"/>
          </a:bodyPr>
          <a:lstStyle/>
          <a:p>
            <a:r>
              <a:rPr lang="en-US" dirty="0"/>
              <a:t>If you were asked to watch the </a:t>
            </a:r>
            <a:r>
              <a:rPr lang="en-US" dirty="0" smtClean="0"/>
              <a:t>YouTube </a:t>
            </a:r>
            <a:r>
              <a:rPr lang="en-US" dirty="0"/>
              <a:t>video, would you choose to view the closed captions</a:t>
            </a:r>
            <a:r>
              <a:rPr lang="en-US" dirty="0" smtClean="0"/>
              <a:t>?</a:t>
            </a:r>
          </a:p>
          <a:p>
            <a:pPr lvl="1"/>
            <a:r>
              <a:rPr lang="en-US" dirty="0" smtClean="0"/>
              <a:t>Yes= 85%</a:t>
            </a:r>
          </a:p>
          <a:p>
            <a:pPr lvl="1"/>
            <a:r>
              <a:rPr lang="en-US" dirty="0" smtClean="0"/>
              <a:t>No =</a:t>
            </a:r>
            <a:r>
              <a:rPr lang="en-US" dirty="0"/>
              <a:t> </a:t>
            </a:r>
            <a:r>
              <a:rPr lang="en-US" dirty="0" smtClean="0"/>
              <a:t>15%</a:t>
            </a:r>
            <a:endParaRPr lang="en-US" dirty="0"/>
          </a:p>
        </p:txBody>
      </p:sp>
      <p:pic>
        <p:nvPicPr>
          <p:cNvPr id="6" name="Picture 2" descr="https://chart.googleapis.com/chart?cht=p&amp;chs=345x150&amp;chl=Yes%20%5B28%5D%7CNo%20%5B5%5D&amp;chco=ff9900&amp;chd=e%3A2SJs"/>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35870" y="4025899"/>
            <a:ext cx="5360040" cy="2330452"/>
          </a:xfrm>
          <a:prstGeom prst="rect">
            <a:avLst/>
          </a:prstGeom>
          <a:noFill/>
          <a:extLst>
            <a:ext uri="{909E8E84-426E-40dd-AFC4-6F175D3DCCD1}">
              <a14:hiddenFill xmlns:a14="http://schemas.microsoft.com/office/drawing/2010/main" xmlns="">
                <a:solidFill>
                  <a:srgbClr val="FFFFFF"/>
                </a:solidFill>
              </a14:hiddenFill>
            </a:ext>
          </a:extLst>
        </p:spPr>
      </p:pic>
      <p:sp>
        <p:nvSpPr>
          <p:cNvPr id="7" name="Footer Placeholder 6"/>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8" name="Slide Number Placeholder 7"/>
          <p:cNvSpPr>
            <a:spLocks noGrp="1"/>
          </p:cNvSpPr>
          <p:nvPr>
            <p:ph type="sldNum" sz="quarter" idx="12"/>
          </p:nvPr>
        </p:nvSpPr>
        <p:spPr/>
        <p:txBody>
          <a:bodyPr/>
          <a:lstStyle/>
          <a:p>
            <a:fld id="{4E82B649-9E62-D04D-8142-E7B3662BE548}" type="slidenum">
              <a:rPr lang="en-US" smtClean="0">
                <a:solidFill>
                  <a:prstClr val="black">
                    <a:tint val="75000"/>
                  </a:prstClr>
                </a:solidFill>
              </a:rPr>
              <a:pPr/>
              <a:t>10</a:t>
            </a:fld>
            <a:endParaRPr lang="en-US" dirty="0">
              <a:solidFill>
                <a:prstClr val="black">
                  <a:tint val="75000"/>
                </a:prstClr>
              </a:solidFill>
            </a:endParaRPr>
          </a:p>
        </p:txBody>
      </p:sp>
    </p:spTree>
    <p:extLst>
      <p:ext uri="{BB962C8B-B14F-4D97-AF65-F5344CB8AC3E}">
        <p14:creationId xmlns:p14="http://schemas.microsoft.com/office/powerpoint/2010/main" val="6192214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243" y="572556"/>
            <a:ext cx="8479536" cy="1143000"/>
          </a:xfrm>
        </p:spPr>
        <p:txBody>
          <a:bodyPr>
            <a:noAutofit/>
          </a:bodyPr>
          <a:lstStyle/>
          <a:p>
            <a:r>
              <a:rPr lang="en-US" sz="2800" dirty="0" smtClean="0">
                <a:solidFill>
                  <a:srgbClr val="000000"/>
                </a:solidFill>
              </a:rPr>
              <a:t>Why Students Find Closed Captions Helpful </a:t>
            </a:r>
            <a:br>
              <a:rPr lang="en-US" sz="2800" dirty="0" smtClean="0">
                <a:solidFill>
                  <a:srgbClr val="000000"/>
                </a:solidFill>
              </a:rPr>
            </a:br>
            <a:r>
              <a:rPr lang="en-US" sz="2800" dirty="0" smtClean="0">
                <a:solidFill>
                  <a:srgbClr val="000000"/>
                </a:solidFill>
              </a:rPr>
              <a:t>Part I</a:t>
            </a:r>
            <a:endParaRPr lang="en-US" sz="2800" dirty="0">
              <a:solidFill>
                <a:srgbClr val="000000"/>
              </a:solidFill>
            </a:endParaRPr>
          </a:p>
        </p:txBody>
      </p:sp>
      <p:sp>
        <p:nvSpPr>
          <p:cNvPr id="3" name="Content Placeholder 2"/>
          <p:cNvSpPr>
            <a:spLocks noGrp="1"/>
          </p:cNvSpPr>
          <p:nvPr>
            <p:ph idx="1"/>
          </p:nvPr>
        </p:nvSpPr>
        <p:spPr>
          <a:xfrm>
            <a:off x="408123" y="1952786"/>
            <a:ext cx="8441410" cy="4403565"/>
          </a:xfrm>
        </p:spPr>
        <p:txBody>
          <a:bodyPr>
            <a:normAutofit fontScale="62500" lnSpcReduction="20000"/>
          </a:bodyPr>
          <a:lstStyle/>
          <a:p>
            <a:pPr marL="0" indent="0">
              <a:buNone/>
            </a:pPr>
            <a:r>
              <a:rPr lang="en-US" dirty="0" smtClean="0"/>
              <a:t>Student comments:</a:t>
            </a:r>
          </a:p>
          <a:p>
            <a:r>
              <a:rPr lang="en-US" dirty="0"/>
              <a:t>Speaker clarity (13</a:t>
            </a:r>
            <a:r>
              <a:rPr lang="en-US" dirty="0" smtClean="0"/>
              <a:t>)</a:t>
            </a:r>
          </a:p>
          <a:p>
            <a:pPr lvl="1"/>
            <a:r>
              <a:rPr lang="en-US" b="0" dirty="0"/>
              <a:t>Sometimes when the speaker doesn't speak closely to the </a:t>
            </a:r>
            <a:r>
              <a:rPr lang="en-US" b="0" dirty="0" smtClean="0"/>
              <a:t>microphone...</a:t>
            </a:r>
          </a:p>
          <a:p>
            <a:pPr lvl="1"/>
            <a:r>
              <a:rPr lang="en-US" b="0" dirty="0"/>
              <a:t>…if the person did not speak clearly or too quickly</a:t>
            </a:r>
          </a:p>
          <a:p>
            <a:pPr lvl="1"/>
            <a:r>
              <a:rPr lang="en-US" b="0" dirty="0"/>
              <a:t>I may have not caught a certain word or sentence and while writing</a:t>
            </a:r>
            <a:r>
              <a:rPr lang="en-US" b="0" dirty="0" smtClean="0"/>
              <a:t>…</a:t>
            </a:r>
          </a:p>
          <a:p>
            <a:pPr lvl="1"/>
            <a:r>
              <a:rPr lang="en-US" b="0" dirty="0"/>
              <a:t>Sometimes the microphone can have a technical </a:t>
            </a:r>
            <a:r>
              <a:rPr lang="en-US" b="0" dirty="0" smtClean="0"/>
              <a:t>issue…</a:t>
            </a:r>
          </a:p>
          <a:p>
            <a:pPr lvl="1"/>
            <a:r>
              <a:rPr lang="en-US" b="0" dirty="0" smtClean="0"/>
              <a:t>…some </a:t>
            </a:r>
            <a:r>
              <a:rPr lang="en-US" b="0" dirty="0"/>
              <a:t>speakers can have an accent </a:t>
            </a:r>
            <a:endParaRPr lang="en-US" b="0" dirty="0" smtClean="0"/>
          </a:p>
          <a:p>
            <a:pPr lvl="1"/>
            <a:r>
              <a:rPr lang="en-US" b="0" dirty="0"/>
              <a:t>Sometimes the speaker is </a:t>
            </a:r>
            <a:r>
              <a:rPr lang="en-US" b="0" dirty="0" smtClean="0"/>
              <a:t>unclear …</a:t>
            </a:r>
            <a:r>
              <a:rPr lang="en-US" b="0" dirty="0"/>
              <a:t>was either hard to understand or talked quietly</a:t>
            </a:r>
            <a:r>
              <a:rPr lang="en-US" b="0" dirty="0" smtClean="0"/>
              <a:t>.</a:t>
            </a:r>
          </a:p>
          <a:p>
            <a:pPr lvl="1"/>
            <a:r>
              <a:rPr lang="en-US" b="0" dirty="0"/>
              <a:t>…easier to understand the speaker if for some reason you can't hear the audio </a:t>
            </a:r>
            <a:r>
              <a:rPr lang="en-US" b="0" dirty="0" smtClean="0"/>
              <a:t>itself</a:t>
            </a:r>
          </a:p>
          <a:p>
            <a:pPr lvl="1"/>
            <a:r>
              <a:rPr lang="en-US" b="0" dirty="0" smtClean="0"/>
              <a:t>Sometimes </a:t>
            </a:r>
            <a:r>
              <a:rPr lang="en-US" b="0" dirty="0"/>
              <a:t>the speaker will deliver some technical </a:t>
            </a:r>
            <a:r>
              <a:rPr lang="en-US" b="0" dirty="0" smtClean="0"/>
              <a:t>terms…</a:t>
            </a:r>
          </a:p>
          <a:p>
            <a:pPr lvl="1"/>
            <a:r>
              <a:rPr lang="en-US" b="0" dirty="0"/>
              <a:t>The captions work great for me to help me better understand the speaker</a:t>
            </a:r>
            <a:r>
              <a:rPr lang="en-US" b="0" dirty="0" smtClean="0"/>
              <a:t>.</a:t>
            </a:r>
            <a:endParaRPr lang="en-US" dirty="0"/>
          </a:p>
          <a:p>
            <a:r>
              <a:rPr lang="en-US" dirty="0"/>
              <a:t>Better learning of the term and notes, ability to rewind and view the text (13) </a:t>
            </a:r>
            <a:endParaRPr lang="en-US" dirty="0" smtClean="0"/>
          </a:p>
          <a:p>
            <a:pPr lvl="1"/>
            <a:r>
              <a:rPr lang="en-US" b="0" dirty="0"/>
              <a:t>Captions allow the viewer to a better understanding of the </a:t>
            </a:r>
            <a:r>
              <a:rPr lang="en-US" b="0" dirty="0" smtClean="0"/>
              <a:t>presentation</a:t>
            </a: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E82B649-9E62-D04D-8142-E7B3662BE548}" type="slidenum">
              <a:rPr lang="en-US" smtClean="0">
                <a:solidFill>
                  <a:prstClr val="black">
                    <a:tint val="75000"/>
                  </a:prstClr>
                </a:solidFill>
              </a:rPr>
              <a:pPr/>
              <a:t>11</a:t>
            </a:fld>
            <a:endParaRPr lang="en-US" dirty="0">
              <a:solidFill>
                <a:prstClr val="black">
                  <a:tint val="75000"/>
                </a:prstClr>
              </a:solidFill>
            </a:endParaRPr>
          </a:p>
        </p:txBody>
      </p:sp>
    </p:spTree>
    <p:extLst>
      <p:ext uri="{BB962C8B-B14F-4D97-AF65-F5344CB8AC3E}">
        <p14:creationId xmlns:p14="http://schemas.microsoft.com/office/powerpoint/2010/main" val="37961191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8243" y="572556"/>
            <a:ext cx="8479536" cy="1143000"/>
          </a:xfrm>
        </p:spPr>
        <p:txBody>
          <a:bodyPr>
            <a:noAutofit/>
          </a:bodyPr>
          <a:lstStyle/>
          <a:p>
            <a:r>
              <a:rPr lang="en-US" sz="2800" dirty="0">
                <a:solidFill>
                  <a:srgbClr val="000000"/>
                </a:solidFill>
              </a:rPr>
              <a:t>Why Students Find Closed Captions Helpful </a:t>
            </a:r>
            <a:r>
              <a:rPr lang="en-US" sz="2800" dirty="0" smtClean="0">
                <a:solidFill>
                  <a:srgbClr val="000000"/>
                </a:solidFill>
              </a:rPr>
              <a:t/>
            </a:r>
            <a:br>
              <a:rPr lang="en-US" sz="2800" dirty="0" smtClean="0">
                <a:solidFill>
                  <a:srgbClr val="000000"/>
                </a:solidFill>
              </a:rPr>
            </a:br>
            <a:r>
              <a:rPr lang="en-US" sz="2800" dirty="0" smtClean="0">
                <a:solidFill>
                  <a:srgbClr val="000000"/>
                </a:solidFill>
              </a:rPr>
              <a:t>Part II</a:t>
            </a:r>
            <a:endParaRPr lang="en-US" sz="2800" dirty="0">
              <a:solidFill>
                <a:srgbClr val="000000"/>
              </a:solidFill>
            </a:endParaRPr>
          </a:p>
        </p:txBody>
      </p:sp>
      <p:sp>
        <p:nvSpPr>
          <p:cNvPr id="3" name="Content Placeholder 2"/>
          <p:cNvSpPr>
            <a:spLocks noGrp="1"/>
          </p:cNvSpPr>
          <p:nvPr>
            <p:ph idx="1"/>
          </p:nvPr>
        </p:nvSpPr>
        <p:spPr>
          <a:xfrm>
            <a:off x="569514" y="1715556"/>
            <a:ext cx="8233523" cy="4886722"/>
          </a:xfrm>
        </p:spPr>
        <p:txBody>
          <a:bodyPr>
            <a:normAutofit fontScale="55000" lnSpcReduction="20000"/>
          </a:bodyPr>
          <a:lstStyle/>
          <a:p>
            <a:pPr marL="0" indent="0">
              <a:buNone/>
            </a:pPr>
            <a:r>
              <a:rPr lang="en-US" dirty="0" smtClean="0"/>
              <a:t>Student comments: (continued)</a:t>
            </a:r>
          </a:p>
          <a:p>
            <a:r>
              <a:rPr lang="en-US" dirty="0" smtClean="0"/>
              <a:t>Better </a:t>
            </a:r>
            <a:r>
              <a:rPr lang="en-US" dirty="0"/>
              <a:t>learning of the term and </a:t>
            </a:r>
            <a:r>
              <a:rPr lang="en-US" dirty="0" smtClean="0"/>
              <a:t>notes (</a:t>
            </a:r>
            <a:r>
              <a:rPr lang="en-US" dirty="0"/>
              <a:t>13) </a:t>
            </a:r>
            <a:endParaRPr lang="en-US" dirty="0" smtClean="0"/>
          </a:p>
          <a:p>
            <a:pPr lvl="1"/>
            <a:r>
              <a:rPr lang="en-US" b="0" dirty="0" smtClean="0"/>
              <a:t>…its </a:t>
            </a:r>
            <a:r>
              <a:rPr lang="en-US" b="0" dirty="0"/>
              <a:t>easier to pause the video and see what the speaker is </a:t>
            </a:r>
            <a:r>
              <a:rPr lang="en-US" b="0" dirty="0" smtClean="0"/>
              <a:t>saying</a:t>
            </a:r>
          </a:p>
          <a:p>
            <a:pPr lvl="1"/>
            <a:r>
              <a:rPr lang="en-US" b="0" dirty="0" smtClean="0"/>
              <a:t>…videos </a:t>
            </a:r>
            <a:r>
              <a:rPr lang="en-US" b="0" dirty="0"/>
              <a:t>should be available for the student to review the material specially if student are required to write detailed memorandums. </a:t>
            </a:r>
            <a:endParaRPr lang="en-US" b="0" dirty="0" smtClean="0"/>
          </a:p>
          <a:p>
            <a:pPr lvl="1"/>
            <a:r>
              <a:rPr lang="en-US" b="0" dirty="0" smtClean="0"/>
              <a:t>…having </a:t>
            </a:r>
            <a:r>
              <a:rPr lang="en-US" b="0" dirty="0"/>
              <a:t>something to refer to and verify what I thought I heard</a:t>
            </a:r>
            <a:r>
              <a:rPr lang="en-US" b="0" dirty="0" smtClean="0"/>
              <a:t>.</a:t>
            </a:r>
          </a:p>
          <a:p>
            <a:pPr lvl="1"/>
            <a:r>
              <a:rPr lang="en-US" b="0" dirty="0"/>
              <a:t>Some people understand better when they read words rather than listen to others</a:t>
            </a:r>
            <a:r>
              <a:rPr lang="en-US" b="0" dirty="0" smtClean="0"/>
              <a:t>.</a:t>
            </a:r>
          </a:p>
          <a:p>
            <a:pPr lvl="1"/>
            <a:r>
              <a:rPr lang="en-US" b="0" dirty="0"/>
              <a:t>It's easier to keep track of </a:t>
            </a:r>
            <a:r>
              <a:rPr lang="en-US" b="0" dirty="0" smtClean="0"/>
              <a:t>what’s </a:t>
            </a:r>
            <a:r>
              <a:rPr lang="en-US" b="0" dirty="0"/>
              <a:t>being </a:t>
            </a:r>
            <a:r>
              <a:rPr lang="en-US" b="0" dirty="0" smtClean="0"/>
              <a:t>said…</a:t>
            </a:r>
            <a:r>
              <a:rPr lang="en-US" b="0" dirty="0"/>
              <a:t>and verify what was being said by replaying the video</a:t>
            </a:r>
            <a:r>
              <a:rPr lang="en-US" b="0" dirty="0" smtClean="0"/>
              <a:t>. </a:t>
            </a:r>
            <a:r>
              <a:rPr lang="en-US" b="0" dirty="0"/>
              <a:t>Instead I can look at the closed captions</a:t>
            </a:r>
            <a:r>
              <a:rPr lang="en-US" b="0" dirty="0" smtClean="0"/>
              <a:t>.</a:t>
            </a:r>
          </a:p>
          <a:p>
            <a:pPr lvl="1"/>
            <a:r>
              <a:rPr lang="en-US" b="0" dirty="0"/>
              <a:t>It help for quotations and it show the correct spelling of names and other </a:t>
            </a:r>
            <a:r>
              <a:rPr lang="en-US" b="0" dirty="0" smtClean="0"/>
              <a:t>terms</a:t>
            </a:r>
          </a:p>
          <a:p>
            <a:pPr lvl="1"/>
            <a:r>
              <a:rPr lang="en-US" b="0" dirty="0"/>
              <a:t>The CC ensures that I will get the right information in my </a:t>
            </a:r>
            <a:r>
              <a:rPr lang="en-US" b="0" dirty="0" smtClean="0"/>
              <a:t>notes…</a:t>
            </a:r>
            <a:endParaRPr lang="en-US" dirty="0"/>
          </a:p>
          <a:p>
            <a:r>
              <a:rPr lang="en-US" dirty="0"/>
              <a:t>Better comprehension in a noisy environment (11</a:t>
            </a:r>
            <a:r>
              <a:rPr lang="en-US" dirty="0" smtClean="0"/>
              <a:t>)</a:t>
            </a:r>
          </a:p>
          <a:p>
            <a:pPr lvl="1"/>
            <a:r>
              <a:rPr lang="en-US" b="0" dirty="0"/>
              <a:t>Sometime there are noises in the background so being able to read through it is important</a:t>
            </a:r>
            <a:r>
              <a:rPr lang="en-US" b="0" dirty="0" smtClean="0"/>
              <a:t>.</a:t>
            </a:r>
          </a:p>
          <a:p>
            <a:pPr lvl="1"/>
            <a:r>
              <a:rPr lang="en-US" b="0" dirty="0"/>
              <a:t>In the event that the microphone isn't working too well or the speaker says a word in a way I don't recognize</a:t>
            </a:r>
            <a:r>
              <a:rPr lang="en-US" b="0" dirty="0" smtClean="0"/>
              <a:t>,</a:t>
            </a:r>
          </a:p>
          <a:p>
            <a:pPr lvl="1"/>
            <a:r>
              <a:rPr lang="en-US" b="0" dirty="0" smtClean="0"/>
              <a:t>…sometimes </a:t>
            </a:r>
            <a:r>
              <a:rPr lang="en-US" b="0" dirty="0"/>
              <a:t>the audio of the video is not very clear </a:t>
            </a:r>
            <a:endParaRPr lang="en-US" b="0" dirty="0" smtClean="0"/>
          </a:p>
          <a:p>
            <a:pPr lvl="1"/>
            <a:r>
              <a:rPr lang="en-US" b="0" dirty="0"/>
              <a:t>Closed captioning would be useful because there is always the possibility of inaudibility when viewing </a:t>
            </a:r>
            <a:endParaRPr lang="en-US" b="0" dirty="0" smtClean="0"/>
          </a:p>
          <a:p>
            <a:r>
              <a:rPr lang="en-US" dirty="0" smtClean="0"/>
              <a:t>Hard </a:t>
            </a:r>
            <a:r>
              <a:rPr lang="en-US" dirty="0"/>
              <a:t>of hearing problem (3)</a:t>
            </a:r>
          </a:p>
          <a:p>
            <a:r>
              <a:rPr lang="en-US" dirty="0"/>
              <a:t>English is not my </a:t>
            </a:r>
            <a:r>
              <a:rPr lang="en-US" dirty="0" smtClean="0"/>
              <a:t>main language </a:t>
            </a:r>
            <a:r>
              <a:rPr lang="en-US" dirty="0"/>
              <a:t>(1</a:t>
            </a:r>
            <a:r>
              <a:rPr lang="en-US" dirty="0" smtClean="0"/>
              <a:t>)</a:t>
            </a:r>
            <a:endParaRPr lang="en-US" dirty="0"/>
          </a:p>
        </p:txBody>
      </p:sp>
      <p:sp>
        <p:nvSpPr>
          <p:cNvPr id="6" name="Footer Placeholder 5"/>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E82B649-9E62-D04D-8142-E7B3662BE548}" type="slidenum">
              <a:rPr lang="en-US" smtClean="0">
                <a:solidFill>
                  <a:prstClr val="black">
                    <a:tint val="75000"/>
                  </a:prstClr>
                </a:solidFill>
              </a:rPr>
              <a:pPr/>
              <a:t>12</a:t>
            </a:fld>
            <a:endParaRPr lang="en-US" dirty="0">
              <a:solidFill>
                <a:prstClr val="black">
                  <a:tint val="75000"/>
                </a:prstClr>
              </a:solidFill>
            </a:endParaRPr>
          </a:p>
        </p:txBody>
      </p:sp>
    </p:spTree>
    <p:extLst>
      <p:ext uri="{BB962C8B-B14F-4D97-AF65-F5344CB8AC3E}">
        <p14:creationId xmlns:p14="http://schemas.microsoft.com/office/powerpoint/2010/main" val="28455656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35276"/>
            <a:ext cx="8479536" cy="1143000"/>
          </a:xfrm>
        </p:spPr>
        <p:txBody>
          <a:bodyPr>
            <a:normAutofit fontScale="90000"/>
          </a:bodyPr>
          <a:lstStyle/>
          <a:p>
            <a:r>
              <a:rPr lang="en-US" dirty="0" smtClean="0"/>
              <a:t>Why Students </a:t>
            </a:r>
            <a:r>
              <a:rPr lang="en-US" dirty="0"/>
              <a:t>P</a:t>
            </a:r>
            <a:r>
              <a:rPr lang="en-US" dirty="0" smtClean="0"/>
              <a:t>refer </a:t>
            </a:r>
            <a:br>
              <a:rPr lang="en-US" dirty="0" smtClean="0"/>
            </a:br>
            <a:r>
              <a:rPr lang="en-US" dirty="0"/>
              <a:t>L</a:t>
            </a:r>
            <a:r>
              <a:rPr lang="en-US" dirty="0" smtClean="0"/>
              <a:t>ive-Speaker Presentation</a:t>
            </a:r>
            <a:endParaRPr lang="en-US" dirty="0"/>
          </a:p>
        </p:txBody>
      </p:sp>
      <p:sp>
        <p:nvSpPr>
          <p:cNvPr id="3" name="Content Placeholder 2"/>
          <p:cNvSpPr>
            <a:spLocks noGrp="1"/>
          </p:cNvSpPr>
          <p:nvPr>
            <p:ph idx="1"/>
          </p:nvPr>
        </p:nvSpPr>
        <p:spPr>
          <a:xfrm>
            <a:off x="609600" y="1906293"/>
            <a:ext cx="8479536" cy="4219872"/>
          </a:xfrm>
        </p:spPr>
        <p:txBody>
          <a:bodyPr>
            <a:normAutofit fontScale="85000" lnSpcReduction="20000"/>
          </a:bodyPr>
          <a:lstStyle/>
          <a:p>
            <a:pPr marL="57150" indent="0">
              <a:buNone/>
            </a:pPr>
            <a:r>
              <a:rPr lang="en-US" dirty="0" smtClean="0"/>
              <a:t>Student comments:</a:t>
            </a:r>
          </a:p>
          <a:p>
            <a:r>
              <a:rPr lang="en-US" dirty="0" smtClean="0"/>
              <a:t>Interaction with the speaker (5)</a:t>
            </a:r>
          </a:p>
          <a:p>
            <a:pPr lvl="1"/>
            <a:r>
              <a:rPr lang="en-US" b="0" dirty="0" smtClean="0"/>
              <a:t>…more </a:t>
            </a:r>
            <a:r>
              <a:rPr lang="en-US" b="0" dirty="0"/>
              <a:t>engaging to watch it in person since you can ask questions. </a:t>
            </a:r>
            <a:r>
              <a:rPr lang="en-US" b="0" dirty="0" smtClean="0"/>
              <a:t>…</a:t>
            </a:r>
            <a:r>
              <a:rPr lang="en-US" b="0" dirty="0"/>
              <a:t>get to discuss with the speaker the ideas that they presented</a:t>
            </a:r>
            <a:r>
              <a:rPr lang="en-US" b="0" dirty="0" smtClean="0"/>
              <a:t>. …</a:t>
            </a:r>
            <a:r>
              <a:rPr lang="en-US" b="0" dirty="0"/>
              <a:t>for the purpose of meeting them for a career opportunity or to ask questions</a:t>
            </a:r>
            <a:r>
              <a:rPr lang="en-US" b="0" dirty="0" smtClean="0"/>
              <a:t>. …</a:t>
            </a:r>
            <a:r>
              <a:rPr lang="en-US" b="0" dirty="0"/>
              <a:t>ask questions about the talk.</a:t>
            </a:r>
            <a:endParaRPr lang="en-US" dirty="0" smtClean="0"/>
          </a:p>
          <a:p>
            <a:r>
              <a:rPr lang="en-US" dirty="0" smtClean="0"/>
              <a:t>Prefer live speaker, but video option important (4)</a:t>
            </a:r>
          </a:p>
          <a:p>
            <a:pPr lvl="1"/>
            <a:r>
              <a:rPr lang="en-US" b="0" dirty="0"/>
              <a:t>Just a preference (1</a:t>
            </a:r>
            <a:r>
              <a:rPr lang="en-US" dirty="0"/>
              <a:t>)</a:t>
            </a:r>
            <a:r>
              <a:rPr lang="en-US" b="0" dirty="0" smtClean="0"/>
              <a:t>Watching </a:t>
            </a:r>
            <a:r>
              <a:rPr lang="en-US" b="0" dirty="0"/>
              <a:t>the live speaker made it mandatory to </a:t>
            </a:r>
            <a:r>
              <a:rPr lang="en-US" b="0" dirty="0" smtClean="0"/>
              <a:t>listen</a:t>
            </a:r>
            <a:r>
              <a:rPr lang="en-US" b="0" dirty="0"/>
              <a:t> </a:t>
            </a:r>
            <a:r>
              <a:rPr lang="en-US" b="0" dirty="0" smtClean="0"/>
              <a:t>(1) scheduling conflicts </a:t>
            </a:r>
            <a:r>
              <a:rPr lang="en-US" b="0" dirty="0"/>
              <a:t>(2)</a:t>
            </a:r>
            <a:endParaRPr lang="en-US" dirty="0" smtClean="0"/>
          </a:p>
          <a:p>
            <a:r>
              <a:rPr lang="en-US" b="0" dirty="0" smtClean="0"/>
              <a:t>Won’t fall asleep (1)</a:t>
            </a: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E82B649-9E62-D04D-8142-E7B3662BE548}" type="slidenum">
              <a:rPr lang="en-US" smtClean="0">
                <a:solidFill>
                  <a:prstClr val="black">
                    <a:tint val="75000"/>
                  </a:prstClr>
                </a:solidFill>
              </a:rPr>
              <a:pPr/>
              <a:t>13</a:t>
            </a:fld>
            <a:endParaRPr lang="en-US" dirty="0">
              <a:solidFill>
                <a:prstClr val="black">
                  <a:tint val="75000"/>
                </a:prstClr>
              </a:solidFill>
            </a:endParaRPr>
          </a:p>
        </p:txBody>
      </p:sp>
    </p:spTree>
    <p:extLst>
      <p:ext uri="{BB962C8B-B14F-4D97-AF65-F5344CB8AC3E}">
        <p14:creationId xmlns:p14="http://schemas.microsoft.com/office/powerpoint/2010/main" val="39535797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162800" cy="1143000"/>
          </a:xfrm>
        </p:spPr>
        <p:txBody>
          <a:bodyPr>
            <a:normAutofit fontScale="90000"/>
          </a:bodyPr>
          <a:lstStyle/>
          <a:p>
            <a:r>
              <a:rPr lang="en-US" dirty="0" smtClean="0"/>
              <a:t>The Aviary: The Campus Context</a:t>
            </a:r>
            <a:endParaRPr lang="en-US" dirty="0"/>
          </a:p>
        </p:txBody>
      </p:sp>
      <p:sp>
        <p:nvSpPr>
          <p:cNvPr id="3" name="Content Placeholder 2"/>
          <p:cNvSpPr>
            <a:spLocks noGrp="1"/>
          </p:cNvSpPr>
          <p:nvPr>
            <p:ph idx="1"/>
          </p:nvPr>
        </p:nvSpPr>
        <p:spPr>
          <a:xfrm>
            <a:off x="609600" y="1514598"/>
            <a:ext cx="7355711" cy="4744793"/>
          </a:xfrm>
        </p:spPr>
        <p:txBody>
          <a:bodyPr>
            <a:normAutofit fontScale="85000" lnSpcReduction="20000"/>
          </a:bodyPr>
          <a:lstStyle/>
          <a:p>
            <a:pPr>
              <a:buFont typeface="Wingdings" charset="2"/>
              <a:buChar char="§"/>
            </a:pPr>
            <a:r>
              <a:rPr lang="en-US" sz="2800" dirty="0"/>
              <a:t>Students:</a:t>
            </a:r>
          </a:p>
          <a:p>
            <a:pPr lvl="1">
              <a:buFont typeface="Wingdings" charset="2"/>
              <a:buChar char="§"/>
            </a:pPr>
            <a:r>
              <a:rPr lang="en-US" sz="2400" dirty="0"/>
              <a:t>Total enrollment:  ~ 31,000</a:t>
            </a:r>
          </a:p>
          <a:p>
            <a:pPr lvl="1">
              <a:buFont typeface="Wingdings" charset="2"/>
              <a:buChar char="§"/>
            </a:pPr>
            <a:r>
              <a:rPr lang="en-US" sz="2400" dirty="0"/>
              <a:t>Registered w/ Accessible Education Center:  ~ 1100 (4%)</a:t>
            </a:r>
          </a:p>
          <a:p>
            <a:pPr marL="457200" lvl="1" indent="0">
              <a:buNone/>
            </a:pPr>
            <a:endParaRPr lang="en-US" sz="2400" dirty="0"/>
          </a:p>
          <a:p>
            <a:pPr>
              <a:buFont typeface="Wingdings" charset="2"/>
              <a:buChar char="§"/>
            </a:pPr>
            <a:r>
              <a:rPr lang="en-US" sz="2800" dirty="0"/>
              <a:t>Faculty:</a:t>
            </a:r>
          </a:p>
          <a:p>
            <a:pPr lvl="1">
              <a:buFont typeface="Wingdings" charset="2"/>
              <a:buChar char="§"/>
            </a:pPr>
            <a:r>
              <a:rPr lang="en-US" sz="2400" dirty="0"/>
              <a:t>Full-time &amp; part-time: ~ </a:t>
            </a:r>
            <a:r>
              <a:rPr lang="en-US" sz="2400" dirty="0" smtClean="0"/>
              <a:t>1600 </a:t>
            </a:r>
            <a:endParaRPr lang="en-US" sz="2400" dirty="0"/>
          </a:p>
          <a:p>
            <a:pPr marL="457200" lvl="1" indent="0">
              <a:buNone/>
            </a:pPr>
            <a:endParaRPr lang="en-US" sz="2400" dirty="0"/>
          </a:p>
          <a:p>
            <a:pPr>
              <a:buFont typeface="Wingdings" charset="2"/>
              <a:buChar char="§"/>
            </a:pPr>
            <a:r>
              <a:rPr lang="en-US" sz="2800" dirty="0"/>
              <a:t>Accessible Technology Initiative Instructional </a:t>
            </a:r>
            <a:br>
              <a:rPr lang="en-US" sz="2800" dirty="0"/>
            </a:br>
            <a:r>
              <a:rPr lang="en-US" sz="2800" dirty="0"/>
              <a:t>Materials (ATI IM) committee partners</a:t>
            </a:r>
            <a:r>
              <a:rPr lang="en-US" sz="2400" dirty="0"/>
              <a:t>:</a:t>
            </a:r>
          </a:p>
          <a:p>
            <a:pPr lvl="1">
              <a:buFont typeface="Wingdings" charset="2"/>
              <a:buChar char="§"/>
            </a:pPr>
            <a:r>
              <a:rPr lang="en-US" sz="2400" dirty="0"/>
              <a:t>Academic </a:t>
            </a:r>
            <a:r>
              <a:rPr lang="en-US" sz="2400" dirty="0" smtClean="0"/>
              <a:t>Technology</a:t>
            </a:r>
            <a:endParaRPr lang="en-US" sz="2400" dirty="0"/>
          </a:p>
          <a:p>
            <a:pPr lvl="1">
              <a:buFont typeface="Wingdings" charset="2"/>
              <a:buChar char="§"/>
            </a:pPr>
            <a:r>
              <a:rPr lang="en-US" sz="2400" dirty="0"/>
              <a:t>Accessible Education </a:t>
            </a:r>
            <a:r>
              <a:rPr lang="en-US" sz="2400" dirty="0" smtClean="0"/>
              <a:t>Center </a:t>
            </a:r>
            <a:endParaRPr lang="en-US" sz="2400" dirty="0"/>
          </a:p>
          <a:p>
            <a:pPr lvl="1">
              <a:buFont typeface="Wingdings" charset="2"/>
              <a:buChar char="§"/>
            </a:pPr>
            <a:r>
              <a:rPr lang="en-US" sz="2400" dirty="0"/>
              <a:t>Center for Faculty </a:t>
            </a:r>
            <a:r>
              <a:rPr lang="en-US" sz="2400" dirty="0" smtClean="0"/>
              <a:t>Development </a:t>
            </a:r>
            <a:r>
              <a:rPr lang="en-US" sz="2400" dirty="0"/>
              <a:t>and </a:t>
            </a:r>
          </a:p>
          <a:p>
            <a:pPr lvl="1">
              <a:buFont typeface="Wingdings" charset="2"/>
              <a:buChar char="§"/>
            </a:pPr>
            <a:r>
              <a:rPr lang="en-US" sz="2400" dirty="0"/>
              <a:t>Representatives from faculty, </a:t>
            </a:r>
            <a:r>
              <a:rPr lang="en-US" sz="2400" dirty="0" smtClean="0"/>
              <a:t>College Deans, Library,</a:t>
            </a:r>
            <a:r>
              <a:rPr lang="en-US" sz="2400" dirty="0"/>
              <a:t/>
            </a:r>
            <a:br>
              <a:rPr lang="en-US" sz="2400" dirty="0"/>
            </a:br>
            <a:r>
              <a:rPr lang="en-US" sz="2400" dirty="0"/>
              <a:t>and the B</a:t>
            </a:r>
            <a:r>
              <a:rPr lang="en-US" sz="2400" dirty="0" smtClean="0"/>
              <a:t>ookstore</a:t>
            </a:r>
            <a:endParaRPr lang="en-US" sz="2400" dirty="0"/>
          </a:p>
        </p:txBody>
      </p:sp>
      <p:sp>
        <p:nvSpPr>
          <p:cNvPr id="4" name="Footer Placeholder 3"/>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E82B649-9E62-D04D-8142-E7B3662BE548}" type="slidenum">
              <a:rPr lang="en-US" smtClean="0">
                <a:solidFill>
                  <a:prstClr val="black">
                    <a:tint val="75000"/>
                  </a:prstClr>
                </a:solidFill>
              </a:rPr>
              <a:pPr/>
              <a:t>14</a:t>
            </a:fld>
            <a:endParaRPr lang="en-US" dirty="0">
              <a:solidFill>
                <a:prstClr val="black">
                  <a:tint val="75000"/>
                </a:prstClr>
              </a:solidFill>
            </a:endParaRPr>
          </a:p>
        </p:txBody>
      </p:sp>
    </p:spTree>
    <p:extLst>
      <p:ext uri="{BB962C8B-B14F-4D97-AF65-F5344CB8AC3E}">
        <p14:creationId xmlns:p14="http://schemas.microsoft.com/office/powerpoint/2010/main" val="3041252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753" y="549319"/>
            <a:ext cx="7911356" cy="1143000"/>
          </a:xfrm>
        </p:spPr>
        <p:txBody>
          <a:bodyPr>
            <a:normAutofit fontScale="90000"/>
          </a:bodyPr>
          <a:lstStyle/>
          <a:p>
            <a:r>
              <a:rPr lang="en-US" sz="3900" dirty="0"/>
              <a:t>Assessing Faculty &amp; Student Needs</a:t>
            </a:r>
          </a:p>
        </p:txBody>
      </p:sp>
      <p:sp>
        <p:nvSpPr>
          <p:cNvPr id="3" name="Content Placeholder 2"/>
          <p:cNvSpPr>
            <a:spLocks noGrp="1"/>
          </p:cNvSpPr>
          <p:nvPr>
            <p:ph idx="1"/>
          </p:nvPr>
        </p:nvSpPr>
        <p:spPr>
          <a:xfrm>
            <a:off x="1071703" y="2033516"/>
            <a:ext cx="5831115" cy="3630305"/>
          </a:xfrm>
        </p:spPr>
        <p:txBody>
          <a:bodyPr/>
          <a:lstStyle/>
          <a:p>
            <a:pPr marL="0" lvl="1" indent="0">
              <a:buNone/>
            </a:pPr>
            <a:r>
              <a:rPr lang="en-US" sz="3600" dirty="0"/>
              <a:t>ATI IM administered two faculty surveys</a:t>
            </a:r>
            <a:r>
              <a:rPr lang="en-US" sz="3600" dirty="0" smtClean="0"/>
              <a:t>:</a:t>
            </a:r>
            <a:endParaRPr lang="en-US" sz="2000" dirty="0"/>
          </a:p>
          <a:p>
            <a:pPr marL="0" lvl="1" indent="0">
              <a:buNone/>
            </a:pPr>
            <a:endParaRPr lang="en-US" sz="1000" dirty="0"/>
          </a:p>
          <a:p>
            <a:pPr marL="857250" lvl="2" indent="-457200"/>
            <a:r>
              <a:rPr lang="en-US" sz="2800" dirty="0"/>
              <a:t>#</a:t>
            </a:r>
            <a:r>
              <a:rPr lang="en-US" sz="2800" dirty="0" smtClean="0"/>
              <a:t>1 (December 2012) </a:t>
            </a:r>
            <a:r>
              <a:rPr lang="en-US" sz="2800" dirty="0"/>
              <a:t>– To document video usage</a:t>
            </a:r>
          </a:p>
          <a:p>
            <a:pPr marL="571500" lvl="2" indent="-171450"/>
            <a:endParaRPr lang="en-US" sz="1000" dirty="0"/>
          </a:p>
          <a:p>
            <a:pPr marL="857250" lvl="2" indent="-457200"/>
            <a:r>
              <a:rPr lang="en-US" sz="2800" dirty="0"/>
              <a:t>#2 </a:t>
            </a:r>
            <a:r>
              <a:rPr lang="en-US" sz="2800" dirty="0" smtClean="0"/>
              <a:t>(October 2013</a:t>
            </a:r>
            <a:r>
              <a:rPr lang="en-US" sz="2800" dirty="0"/>
              <a:t>) </a:t>
            </a:r>
            <a:r>
              <a:rPr lang="en-US" sz="2800" dirty="0" smtClean="0"/>
              <a:t>– </a:t>
            </a:r>
            <a:r>
              <a:rPr lang="en-US" sz="2800" dirty="0"/>
              <a:t>To better understand captioning needs</a:t>
            </a: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E82B649-9E62-D04D-8142-E7B3662BE548}" type="slidenum">
              <a:rPr lang="en-US" smtClean="0">
                <a:solidFill>
                  <a:prstClr val="black">
                    <a:tint val="75000"/>
                  </a:prstClr>
                </a:solidFill>
              </a:rPr>
              <a:pPr/>
              <a:t>15</a:t>
            </a:fld>
            <a:endParaRPr lang="en-US" dirty="0">
              <a:solidFill>
                <a:prstClr val="black">
                  <a:tint val="75000"/>
                </a:prstClr>
              </a:solidFill>
            </a:endParaRPr>
          </a:p>
        </p:txBody>
      </p:sp>
    </p:spTree>
    <p:extLst>
      <p:ext uri="{BB962C8B-B14F-4D97-AF65-F5344CB8AC3E}">
        <p14:creationId xmlns:p14="http://schemas.microsoft.com/office/powerpoint/2010/main" val="35329475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878774" cy="1143000"/>
          </a:xfrm>
        </p:spPr>
        <p:txBody>
          <a:bodyPr/>
          <a:lstStyle/>
          <a:p>
            <a:r>
              <a:rPr lang="en-US" dirty="0">
                <a:latin typeface="Arial"/>
                <a:cs typeface="Arial"/>
              </a:rPr>
              <a:t>Portions of Videos Captioned</a:t>
            </a:r>
          </a:p>
        </p:txBody>
      </p:sp>
      <p:sp>
        <p:nvSpPr>
          <p:cNvPr id="3" name="Vertical Text Placeholder 2"/>
          <p:cNvSpPr>
            <a:spLocks noGrp="1"/>
          </p:cNvSpPr>
          <p:nvPr>
            <p:ph idx="1"/>
          </p:nvPr>
        </p:nvSpPr>
        <p:spPr>
          <a:xfrm>
            <a:off x="407581" y="1536405"/>
            <a:ext cx="10469526" cy="4525963"/>
          </a:xfrm>
        </p:spPr>
        <p:txBody>
          <a:bodyPr vert="horz">
            <a:normAutofit/>
          </a:bodyPr>
          <a:lstStyle/>
          <a:p>
            <a:pPr>
              <a:spcBef>
                <a:spcPts val="1728"/>
              </a:spcBef>
              <a:buFont typeface="Wingdings" charset="2"/>
              <a:buChar char="§"/>
            </a:pPr>
            <a:r>
              <a:rPr lang="en-US" sz="2400" dirty="0"/>
              <a:t>55% or more of In-Class videos are NOT CAPTIONED</a:t>
            </a:r>
          </a:p>
          <a:p>
            <a:pPr>
              <a:spcBef>
                <a:spcPts val="1728"/>
              </a:spcBef>
              <a:buFont typeface="Wingdings" charset="2"/>
              <a:buChar char="§"/>
            </a:pPr>
            <a:r>
              <a:rPr lang="en-US" sz="2400" dirty="0"/>
              <a:t>62% or more of videos Outside of Class are NOT CAPTIONED </a:t>
            </a:r>
          </a:p>
        </p:txBody>
      </p:sp>
      <p:graphicFrame>
        <p:nvGraphicFramePr>
          <p:cNvPr id="5" name="Content Placeholder 4"/>
          <p:cNvGraphicFramePr>
            <a:graphicFrameLocks/>
          </p:cNvGraphicFramePr>
          <p:nvPr>
            <p:extLst>
              <p:ext uri="{D42A27DB-BD31-4B8C-83A1-F6EECF244321}">
                <p14:modId xmlns:p14="http://schemas.microsoft.com/office/powerpoint/2010/main" val="2766731659"/>
              </p:ext>
            </p:extLst>
          </p:nvPr>
        </p:nvGraphicFramePr>
        <p:xfrm>
          <a:off x="491264" y="2885322"/>
          <a:ext cx="8394746" cy="2895600"/>
        </p:xfrm>
        <a:graphic>
          <a:graphicData uri="http://schemas.openxmlformats.org/drawingml/2006/table">
            <a:tbl>
              <a:tblPr firstRow="1" bandRow="1">
                <a:tableStyleId>{5C22544A-7EE6-4342-B048-85BDC9FD1C3A}</a:tableStyleId>
              </a:tblPr>
              <a:tblGrid>
                <a:gridCol w="991263"/>
                <a:gridCol w="1317034"/>
                <a:gridCol w="1262769"/>
                <a:gridCol w="942115"/>
                <a:gridCol w="960060"/>
                <a:gridCol w="877029"/>
                <a:gridCol w="953365"/>
                <a:gridCol w="1091111"/>
              </a:tblGrid>
              <a:tr h="838200">
                <a:tc>
                  <a:txBody>
                    <a:bodyPr/>
                    <a:lstStyle/>
                    <a:p>
                      <a:endParaRPr lang="en-US" sz="1600" dirty="0">
                        <a:latin typeface="Arial"/>
                        <a:cs typeface="Arial"/>
                      </a:endParaRPr>
                    </a:p>
                  </a:txBody>
                  <a:tcPr/>
                </a:tc>
                <a:tc>
                  <a:txBody>
                    <a:bodyPr/>
                    <a:lstStyle/>
                    <a:p>
                      <a:pPr algn="ctr"/>
                      <a:r>
                        <a:rPr lang="en-US" sz="1600" dirty="0" smtClean="0">
                          <a:latin typeface="Arial"/>
                          <a:cs typeface="Arial"/>
                        </a:rPr>
                        <a:t>Not Captioned</a:t>
                      </a:r>
                      <a:endParaRPr lang="en-US" sz="1600" dirty="0">
                        <a:latin typeface="Arial"/>
                        <a:cs typeface="Arial"/>
                      </a:endParaRPr>
                    </a:p>
                  </a:txBody>
                  <a:tcPr/>
                </a:tc>
                <a:tc>
                  <a:txBody>
                    <a:bodyPr/>
                    <a:lstStyle/>
                    <a:p>
                      <a:pPr algn="ctr"/>
                      <a:r>
                        <a:rPr lang="en-US" sz="1600" baseline="0" dirty="0" smtClean="0">
                          <a:latin typeface="Arial"/>
                          <a:cs typeface="Arial"/>
                        </a:rPr>
                        <a:t>&lt; 25%</a:t>
                      </a:r>
                      <a:endParaRPr lang="en-US" sz="1600" dirty="0">
                        <a:latin typeface="Arial"/>
                        <a:cs typeface="Arial"/>
                      </a:endParaRPr>
                    </a:p>
                  </a:txBody>
                  <a:tcPr/>
                </a:tc>
                <a:tc>
                  <a:txBody>
                    <a:bodyPr/>
                    <a:lstStyle/>
                    <a:p>
                      <a:pPr algn="ctr"/>
                      <a:r>
                        <a:rPr lang="en-US" sz="1600" dirty="0" smtClean="0">
                          <a:latin typeface="Arial"/>
                          <a:cs typeface="Arial"/>
                        </a:rPr>
                        <a:t>~ 50%</a:t>
                      </a:r>
                      <a:endParaRPr lang="en-US" sz="1600" dirty="0">
                        <a:latin typeface="Arial"/>
                        <a:cs typeface="Arial"/>
                      </a:endParaRPr>
                    </a:p>
                  </a:txBody>
                  <a:tcPr/>
                </a:tc>
                <a:tc>
                  <a:txBody>
                    <a:bodyPr/>
                    <a:lstStyle/>
                    <a:p>
                      <a:pPr algn="ctr"/>
                      <a:r>
                        <a:rPr lang="en-US" sz="1600" dirty="0" smtClean="0">
                          <a:latin typeface="Arial"/>
                          <a:cs typeface="Arial"/>
                        </a:rPr>
                        <a:t>&gt; 75%</a:t>
                      </a:r>
                      <a:endParaRPr lang="en-US" sz="1600" dirty="0">
                        <a:latin typeface="Arial"/>
                        <a:cs typeface="Arial"/>
                      </a:endParaRPr>
                    </a:p>
                  </a:txBody>
                  <a:tcPr/>
                </a:tc>
                <a:tc>
                  <a:txBody>
                    <a:bodyPr/>
                    <a:lstStyle/>
                    <a:p>
                      <a:pPr algn="ctr"/>
                      <a:r>
                        <a:rPr lang="en-US" sz="1600" dirty="0" smtClean="0">
                          <a:latin typeface="Arial"/>
                          <a:cs typeface="Arial"/>
                        </a:rPr>
                        <a:t>All</a:t>
                      </a:r>
                      <a:endParaRPr lang="en-US" sz="1600" dirty="0">
                        <a:latin typeface="Arial"/>
                        <a:cs typeface="Arial"/>
                      </a:endParaRPr>
                    </a:p>
                  </a:txBody>
                  <a:tcPr/>
                </a:tc>
                <a:tc>
                  <a:txBody>
                    <a:bodyPr/>
                    <a:lstStyle/>
                    <a:p>
                      <a:pPr algn="ctr"/>
                      <a:r>
                        <a:rPr lang="en-US" sz="1600" dirty="0" smtClean="0">
                          <a:latin typeface="Arial"/>
                          <a:cs typeface="Arial"/>
                        </a:rPr>
                        <a:t>Don’t Know</a:t>
                      </a:r>
                      <a:endParaRPr lang="en-US" sz="1600" dirty="0">
                        <a:latin typeface="Arial"/>
                        <a:cs typeface="Arial"/>
                      </a:endParaRPr>
                    </a:p>
                  </a:txBody>
                  <a:tcPr/>
                </a:tc>
                <a:tc>
                  <a:txBody>
                    <a:bodyPr/>
                    <a:lstStyle/>
                    <a:p>
                      <a:pPr algn="ctr"/>
                      <a:r>
                        <a:rPr lang="en-US" sz="1600" dirty="0" smtClean="0">
                          <a:latin typeface="Arial"/>
                          <a:cs typeface="Arial"/>
                        </a:rPr>
                        <a:t>Other</a:t>
                      </a:r>
                      <a:endParaRPr lang="en-US" sz="1600" dirty="0">
                        <a:latin typeface="Arial"/>
                        <a:cs typeface="Arial"/>
                      </a:endParaRPr>
                    </a:p>
                  </a:txBody>
                  <a:tcPr/>
                </a:tc>
              </a:tr>
              <a:tr h="990600">
                <a:tc>
                  <a:txBody>
                    <a:bodyPr/>
                    <a:lstStyle/>
                    <a:p>
                      <a:endParaRPr lang="en-US" sz="1600" b="1" dirty="0" smtClean="0">
                        <a:latin typeface="Arial"/>
                        <a:cs typeface="Arial"/>
                      </a:endParaRPr>
                    </a:p>
                    <a:p>
                      <a:r>
                        <a:rPr lang="en-US" sz="1600" b="1" dirty="0" smtClean="0">
                          <a:latin typeface="Arial"/>
                          <a:cs typeface="Arial"/>
                        </a:rPr>
                        <a:t>I</a:t>
                      </a:r>
                      <a:r>
                        <a:rPr lang="en-US" sz="1600" b="1" baseline="0" dirty="0" smtClean="0">
                          <a:latin typeface="Arial"/>
                          <a:cs typeface="Arial"/>
                        </a:rPr>
                        <a:t>n-Class</a:t>
                      </a:r>
                      <a:endParaRPr lang="en-US" sz="1600" b="1" dirty="0">
                        <a:latin typeface="Arial"/>
                        <a:cs typeface="Arial"/>
                      </a:endParaRPr>
                    </a:p>
                  </a:txBody>
                  <a:tcPr/>
                </a:tc>
                <a:tc>
                  <a:txBody>
                    <a:bodyPr/>
                    <a:lstStyle/>
                    <a:p>
                      <a:pPr algn="ctr"/>
                      <a:endParaRPr lang="en-US" sz="1600" b="1" dirty="0" smtClean="0">
                        <a:latin typeface="Arial"/>
                        <a:cs typeface="Arial"/>
                      </a:endParaRPr>
                    </a:p>
                    <a:p>
                      <a:pPr algn="ctr"/>
                      <a:r>
                        <a:rPr lang="en-US" sz="1600" b="1" dirty="0" smtClean="0">
                          <a:latin typeface="Arial"/>
                          <a:cs typeface="Arial"/>
                        </a:rPr>
                        <a:t>72 (55%)</a:t>
                      </a:r>
                      <a:endParaRPr lang="en-US" sz="1600" b="1" dirty="0">
                        <a:latin typeface="Arial"/>
                        <a:cs typeface="Arial"/>
                      </a:endParaRPr>
                    </a:p>
                  </a:txBody>
                  <a:tcPr/>
                </a:tc>
                <a:tc>
                  <a:txBody>
                    <a:bodyPr/>
                    <a:lstStyle/>
                    <a:p>
                      <a:pPr algn="ctr"/>
                      <a:endParaRPr lang="en-US" sz="1600" b="1" dirty="0" smtClean="0">
                        <a:latin typeface="Arial"/>
                        <a:cs typeface="Arial"/>
                      </a:endParaRPr>
                    </a:p>
                    <a:p>
                      <a:pPr algn="ctr"/>
                      <a:r>
                        <a:rPr lang="en-US" sz="1600" b="1" dirty="0" smtClean="0">
                          <a:latin typeface="Arial"/>
                          <a:cs typeface="Arial"/>
                        </a:rPr>
                        <a:t>29</a:t>
                      </a:r>
                      <a:r>
                        <a:rPr lang="en-US" sz="1600" b="1" baseline="0" dirty="0" smtClean="0">
                          <a:latin typeface="Arial"/>
                          <a:cs typeface="Arial"/>
                        </a:rPr>
                        <a:t> </a:t>
                      </a:r>
                      <a:r>
                        <a:rPr lang="en-US" sz="1600" b="1" dirty="0" smtClean="0">
                          <a:latin typeface="Arial"/>
                          <a:cs typeface="Arial"/>
                        </a:rPr>
                        <a:t>(22%)</a:t>
                      </a:r>
                      <a:endParaRPr lang="en-US" sz="1600" b="1" dirty="0">
                        <a:latin typeface="Arial"/>
                        <a:cs typeface="Arial"/>
                      </a:endParaRPr>
                    </a:p>
                  </a:txBody>
                  <a:tcPr/>
                </a:tc>
                <a:tc>
                  <a:txBody>
                    <a:bodyPr/>
                    <a:lstStyle/>
                    <a:p>
                      <a:pPr algn="ctr"/>
                      <a:endParaRPr lang="en-US" sz="1600" b="1" dirty="0" smtClean="0">
                        <a:latin typeface="Arial"/>
                        <a:cs typeface="Arial"/>
                      </a:endParaRPr>
                    </a:p>
                    <a:p>
                      <a:pPr algn="ctr"/>
                      <a:r>
                        <a:rPr lang="en-US" sz="1600" b="1" dirty="0" smtClean="0">
                          <a:latin typeface="Arial"/>
                          <a:cs typeface="Arial"/>
                        </a:rPr>
                        <a:t>2 (2%)</a:t>
                      </a:r>
                      <a:endParaRPr lang="en-US" sz="1600" b="1" dirty="0">
                        <a:latin typeface="Arial"/>
                        <a:cs typeface="Arial"/>
                      </a:endParaRPr>
                    </a:p>
                  </a:txBody>
                  <a:tcPr/>
                </a:tc>
                <a:tc>
                  <a:txBody>
                    <a:bodyPr/>
                    <a:lstStyle/>
                    <a:p>
                      <a:pPr algn="ctr"/>
                      <a:endParaRPr lang="en-US" sz="1600" b="1" dirty="0" smtClean="0">
                        <a:latin typeface="Arial"/>
                        <a:cs typeface="Arial"/>
                      </a:endParaRPr>
                    </a:p>
                    <a:p>
                      <a:pPr algn="ctr"/>
                      <a:r>
                        <a:rPr lang="en-US" sz="1600" b="1" dirty="0" smtClean="0">
                          <a:latin typeface="Arial"/>
                          <a:cs typeface="Arial"/>
                        </a:rPr>
                        <a:t>7 (5%)</a:t>
                      </a:r>
                      <a:endParaRPr lang="en-US" sz="1600" b="1" dirty="0">
                        <a:latin typeface="Arial"/>
                        <a:cs typeface="Arial"/>
                      </a:endParaRPr>
                    </a:p>
                  </a:txBody>
                  <a:tcPr/>
                </a:tc>
                <a:tc>
                  <a:txBody>
                    <a:bodyPr/>
                    <a:lstStyle/>
                    <a:p>
                      <a:pPr algn="ctr"/>
                      <a:endParaRPr lang="en-US" sz="1600" b="1" dirty="0" smtClean="0">
                        <a:latin typeface="Arial"/>
                        <a:cs typeface="Arial"/>
                      </a:endParaRPr>
                    </a:p>
                    <a:p>
                      <a:pPr algn="ctr"/>
                      <a:r>
                        <a:rPr lang="en-US" sz="1600" b="1" dirty="0" smtClean="0">
                          <a:latin typeface="Arial"/>
                          <a:cs typeface="Arial"/>
                        </a:rPr>
                        <a:t>7(5%)</a:t>
                      </a:r>
                      <a:endParaRPr lang="en-US" sz="1600" b="1" dirty="0">
                        <a:latin typeface="Arial"/>
                        <a:cs typeface="Arial"/>
                      </a:endParaRPr>
                    </a:p>
                  </a:txBody>
                  <a:tcPr/>
                </a:tc>
                <a:tc>
                  <a:txBody>
                    <a:bodyPr/>
                    <a:lstStyle/>
                    <a:p>
                      <a:pPr algn="ctr"/>
                      <a:endParaRPr lang="en-US" sz="1600" b="1" dirty="0" smtClean="0">
                        <a:latin typeface="Arial"/>
                        <a:cs typeface="Arial"/>
                      </a:endParaRPr>
                    </a:p>
                    <a:p>
                      <a:pPr algn="ctr"/>
                      <a:r>
                        <a:rPr lang="en-US" sz="1600" b="1" baseline="0" dirty="0" smtClean="0">
                          <a:latin typeface="Arial"/>
                          <a:cs typeface="Arial"/>
                        </a:rPr>
                        <a:t>7 (5%)</a:t>
                      </a:r>
                      <a:endParaRPr lang="en-US" sz="1600" b="1" dirty="0">
                        <a:latin typeface="Arial"/>
                        <a:cs typeface="Arial"/>
                      </a:endParaRPr>
                    </a:p>
                  </a:txBody>
                  <a:tcPr/>
                </a:tc>
                <a:tc>
                  <a:txBody>
                    <a:bodyPr/>
                    <a:lstStyle/>
                    <a:p>
                      <a:pPr algn="ctr"/>
                      <a:endParaRPr lang="en-US" sz="1600" b="1" dirty="0" smtClean="0">
                        <a:latin typeface="Arial"/>
                        <a:cs typeface="Arial"/>
                      </a:endParaRPr>
                    </a:p>
                    <a:p>
                      <a:pPr algn="ctr"/>
                      <a:r>
                        <a:rPr lang="en-US" sz="1600" b="1" dirty="0" smtClean="0">
                          <a:latin typeface="Arial"/>
                          <a:cs typeface="Arial"/>
                        </a:rPr>
                        <a:t>8(6%)</a:t>
                      </a:r>
                      <a:endParaRPr lang="en-US" sz="1600" b="1" dirty="0">
                        <a:latin typeface="Arial"/>
                        <a:cs typeface="Arial"/>
                      </a:endParaRPr>
                    </a:p>
                  </a:txBody>
                  <a:tcPr/>
                </a:tc>
              </a:tr>
              <a:tr h="1066800">
                <a:tc>
                  <a:txBody>
                    <a:bodyPr/>
                    <a:lstStyle/>
                    <a:p>
                      <a:endParaRPr lang="en-US" sz="1600" b="1" dirty="0" smtClean="0">
                        <a:latin typeface="Arial"/>
                        <a:cs typeface="Arial"/>
                      </a:endParaRPr>
                    </a:p>
                    <a:p>
                      <a:r>
                        <a:rPr lang="en-US" sz="1600" b="1" dirty="0" smtClean="0">
                          <a:latin typeface="Arial"/>
                          <a:cs typeface="Arial"/>
                        </a:rPr>
                        <a:t>Outside of Class</a:t>
                      </a:r>
                      <a:endParaRPr lang="en-US" sz="1600" b="1" dirty="0">
                        <a:latin typeface="Arial"/>
                        <a:cs typeface="Arial"/>
                      </a:endParaRPr>
                    </a:p>
                  </a:txBody>
                  <a:tcPr/>
                </a:tc>
                <a:tc>
                  <a:txBody>
                    <a:bodyPr/>
                    <a:lstStyle/>
                    <a:p>
                      <a:pPr algn="ctr"/>
                      <a:endParaRPr lang="en-US" sz="1600" b="1" dirty="0" smtClean="0">
                        <a:latin typeface="Arial"/>
                        <a:cs typeface="Arial"/>
                      </a:endParaRPr>
                    </a:p>
                    <a:p>
                      <a:pPr algn="ctr"/>
                      <a:r>
                        <a:rPr lang="en-US" sz="1600" b="1" dirty="0" smtClean="0">
                          <a:latin typeface="Arial"/>
                          <a:cs typeface="Arial"/>
                        </a:rPr>
                        <a:t>82 (62%)</a:t>
                      </a:r>
                      <a:endParaRPr lang="en-US" sz="1600" b="1" dirty="0">
                        <a:latin typeface="Arial"/>
                        <a:cs typeface="Arial"/>
                      </a:endParaRPr>
                    </a:p>
                  </a:txBody>
                  <a:tcPr/>
                </a:tc>
                <a:tc>
                  <a:txBody>
                    <a:bodyPr/>
                    <a:lstStyle/>
                    <a:p>
                      <a:pPr algn="ctr"/>
                      <a:endParaRPr lang="en-US" sz="1600" b="1" dirty="0" smtClean="0">
                        <a:latin typeface="Arial"/>
                        <a:cs typeface="Arial"/>
                      </a:endParaRPr>
                    </a:p>
                    <a:p>
                      <a:pPr algn="ctr"/>
                      <a:r>
                        <a:rPr lang="en-US" sz="1600" b="1" dirty="0" smtClean="0">
                          <a:latin typeface="Arial"/>
                          <a:cs typeface="Arial"/>
                        </a:rPr>
                        <a:t>10 (8%)</a:t>
                      </a:r>
                      <a:endParaRPr lang="en-US" sz="1600" b="1" dirty="0">
                        <a:latin typeface="Arial"/>
                        <a:cs typeface="Arial"/>
                      </a:endParaRPr>
                    </a:p>
                  </a:txBody>
                  <a:tcPr/>
                </a:tc>
                <a:tc>
                  <a:txBody>
                    <a:bodyPr/>
                    <a:lstStyle/>
                    <a:p>
                      <a:pPr algn="ctr"/>
                      <a:endParaRPr lang="en-US" sz="1600" b="1" dirty="0" smtClean="0">
                        <a:latin typeface="Arial"/>
                        <a:cs typeface="Arial"/>
                      </a:endParaRPr>
                    </a:p>
                    <a:p>
                      <a:pPr algn="ctr"/>
                      <a:r>
                        <a:rPr lang="en-US" sz="1600" b="1" dirty="0" smtClean="0">
                          <a:latin typeface="Arial"/>
                          <a:cs typeface="Arial"/>
                        </a:rPr>
                        <a:t>2 (2%)</a:t>
                      </a:r>
                      <a:endParaRPr lang="en-US" sz="1600" b="1" dirty="0">
                        <a:latin typeface="Arial"/>
                        <a:cs typeface="Arial"/>
                      </a:endParaRPr>
                    </a:p>
                  </a:txBody>
                  <a:tcPr/>
                </a:tc>
                <a:tc>
                  <a:txBody>
                    <a:bodyPr/>
                    <a:lstStyle/>
                    <a:p>
                      <a:pPr algn="ctr"/>
                      <a:endParaRPr lang="en-US" sz="1600" b="1" dirty="0" smtClean="0">
                        <a:latin typeface="Arial"/>
                        <a:cs typeface="Arial"/>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latin typeface="Arial"/>
                          <a:cs typeface="Arial"/>
                        </a:rPr>
                        <a:t>2 (2%)</a:t>
                      </a:r>
                    </a:p>
                    <a:p>
                      <a:pPr algn="ctr"/>
                      <a:endParaRPr lang="en-US" sz="1600" b="1" dirty="0">
                        <a:latin typeface="Arial"/>
                        <a:cs typeface="Arial"/>
                      </a:endParaRPr>
                    </a:p>
                  </a:txBody>
                  <a:tcPr/>
                </a:tc>
                <a:tc>
                  <a:txBody>
                    <a:bodyPr/>
                    <a:lstStyle/>
                    <a:p>
                      <a:pPr algn="ctr"/>
                      <a:endParaRPr lang="en-US" sz="1600" b="1" dirty="0" smtClean="0">
                        <a:latin typeface="Arial"/>
                        <a:cs typeface="Arial"/>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latin typeface="Arial"/>
                          <a:cs typeface="Arial"/>
                        </a:rPr>
                        <a:t>4 (3%)</a:t>
                      </a:r>
                    </a:p>
                    <a:p>
                      <a:pPr algn="ctr"/>
                      <a:endParaRPr lang="en-US" sz="1600" b="1" dirty="0">
                        <a:latin typeface="Arial"/>
                        <a:cs typeface="Arial"/>
                      </a:endParaRPr>
                    </a:p>
                  </a:txBody>
                  <a:tcPr/>
                </a:tc>
                <a:tc>
                  <a:txBody>
                    <a:bodyPr/>
                    <a:lstStyle/>
                    <a:p>
                      <a:pPr algn="ctr"/>
                      <a:endParaRPr lang="en-US" sz="1600" b="1" dirty="0" smtClean="0">
                        <a:latin typeface="Arial"/>
                        <a:cs typeface="Arial"/>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latin typeface="Arial"/>
                          <a:cs typeface="Arial"/>
                        </a:rPr>
                        <a:t>12 (9%)</a:t>
                      </a:r>
                    </a:p>
                    <a:p>
                      <a:pPr algn="ctr"/>
                      <a:endParaRPr lang="en-US" sz="1600" b="1" dirty="0">
                        <a:latin typeface="Arial"/>
                        <a:cs typeface="Aria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latin typeface="Arial"/>
                        <a:cs typeface="Arial"/>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latin typeface="Arial"/>
                          <a:cs typeface="Arial"/>
                        </a:rPr>
                        <a:t>20 (15%)</a:t>
                      </a:r>
                    </a:p>
                  </a:txBody>
                  <a:tcPr/>
                </a:tc>
              </a:tr>
            </a:tbl>
          </a:graphicData>
        </a:graphic>
      </p:graphicFrame>
      <p:sp>
        <p:nvSpPr>
          <p:cNvPr id="4" name="Footer Placeholder 3"/>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E82B649-9E62-D04D-8142-E7B3662BE548}" type="slidenum">
              <a:rPr lang="en-US" smtClean="0">
                <a:solidFill>
                  <a:prstClr val="black">
                    <a:tint val="75000"/>
                  </a:prstClr>
                </a:solidFill>
              </a:rPr>
              <a:pPr/>
              <a:t>16</a:t>
            </a:fld>
            <a:endParaRPr lang="en-US" dirty="0">
              <a:solidFill>
                <a:prstClr val="black">
                  <a:tint val="75000"/>
                </a:prstClr>
              </a:solidFill>
            </a:endParaRPr>
          </a:p>
        </p:txBody>
      </p:sp>
    </p:spTree>
    <p:extLst>
      <p:ext uri="{BB962C8B-B14F-4D97-AF65-F5344CB8AC3E}">
        <p14:creationId xmlns:p14="http://schemas.microsoft.com/office/powerpoint/2010/main" val="13482276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128681" cy="1143000"/>
          </a:xfrm>
        </p:spPr>
        <p:txBody>
          <a:bodyPr>
            <a:normAutofit/>
          </a:bodyPr>
          <a:lstStyle/>
          <a:p>
            <a:r>
              <a:rPr lang="en-US" dirty="0"/>
              <a:t>Source Video Format</a:t>
            </a:r>
          </a:p>
        </p:txBody>
      </p:sp>
      <p:sp>
        <p:nvSpPr>
          <p:cNvPr id="3" name="Content Placeholder 2"/>
          <p:cNvSpPr>
            <a:spLocks noGrp="1"/>
          </p:cNvSpPr>
          <p:nvPr>
            <p:ph idx="1"/>
          </p:nvPr>
        </p:nvSpPr>
        <p:spPr>
          <a:xfrm>
            <a:off x="609600" y="1417638"/>
            <a:ext cx="8118324" cy="1756930"/>
          </a:xfrm>
        </p:spPr>
        <p:txBody>
          <a:bodyPr>
            <a:normAutofit fontScale="70000" lnSpcReduction="20000"/>
          </a:bodyPr>
          <a:lstStyle/>
          <a:p>
            <a:pPr marL="0" indent="0">
              <a:buNone/>
            </a:pPr>
            <a:r>
              <a:rPr lang="en-US" sz="2800" dirty="0" smtClean="0"/>
              <a:t>This question is important to learn what kind of videos we will receive.</a:t>
            </a:r>
          </a:p>
          <a:p>
            <a:pPr marL="0" indent="0">
              <a:buNone/>
            </a:pPr>
            <a:endParaRPr lang="en-US" sz="2800" dirty="0" smtClean="0"/>
          </a:p>
          <a:p>
            <a:r>
              <a:rPr lang="en-US" sz="2800" dirty="0" smtClean="0"/>
              <a:t>45% electronic files in Spring 2014 vs. ~ 75% electronic files received in Fall 2014</a:t>
            </a:r>
          </a:p>
          <a:p>
            <a:r>
              <a:rPr lang="en-US" sz="2800" dirty="0" smtClean="0"/>
              <a:t>30% DVD in Spring 2014 vs. ~23% DVD in Fall 2014</a:t>
            </a:r>
            <a:endParaRPr lang="en-US" sz="2800" dirty="0"/>
          </a:p>
        </p:txBody>
      </p:sp>
      <p:graphicFrame>
        <p:nvGraphicFramePr>
          <p:cNvPr id="5" name="Table 4" descr="A 6 X 3 table describes the source video format in total number and percentage distribution. The source format options are: DVD, Electronic files (e.g., m4v, Flash, QT, WM, Real media), VHS tape, Blue Ray, and other&#10;"/>
          <p:cNvGraphicFramePr>
            <a:graphicFrameLocks noGrp="1"/>
          </p:cNvGraphicFramePr>
          <p:nvPr>
            <p:extLst>
              <p:ext uri="{D42A27DB-BD31-4B8C-83A1-F6EECF244321}">
                <p14:modId xmlns:p14="http://schemas.microsoft.com/office/powerpoint/2010/main" val="3206135164"/>
              </p:ext>
            </p:extLst>
          </p:nvPr>
        </p:nvGraphicFramePr>
        <p:xfrm>
          <a:off x="859183" y="3232381"/>
          <a:ext cx="6611977" cy="3048000"/>
        </p:xfrm>
        <a:graphic>
          <a:graphicData uri="http://schemas.openxmlformats.org/drawingml/2006/table">
            <a:tbl>
              <a:tblPr firstRow="1" bandRow="1">
                <a:effectLst>
                  <a:outerShdw blurRad="50800" dist="38100" dir="2700000" algn="tl" rotWithShape="0">
                    <a:srgbClr val="000000">
                      <a:alpha val="43000"/>
                    </a:srgbClr>
                  </a:outerShdw>
                </a:effectLst>
                <a:tableStyleId>{5C22544A-7EE6-4342-B048-85BDC9FD1C3A}</a:tableStyleId>
              </a:tblPr>
              <a:tblGrid>
                <a:gridCol w="2761853"/>
                <a:gridCol w="1650915"/>
                <a:gridCol w="2199209"/>
              </a:tblGrid>
              <a:tr h="621402">
                <a:tc>
                  <a:txBody>
                    <a:bodyPr/>
                    <a:lstStyle/>
                    <a:p>
                      <a:pPr algn="ctr"/>
                      <a:r>
                        <a:rPr lang="en-US" sz="1800" dirty="0" smtClean="0">
                          <a:solidFill>
                            <a:schemeClr val="tx1"/>
                          </a:solidFill>
                          <a:latin typeface="Arial"/>
                          <a:cs typeface="Arial"/>
                        </a:rPr>
                        <a:t>Source Video Format</a:t>
                      </a:r>
                      <a:endParaRPr lang="en-US" sz="1800" dirty="0">
                        <a:solidFill>
                          <a:schemeClr val="tx1"/>
                        </a:solidFill>
                        <a:latin typeface="Arial"/>
                        <a:cs typeface="Arial"/>
                      </a:endParaRPr>
                    </a:p>
                  </a:txBody>
                  <a:tcPr/>
                </a:tc>
                <a:tc>
                  <a:txBody>
                    <a:bodyPr/>
                    <a:lstStyle/>
                    <a:p>
                      <a:pPr algn="ctr"/>
                      <a:r>
                        <a:rPr lang="en-US" sz="1800" dirty="0" smtClean="0">
                          <a:solidFill>
                            <a:srgbClr val="000000"/>
                          </a:solidFill>
                          <a:latin typeface="Arial"/>
                          <a:cs typeface="Arial"/>
                        </a:rPr>
                        <a:t>Percentage (Spring 2014)</a:t>
                      </a:r>
                      <a:endParaRPr lang="en-US" sz="1800" dirty="0">
                        <a:solidFill>
                          <a:srgbClr val="000000"/>
                        </a:solidFill>
                        <a:latin typeface="Arial"/>
                        <a:cs typeface="Arial"/>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latin typeface="Arial"/>
                          <a:cs typeface="Arial"/>
                        </a:rPr>
                        <a:t>Actual Percentage </a:t>
                      </a:r>
                    </a:p>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latin typeface="Arial"/>
                          <a:cs typeface="Arial"/>
                        </a:rPr>
                        <a:t>(Fall 2014)</a:t>
                      </a:r>
                    </a:p>
                  </a:txBody>
                  <a:tcPr>
                    <a:solidFill>
                      <a:srgbClr val="FFC000"/>
                    </a:solidFill>
                  </a:tcPr>
                </a:tc>
              </a:tr>
              <a:tr h="798946">
                <a:tc>
                  <a:txBody>
                    <a:bodyPr/>
                    <a:lstStyle/>
                    <a:p>
                      <a:r>
                        <a:rPr lang="en-US" sz="1600" dirty="0" smtClean="0">
                          <a:latin typeface="Arial"/>
                          <a:cs typeface="Arial"/>
                        </a:rPr>
                        <a:t>Electronic file (e.g., m4v, Flash, Quick</a:t>
                      </a:r>
                      <a:r>
                        <a:rPr lang="en-US" sz="1600" baseline="0" dirty="0" smtClean="0">
                          <a:latin typeface="Arial"/>
                          <a:cs typeface="Arial"/>
                        </a:rPr>
                        <a:t>Time</a:t>
                      </a:r>
                      <a:r>
                        <a:rPr lang="en-US" sz="1600" dirty="0" smtClean="0">
                          <a:latin typeface="Arial"/>
                          <a:cs typeface="Arial"/>
                        </a:rPr>
                        <a:t>, Window Media, Real Player</a:t>
                      </a:r>
                      <a:r>
                        <a:rPr lang="en-US" sz="1600" baseline="0" dirty="0" smtClean="0">
                          <a:latin typeface="Arial"/>
                          <a:cs typeface="Arial"/>
                        </a:rPr>
                        <a:t>)</a:t>
                      </a:r>
                      <a:endParaRPr lang="en-US" sz="1600" dirty="0">
                        <a:latin typeface="Arial"/>
                        <a:cs typeface="Arial"/>
                      </a:endParaRPr>
                    </a:p>
                  </a:txBody>
                  <a:tcPr/>
                </a:tc>
                <a:tc>
                  <a:txBody>
                    <a:bodyPr/>
                    <a:lstStyle/>
                    <a:p>
                      <a:pPr algn="ctr"/>
                      <a:r>
                        <a:rPr lang="en-US" sz="2000" dirty="0" smtClean="0">
                          <a:latin typeface="Arial"/>
                          <a:cs typeface="Arial"/>
                        </a:rPr>
                        <a:t>45%</a:t>
                      </a:r>
                      <a:endParaRPr lang="en-US" sz="2000" dirty="0">
                        <a:latin typeface="Arial"/>
                        <a:cs typeface="Arial"/>
                      </a:endParaRPr>
                    </a:p>
                  </a:txBody>
                  <a:tcPr/>
                </a:tc>
                <a:tc>
                  <a:txBody>
                    <a:bodyPr/>
                    <a:lstStyle/>
                    <a:p>
                      <a:pPr algn="ctr"/>
                      <a:r>
                        <a:rPr lang="en-US" sz="2000" dirty="0" smtClean="0">
                          <a:latin typeface="Arial"/>
                          <a:cs typeface="Arial"/>
                        </a:rPr>
                        <a:t>74.7%</a:t>
                      </a:r>
                      <a:endParaRPr lang="en-US" sz="2000" dirty="0">
                        <a:latin typeface="Arial"/>
                        <a:cs typeface="Arial"/>
                      </a:endParaRPr>
                    </a:p>
                  </a:txBody>
                  <a:tcPr>
                    <a:solidFill>
                      <a:srgbClr val="FFC000"/>
                    </a:solidFill>
                  </a:tcPr>
                </a:tc>
              </a:tr>
              <a:tr h="384678">
                <a:tc>
                  <a:txBody>
                    <a:bodyPr/>
                    <a:lstStyle/>
                    <a:p>
                      <a:r>
                        <a:rPr lang="en-US" sz="1800" dirty="0" smtClean="0">
                          <a:latin typeface="Arial"/>
                          <a:cs typeface="Arial"/>
                        </a:rPr>
                        <a:t>DVD</a:t>
                      </a:r>
                      <a:endParaRPr lang="en-US" sz="1800" dirty="0">
                        <a:latin typeface="Arial"/>
                        <a:cs typeface="Arial"/>
                      </a:endParaRPr>
                    </a:p>
                  </a:txBody>
                  <a:tcPr/>
                </a:tc>
                <a:tc>
                  <a:txBody>
                    <a:bodyPr/>
                    <a:lstStyle/>
                    <a:p>
                      <a:pPr algn="ctr"/>
                      <a:r>
                        <a:rPr lang="en-US" sz="2000" dirty="0" smtClean="0">
                          <a:latin typeface="Arial"/>
                          <a:cs typeface="Arial"/>
                        </a:rPr>
                        <a:t>30%</a:t>
                      </a:r>
                      <a:endParaRPr lang="en-US" sz="2000" dirty="0">
                        <a:latin typeface="Arial"/>
                        <a:cs typeface="Arial"/>
                      </a:endParaRPr>
                    </a:p>
                  </a:txBody>
                  <a:tcPr/>
                </a:tc>
                <a:tc>
                  <a:txBody>
                    <a:bodyPr/>
                    <a:lstStyle/>
                    <a:p>
                      <a:pPr algn="ctr"/>
                      <a:r>
                        <a:rPr lang="en-US" sz="2000" dirty="0" smtClean="0">
                          <a:latin typeface="Arial"/>
                          <a:cs typeface="Arial"/>
                        </a:rPr>
                        <a:t>22.8%</a:t>
                      </a:r>
                      <a:endParaRPr lang="en-US" sz="2000" dirty="0">
                        <a:latin typeface="Arial"/>
                        <a:cs typeface="Arial"/>
                      </a:endParaRPr>
                    </a:p>
                  </a:txBody>
                  <a:tcPr>
                    <a:solidFill>
                      <a:srgbClr val="FFC000"/>
                    </a:solidFill>
                  </a:tcPr>
                </a:tc>
              </a:tr>
              <a:tr h="390024">
                <a:tc>
                  <a:txBody>
                    <a:bodyPr/>
                    <a:lstStyle/>
                    <a:p>
                      <a:r>
                        <a:rPr lang="en-US" sz="1800" dirty="0" smtClean="0">
                          <a:latin typeface="Arial"/>
                          <a:cs typeface="Arial"/>
                        </a:rPr>
                        <a:t>Other</a:t>
                      </a:r>
                      <a:endParaRPr lang="en-US" sz="1800" dirty="0">
                        <a:latin typeface="Arial"/>
                        <a:cs typeface="Arial"/>
                      </a:endParaRPr>
                    </a:p>
                  </a:txBody>
                  <a:tcPr/>
                </a:tc>
                <a:tc>
                  <a:txBody>
                    <a:bodyPr/>
                    <a:lstStyle/>
                    <a:p>
                      <a:pPr algn="ctr"/>
                      <a:r>
                        <a:rPr lang="en-US" sz="2000" dirty="0" smtClean="0">
                          <a:latin typeface="Arial"/>
                          <a:cs typeface="Arial"/>
                        </a:rPr>
                        <a:t>14%</a:t>
                      </a:r>
                      <a:endParaRPr lang="en-US" sz="2000" dirty="0">
                        <a:latin typeface="Arial"/>
                        <a:cs typeface="Arial"/>
                      </a:endParaRPr>
                    </a:p>
                  </a:txBody>
                  <a:tcPr/>
                </a:tc>
                <a:tc>
                  <a:txBody>
                    <a:bodyPr/>
                    <a:lstStyle/>
                    <a:p>
                      <a:pPr algn="ctr"/>
                      <a:r>
                        <a:rPr lang="en-US" sz="2000" dirty="0" smtClean="0">
                          <a:latin typeface="Arial"/>
                          <a:cs typeface="Arial"/>
                        </a:rPr>
                        <a:t>1.3%</a:t>
                      </a:r>
                      <a:endParaRPr lang="en-US" sz="2000" dirty="0">
                        <a:latin typeface="Arial"/>
                        <a:cs typeface="Arial"/>
                      </a:endParaRPr>
                    </a:p>
                  </a:txBody>
                  <a:tcPr>
                    <a:solidFill>
                      <a:srgbClr val="FFC000"/>
                    </a:solidFill>
                  </a:tcPr>
                </a:tc>
              </a:tr>
              <a:tr h="390024">
                <a:tc>
                  <a:txBody>
                    <a:bodyPr/>
                    <a:lstStyle/>
                    <a:p>
                      <a:r>
                        <a:rPr lang="en-US" sz="1800" dirty="0" smtClean="0">
                          <a:latin typeface="Arial"/>
                          <a:cs typeface="Arial"/>
                        </a:rPr>
                        <a:t>VHS tape</a:t>
                      </a:r>
                      <a:endParaRPr lang="en-US" sz="1800" dirty="0">
                        <a:latin typeface="Arial"/>
                        <a:cs typeface="Arial"/>
                      </a:endParaRPr>
                    </a:p>
                  </a:txBody>
                  <a:tcPr/>
                </a:tc>
                <a:tc>
                  <a:txBody>
                    <a:bodyPr/>
                    <a:lstStyle/>
                    <a:p>
                      <a:pPr algn="ctr"/>
                      <a:r>
                        <a:rPr lang="en-US" sz="2000" dirty="0" smtClean="0">
                          <a:latin typeface="Arial"/>
                          <a:cs typeface="Arial"/>
                        </a:rPr>
                        <a:t>11%</a:t>
                      </a:r>
                      <a:endParaRPr lang="en-US" sz="2000" dirty="0">
                        <a:latin typeface="Arial"/>
                        <a:cs typeface="Arial"/>
                      </a:endParaRPr>
                    </a:p>
                  </a:txBody>
                  <a:tcPr/>
                </a:tc>
                <a:tc>
                  <a:txBody>
                    <a:bodyPr/>
                    <a:lstStyle/>
                    <a:p>
                      <a:pPr algn="ctr"/>
                      <a:r>
                        <a:rPr lang="en-US" sz="2000" dirty="0" smtClean="0">
                          <a:latin typeface="Arial"/>
                          <a:cs typeface="Arial"/>
                        </a:rPr>
                        <a:t>0</a:t>
                      </a:r>
                      <a:endParaRPr lang="en-US" sz="2000" dirty="0">
                        <a:latin typeface="Arial"/>
                        <a:cs typeface="Arial"/>
                      </a:endParaRPr>
                    </a:p>
                  </a:txBody>
                  <a:tcPr>
                    <a:solidFill>
                      <a:srgbClr val="FFC000"/>
                    </a:solidFill>
                  </a:tcPr>
                </a:tc>
              </a:tr>
              <a:tr h="390024">
                <a:tc>
                  <a:txBody>
                    <a:bodyPr/>
                    <a:lstStyle/>
                    <a:p>
                      <a:r>
                        <a:rPr lang="en-US" sz="1800" dirty="0" smtClean="0">
                          <a:latin typeface="Arial"/>
                          <a:cs typeface="Arial"/>
                        </a:rPr>
                        <a:t>Blu-Ray</a:t>
                      </a:r>
                      <a:endParaRPr lang="en-US" sz="1800" dirty="0">
                        <a:latin typeface="Arial"/>
                        <a:cs typeface="Arial"/>
                      </a:endParaRPr>
                    </a:p>
                  </a:txBody>
                  <a:tcPr/>
                </a:tc>
                <a:tc>
                  <a:txBody>
                    <a:bodyPr/>
                    <a:lstStyle/>
                    <a:p>
                      <a:pPr algn="ctr"/>
                      <a:r>
                        <a:rPr lang="en-US" sz="2000" dirty="0" smtClean="0">
                          <a:latin typeface="Arial"/>
                          <a:cs typeface="Arial"/>
                        </a:rPr>
                        <a:t>1%</a:t>
                      </a:r>
                      <a:endParaRPr lang="en-US" sz="2000" dirty="0">
                        <a:latin typeface="Arial"/>
                        <a:cs typeface="Arial"/>
                      </a:endParaRPr>
                    </a:p>
                  </a:txBody>
                  <a:tcPr/>
                </a:tc>
                <a:tc>
                  <a:txBody>
                    <a:bodyPr/>
                    <a:lstStyle/>
                    <a:p>
                      <a:pPr algn="ctr"/>
                      <a:r>
                        <a:rPr lang="en-US" sz="2000" dirty="0" smtClean="0">
                          <a:latin typeface="Arial"/>
                          <a:cs typeface="Arial"/>
                        </a:rPr>
                        <a:t>0</a:t>
                      </a:r>
                      <a:endParaRPr lang="en-US" sz="2000" dirty="0">
                        <a:latin typeface="Arial"/>
                        <a:cs typeface="Arial"/>
                      </a:endParaRPr>
                    </a:p>
                  </a:txBody>
                  <a:tcPr>
                    <a:solidFill>
                      <a:srgbClr val="FFC000"/>
                    </a:solidFill>
                  </a:tcPr>
                </a:tc>
              </a:tr>
            </a:tbl>
          </a:graphicData>
        </a:graphic>
      </p:graphicFrame>
      <p:sp>
        <p:nvSpPr>
          <p:cNvPr id="4" name="Footer Placeholder 3"/>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E82B649-9E62-D04D-8142-E7B3662BE548}" type="slidenum">
              <a:rPr lang="en-US" smtClean="0">
                <a:solidFill>
                  <a:prstClr val="black">
                    <a:tint val="75000"/>
                  </a:prstClr>
                </a:solidFill>
              </a:rPr>
              <a:pPr/>
              <a:t>17</a:t>
            </a:fld>
            <a:endParaRPr lang="en-US" dirty="0">
              <a:solidFill>
                <a:prstClr val="black">
                  <a:tint val="75000"/>
                </a:prstClr>
              </a:solidFill>
            </a:endParaRPr>
          </a:p>
        </p:txBody>
      </p:sp>
    </p:spTree>
    <p:extLst>
      <p:ext uri="{BB962C8B-B14F-4D97-AF65-F5344CB8AC3E}">
        <p14:creationId xmlns:p14="http://schemas.microsoft.com/office/powerpoint/2010/main" val="16177510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38"/>
            <a:ext cx="7813964" cy="1143000"/>
          </a:xfrm>
        </p:spPr>
        <p:txBody>
          <a:bodyPr>
            <a:normAutofit/>
          </a:bodyPr>
          <a:lstStyle/>
          <a:p>
            <a:r>
              <a:rPr lang="en-US" dirty="0"/>
              <a:t>Copyright Ownership of Videos</a:t>
            </a:r>
          </a:p>
        </p:txBody>
      </p:sp>
      <p:sp>
        <p:nvSpPr>
          <p:cNvPr id="3" name="Content Placeholder 2"/>
          <p:cNvSpPr>
            <a:spLocks noGrp="1"/>
          </p:cNvSpPr>
          <p:nvPr>
            <p:ph idx="1"/>
          </p:nvPr>
        </p:nvSpPr>
        <p:spPr>
          <a:xfrm>
            <a:off x="1233495" y="1554115"/>
            <a:ext cx="7190070" cy="1639127"/>
          </a:xfrm>
        </p:spPr>
        <p:txBody>
          <a:bodyPr>
            <a:normAutofit fontScale="62500" lnSpcReduction="20000"/>
          </a:bodyPr>
          <a:lstStyle/>
          <a:p>
            <a:pPr marL="0" indent="0">
              <a:buNone/>
            </a:pPr>
            <a:r>
              <a:rPr lang="en-US" sz="2800" dirty="0" smtClean="0"/>
              <a:t>This question is important to determine whether we can add captions to the videos.</a:t>
            </a:r>
          </a:p>
          <a:p>
            <a:pPr marL="0" indent="0">
              <a:buNone/>
            </a:pPr>
            <a:endParaRPr lang="en-US" sz="2800" dirty="0" smtClean="0"/>
          </a:p>
          <a:p>
            <a:r>
              <a:rPr lang="en-US" sz="2800" dirty="0" smtClean="0"/>
              <a:t>44%: DO NOT have copyright </a:t>
            </a:r>
            <a:r>
              <a:rPr lang="en-US" sz="2800" dirty="0"/>
              <a:t>for their </a:t>
            </a:r>
            <a:r>
              <a:rPr lang="en-US" sz="2800" dirty="0" smtClean="0"/>
              <a:t>videos</a:t>
            </a:r>
          </a:p>
          <a:p>
            <a:r>
              <a:rPr lang="en-US" sz="2800" dirty="0" smtClean="0"/>
              <a:t>23% and more: have copyright or for some</a:t>
            </a:r>
          </a:p>
          <a:p>
            <a:r>
              <a:rPr lang="en-US" sz="2800" dirty="0" smtClean="0"/>
              <a:t>12% and more: not sure, captioned DVD, from Library, etc.</a:t>
            </a:r>
          </a:p>
        </p:txBody>
      </p:sp>
      <p:graphicFrame>
        <p:nvGraphicFramePr>
          <p:cNvPr id="6" name="Table 5" descr="A 6 X 3 table describes the copyright ownership of the videos faculty need captioned.&#10;"/>
          <p:cNvGraphicFramePr>
            <a:graphicFrameLocks noGrp="1"/>
          </p:cNvGraphicFramePr>
          <p:nvPr>
            <p:extLst>
              <p:ext uri="{D42A27DB-BD31-4B8C-83A1-F6EECF244321}">
                <p14:modId xmlns:p14="http://schemas.microsoft.com/office/powerpoint/2010/main" val="2976829394"/>
              </p:ext>
            </p:extLst>
          </p:nvPr>
        </p:nvGraphicFramePr>
        <p:xfrm>
          <a:off x="1662333" y="3391785"/>
          <a:ext cx="5837796" cy="2811471"/>
        </p:xfrm>
        <a:graphic>
          <a:graphicData uri="http://schemas.openxmlformats.org/drawingml/2006/table">
            <a:tbl>
              <a:tblPr firstRow="1" bandRow="1">
                <a:effectLst>
                  <a:outerShdw blurRad="50800" dist="38100" dir="2700000" algn="tl" rotWithShape="0">
                    <a:srgbClr val="000000">
                      <a:alpha val="43000"/>
                    </a:srgbClr>
                  </a:outerShdw>
                </a:effectLst>
                <a:tableStyleId>{5C22544A-7EE6-4342-B048-85BDC9FD1C3A}</a:tableStyleId>
              </a:tblPr>
              <a:tblGrid>
                <a:gridCol w="4068767"/>
                <a:gridCol w="1769029"/>
              </a:tblGrid>
              <a:tr h="505047">
                <a:tc>
                  <a:txBody>
                    <a:bodyPr/>
                    <a:lstStyle/>
                    <a:p>
                      <a:pPr algn="ctr"/>
                      <a:r>
                        <a:rPr lang="en-US" sz="2000" dirty="0" smtClean="0">
                          <a:solidFill>
                            <a:srgbClr val="000000"/>
                          </a:solidFill>
                          <a:latin typeface="Arial"/>
                          <a:cs typeface="Arial"/>
                        </a:rPr>
                        <a:t>Copyright</a:t>
                      </a:r>
                      <a:r>
                        <a:rPr lang="en-US" sz="2000" baseline="0" dirty="0" smtClean="0">
                          <a:solidFill>
                            <a:srgbClr val="000000"/>
                          </a:solidFill>
                          <a:latin typeface="Arial"/>
                          <a:cs typeface="Arial"/>
                        </a:rPr>
                        <a:t> Ownership</a:t>
                      </a:r>
                      <a:endParaRPr lang="en-US" sz="2000" dirty="0">
                        <a:solidFill>
                          <a:srgbClr val="000000"/>
                        </a:solidFill>
                        <a:latin typeface="Arial"/>
                        <a:cs typeface="Arial"/>
                      </a:endParaRPr>
                    </a:p>
                  </a:txBody>
                  <a:tcPr/>
                </a:tc>
                <a:tc>
                  <a:txBody>
                    <a:bodyPr/>
                    <a:lstStyle/>
                    <a:p>
                      <a:pPr algn="ctr"/>
                      <a:r>
                        <a:rPr lang="en-US" sz="2000" dirty="0" smtClean="0">
                          <a:solidFill>
                            <a:srgbClr val="000000"/>
                          </a:solidFill>
                          <a:latin typeface="Arial"/>
                          <a:cs typeface="Arial"/>
                        </a:rPr>
                        <a:t>Percentage</a:t>
                      </a:r>
                      <a:endParaRPr lang="en-US" sz="2000" dirty="0">
                        <a:solidFill>
                          <a:srgbClr val="000000"/>
                        </a:solidFill>
                        <a:latin typeface="Arial"/>
                        <a:cs typeface="Arial"/>
                      </a:endParaRPr>
                    </a:p>
                  </a:txBody>
                  <a:tcPr/>
                </a:tc>
              </a:tr>
              <a:tr h="416664">
                <a:tc>
                  <a:txBody>
                    <a:bodyPr/>
                    <a:lstStyle/>
                    <a:p>
                      <a:r>
                        <a:rPr lang="en-US" sz="2000" dirty="0" smtClean="0">
                          <a:latin typeface="Arial"/>
                          <a:cs typeface="Arial"/>
                        </a:rPr>
                        <a:t>No – for any of it</a:t>
                      </a:r>
                      <a:endParaRPr lang="en-US" sz="2000" dirty="0">
                        <a:latin typeface="Arial"/>
                        <a:cs typeface="Arial"/>
                      </a:endParaRPr>
                    </a:p>
                  </a:txBody>
                  <a:tcPr/>
                </a:tc>
                <a:tc>
                  <a:txBody>
                    <a:bodyPr/>
                    <a:lstStyle/>
                    <a:p>
                      <a:pPr algn="ctr"/>
                      <a:r>
                        <a:rPr lang="en-US" sz="2000" dirty="0" smtClean="0">
                          <a:latin typeface="Arial"/>
                          <a:cs typeface="Arial"/>
                        </a:rPr>
                        <a:t>44%</a:t>
                      </a:r>
                      <a:endParaRPr lang="en-US" sz="2000" dirty="0">
                        <a:latin typeface="Arial"/>
                        <a:cs typeface="Arial"/>
                      </a:endParaRPr>
                    </a:p>
                  </a:txBody>
                  <a:tcPr/>
                </a:tc>
              </a:tr>
              <a:tr h="644327">
                <a:tc>
                  <a:txBody>
                    <a:bodyPr/>
                    <a:lstStyle/>
                    <a:p>
                      <a:r>
                        <a:rPr lang="en-US" sz="2000" dirty="0" smtClean="0">
                          <a:latin typeface="Arial"/>
                          <a:cs typeface="Arial"/>
                        </a:rPr>
                        <a:t>Yes</a:t>
                      </a:r>
                      <a:r>
                        <a:rPr lang="en-US" sz="2000" baseline="0" dirty="0" smtClean="0">
                          <a:latin typeface="Arial"/>
                          <a:cs typeface="Arial"/>
                        </a:rPr>
                        <a:t> – for everything I need captioned</a:t>
                      </a:r>
                      <a:endParaRPr lang="en-US" sz="2000" dirty="0">
                        <a:latin typeface="Arial"/>
                        <a:cs typeface="Arial"/>
                      </a:endParaRPr>
                    </a:p>
                  </a:txBody>
                  <a:tcPr/>
                </a:tc>
                <a:tc>
                  <a:txBody>
                    <a:bodyPr/>
                    <a:lstStyle/>
                    <a:p>
                      <a:pPr algn="ctr"/>
                      <a:r>
                        <a:rPr lang="en-US" sz="2000" dirty="0" smtClean="0">
                          <a:latin typeface="Arial"/>
                          <a:cs typeface="Arial"/>
                        </a:rPr>
                        <a:t>23%</a:t>
                      </a:r>
                      <a:endParaRPr lang="en-US" sz="2000" dirty="0">
                        <a:latin typeface="Arial"/>
                        <a:cs typeface="Arial"/>
                      </a:endParaRPr>
                    </a:p>
                  </a:txBody>
                  <a:tcPr/>
                </a:tc>
              </a:tr>
              <a:tr h="378785">
                <a:tc>
                  <a:txBody>
                    <a:bodyPr/>
                    <a:lstStyle/>
                    <a:p>
                      <a:r>
                        <a:rPr lang="en-US" sz="2000" dirty="0" smtClean="0">
                          <a:latin typeface="Arial"/>
                          <a:cs typeface="Arial"/>
                        </a:rPr>
                        <a:t>Yes for some, no for others</a:t>
                      </a:r>
                      <a:endParaRPr lang="en-US" sz="2000" dirty="0">
                        <a:latin typeface="Arial"/>
                        <a:cs typeface="Arial"/>
                      </a:endParaRPr>
                    </a:p>
                  </a:txBody>
                  <a:tcPr/>
                </a:tc>
                <a:tc>
                  <a:txBody>
                    <a:bodyPr/>
                    <a:lstStyle/>
                    <a:p>
                      <a:pPr algn="ctr"/>
                      <a:r>
                        <a:rPr lang="en-US" sz="2000" dirty="0" smtClean="0">
                          <a:latin typeface="Arial"/>
                          <a:cs typeface="Arial"/>
                        </a:rPr>
                        <a:t>13%</a:t>
                      </a:r>
                      <a:endParaRPr lang="en-US" sz="2000" dirty="0">
                        <a:latin typeface="Arial"/>
                        <a:cs typeface="Arial"/>
                      </a:endParaRPr>
                    </a:p>
                  </a:txBody>
                  <a:tcPr/>
                </a:tc>
              </a:tr>
              <a:tr h="378785">
                <a:tc>
                  <a:txBody>
                    <a:bodyPr/>
                    <a:lstStyle/>
                    <a:p>
                      <a:r>
                        <a:rPr lang="en-US" sz="2000" dirty="0" smtClean="0">
                          <a:latin typeface="Arial"/>
                          <a:cs typeface="Arial"/>
                        </a:rPr>
                        <a:t>Not sure</a:t>
                      </a:r>
                      <a:endParaRPr lang="en-US" sz="2000" dirty="0">
                        <a:latin typeface="Arial"/>
                        <a:cs typeface="Arial"/>
                      </a:endParaRPr>
                    </a:p>
                  </a:txBody>
                  <a:tcPr/>
                </a:tc>
                <a:tc>
                  <a:txBody>
                    <a:bodyPr/>
                    <a:lstStyle/>
                    <a:p>
                      <a:pPr algn="ctr"/>
                      <a:r>
                        <a:rPr lang="en-US" sz="2000" dirty="0" smtClean="0">
                          <a:latin typeface="Arial"/>
                          <a:cs typeface="Arial"/>
                        </a:rPr>
                        <a:t>12%</a:t>
                      </a:r>
                      <a:endParaRPr lang="en-US" sz="2000" dirty="0">
                        <a:latin typeface="Arial"/>
                        <a:cs typeface="Arial"/>
                      </a:endParaRPr>
                    </a:p>
                  </a:txBody>
                  <a:tcPr/>
                </a:tc>
              </a:tr>
              <a:tr h="378785">
                <a:tc>
                  <a:txBody>
                    <a:bodyPr/>
                    <a:lstStyle/>
                    <a:p>
                      <a:r>
                        <a:rPr lang="en-US" sz="2000" dirty="0" smtClean="0">
                          <a:latin typeface="Arial"/>
                          <a:cs typeface="Arial"/>
                        </a:rPr>
                        <a:t>Other</a:t>
                      </a:r>
                      <a:endParaRPr lang="en-US" sz="2000" dirty="0">
                        <a:latin typeface="Arial"/>
                        <a:cs typeface="Arial"/>
                      </a:endParaRPr>
                    </a:p>
                  </a:txBody>
                  <a:tcPr/>
                </a:tc>
                <a:tc>
                  <a:txBody>
                    <a:bodyPr/>
                    <a:lstStyle/>
                    <a:p>
                      <a:pPr algn="ctr"/>
                      <a:r>
                        <a:rPr lang="en-US" sz="2000" dirty="0" smtClean="0">
                          <a:latin typeface="Arial"/>
                          <a:cs typeface="Arial"/>
                        </a:rPr>
                        <a:t>9%</a:t>
                      </a:r>
                      <a:endParaRPr lang="en-US" sz="2000" dirty="0">
                        <a:latin typeface="Arial"/>
                        <a:cs typeface="Arial"/>
                      </a:endParaRPr>
                    </a:p>
                  </a:txBody>
                  <a:tcPr/>
                </a:tc>
              </a:tr>
            </a:tbl>
          </a:graphicData>
        </a:graphic>
      </p:graphicFrame>
      <p:sp>
        <p:nvSpPr>
          <p:cNvPr id="4" name="Footer Placeholder 3"/>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E82B649-9E62-D04D-8142-E7B3662BE548}" type="slidenum">
              <a:rPr lang="en-US" smtClean="0">
                <a:solidFill>
                  <a:prstClr val="black">
                    <a:tint val="75000"/>
                  </a:prstClr>
                </a:solidFill>
              </a:rPr>
              <a:pPr/>
              <a:t>18</a:t>
            </a:fld>
            <a:endParaRPr lang="en-US" dirty="0">
              <a:solidFill>
                <a:prstClr val="black">
                  <a:tint val="75000"/>
                </a:prstClr>
              </a:solidFill>
            </a:endParaRPr>
          </a:p>
        </p:txBody>
      </p:sp>
    </p:spTree>
    <p:extLst>
      <p:ext uri="{BB962C8B-B14F-4D97-AF65-F5344CB8AC3E}">
        <p14:creationId xmlns:p14="http://schemas.microsoft.com/office/powerpoint/2010/main" val="5846326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9709" y="349301"/>
            <a:ext cx="8049491" cy="1143000"/>
          </a:xfrm>
        </p:spPr>
        <p:txBody>
          <a:bodyPr>
            <a:normAutofit/>
          </a:bodyPr>
          <a:lstStyle/>
          <a:p>
            <a:r>
              <a:rPr lang="en-US" dirty="0"/>
              <a:t>Play-back Methods</a:t>
            </a:r>
          </a:p>
        </p:txBody>
      </p:sp>
      <p:sp>
        <p:nvSpPr>
          <p:cNvPr id="3" name="Content Placeholder 2"/>
          <p:cNvSpPr>
            <a:spLocks noGrp="1"/>
          </p:cNvSpPr>
          <p:nvPr>
            <p:ph idx="1"/>
          </p:nvPr>
        </p:nvSpPr>
        <p:spPr>
          <a:xfrm>
            <a:off x="1123071" y="1492300"/>
            <a:ext cx="7716129" cy="1812985"/>
          </a:xfrm>
        </p:spPr>
        <p:txBody>
          <a:bodyPr>
            <a:normAutofit fontScale="70000" lnSpcReduction="20000"/>
          </a:bodyPr>
          <a:lstStyle/>
          <a:p>
            <a:pPr marL="0" indent="0">
              <a:buNone/>
            </a:pPr>
            <a:r>
              <a:rPr lang="en-US" sz="2800" dirty="0" smtClean="0"/>
              <a:t>This question is important to determine the kind of deliverables we need to produce.</a:t>
            </a:r>
          </a:p>
          <a:p>
            <a:pPr marL="0" indent="0">
              <a:buNone/>
            </a:pPr>
            <a:endParaRPr lang="en-US" sz="2800" dirty="0" smtClean="0"/>
          </a:p>
          <a:p>
            <a:r>
              <a:rPr lang="en-US" sz="2800" dirty="0" smtClean="0"/>
              <a:t>37% will be played back from a computer</a:t>
            </a:r>
          </a:p>
          <a:p>
            <a:r>
              <a:rPr lang="en-US" sz="2800" dirty="0" smtClean="0"/>
              <a:t>30% will be streamed and played back online</a:t>
            </a:r>
          </a:p>
          <a:p>
            <a:r>
              <a:rPr lang="en-US" sz="2800" dirty="0" smtClean="0"/>
              <a:t>26% and more are played back via DVD, campus video, etc.</a:t>
            </a:r>
            <a:endParaRPr lang="en-US" sz="2800" dirty="0"/>
          </a:p>
        </p:txBody>
      </p:sp>
      <p:graphicFrame>
        <p:nvGraphicFramePr>
          <p:cNvPr id="7" name="Table 6" descr="A 6 X 3 table describes the play-back methods faculty plan to use in terms of total number and percentage distribution. The play-back methods include: DVD, Electronic files played from a computer, streamed online, Blue Ray, and other formats&#10;"/>
          <p:cNvGraphicFramePr>
            <a:graphicFrameLocks noGrp="1"/>
          </p:cNvGraphicFramePr>
          <p:nvPr>
            <p:extLst>
              <p:ext uri="{D42A27DB-BD31-4B8C-83A1-F6EECF244321}">
                <p14:modId xmlns:p14="http://schemas.microsoft.com/office/powerpoint/2010/main" val="2218370948"/>
              </p:ext>
            </p:extLst>
          </p:nvPr>
        </p:nvGraphicFramePr>
        <p:xfrm>
          <a:off x="1681011" y="3622742"/>
          <a:ext cx="6548298" cy="2640467"/>
        </p:xfrm>
        <a:graphic>
          <a:graphicData uri="http://schemas.openxmlformats.org/drawingml/2006/table">
            <a:tbl>
              <a:tblPr firstRow="1" bandRow="1">
                <a:effectLst>
                  <a:outerShdw blurRad="50800" dist="38100" dir="2700000" algn="tl" rotWithShape="0">
                    <a:srgbClr val="000000">
                      <a:alpha val="43000"/>
                    </a:srgbClr>
                  </a:outerShdw>
                </a:effectLst>
                <a:tableStyleId>{5C22544A-7EE6-4342-B048-85BDC9FD1C3A}</a:tableStyleId>
              </a:tblPr>
              <a:tblGrid>
                <a:gridCol w="4563966"/>
                <a:gridCol w="1984332"/>
              </a:tblGrid>
              <a:tr h="530746">
                <a:tc>
                  <a:txBody>
                    <a:bodyPr/>
                    <a:lstStyle/>
                    <a:p>
                      <a:pPr algn="ctr"/>
                      <a:r>
                        <a:rPr lang="en-US" sz="2000" dirty="0" smtClean="0">
                          <a:solidFill>
                            <a:srgbClr val="000000"/>
                          </a:solidFill>
                          <a:latin typeface="Arial"/>
                          <a:cs typeface="Arial"/>
                        </a:rPr>
                        <a:t>Play-back Methods</a:t>
                      </a:r>
                      <a:endParaRPr lang="en-US" sz="2000" dirty="0">
                        <a:solidFill>
                          <a:srgbClr val="000000"/>
                        </a:solidFill>
                        <a:latin typeface="Arial"/>
                        <a:cs typeface="Arial"/>
                      </a:endParaRPr>
                    </a:p>
                  </a:txBody>
                  <a:tcPr/>
                </a:tc>
                <a:tc>
                  <a:txBody>
                    <a:bodyPr/>
                    <a:lstStyle/>
                    <a:p>
                      <a:pPr algn="ctr"/>
                      <a:r>
                        <a:rPr lang="en-US" sz="2000" dirty="0" smtClean="0">
                          <a:solidFill>
                            <a:srgbClr val="000000"/>
                          </a:solidFill>
                          <a:latin typeface="Arial"/>
                          <a:cs typeface="Arial"/>
                        </a:rPr>
                        <a:t>Percentage</a:t>
                      </a:r>
                      <a:endParaRPr lang="en-US" sz="2000" dirty="0">
                        <a:solidFill>
                          <a:srgbClr val="000000"/>
                        </a:solidFill>
                        <a:latin typeface="Arial"/>
                        <a:cs typeface="Arial"/>
                      </a:endParaRPr>
                    </a:p>
                  </a:txBody>
                  <a:tcPr/>
                </a:tc>
              </a:tr>
              <a:tr h="437867">
                <a:tc>
                  <a:txBody>
                    <a:bodyPr/>
                    <a:lstStyle/>
                    <a:p>
                      <a:r>
                        <a:rPr lang="en-US" sz="2000" dirty="0" smtClean="0">
                          <a:latin typeface="Arial"/>
                          <a:cs typeface="Arial"/>
                        </a:rPr>
                        <a:t>Electronic file played from a computer</a:t>
                      </a:r>
                      <a:endParaRPr lang="en-US" sz="2000" dirty="0">
                        <a:latin typeface="Arial"/>
                        <a:cs typeface="Arial"/>
                      </a:endParaRPr>
                    </a:p>
                  </a:txBody>
                  <a:tcPr/>
                </a:tc>
                <a:tc>
                  <a:txBody>
                    <a:bodyPr/>
                    <a:lstStyle/>
                    <a:p>
                      <a:pPr algn="ctr"/>
                      <a:r>
                        <a:rPr lang="en-US" sz="2000" dirty="0" smtClean="0">
                          <a:latin typeface="Arial"/>
                          <a:cs typeface="Arial"/>
                        </a:rPr>
                        <a:t>37%</a:t>
                      </a:r>
                      <a:endParaRPr lang="en-US" sz="2000" dirty="0">
                        <a:latin typeface="Arial"/>
                        <a:cs typeface="Arial"/>
                      </a:endParaRPr>
                    </a:p>
                  </a:txBody>
                  <a:tcPr/>
                </a:tc>
              </a:tr>
              <a:tr h="437867">
                <a:tc>
                  <a:txBody>
                    <a:bodyPr/>
                    <a:lstStyle/>
                    <a:p>
                      <a:r>
                        <a:rPr lang="en-US" sz="2000" dirty="0" smtClean="0">
                          <a:latin typeface="Arial"/>
                          <a:cs typeface="Arial"/>
                        </a:rPr>
                        <a:t>Streamed</a:t>
                      </a:r>
                      <a:r>
                        <a:rPr lang="en-US" sz="2000" baseline="0" dirty="0" smtClean="0">
                          <a:latin typeface="Arial"/>
                          <a:cs typeface="Arial"/>
                        </a:rPr>
                        <a:t> online</a:t>
                      </a:r>
                      <a:endParaRPr lang="en-US" sz="2000" dirty="0">
                        <a:latin typeface="Arial"/>
                        <a:cs typeface="Arial"/>
                      </a:endParaRPr>
                    </a:p>
                  </a:txBody>
                  <a:tcPr/>
                </a:tc>
                <a:tc>
                  <a:txBody>
                    <a:bodyPr/>
                    <a:lstStyle/>
                    <a:p>
                      <a:pPr algn="ctr"/>
                      <a:r>
                        <a:rPr lang="en-US" sz="2000" dirty="0" smtClean="0">
                          <a:latin typeface="Arial"/>
                          <a:cs typeface="Arial"/>
                        </a:rPr>
                        <a:t>30%</a:t>
                      </a:r>
                      <a:endParaRPr lang="en-US" sz="2000" dirty="0">
                        <a:latin typeface="Arial"/>
                        <a:cs typeface="Arial"/>
                      </a:endParaRPr>
                    </a:p>
                  </a:txBody>
                  <a:tcPr/>
                </a:tc>
              </a:tr>
              <a:tr h="437867">
                <a:tc>
                  <a:txBody>
                    <a:bodyPr/>
                    <a:lstStyle/>
                    <a:p>
                      <a:r>
                        <a:rPr lang="en-US" sz="2000" dirty="0" smtClean="0">
                          <a:latin typeface="Arial"/>
                          <a:cs typeface="Arial"/>
                        </a:rPr>
                        <a:t>DVD</a:t>
                      </a:r>
                      <a:endParaRPr lang="en-US" sz="2000" dirty="0">
                        <a:latin typeface="Arial"/>
                        <a:cs typeface="Arial"/>
                      </a:endParaRPr>
                    </a:p>
                  </a:txBody>
                  <a:tcPr/>
                </a:tc>
                <a:tc>
                  <a:txBody>
                    <a:bodyPr/>
                    <a:lstStyle/>
                    <a:p>
                      <a:pPr algn="ctr"/>
                      <a:r>
                        <a:rPr lang="en-US" sz="2000" dirty="0" smtClean="0">
                          <a:latin typeface="Arial"/>
                          <a:cs typeface="Arial"/>
                        </a:rPr>
                        <a:t>26%</a:t>
                      </a:r>
                      <a:endParaRPr lang="en-US" sz="2000" dirty="0">
                        <a:latin typeface="Arial"/>
                        <a:cs typeface="Arial"/>
                      </a:endParaRPr>
                    </a:p>
                  </a:txBody>
                  <a:tcPr/>
                </a:tc>
              </a:tr>
              <a:tr h="398060">
                <a:tc>
                  <a:txBody>
                    <a:bodyPr/>
                    <a:lstStyle/>
                    <a:p>
                      <a:r>
                        <a:rPr lang="en-US" sz="2000" dirty="0" smtClean="0">
                          <a:latin typeface="Arial"/>
                          <a:cs typeface="Arial"/>
                        </a:rPr>
                        <a:t>Other</a:t>
                      </a:r>
                      <a:endParaRPr lang="en-US" sz="2000" dirty="0">
                        <a:latin typeface="Arial"/>
                        <a:cs typeface="Arial"/>
                      </a:endParaRPr>
                    </a:p>
                  </a:txBody>
                  <a:tcPr/>
                </a:tc>
                <a:tc>
                  <a:txBody>
                    <a:bodyPr/>
                    <a:lstStyle/>
                    <a:p>
                      <a:pPr algn="ctr"/>
                      <a:r>
                        <a:rPr lang="en-US" sz="2000" dirty="0" smtClean="0">
                          <a:latin typeface="Arial"/>
                          <a:cs typeface="Arial"/>
                        </a:rPr>
                        <a:t>8%</a:t>
                      </a:r>
                      <a:endParaRPr lang="en-US" sz="2000" dirty="0">
                        <a:latin typeface="Arial"/>
                        <a:cs typeface="Arial"/>
                      </a:endParaRPr>
                    </a:p>
                  </a:txBody>
                  <a:tcPr/>
                </a:tc>
              </a:tr>
              <a:tr h="398060">
                <a:tc>
                  <a:txBody>
                    <a:bodyPr/>
                    <a:lstStyle/>
                    <a:p>
                      <a:r>
                        <a:rPr lang="en-US" sz="2000" dirty="0" smtClean="0">
                          <a:latin typeface="Arial"/>
                          <a:cs typeface="Arial"/>
                        </a:rPr>
                        <a:t>Blu-Ray</a:t>
                      </a:r>
                      <a:endParaRPr lang="en-US" sz="2000" dirty="0">
                        <a:latin typeface="Arial"/>
                        <a:cs typeface="Arial"/>
                      </a:endParaRPr>
                    </a:p>
                  </a:txBody>
                  <a:tcPr/>
                </a:tc>
                <a:tc>
                  <a:txBody>
                    <a:bodyPr/>
                    <a:lstStyle/>
                    <a:p>
                      <a:pPr algn="ctr"/>
                      <a:r>
                        <a:rPr lang="en-US" sz="2000" dirty="0" smtClean="0">
                          <a:latin typeface="Arial"/>
                          <a:cs typeface="Arial"/>
                        </a:rPr>
                        <a:t>0%</a:t>
                      </a:r>
                      <a:endParaRPr lang="en-US" sz="2000" dirty="0">
                        <a:latin typeface="Arial"/>
                        <a:cs typeface="Arial"/>
                      </a:endParaRPr>
                    </a:p>
                  </a:txBody>
                  <a:tcPr/>
                </a:tc>
              </a:tr>
            </a:tbl>
          </a:graphicData>
        </a:graphic>
      </p:graphicFrame>
      <p:sp>
        <p:nvSpPr>
          <p:cNvPr id="4" name="Footer Placeholder 3"/>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E82B649-9E62-D04D-8142-E7B3662BE548}" type="slidenum">
              <a:rPr lang="en-US" smtClean="0">
                <a:solidFill>
                  <a:prstClr val="black">
                    <a:tint val="75000"/>
                  </a:prstClr>
                </a:solidFill>
              </a:rPr>
              <a:pPr/>
              <a:t>19</a:t>
            </a:fld>
            <a:endParaRPr lang="en-US" dirty="0">
              <a:solidFill>
                <a:prstClr val="black">
                  <a:tint val="75000"/>
                </a:prstClr>
              </a:solidFill>
            </a:endParaRPr>
          </a:p>
        </p:txBody>
      </p:sp>
    </p:spTree>
    <p:extLst>
      <p:ext uri="{BB962C8B-B14F-4D97-AF65-F5344CB8AC3E}">
        <p14:creationId xmlns:p14="http://schemas.microsoft.com/office/powerpoint/2010/main" val="2672000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6608618" cy="1143000"/>
          </a:xfrm>
        </p:spPr>
        <p:txBody>
          <a:bodyPr/>
          <a:lstStyle/>
          <a:p>
            <a:r>
              <a:rPr lang="en-US" dirty="0" smtClean="0"/>
              <a:t>Agenda</a:t>
            </a:r>
            <a:endParaRPr lang="en-US" dirty="0"/>
          </a:p>
        </p:txBody>
      </p:sp>
      <p:sp>
        <p:nvSpPr>
          <p:cNvPr id="3" name="Content Placeholder 2"/>
          <p:cNvSpPr>
            <a:spLocks noGrp="1"/>
          </p:cNvSpPr>
          <p:nvPr>
            <p:ph idx="1"/>
          </p:nvPr>
        </p:nvSpPr>
        <p:spPr>
          <a:xfrm>
            <a:off x="1062777" y="1624013"/>
            <a:ext cx="6973747" cy="4525963"/>
          </a:xfrm>
        </p:spPr>
        <p:txBody>
          <a:bodyPr>
            <a:normAutofit fontScale="92500" lnSpcReduction="20000"/>
          </a:bodyPr>
          <a:lstStyle/>
          <a:p>
            <a:pPr>
              <a:tabLst>
                <a:tab pos="339725" algn="l"/>
              </a:tabLst>
            </a:pPr>
            <a:r>
              <a:rPr lang="en-US" sz="2800" dirty="0" smtClean="0"/>
              <a:t>Our story</a:t>
            </a:r>
          </a:p>
          <a:p>
            <a:pPr>
              <a:buFont typeface="Wingdings" charset="2"/>
              <a:buChar char="§"/>
              <a:tabLst>
                <a:tab pos="339725" algn="l"/>
              </a:tabLst>
            </a:pPr>
            <a:r>
              <a:rPr lang="en-US" sz="2800" dirty="0" smtClean="0"/>
              <a:t>About </a:t>
            </a:r>
            <a:r>
              <a:rPr lang="en-US" sz="2800" dirty="0"/>
              <a:t>our title</a:t>
            </a:r>
          </a:p>
          <a:p>
            <a:pPr>
              <a:buFont typeface="Wingdings" charset="2"/>
              <a:buChar char="§"/>
              <a:tabLst>
                <a:tab pos="339725" algn="l"/>
              </a:tabLst>
            </a:pPr>
            <a:r>
              <a:rPr lang="en-US" sz="2800" dirty="0"/>
              <a:t>The context: our campus &amp; our collaborators</a:t>
            </a:r>
          </a:p>
          <a:p>
            <a:pPr>
              <a:buFont typeface="Wingdings" charset="2"/>
              <a:buChar char="§"/>
              <a:tabLst>
                <a:tab pos="339725" algn="l"/>
              </a:tabLst>
            </a:pPr>
            <a:r>
              <a:rPr lang="en-US" sz="2800" dirty="0"/>
              <a:t>Assessing the needs </a:t>
            </a:r>
          </a:p>
          <a:p>
            <a:pPr lvl="1">
              <a:buFont typeface="Wingdings" charset="2"/>
              <a:buChar char="§"/>
              <a:tabLst>
                <a:tab pos="339725" algn="l"/>
              </a:tabLst>
            </a:pPr>
            <a:r>
              <a:rPr lang="en-US" sz="2400" dirty="0"/>
              <a:t>Questions about video usage</a:t>
            </a:r>
          </a:p>
          <a:p>
            <a:pPr lvl="1">
              <a:buFont typeface="Wingdings" charset="2"/>
              <a:buChar char="§"/>
              <a:tabLst>
                <a:tab pos="339725" algn="l"/>
              </a:tabLst>
            </a:pPr>
            <a:r>
              <a:rPr lang="en-US" sz="2400" dirty="0"/>
              <a:t>Questions about captioning needs</a:t>
            </a:r>
          </a:p>
          <a:p>
            <a:pPr>
              <a:buFont typeface="Wingdings" charset="2"/>
              <a:buChar char="§"/>
              <a:tabLst>
                <a:tab pos="339725" algn="l"/>
              </a:tabLst>
            </a:pPr>
            <a:r>
              <a:rPr lang="en-US" sz="2800" dirty="0" smtClean="0"/>
              <a:t>Our captioning services </a:t>
            </a:r>
          </a:p>
          <a:p>
            <a:pPr lvl="1">
              <a:buFont typeface="Wingdings" charset="2"/>
              <a:buChar char="§"/>
              <a:tabLst>
                <a:tab pos="339725" algn="l"/>
              </a:tabLst>
            </a:pPr>
            <a:r>
              <a:rPr lang="en-US" sz="2400" dirty="0"/>
              <a:t>I</a:t>
            </a:r>
            <a:r>
              <a:rPr lang="en-US" sz="2400" dirty="0" smtClean="0"/>
              <a:t>nfrastructure </a:t>
            </a:r>
            <a:endParaRPr lang="en-US" sz="2400" dirty="0"/>
          </a:p>
          <a:p>
            <a:pPr lvl="1">
              <a:buFont typeface="Wingdings" charset="2"/>
              <a:buChar char="§"/>
              <a:tabLst>
                <a:tab pos="339725" algn="l"/>
              </a:tabLst>
            </a:pPr>
            <a:r>
              <a:rPr lang="en-US" sz="2400" dirty="0" smtClean="0"/>
              <a:t>Workflow </a:t>
            </a:r>
            <a:r>
              <a:rPr lang="en-US" sz="2400" dirty="0"/>
              <a:t>p</a:t>
            </a:r>
            <a:r>
              <a:rPr lang="en-US" sz="2400" dirty="0" smtClean="0"/>
              <a:t>rocess</a:t>
            </a:r>
            <a:endParaRPr lang="en-US" sz="2400" dirty="0"/>
          </a:p>
          <a:p>
            <a:pPr>
              <a:buFont typeface="Wingdings" charset="2"/>
              <a:buChar char="§"/>
              <a:tabLst>
                <a:tab pos="339725" algn="l"/>
              </a:tabLst>
            </a:pPr>
            <a:r>
              <a:rPr lang="en-US" sz="2800" dirty="0" smtClean="0"/>
              <a:t>Wrap-up: Take-</a:t>
            </a:r>
            <a:r>
              <a:rPr lang="en-US" sz="2800" dirty="0" err="1" smtClean="0"/>
              <a:t>away’s</a:t>
            </a:r>
            <a:endParaRPr lang="en-US" sz="2800" dirty="0"/>
          </a:p>
          <a:p>
            <a:pPr>
              <a:buFont typeface="Wingdings" charset="2"/>
              <a:buChar char="§"/>
              <a:tabLst>
                <a:tab pos="339725" algn="l"/>
              </a:tabLst>
            </a:pPr>
            <a:r>
              <a:rPr lang="en-US" sz="2800" dirty="0"/>
              <a:t>Q &amp; A</a:t>
            </a: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E82B649-9E62-D04D-8142-E7B3662BE548}" type="slidenum">
              <a:rPr lang="en-US" smtClean="0">
                <a:solidFill>
                  <a:prstClr val="black">
                    <a:tint val="75000"/>
                  </a:prstClr>
                </a:solidFill>
              </a:rPr>
              <a:pPr/>
              <a:t>2</a:t>
            </a:fld>
            <a:endParaRPr lang="en-US" dirty="0">
              <a:solidFill>
                <a:prstClr val="black">
                  <a:tint val="75000"/>
                </a:prstClr>
              </a:solidFill>
            </a:endParaRPr>
          </a:p>
        </p:txBody>
      </p:sp>
    </p:spTree>
    <p:extLst>
      <p:ext uri="{BB962C8B-B14F-4D97-AF65-F5344CB8AC3E}">
        <p14:creationId xmlns:p14="http://schemas.microsoft.com/office/powerpoint/2010/main" val="179907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985" y="444256"/>
            <a:ext cx="7602415" cy="1143000"/>
          </a:xfrm>
        </p:spPr>
        <p:txBody>
          <a:bodyPr/>
          <a:lstStyle/>
          <a:p>
            <a:r>
              <a:rPr lang="en-US" dirty="0" smtClean="0"/>
              <a:t>Introducing Captioning Services</a:t>
            </a:r>
            <a:endParaRPr lang="en-US" dirty="0"/>
          </a:p>
        </p:txBody>
      </p:sp>
      <p:sp>
        <p:nvSpPr>
          <p:cNvPr id="3" name="Content Placeholder 2"/>
          <p:cNvSpPr>
            <a:spLocks noGrp="1"/>
          </p:cNvSpPr>
          <p:nvPr>
            <p:ph idx="1"/>
          </p:nvPr>
        </p:nvSpPr>
        <p:spPr>
          <a:xfrm>
            <a:off x="663922" y="1655900"/>
            <a:ext cx="3171530" cy="1494953"/>
          </a:xfrm>
        </p:spPr>
        <p:txBody>
          <a:bodyPr>
            <a:normAutofit fontScale="47500" lnSpcReduction="20000"/>
          </a:bodyPr>
          <a:lstStyle/>
          <a:p>
            <a:r>
              <a:rPr lang="en-US" dirty="0" smtClean="0"/>
              <a:t>2012 ~ 2013: Needs Assessment</a:t>
            </a:r>
          </a:p>
          <a:p>
            <a:endParaRPr lang="en-US" dirty="0"/>
          </a:p>
          <a:p>
            <a:r>
              <a:rPr lang="en-US" dirty="0" smtClean="0"/>
              <a:t>Spring 2014: Pilot Testing</a:t>
            </a:r>
          </a:p>
          <a:p>
            <a:endParaRPr lang="en-US" dirty="0"/>
          </a:p>
          <a:p>
            <a:r>
              <a:rPr lang="en-US" dirty="0" smtClean="0"/>
              <a:t>Fall 2014: Official Roll-out</a:t>
            </a:r>
            <a:endParaRPr lang="en-US" dirty="0"/>
          </a:p>
        </p:txBody>
      </p:sp>
      <p:sp>
        <p:nvSpPr>
          <p:cNvPr id="4" name="Slide Number Placeholder 3"/>
          <p:cNvSpPr>
            <a:spLocks noGrp="1"/>
          </p:cNvSpPr>
          <p:nvPr>
            <p:ph type="sldNum" sz="quarter" idx="12"/>
          </p:nvPr>
        </p:nvSpPr>
        <p:spPr/>
        <p:txBody>
          <a:bodyPr/>
          <a:lstStyle/>
          <a:p>
            <a:fld id="{4E82B649-9E62-D04D-8142-E7B3662BE548}" type="slidenum">
              <a:rPr lang="en-US" smtClean="0">
                <a:solidFill>
                  <a:prstClr val="black">
                    <a:tint val="75000"/>
                  </a:prstClr>
                </a:solidFill>
              </a:rPr>
              <a:pPr/>
              <a:t>20</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graphicFrame>
        <p:nvGraphicFramePr>
          <p:cNvPr id="6" name="Diagram 5"/>
          <p:cNvGraphicFramePr/>
          <p:nvPr>
            <p:extLst>
              <p:ext uri="{D42A27DB-BD31-4B8C-83A1-F6EECF244321}">
                <p14:modId xmlns:p14="http://schemas.microsoft.com/office/powerpoint/2010/main" val="2500436103"/>
              </p:ext>
            </p:extLst>
          </p:nvPr>
        </p:nvGraphicFramePr>
        <p:xfrm>
          <a:off x="423985" y="2059855"/>
          <a:ext cx="8128000" cy="40771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663620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411570" cy="1143000"/>
          </a:xfrm>
        </p:spPr>
        <p:txBody>
          <a:bodyPr>
            <a:normAutofit/>
          </a:bodyPr>
          <a:lstStyle/>
          <a:p>
            <a:pPr algn="ctr"/>
            <a:r>
              <a:rPr lang="en-US" dirty="0" smtClean="0"/>
              <a:t>Captioning Services Infrastructure</a:t>
            </a:r>
            <a:endParaRPr lang="en-US" dirty="0"/>
          </a:p>
        </p:txBody>
      </p:sp>
      <p:sp>
        <p:nvSpPr>
          <p:cNvPr id="3" name="Content Placeholder 2"/>
          <p:cNvSpPr>
            <a:spLocks noGrp="1"/>
          </p:cNvSpPr>
          <p:nvPr>
            <p:ph idx="1"/>
          </p:nvPr>
        </p:nvSpPr>
        <p:spPr>
          <a:xfrm>
            <a:off x="944125" y="1766023"/>
            <a:ext cx="7466257" cy="4772890"/>
          </a:xfrm>
        </p:spPr>
        <p:txBody>
          <a:bodyPr>
            <a:normAutofit fontScale="70000" lnSpcReduction="20000"/>
          </a:bodyPr>
          <a:lstStyle/>
          <a:p>
            <a:pPr>
              <a:buFont typeface="Wingdings" charset="2"/>
              <a:buChar char="§"/>
            </a:pPr>
            <a:r>
              <a:rPr lang="en-US" dirty="0" smtClean="0"/>
              <a:t>Hardware and Software: </a:t>
            </a:r>
          </a:p>
          <a:p>
            <a:pPr lvl="1">
              <a:buFont typeface="Wingdings" charset="2"/>
              <a:buChar char="§"/>
            </a:pPr>
            <a:r>
              <a:rPr lang="en-US" dirty="0" smtClean="0"/>
              <a:t>Windows and Macs, Dragon Naturally Speaking, </a:t>
            </a:r>
            <a:r>
              <a:rPr lang="en-US" dirty="0" err="1" smtClean="0"/>
              <a:t>MovieCaptioner</a:t>
            </a:r>
            <a:r>
              <a:rPr lang="en-US" dirty="0" smtClean="0"/>
              <a:t>, </a:t>
            </a:r>
            <a:r>
              <a:rPr lang="en-US" dirty="0" err="1" smtClean="0"/>
              <a:t>AutoSync</a:t>
            </a:r>
            <a:r>
              <a:rPr lang="en-US" dirty="0" smtClean="0"/>
              <a:t>, YouTube, DVD Studio Pro, etc.</a:t>
            </a:r>
          </a:p>
          <a:p>
            <a:pPr>
              <a:buFont typeface="Wingdings" charset="2"/>
              <a:buChar char="§"/>
            </a:pPr>
            <a:endParaRPr lang="en-US" dirty="0" smtClean="0"/>
          </a:p>
          <a:p>
            <a:pPr>
              <a:buFont typeface="Wingdings" charset="2"/>
              <a:buChar char="§"/>
            </a:pPr>
            <a:r>
              <a:rPr lang="en-US" dirty="0" smtClean="0"/>
              <a:t>Online Info Hub: </a:t>
            </a:r>
          </a:p>
          <a:p>
            <a:pPr lvl="1">
              <a:buFont typeface="Wingdings" charset="2"/>
              <a:buChar char="§"/>
            </a:pPr>
            <a:r>
              <a:rPr lang="en-US" dirty="0" smtClean="0"/>
              <a:t>FAQs, request form via Google form, media </a:t>
            </a:r>
            <a:r>
              <a:rPr lang="en-US" dirty="0" err="1" smtClean="0"/>
              <a:t>dropbox</a:t>
            </a:r>
            <a:r>
              <a:rPr lang="en-US" dirty="0" smtClean="0"/>
              <a:t>, media </a:t>
            </a:r>
            <a:r>
              <a:rPr lang="en-US" dirty="0"/>
              <a:t>l</a:t>
            </a:r>
            <a:r>
              <a:rPr lang="en-US" dirty="0" smtClean="0"/>
              <a:t>ibrary </a:t>
            </a:r>
            <a:r>
              <a:rPr lang="en-US" dirty="0"/>
              <a:t>r</a:t>
            </a:r>
            <a:r>
              <a:rPr lang="en-US" dirty="0" smtClean="0"/>
              <a:t>epository, etc. </a:t>
            </a:r>
          </a:p>
          <a:p>
            <a:pPr>
              <a:buFont typeface="Wingdings" charset="2"/>
              <a:buChar char="§"/>
            </a:pPr>
            <a:endParaRPr lang="en-US" dirty="0" smtClean="0"/>
          </a:p>
          <a:p>
            <a:pPr>
              <a:buFont typeface="Wingdings" charset="2"/>
              <a:buChar char="§"/>
            </a:pPr>
            <a:r>
              <a:rPr lang="en-US" dirty="0" smtClean="0"/>
              <a:t>Resources: </a:t>
            </a:r>
          </a:p>
          <a:p>
            <a:pPr lvl="1">
              <a:buFont typeface="Wingdings" charset="2"/>
              <a:buChar char="§"/>
            </a:pPr>
            <a:r>
              <a:rPr lang="en-US" dirty="0"/>
              <a:t>2 staff working part-time; </a:t>
            </a:r>
            <a:r>
              <a:rPr lang="en-US" dirty="0" smtClean="0"/>
              <a:t>4 part-time student assistants</a:t>
            </a:r>
          </a:p>
          <a:p>
            <a:pPr>
              <a:buFont typeface="Wingdings" charset="2"/>
              <a:buChar char="§"/>
            </a:pPr>
            <a:endParaRPr lang="en-US" dirty="0" smtClean="0"/>
          </a:p>
          <a:p>
            <a:pPr>
              <a:buFont typeface="Wingdings" charset="2"/>
              <a:buChar char="§"/>
            </a:pPr>
            <a:r>
              <a:rPr lang="en-US" dirty="0" smtClean="0"/>
              <a:t>Documentation: </a:t>
            </a:r>
          </a:p>
          <a:p>
            <a:pPr lvl="1">
              <a:buFont typeface="Wingdings" charset="2"/>
              <a:buChar char="§"/>
            </a:pPr>
            <a:r>
              <a:rPr lang="en-US" dirty="0" smtClean="0"/>
              <a:t>Job/workflow &amp; software </a:t>
            </a:r>
            <a:r>
              <a:rPr lang="en-US" dirty="0"/>
              <a:t>used, master database </a:t>
            </a:r>
            <a:r>
              <a:rPr lang="en-US" dirty="0" smtClean="0"/>
              <a:t>log sheet, etc. </a:t>
            </a: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E82B649-9E62-D04D-8142-E7B3662BE548}" type="slidenum">
              <a:rPr lang="en-US" smtClean="0">
                <a:solidFill>
                  <a:prstClr val="black">
                    <a:tint val="75000"/>
                  </a:prstClr>
                </a:solidFill>
              </a:rPr>
              <a:pPr/>
              <a:t>21</a:t>
            </a:fld>
            <a:endParaRPr lang="en-US" dirty="0">
              <a:solidFill>
                <a:prstClr val="black">
                  <a:tint val="75000"/>
                </a:prstClr>
              </a:solidFill>
            </a:endParaRPr>
          </a:p>
        </p:txBody>
      </p:sp>
    </p:spTree>
    <p:extLst>
      <p:ext uri="{BB962C8B-B14F-4D97-AF65-F5344CB8AC3E}">
        <p14:creationId xmlns:p14="http://schemas.microsoft.com/office/powerpoint/2010/main" val="1825019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5600" y="274638"/>
            <a:ext cx="2827867" cy="1143000"/>
          </a:xfrm>
        </p:spPr>
        <p:txBody>
          <a:bodyPr>
            <a:normAutofit fontScale="90000"/>
          </a:bodyPr>
          <a:lstStyle/>
          <a:p>
            <a:r>
              <a:rPr lang="en-US" dirty="0" smtClean="0"/>
              <a:t>Transcription</a:t>
            </a:r>
            <a:r>
              <a:rPr lang="en-US" baseline="0" dirty="0" smtClean="0"/>
              <a:t> Workflow</a:t>
            </a:r>
            <a:r>
              <a:rPr lang="en-US" dirty="0"/>
              <a:t/>
            </a:r>
            <a:br>
              <a:rPr lang="en-US" dirty="0"/>
            </a:br>
            <a:r>
              <a:rPr lang="en-US" dirty="0" smtClean="0"/>
              <a:t> </a:t>
            </a:r>
            <a:endParaRPr lang="en-US" dirty="0"/>
          </a:p>
        </p:txBody>
      </p:sp>
      <p:sp>
        <p:nvSpPr>
          <p:cNvPr id="6" name="Footer Placeholder 5"/>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E82B649-9E62-D04D-8142-E7B3662BE548}" type="slidenum">
              <a:rPr lang="en-US" smtClean="0">
                <a:solidFill>
                  <a:prstClr val="black">
                    <a:tint val="75000"/>
                  </a:prstClr>
                </a:solidFill>
              </a:rPr>
              <a:pPr/>
              <a:t>22</a:t>
            </a:fld>
            <a:endParaRPr lang="en-US" dirty="0">
              <a:solidFill>
                <a:prstClr val="black">
                  <a:tint val="75000"/>
                </a:prstClr>
              </a:solidFill>
            </a:endParaRPr>
          </a:p>
        </p:txBody>
      </p:sp>
      <p:sp>
        <p:nvSpPr>
          <p:cNvPr id="5" name="Oval 4"/>
          <p:cNvSpPr/>
          <p:nvPr/>
        </p:nvSpPr>
        <p:spPr>
          <a:xfrm>
            <a:off x="440438" y="4521202"/>
            <a:ext cx="2540000" cy="1676400"/>
          </a:xfrm>
          <a:prstGeom prst="ellipse">
            <a:avLst/>
          </a:prstGeom>
          <a:solidFill>
            <a:schemeClr val="accent6">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a:off x="9160933" y="4504269"/>
            <a:ext cx="2540000" cy="1676400"/>
          </a:xfrm>
          <a:prstGeom prst="ellipse">
            <a:avLst/>
          </a:prstGeom>
          <a:solidFill>
            <a:schemeClr val="accent6">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Snip Same Side Corner Rectangle 9"/>
          <p:cNvSpPr/>
          <p:nvPr/>
        </p:nvSpPr>
        <p:spPr>
          <a:xfrm>
            <a:off x="677345" y="914403"/>
            <a:ext cx="1422388" cy="1693333"/>
          </a:xfrm>
          <a:prstGeom prst="snip2Same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ounded Rectangle 10"/>
          <p:cNvSpPr/>
          <p:nvPr/>
        </p:nvSpPr>
        <p:spPr>
          <a:xfrm>
            <a:off x="4453466" y="220150"/>
            <a:ext cx="2218267" cy="1337733"/>
          </a:xfrm>
          <a:prstGeom prst="round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Content Placeholder 3"/>
          <p:cNvSpPr>
            <a:spLocks noGrp="1"/>
          </p:cNvSpPr>
          <p:nvPr>
            <p:ph idx="1"/>
          </p:nvPr>
        </p:nvSpPr>
        <p:spPr>
          <a:xfrm>
            <a:off x="541776" y="1278504"/>
            <a:ext cx="1761065" cy="973669"/>
          </a:xfrm>
        </p:spPr>
        <p:txBody>
          <a:bodyPr>
            <a:normAutofit fontScale="92500" lnSpcReduction="20000"/>
          </a:bodyPr>
          <a:lstStyle/>
          <a:p>
            <a:pPr marL="0" indent="0" algn="ctr">
              <a:buNone/>
            </a:pPr>
            <a:endParaRPr lang="en-US" sz="1200" dirty="0" smtClean="0">
              <a:latin typeface="Arial" panose="020B0604020202020204" pitchFamily="34" charset="0"/>
              <a:cs typeface="Arial" panose="020B0604020202020204" pitchFamily="34" charset="0"/>
            </a:endParaRPr>
          </a:p>
          <a:p>
            <a:pPr marL="0" indent="0" algn="ctr">
              <a:buNone/>
            </a:pPr>
            <a:r>
              <a:rPr lang="en-US" sz="2400" dirty="0" smtClean="0">
                <a:latin typeface="Arial" panose="020B0604020202020204" pitchFamily="34" charset="0"/>
                <a:cs typeface="Arial" panose="020B0604020202020204" pitchFamily="34" charset="0"/>
              </a:rPr>
              <a:t>VIDEO </a:t>
            </a:r>
          </a:p>
          <a:p>
            <a:pPr marL="0" indent="0" algn="ctr">
              <a:buNone/>
            </a:pPr>
            <a:r>
              <a:rPr lang="en-US" sz="2400" dirty="0" smtClean="0">
                <a:latin typeface="Arial" panose="020B0604020202020204" pitchFamily="34" charset="0"/>
                <a:cs typeface="Arial" panose="020B0604020202020204" pitchFamily="34" charset="0"/>
              </a:rPr>
              <a:t>FILE</a:t>
            </a:r>
          </a:p>
        </p:txBody>
      </p:sp>
      <p:sp>
        <p:nvSpPr>
          <p:cNvPr id="12" name="Rounded Rectangle 11"/>
          <p:cNvSpPr/>
          <p:nvPr/>
        </p:nvSpPr>
        <p:spPr>
          <a:xfrm>
            <a:off x="4461924" y="1921932"/>
            <a:ext cx="2218267" cy="1337733"/>
          </a:xfrm>
          <a:prstGeom prst="round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ounded Rectangle 12"/>
          <p:cNvSpPr/>
          <p:nvPr/>
        </p:nvSpPr>
        <p:spPr>
          <a:xfrm>
            <a:off x="9694305" y="728132"/>
            <a:ext cx="1981201" cy="1388533"/>
          </a:xfrm>
          <a:prstGeom prst="round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ounded Rectangle 13"/>
          <p:cNvSpPr/>
          <p:nvPr/>
        </p:nvSpPr>
        <p:spPr>
          <a:xfrm>
            <a:off x="7374444" y="2709334"/>
            <a:ext cx="1981201" cy="1388533"/>
          </a:xfrm>
          <a:prstGeom prst="round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ounded Rectangle 14"/>
          <p:cNvSpPr/>
          <p:nvPr/>
        </p:nvSpPr>
        <p:spPr>
          <a:xfrm>
            <a:off x="5079994" y="4665135"/>
            <a:ext cx="1981201" cy="1388533"/>
          </a:xfrm>
          <a:prstGeom prst="round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7" name="Straight Arrow Connector 16"/>
          <p:cNvCxnSpPr/>
          <p:nvPr/>
        </p:nvCxnSpPr>
        <p:spPr>
          <a:xfrm>
            <a:off x="2387602" y="1270001"/>
            <a:ext cx="1989657" cy="0"/>
          </a:xfrm>
          <a:prstGeom prst="straightConnector1">
            <a:avLst/>
          </a:prstGeom>
          <a:ln w="50800">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2404538" y="2184386"/>
            <a:ext cx="1989657" cy="0"/>
          </a:xfrm>
          <a:prstGeom prst="straightConnector1">
            <a:avLst/>
          </a:prstGeom>
          <a:ln w="50800">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6807118" y="1083741"/>
            <a:ext cx="2717857" cy="0"/>
          </a:xfrm>
          <a:prstGeom prst="straightConnector1">
            <a:avLst/>
          </a:prstGeom>
          <a:ln w="50800">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V="1">
            <a:off x="6756322" y="1761069"/>
            <a:ext cx="2802519" cy="253990"/>
          </a:xfrm>
          <a:prstGeom prst="straightConnector1">
            <a:avLst/>
          </a:prstGeom>
          <a:ln w="50800">
            <a:tailEnd type="arrow"/>
          </a:ln>
          <a:scene3d>
            <a:camera prst="orthographicFront">
              <a:rot lat="0" lon="0" rev="60000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a:off x="8957673" y="2506133"/>
            <a:ext cx="736632" cy="0"/>
          </a:xfrm>
          <a:prstGeom prst="straightConnector1">
            <a:avLst/>
          </a:prstGeom>
          <a:ln w="50800">
            <a:tailEnd type="arrow"/>
          </a:ln>
          <a:scene3d>
            <a:camera prst="orthographicFront">
              <a:rot lat="0" lon="0" rev="1380000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p:nvPr/>
        </p:nvCxnSpPr>
        <p:spPr>
          <a:xfrm>
            <a:off x="6671721" y="4487297"/>
            <a:ext cx="736632" cy="0"/>
          </a:xfrm>
          <a:prstGeom prst="straightConnector1">
            <a:avLst/>
          </a:prstGeom>
          <a:ln w="50800">
            <a:tailEnd type="arrow"/>
          </a:ln>
          <a:scene3d>
            <a:camera prst="orthographicFront">
              <a:rot lat="0" lon="0" rev="13800000"/>
            </a:camera>
            <a:lightRig rig="threePt" dir="t"/>
          </a:scene3d>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p:nvPr/>
        </p:nvCxnSpPr>
        <p:spPr>
          <a:xfrm>
            <a:off x="2811088" y="5342424"/>
            <a:ext cx="1989657" cy="0"/>
          </a:xfrm>
          <a:prstGeom prst="straightConnector1">
            <a:avLst/>
          </a:prstGeom>
          <a:ln w="50800">
            <a:tailEnd type="arrow"/>
          </a:ln>
          <a:scene3d>
            <a:camera prst="orthographicFront">
              <a:rot lat="0" lon="0" rev="10800000"/>
            </a:camera>
            <a:lightRig rig="threePt" dir="t"/>
          </a:scene3d>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p:nvPr/>
        </p:nvCxnSpPr>
        <p:spPr>
          <a:xfrm>
            <a:off x="7137321" y="5333976"/>
            <a:ext cx="1989657" cy="0"/>
          </a:xfrm>
          <a:prstGeom prst="straightConnector1">
            <a:avLst/>
          </a:prstGeom>
          <a:ln w="50800">
            <a:tailEnd type="arrow"/>
          </a:ln>
        </p:spPr>
        <p:style>
          <a:lnRef idx="2">
            <a:schemeClr val="accent1"/>
          </a:lnRef>
          <a:fillRef idx="0">
            <a:schemeClr val="accent1"/>
          </a:fillRef>
          <a:effectRef idx="1">
            <a:schemeClr val="accent1"/>
          </a:effectRef>
          <a:fontRef idx="minor">
            <a:schemeClr val="tx1"/>
          </a:fontRef>
        </p:style>
      </p:cxnSp>
      <p:sp>
        <p:nvSpPr>
          <p:cNvPr id="32" name="Title 1"/>
          <p:cNvSpPr txBox="1">
            <a:spLocks/>
          </p:cNvSpPr>
          <p:nvPr/>
        </p:nvSpPr>
        <p:spPr>
          <a:xfrm>
            <a:off x="457203" y="3220980"/>
            <a:ext cx="4952999"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17375E"/>
                </a:solidFill>
                <a:latin typeface="Arial"/>
                <a:ea typeface="+mj-ea"/>
                <a:cs typeface="Arial"/>
              </a:defRPr>
            </a:lvl1pPr>
          </a:lstStyle>
          <a:p>
            <a:pPr algn="l"/>
            <a:r>
              <a:rPr lang="en-US" sz="3200" dirty="0" smtClean="0">
                <a:solidFill>
                  <a:schemeClr val="tx1"/>
                </a:solidFill>
              </a:rPr>
              <a:t>Transcription Workflow</a:t>
            </a:r>
          </a:p>
        </p:txBody>
      </p:sp>
      <p:sp>
        <p:nvSpPr>
          <p:cNvPr id="33" name="Rectangle 32"/>
          <p:cNvSpPr/>
          <p:nvPr/>
        </p:nvSpPr>
        <p:spPr>
          <a:xfrm>
            <a:off x="1779081" y="728176"/>
            <a:ext cx="2996167" cy="2031325"/>
          </a:xfrm>
          <a:prstGeom prst="rect">
            <a:avLst/>
          </a:prstGeom>
        </p:spPr>
        <p:txBody>
          <a:bodyPr wrap="square">
            <a:spAutoFit/>
          </a:bodyPr>
          <a:lstStyle/>
          <a:p>
            <a:pPr algn="ctr"/>
            <a:r>
              <a:rPr lang="en-US" sz="1400" b="1" dirty="0" smtClean="0">
                <a:latin typeface="Arial" panose="020B0604020202020204" pitchFamily="34" charset="0"/>
                <a:cs typeface="Arial" panose="020B0604020202020204" pitchFamily="34" charset="0"/>
              </a:rPr>
              <a:t>MULTIPLE VOICES OR </a:t>
            </a:r>
          </a:p>
          <a:p>
            <a:pPr algn="ctr"/>
            <a:r>
              <a:rPr lang="en-US" sz="1400" b="1" dirty="0" smtClean="0">
                <a:latin typeface="Arial" panose="020B0604020202020204" pitchFamily="34" charset="0"/>
                <a:cs typeface="Arial" panose="020B0604020202020204" pitchFamily="34" charset="0"/>
              </a:rPr>
              <a:t>LOW QUALITY</a:t>
            </a:r>
          </a:p>
          <a:p>
            <a:pPr algn="ctr"/>
            <a:endParaRPr lang="en-US" sz="1400" b="1" dirty="0" smtClean="0">
              <a:latin typeface="Arial" panose="020B0604020202020204" pitchFamily="34" charset="0"/>
              <a:cs typeface="Arial" panose="020B0604020202020204" pitchFamily="34" charset="0"/>
            </a:endParaRPr>
          </a:p>
          <a:p>
            <a:pPr algn="ctr"/>
            <a:endParaRPr lang="en-US" sz="1400" b="1" dirty="0">
              <a:latin typeface="Arial" panose="020B0604020202020204" pitchFamily="34" charset="0"/>
              <a:cs typeface="Arial" panose="020B0604020202020204" pitchFamily="34" charset="0"/>
            </a:endParaRPr>
          </a:p>
          <a:p>
            <a:pPr algn="ctr"/>
            <a:endParaRPr lang="en-US" sz="1400" b="1" dirty="0" smtClean="0">
              <a:latin typeface="Arial" panose="020B0604020202020204" pitchFamily="34" charset="0"/>
              <a:cs typeface="Arial" panose="020B0604020202020204" pitchFamily="34" charset="0"/>
            </a:endParaRPr>
          </a:p>
          <a:p>
            <a:pPr algn="ctr"/>
            <a:endParaRPr lang="en-US" sz="1400" b="1" dirty="0">
              <a:latin typeface="Arial" panose="020B0604020202020204" pitchFamily="34" charset="0"/>
              <a:cs typeface="Arial" panose="020B0604020202020204" pitchFamily="34" charset="0"/>
            </a:endParaRPr>
          </a:p>
          <a:p>
            <a:pPr algn="ctr"/>
            <a:endParaRPr lang="en-US" sz="1400" b="1" dirty="0" smtClean="0">
              <a:latin typeface="Arial" panose="020B0604020202020204" pitchFamily="34" charset="0"/>
              <a:cs typeface="Arial" panose="020B0604020202020204" pitchFamily="34" charset="0"/>
            </a:endParaRPr>
          </a:p>
          <a:p>
            <a:pPr algn="ctr"/>
            <a:r>
              <a:rPr lang="en-US" sz="1400" b="1" dirty="0" smtClean="0">
                <a:latin typeface="Arial" panose="020B0604020202020204" pitchFamily="34" charset="0"/>
                <a:cs typeface="Arial" panose="020B0604020202020204" pitchFamily="34" charset="0"/>
              </a:rPr>
              <a:t>ONE VOICE AND/OR </a:t>
            </a:r>
          </a:p>
          <a:p>
            <a:pPr algn="ctr"/>
            <a:r>
              <a:rPr lang="en-US" sz="1400" b="1" dirty="0" smtClean="0">
                <a:latin typeface="Arial" panose="020B0604020202020204" pitchFamily="34" charset="0"/>
                <a:cs typeface="Arial" panose="020B0604020202020204" pitchFamily="34" charset="0"/>
              </a:rPr>
              <a:t>HIGH QUALITY</a:t>
            </a:r>
            <a:endParaRPr lang="en-US" sz="1400" b="1" dirty="0">
              <a:latin typeface="Arial" panose="020B0604020202020204" pitchFamily="34" charset="0"/>
              <a:cs typeface="Arial" panose="020B0604020202020204" pitchFamily="34" charset="0"/>
            </a:endParaRPr>
          </a:p>
        </p:txBody>
      </p:sp>
      <p:sp>
        <p:nvSpPr>
          <p:cNvPr id="34" name="Rectangle 33"/>
          <p:cNvSpPr/>
          <p:nvPr/>
        </p:nvSpPr>
        <p:spPr>
          <a:xfrm>
            <a:off x="4065039" y="406452"/>
            <a:ext cx="2996167" cy="3046988"/>
          </a:xfrm>
          <a:prstGeom prst="rect">
            <a:avLst/>
          </a:prstGeom>
        </p:spPr>
        <p:txBody>
          <a:bodyPr wrap="square">
            <a:spAutoFit/>
          </a:bodyPr>
          <a:lstStyle/>
          <a:p>
            <a:pPr algn="ctr"/>
            <a:r>
              <a:rPr lang="en-US" sz="1600" b="1" dirty="0" smtClean="0">
                <a:latin typeface="Arial" panose="020B0604020202020204" pitchFamily="34" charset="0"/>
                <a:cs typeface="Arial" panose="020B0604020202020204" pitchFamily="34" charset="0"/>
              </a:rPr>
              <a:t>YouTube</a:t>
            </a:r>
          </a:p>
          <a:p>
            <a:pPr algn="ctr"/>
            <a:r>
              <a:rPr lang="en-US" sz="1600" b="1" dirty="0" smtClean="0">
                <a:latin typeface="Arial" panose="020B0604020202020204" pitchFamily="34" charset="0"/>
                <a:cs typeface="Arial" panose="020B0604020202020204" pitchFamily="34" charset="0"/>
              </a:rPr>
              <a:t>MANUAL</a:t>
            </a:r>
          </a:p>
          <a:p>
            <a:pPr algn="ctr"/>
            <a:r>
              <a:rPr lang="en-US" sz="1600" b="1" dirty="0" smtClean="0">
                <a:latin typeface="Arial" panose="020B0604020202020204" pitchFamily="34" charset="0"/>
                <a:cs typeface="Arial" panose="020B0604020202020204" pitchFamily="34" charset="0"/>
              </a:rPr>
              <a:t>TRANSCRIPTION</a:t>
            </a:r>
          </a:p>
          <a:p>
            <a:pPr algn="ctr"/>
            <a:endParaRPr lang="en-US" sz="1600" b="1" dirty="0" smtClean="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endParaRPr lang="en-US" sz="1600" b="1" dirty="0" smtClean="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p>
            <a:pPr algn="ctr"/>
            <a:r>
              <a:rPr lang="en-US" sz="1600" b="1" dirty="0" smtClean="0">
                <a:latin typeface="Arial" panose="020B0604020202020204" pitchFamily="34" charset="0"/>
                <a:cs typeface="Arial" panose="020B0604020202020204" pitchFamily="34" charset="0"/>
              </a:rPr>
              <a:t>Dragon</a:t>
            </a:r>
          </a:p>
          <a:p>
            <a:pPr algn="ctr"/>
            <a:r>
              <a:rPr lang="en-US" sz="1600" b="1" dirty="0" smtClean="0">
                <a:latin typeface="Arial" panose="020B0604020202020204" pitchFamily="34" charset="0"/>
                <a:cs typeface="Arial" panose="020B0604020202020204" pitchFamily="34" charset="0"/>
              </a:rPr>
              <a:t>VOICE RECOGNITION</a:t>
            </a:r>
          </a:p>
          <a:p>
            <a:pPr algn="ctr"/>
            <a:r>
              <a:rPr lang="en-US" sz="1600" b="1" dirty="0" smtClean="0">
                <a:latin typeface="Arial" panose="020B0604020202020204" pitchFamily="34" charset="0"/>
                <a:cs typeface="Arial" panose="020B0604020202020204" pitchFamily="34" charset="0"/>
              </a:rPr>
              <a:t>TRANSCRIPTION</a:t>
            </a:r>
          </a:p>
          <a:p>
            <a:pPr algn="ctr"/>
            <a:endParaRPr lang="en-US" sz="1600" b="1" dirty="0" smtClean="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p:txBody>
      </p:sp>
      <p:sp>
        <p:nvSpPr>
          <p:cNvPr id="35" name="Rectangle 34"/>
          <p:cNvSpPr/>
          <p:nvPr/>
        </p:nvSpPr>
        <p:spPr>
          <a:xfrm>
            <a:off x="5012282" y="880576"/>
            <a:ext cx="8381984" cy="4924425"/>
          </a:xfrm>
          <a:prstGeom prst="rect">
            <a:avLst/>
          </a:prstGeom>
        </p:spPr>
        <p:txBody>
          <a:bodyPr wrap="square">
            <a:spAutoFit/>
          </a:bodyPr>
          <a:lstStyle/>
          <a:p>
            <a:r>
              <a:rPr lang="en-US" sz="4400" b="1" dirty="0" smtClean="0">
                <a:latin typeface="Arial" panose="020B0604020202020204" pitchFamily="34" charset="0"/>
                <a:cs typeface="Arial" panose="020B0604020202020204" pitchFamily="34" charset="0"/>
              </a:rPr>
              <a:t>                                 1</a:t>
            </a:r>
            <a:r>
              <a:rPr lang="en-US" sz="4400" b="1" baseline="30000" dirty="0" smtClean="0">
                <a:latin typeface="Arial" panose="020B0604020202020204" pitchFamily="34" charset="0"/>
                <a:cs typeface="Arial" panose="020B0604020202020204" pitchFamily="34" charset="0"/>
              </a:rPr>
              <a:t>ST</a:t>
            </a:r>
            <a:endParaRPr lang="en-US" sz="4400" b="1" dirty="0" smtClean="0">
              <a:latin typeface="Arial" panose="020B0604020202020204" pitchFamily="34" charset="0"/>
              <a:cs typeface="Arial" panose="020B0604020202020204" pitchFamily="34" charset="0"/>
            </a:endParaRPr>
          </a:p>
          <a:p>
            <a:r>
              <a:rPr lang="en-US" sz="1400" b="1" dirty="0" smtClean="0">
                <a:latin typeface="Arial" panose="020B0604020202020204" pitchFamily="34" charset="0"/>
                <a:cs typeface="Arial" panose="020B0604020202020204" pitchFamily="34" charset="0"/>
              </a:rPr>
              <a:t>                                                                                                      CORRECTION</a:t>
            </a:r>
          </a:p>
          <a:p>
            <a:endParaRPr lang="en-US" sz="1400" b="1" dirty="0" smtClean="0">
              <a:latin typeface="Arial" panose="020B0604020202020204" pitchFamily="34" charset="0"/>
              <a:cs typeface="Arial" panose="020B0604020202020204" pitchFamily="34" charset="0"/>
            </a:endParaRPr>
          </a:p>
          <a:p>
            <a:endParaRPr lang="en-US" sz="1400" b="1" dirty="0" smtClean="0">
              <a:latin typeface="Arial" panose="020B0604020202020204" pitchFamily="34" charset="0"/>
              <a:cs typeface="Arial" panose="020B0604020202020204" pitchFamily="34" charset="0"/>
            </a:endParaRPr>
          </a:p>
          <a:p>
            <a:endParaRPr lang="en-US" sz="1400" b="1" dirty="0" smtClean="0">
              <a:latin typeface="Arial" panose="020B0604020202020204" pitchFamily="34" charset="0"/>
              <a:cs typeface="Arial" panose="020B0604020202020204" pitchFamily="34" charset="0"/>
            </a:endParaRPr>
          </a:p>
          <a:p>
            <a:endParaRPr lang="en-US" sz="1400" b="1" dirty="0">
              <a:latin typeface="Arial" panose="020B0604020202020204" pitchFamily="34" charset="0"/>
              <a:cs typeface="Arial" panose="020B0604020202020204" pitchFamily="34" charset="0"/>
            </a:endParaRPr>
          </a:p>
          <a:p>
            <a:endParaRPr lang="en-US" sz="1400" b="1" dirty="0" smtClean="0">
              <a:latin typeface="Arial" panose="020B0604020202020204" pitchFamily="34" charset="0"/>
              <a:cs typeface="Arial" panose="020B0604020202020204" pitchFamily="34" charset="0"/>
            </a:endParaRPr>
          </a:p>
          <a:p>
            <a:r>
              <a:rPr lang="en-US" sz="4400" b="1" dirty="0" smtClean="0">
                <a:latin typeface="Arial" panose="020B0604020202020204" pitchFamily="34" charset="0"/>
                <a:cs typeface="Arial" panose="020B0604020202020204" pitchFamily="34" charset="0"/>
              </a:rPr>
              <a:t>                  2</a:t>
            </a:r>
            <a:r>
              <a:rPr lang="en-US" sz="4400" b="1" baseline="30000" dirty="0" smtClean="0">
                <a:latin typeface="Arial" panose="020B0604020202020204" pitchFamily="34" charset="0"/>
                <a:cs typeface="Arial" panose="020B0604020202020204" pitchFamily="34" charset="0"/>
              </a:rPr>
              <a:t>ND</a:t>
            </a:r>
            <a:endParaRPr lang="en-US" sz="4400" b="1" dirty="0" smtClean="0">
              <a:latin typeface="Arial" panose="020B0604020202020204" pitchFamily="34" charset="0"/>
              <a:cs typeface="Arial" panose="020B0604020202020204" pitchFamily="34" charset="0"/>
            </a:endParaRPr>
          </a:p>
          <a:p>
            <a:r>
              <a:rPr lang="en-US" sz="1400" b="1" dirty="0" smtClean="0">
                <a:latin typeface="Arial" panose="020B0604020202020204" pitchFamily="34" charset="0"/>
                <a:cs typeface="Arial" panose="020B0604020202020204" pitchFamily="34" charset="0"/>
              </a:rPr>
              <a:t>                                                       CORRECTION</a:t>
            </a:r>
          </a:p>
          <a:p>
            <a:endParaRPr lang="en-US" sz="1400" b="1" dirty="0">
              <a:latin typeface="Arial" panose="020B0604020202020204" pitchFamily="34" charset="0"/>
              <a:cs typeface="Arial" panose="020B0604020202020204" pitchFamily="34" charset="0"/>
            </a:endParaRPr>
          </a:p>
          <a:p>
            <a:endParaRPr lang="en-US" sz="1400" b="1" dirty="0" smtClean="0">
              <a:latin typeface="Arial" panose="020B0604020202020204" pitchFamily="34" charset="0"/>
              <a:cs typeface="Arial" panose="020B0604020202020204" pitchFamily="34" charset="0"/>
            </a:endParaRPr>
          </a:p>
          <a:p>
            <a:endParaRPr lang="en-US" sz="1400" b="1" dirty="0">
              <a:latin typeface="Arial" panose="020B0604020202020204" pitchFamily="34" charset="0"/>
              <a:cs typeface="Arial" panose="020B0604020202020204" pitchFamily="34" charset="0"/>
            </a:endParaRPr>
          </a:p>
          <a:p>
            <a:endParaRPr lang="en-US" sz="1400" b="1" dirty="0" smtClean="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r>
              <a:rPr lang="en-US" b="1" dirty="0" smtClean="0">
                <a:latin typeface="Arial" panose="020B0604020202020204" pitchFamily="34" charset="0"/>
                <a:cs typeface="Arial" panose="020B0604020202020204" pitchFamily="34" charset="0"/>
              </a:rPr>
              <a:t>       FACULTY </a:t>
            </a:r>
          </a:p>
          <a:p>
            <a:r>
              <a:rPr lang="en-US" b="1" dirty="0" smtClean="0">
                <a:latin typeface="Arial" panose="020B0604020202020204" pitchFamily="34" charset="0"/>
                <a:cs typeface="Arial" panose="020B0604020202020204" pitchFamily="34" charset="0"/>
              </a:rPr>
              <a:t>       REVIEW &amp; </a:t>
            </a:r>
          </a:p>
          <a:p>
            <a:r>
              <a:rPr lang="en-US" b="1" dirty="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     APPROVAL       </a:t>
            </a:r>
            <a:endParaRPr lang="en-US" b="1" dirty="0">
              <a:latin typeface="Arial" panose="020B0604020202020204" pitchFamily="34" charset="0"/>
              <a:cs typeface="Arial" panose="020B0604020202020204" pitchFamily="34" charset="0"/>
            </a:endParaRPr>
          </a:p>
        </p:txBody>
      </p:sp>
      <p:sp>
        <p:nvSpPr>
          <p:cNvPr id="36" name="Rectangle 35"/>
          <p:cNvSpPr/>
          <p:nvPr/>
        </p:nvSpPr>
        <p:spPr>
          <a:xfrm>
            <a:off x="559908" y="4944496"/>
            <a:ext cx="14612386" cy="1200329"/>
          </a:xfrm>
          <a:prstGeom prst="rect">
            <a:avLst/>
          </a:prstGeom>
        </p:spPr>
        <p:txBody>
          <a:bodyPr wrap="square">
            <a:spAutoFit/>
          </a:bodyPr>
          <a:lstStyle/>
          <a:p>
            <a:r>
              <a:rPr lang="en-US" b="1" dirty="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        CLOSED                                                                                                                        TRANSCRIPT</a:t>
            </a:r>
          </a:p>
          <a:p>
            <a:r>
              <a:rPr lang="en-US" b="1" dirty="0" smtClean="0">
                <a:latin typeface="Arial" panose="020B0604020202020204" pitchFamily="34" charset="0"/>
                <a:cs typeface="Arial" panose="020B0604020202020204" pitchFamily="34" charset="0"/>
              </a:rPr>
              <a:t>CAPTIONED VIDEO                                                                                                                   ONLY</a:t>
            </a:r>
          </a:p>
          <a:p>
            <a:pPr algn="ctr"/>
            <a:endParaRPr lang="en-US" b="1" dirty="0" smtClean="0">
              <a:latin typeface="Arial" panose="020B0604020202020204" pitchFamily="34" charset="0"/>
              <a:cs typeface="Arial" panose="020B0604020202020204" pitchFamily="34" charset="0"/>
            </a:endParaRPr>
          </a:p>
          <a:p>
            <a:pPr algn="ctr"/>
            <a:endParaRPr lang="en-US" b="1" dirty="0" smtClean="0">
              <a:latin typeface="Arial" panose="020B0604020202020204" pitchFamily="34" charset="0"/>
              <a:cs typeface="Arial" panose="020B0604020202020204" pitchFamily="34" charset="0"/>
            </a:endParaRPr>
          </a:p>
        </p:txBody>
      </p:sp>
      <p:sp>
        <p:nvSpPr>
          <p:cNvPr id="27" name="Rectangle 26"/>
          <p:cNvSpPr/>
          <p:nvPr/>
        </p:nvSpPr>
        <p:spPr>
          <a:xfrm>
            <a:off x="3538969" y="4987153"/>
            <a:ext cx="9050350" cy="954107"/>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latin typeface="Arial" panose="020B0604020202020204" pitchFamily="34" charset="0"/>
                <a:cs typeface="Arial" panose="020B0604020202020204" pitchFamily="34" charset="0"/>
              </a:rPr>
              <a:t>COPYRIGHT                                                      NO COPYRIGHT</a:t>
            </a:r>
          </a:p>
          <a:p>
            <a:pPr algn="ctr"/>
            <a:endParaRPr lang="en-US" sz="1400" b="1" dirty="0" smtClean="0">
              <a:latin typeface="Arial" panose="020B0604020202020204" pitchFamily="34" charset="0"/>
              <a:cs typeface="Arial" panose="020B0604020202020204" pitchFamily="34" charset="0"/>
            </a:endParaRPr>
          </a:p>
          <a:p>
            <a:pPr algn="ctr"/>
            <a:endParaRPr lang="en-US" sz="1400" b="1" dirty="0">
              <a:latin typeface="Arial" panose="020B0604020202020204" pitchFamily="34" charset="0"/>
              <a:cs typeface="Arial" panose="020B0604020202020204" pitchFamily="34" charset="0"/>
            </a:endParaRPr>
          </a:p>
          <a:p>
            <a:pPr algn="ctr"/>
            <a:endParaRPr lang="en-US" sz="14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15478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592704" cy="1143000"/>
          </a:xfrm>
        </p:spPr>
        <p:txBody>
          <a:bodyPr/>
          <a:lstStyle/>
          <a:p>
            <a:r>
              <a:rPr lang="en-US" dirty="0" smtClean="0"/>
              <a:t>Wrap-up: Take-Away #1 </a:t>
            </a:r>
            <a:endParaRPr lang="en-US" dirty="0"/>
          </a:p>
        </p:txBody>
      </p:sp>
      <p:sp>
        <p:nvSpPr>
          <p:cNvPr id="3" name="Content Placeholder 2"/>
          <p:cNvSpPr>
            <a:spLocks noGrp="1"/>
          </p:cNvSpPr>
          <p:nvPr>
            <p:ph idx="1"/>
          </p:nvPr>
        </p:nvSpPr>
        <p:spPr>
          <a:xfrm>
            <a:off x="609600" y="1600201"/>
            <a:ext cx="9053015" cy="1347715"/>
          </a:xfrm>
        </p:spPr>
        <p:txBody>
          <a:bodyPr>
            <a:normAutofit/>
          </a:bodyPr>
          <a:lstStyle/>
          <a:p>
            <a:r>
              <a:rPr lang="en-US" dirty="0" smtClean="0"/>
              <a:t>Feeding </a:t>
            </a:r>
            <a:r>
              <a:rPr lang="en-US" dirty="0"/>
              <a:t>many more students </a:t>
            </a:r>
            <a:r>
              <a:rPr lang="en-US" dirty="0" smtClean="0"/>
              <a:t>with your universal accessible teaching content </a:t>
            </a: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E82B649-9E62-D04D-8142-E7B3662BE548}" type="slidenum">
              <a:rPr lang="en-US" smtClean="0">
                <a:solidFill>
                  <a:prstClr val="black">
                    <a:tint val="75000"/>
                  </a:prstClr>
                </a:solidFill>
              </a:rPr>
              <a:pPr/>
              <a:t>23</a:t>
            </a:fld>
            <a:endParaRPr lang="en-US" dirty="0">
              <a:solidFill>
                <a:prstClr val="black">
                  <a:tint val="75000"/>
                </a:prstClr>
              </a:solidFill>
            </a:endParaRPr>
          </a:p>
        </p:txBody>
      </p:sp>
      <p:pic>
        <p:nvPicPr>
          <p:cNvPr id="8" name="Picture 7"/>
          <p:cNvPicPr>
            <a:picLocks noChangeAspect="1"/>
          </p:cNvPicPr>
          <p:nvPr/>
        </p:nvPicPr>
        <p:blipFill>
          <a:blip r:embed="rId2">
            <a:clrChange>
              <a:clrFrom>
                <a:srgbClr val="FFFFFF"/>
              </a:clrFrom>
              <a:clrTo>
                <a:srgbClr val="FFFFFF">
                  <a:alpha val="0"/>
                </a:srgbClr>
              </a:clrTo>
            </a:clrChange>
            <a:grayscl/>
            <a:extLst>
              <a:ext uri="{28A0092B-C50C-407E-A947-70E740481C1C}">
                <a14:useLocalDpi xmlns:a14="http://schemas.microsoft.com/office/drawing/2010/main" val="0"/>
              </a:ext>
            </a:extLst>
          </a:blip>
          <a:stretch>
            <a:fillRect/>
          </a:stretch>
        </p:blipFill>
        <p:spPr>
          <a:xfrm>
            <a:off x="2073153" y="3130479"/>
            <a:ext cx="4705350" cy="2400300"/>
          </a:xfrm>
          <a:prstGeom prst="rect">
            <a:avLst/>
          </a:prstGeom>
          <a:noFill/>
          <a:ln>
            <a:noFill/>
          </a:ln>
          <a:effectLst/>
        </p:spPr>
      </p:pic>
    </p:spTree>
    <p:extLst>
      <p:ext uri="{BB962C8B-B14F-4D97-AF65-F5344CB8AC3E}">
        <p14:creationId xmlns:p14="http://schemas.microsoft.com/office/powerpoint/2010/main" val="22248905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617283" cy="1143000"/>
          </a:xfrm>
        </p:spPr>
        <p:txBody>
          <a:bodyPr/>
          <a:lstStyle/>
          <a:p>
            <a:r>
              <a:rPr lang="en-US" dirty="0" smtClean="0"/>
              <a:t>Wrap-up: Take-Away #2</a:t>
            </a:r>
            <a:endParaRPr lang="en-US" dirty="0"/>
          </a:p>
        </p:txBody>
      </p:sp>
      <p:sp>
        <p:nvSpPr>
          <p:cNvPr id="3" name="Content Placeholder 2"/>
          <p:cNvSpPr>
            <a:spLocks noGrp="1"/>
          </p:cNvSpPr>
          <p:nvPr>
            <p:ph idx="1"/>
          </p:nvPr>
        </p:nvSpPr>
        <p:spPr>
          <a:xfrm>
            <a:off x="665635" y="1432135"/>
            <a:ext cx="8934807" cy="4525963"/>
          </a:xfrm>
        </p:spPr>
        <p:txBody>
          <a:bodyPr>
            <a:normAutofit fontScale="85000" lnSpcReduction="20000"/>
          </a:bodyPr>
          <a:lstStyle/>
          <a:p>
            <a:pPr marL="0" indent="0">
              <a:buNone/>
            </a:pPr>
            <a:r>
              <a:rPr lang="en-US" dirty="0" smtClean="0"/>
              <a:t>Plan for appropriate online distribution – make sure all of the birds can find the bread…</a:t>
            </a:r>
          </a:p>
          <a:p>
            <a:pPr marL="0" indent="0">
              <a:buNone/>
            </a:pPr>
            <a:endParaRPr lang="en-US" dirty="0" smtClean="0"/>
          </a:p>
          <a:p>
            <a:r>
              <a:rPr lang="en-US" dirty="0" smtClean="0"/>
              <a:t>Create/Monitor an unlisted You Tube channel </a:t>
            </a:r>
          </a:p>
          <a:p>
            <a:endParaRPr lang="en-US" dirty="0" smtClean="0"/>
          </a:p>
          <a:p>
            <a:r>
              <a:rPr lang="en-US" dirty="0" smtClean="0"/>
              <a:t>Create Google faculty </a:t>
            </a:r>
            <a:r>
              <a:rPr lang="en-US" dirty="0"/>
              <a:t>g</a:t>
            </a:r>
            <a:r>
              <a:rPr lang="en-US" dirty="0" smtClean="0"/>
              <a:t>roup for distribution</a:t>
            </a:r>
          </a:p>
          <a:p>
            <a:endParaRPr lang="en-US" dirty="0" smtClean="0"/>
          </a:p>
          <a:p>
            <a:r>
              <a:rPr lang="en-US" dirty="0" smtClean="0"/>
              <a:t>Allow media services and accessibility staff to post to faculty group (streamlines distribution)</a:t>
            </a:r>
          </a:p>
          <a:p>
            <a:endParaRPr lang="en-US" dirty="0" smtClean="0"/>
          </a:p>
          <a:p>
            <a:r>
              <a:rPr lang="en-US" dirty="0" smtClean="0"/>
              <a:t>Report faculty/student feedback </a:t>
            </a:r>
            <a:endParaRPr lang="en-US" dirty="0"/>
          </a:p>
        </p:txBody>
      </p:sp>
      <p:sp>
        <p:nvSpPr>
          <p:cNvPr id="4" name="Slide Number Placeholder 3"/>
          <p:cNvSpPr>
            <a:spLocks noGrp="1"/>
          </p:cNvSpPr>
          <p:nvPr>
            <p:ph type="sldNum" sz="quarter" idx="12"/>
          </p:nvPr>
        </p:nvSpPr>
        <p:spPr/>
        <p:txBody>
          <a:bodyPr/>
          <a:lstStyle/>
          <a:p>
            <a:fld id="{4E82B649-9E62-D04D-8142-E7B3662BE548}" type="slidenum">
              <a:rPr lang="en-US" smtClean="0">
                <a:solidFill>
                  <a:prstClr val="black">
                    <a:tint val="75000"/>
                  </a:prstClr>
                </a:solidFill>
              </a:rPr>
              <a:pPr/>
              <a:t>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Tree>
    <p:extLst>
      <p:ext uri="{BB962C8B-B14F-4D97-AF65-F5344CB8AC3E}">
        <p14:creationId xmlns:p14="http://schemas.microsoft.com/office/powerpoint/2010/main" val="7559414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155976" cy="1143000"/>
          </a:xfrm>
        </p:spPr>
        <p:txBody>
          <a:bodyPr/>
          <a:lstStyle/>
          <a:p>
            <a:r>
              <a:rPr lang="en-US" dirty="0" smtClean="0"/>
              <a:t>Wrap-up: Take-Away # 3</a:t>
            </a:r>
            <a:endParaRPr lang="en-US" dirty="0"/>
          </a:p>
        </p:txBody>
      </p:sp>
      <p:sp>
        <p:nvSpPr>
          <p:cNvPr id="3" name="Content Placeholder 2"/>
          <p:cNvSpPr>
            <a:spLocks noGrp="1"/>
          </p:cNvSpPr>
          <p:nvPr>
            <p:ph idx="1"/>
          </p:nvPr>
        </p:nvSpPr>
        <p:spPr>
          <a:xfrm>
            <a:off x="528939" y="1674955"/>
            <a:ext cx="4259473" cy="4081566"/>
          </a:xfrm>
        </p:spPr>
        <p:txBody>
          <a:bodyPr>
            <a:normAutofit fontScale="85000" lnSpcReduction="20000"/>
          </a:bodyPr>
          <a:lstStyle/>
          <a:p>
            <a:pPr marL="0" indent="0">
              <a:buNone/>
            </a:pPr>
            <a:r>
              <a:rPr lang="en-US" b="0" dirty="0" smtClean="0"/>
              <a:t>Team approach: </a:t>
            </a:r>
          </a:p>
          <a:p>
            <a:pPr marL="0" indent="0">
              <a:buNone/>
            </a:pPr>
            <a:endParaRPr lang="en-US" b="0" dirty="0" smtClean="0"/>
          </a:p>
          <a:p>
            <a:r>
              <a:rPr lang="en-US" b="0" dirty="0" smtClean="0"/>
              <a:t>Include instructional designers, video producers, librarians, and IT specialists as early as possible in planning your course materials</a:t>
            </a:r>
          </a:p>
          <a:p>
            <a:pPr marL="0" indent="0">
              <a:buNone/>
            </a:pPr>
            <a:endParaRPr lang="en-US" dirty="0"/>
          </a:p>
          <a:p>
            <a:pPr marL="0" indent="0" algn="ctr">
              <a:buNone/>
            </a:pPr>
            <a:r>
              <a:rPr lang="en-US" sz="4400" i="1" dirty="0" smtClean="0"/>
              <a:t>Quality Matters!</a:t>
            </a: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E82B649-9E62-D04D-8142-E7B3662BE548}" type="slidenum">
              <a:rPr lang="en-US" smtClean="0">
                <a:solidFill>
                  <a:prstClr val="black">
                    <a:tint val="75000"/>
                  </a:prstClr>
                </a:solidFill>
              </a:rPr>
              <a:pPr/>
              <a:t>25</a:t>
            </a:fld>
            <a:endParaRPr lang="en-US" dirty="0">
              <a:solidFill>
                <a:prstClr val="black">
                  <a:tint val="75000"/>
                </a:prstClr>
              </a:solidFill>
            </a:endParaRPr>
          </a:p>
        </p:txBody>
      </p:sp>
      <p:grpSp>
        <p:nvGrpSpPr>
          <p:cNvPr id="9" name="Group 3" descr="The four components in learning and teaching in a triangle shape with two way arrow pointing and impacting each other.  The content component is at the top, delivery at the lower right, assessment at the lower left and learners in the middle of the triangle as all components are centered around the learner."/>
          <p:cNvGrpSpPr>
            <a:grpSpLocks/>
          </p:cNvGrpSpPr>
          <p:nvPr/>
        </p:nvGrpSpPr>
        <p:grpSpPr bwMode="auto">
          <a:xfrm>
            <a:off x="4626539" y="1851578"/>
            <a:ext cx="4074224" cy="3527099"/>
            <a:chOff x="4041797" y="2087554"/>
            <a:chExt cx="5051239" cy="3592069"/>
          </a:xfrm>
        </p:grpSpPr>
        <p:sp>
          <p:nvSpPr>
            <p:cNvPr id="10" name="Isosceles Triangle 9" descr="a triangle of shape to depict the 4 components in learning and teaching with learners in the center of the triangle, content on the top and delivery and assessment at the bottom two angles.  There are two-way arrows pointing to each other indicating that all components interact with and impact each other . "/>
            <p:cNvSpPr/>
            <p:nvPr/>
          </p:nvSpPr>
          <p:spPr>
            <a:xfrm>
              <a:off x="5104800" y="2590402"/>
              <a:ext cx="2971966" cy="2285969"/>
            </a:xfrm>
            <a:prstGeom prst="triangle">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cxnSp>
          <p:nvCxnSpPr>
            <p:cNvPr id="11" name="Straight Arrow Connector 10"/>
            <p:cNvCxnSpPr/>
            <p:nvPr/>
          </p:nvCxnSpPr>
          <p:spPr>
            <a:xfrm>
              <a:off x="7163526" y="2820035"/>
              <a:ext cx="989999" cy="1522829"/>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4876490" y="2666370"/>
              <a:ext cx="1220277" cy="1752462"/>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5969000" y="5350505"/>
              <a:ext cx="1218308" cy="0"/>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4" name="TextBox 17"/>
            <p:cNvSpPr txBox="1">
              <a:spLocks noChangeArrowheads="1"/>
            </p:cNvSpPr>
            <p:nvPr/>
          </p:nvSpPr>
          <p:spPr bwMode="auto">
            <a:xfrm>
              <a:off x="5929472" y="2087554"/>
              <a:ext cx="1295400" cy="3761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b="1" dirty="0" smtClean="0">
                  <a:solidFill>
                    <a:srgbClr val="0070C0"/>
                  </a:solidFill>
                  <a:latin typeface="Calibri" panose="020F0502020204030204" pitchFamily="34" charset="0"/>
                  <a:ea typeface="MS PGothic" panose="020B0600070205080204" pitchFamily="34" charset="-128"/>
                </a:rPr>
                <a:t>Faculty</a:t>
              </a:r>
              <a:endParaRPr lang="en-US" altLang="en-US" b="1" dirty="0">
                <a:solidFill>
                  <a:srgbClr val="0070C0"/>
                </a:solidFill>
                <a:latin typeface="Calibri" panose="020F0502020204030204" pitchFamily="34" charset="0"/>
                <a:ea typeface="MS PGothic" panose="020B0600070205080204" pitchFamily="34" charset="-128"/>
              </a:endParaRPr>
            </a:p>
          </p:txBody>
        </p:sp>
        <p:sp>
          <p:nvSpPr>
            <p:cNvPr id="15" name="TextBox 18"/>
            <p:cNvSpPr txBox="1">
              <a:spLocks noChangeArrowheads="1"/>
            </p:cNvSpPr>
            <p:nvPr/>
          </p:nvSpPr>
          <p:spPr bwMode="auto">
            <a:xfrm>
              <a:off x="5754523" y="4042343"/>
              <a:ext cx="1645297" cy="37613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b="1" dirty="0" smtClean="0">
                  <a:solidFill>
                    <a:srgbClr val="E41AAF"/>
                  </a:solidFill>
                  <a:latin typeface="Calibri" panose="020F0502020204030204" pitchFamily="34" charset="0"/>
                  <a:ea typeface="MS PGothic" panose="020B0600070205080204" pitchFamily="34" charset="-128"/>
                </a:rPr>
                <a:t>Learners</a:t>
              </a:r>
              <a:endParaRPr lang="en-US" altLang="en-US" b="1" dirty="0">
                <a:solidFill>
                  <a:srgbClr val="E41AAF"/>
                </a:solidFill>
                <a:latin typeface="Calibri" panose="020F0502020204030204" pitchFamily="34" charset="0"/>
                <a:ea typeface="MS PGothic" panose="020B0600070205080204" pitchFamily="34" charset="-128"/>
              </a:endParaRPr>
            </a:p>
          </p:txBody>
        </p:sp>
        <p:sp>
          <p:nvSpPr>
            <p:cNvPr id="16" name="TextBox 19"/>
            <p:cNvSpPr txBox="1">
              <a:spLocks noChangeArrowheads="1"/>
            </p:cNvSpPr>
            <p:nvPr/>
          </p:nvSpPr>
          <p:spPr bwMode="auto">
            <a:xfrm>
              <a:off x="7187309" y="5015889"/>
              <a:ext cx="1905727" cy="658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b="1" dirty="0" smtClean="0">
                  <a:solidFill>
                    <a:srgbClr val="00CC00"/>
                  </a:solidFill>
                  <a:latin typeface="Calibri" panose="020F0502020204030204" pitchFamily="34" charset="0"/>
                  <a:ea typeface="MS PGothic" panose="020B0600070205080204" pitchFamily="34" charset="-128"/>
                </a:rPr>
                <a:t>Instructional Designers</a:t>
              </a:r>
              <a:endParaRPr lang="en-US" altLang="en-US" b="1" dirty="0">
                <a:solidFill>
                  <a:srgbClr val="00CC00"/>
                </a:solidFill>
                <a:latin typeface="Calibri" panose="020F0502020204030204" pitchFamily="34" charset="0"/>
                <a:ea typeface="MS PGothic" panose="020B0600070205080204" pitchFamily="34" charset="-128"/>
              </a:endParaRPr>
            </a:p>
          </p:txBody>
        </p:sp>
        <p:sp>
          <p:nvSpPr>
            <p:cNvPr id="17" name="TextBox 20"/>
            <p:cNvSpPr txBox="1">
              <a:spLocks noChangeArrowheads="1"/>
            </p:cNvSpPr>
            <p:nvPr/>
          </p:nvSpPr>
          <p:spPr bwMode="auto">
            <a:xfrm>
              <a:off x="4041797" y="5021386"/>
              <a:ext cx="1854200" cy="658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b="1" dirty="0" smtClean="0">
                  <a:solidFill>
                    <a:srgbClr val="FF9900"/>
                  </a:solidFill>
                  <a:latin typeface="Calibri" panose="020F0502020204030204" pitchFamily="34" charset="0"/>
                  <a:ea typeface="MS PGothic" panose="020B0600070205080204" pitchFamily="34" charset="-128"/>
                </a:rPr>
                <a:t>Media Producers </a:t>
              </a:r>
              <a:endParaRPr lang="en-US" altLang="en-US" b="1" dirty="0">
                <a:solidFill>
                  <a:srgbClr val="FF9900"/>
                </a:solidFill>
                <a:latin typeface="Calibri" panose="020F0502020204030204" pitchFamily="34" charset="0"/>
                <a:ea typeface="MS PGothic" panose="020B0600070205080204" pitchFamily="34" charset="-128"/>
              </a:endParaRPr>
            </a:p>
          </p:txBody>
        </p:sp>
      </p:grpSp>
    </p:spTree>
    <p:extLst>
      <p:ext uri="{BB962C8B-B14F-4D97-AF65-F5344CB8AC3E}">
        <p14:creationId xmlns:p14="http://schemas.microsoft.com/office/powerpoint/2010/main" val="31959869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9575" y="492210"/>
            <a:ext cx="5918520" cy="1143000"/>
          </a:xfrm>
        </p:spPr>
        <p:txBody>
          <a:bodyPr>
            <a:noAutofit/>
          </a:bodyPr>
          <a:lstStyle/>
          <a:p>
            <a:r>
              <a:rPr lang="en-US" dirty="0"/>
              <a:t>Thank you!!</a:t>
            </a:r>
          </a:p>
        </p:txBody>
      </p:sp>
      <p:sp>
        <p:nvSpPr>
          <p:cNvPr id="3" name="Content Placeholder 2"/>
          <p:cNvSpPr>
            <a:spLocks noGrp="1"/>
          </p:cNvSpPr>
          <p:nvPr>
            <p:ph idx="1"/>
          </p:nvPr>
        </p:nvSpPr>
        <p:spPr>
          <a:xfrm>
            <a:off x="1614127" y="1984064"/>
            <a:ext cx="6559588" cy="1287055"/>
          </a:xfrm>
        </p:spPr>
        <p:txBody>
          <a:bodyPr>
            <a:normAutofit fontScale="92500" lnSpcReduction="20000"/>
          </a:bodyPr>
          <a:lstStyle/>
          <a:p>
            <a:pPr marL="0" indent="0">
              <a:buNone/>
            </a:pPr>
            <a:endParaRPr lang="en-US" dirty="0" smtClean="0"/>
          </a:p>
          <a:p>
            <a:pPr marL="0" indent="0" algn="ctr">
              <a:buNone/>
            </a:pPr>
            <a:r>
              <a:rPr lang="en-US" sz="5400" dirty="0"/>
              <a:t>Questions?</a:t>
            </a:r>
          </a:p>
        </p:txBody>
      </p:sp>
      <p:sp>
        <p:nvSpPr>
          <p:cNvPr id="7" name="AutoShape 2" descr="https://mail.google.com/mail/u/0/?ui=2&amp;ik=3235cf957e&amp;view=att&amp;th=144bd92f6eeb2673&amp;attid=0.1.1&amp;disp=emb&amp;zw&amp;atsh=1"/>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pPr defTabSz="457200"/>
            <a:endParaRPr lang="en-US">
              <a:solidFill>
                <a:prstClr val="black"/>
              </a:solidFill>
            </a:endParaRPr>
          </a:p>
        </p:txBody>
      </p:sp>
      <p:sp>
        <p:nvSpPr>
          <p:cNvPr id="8" name="AutoShape 4" descr="https://mail.google.com/mail/u/0/?ui=2&amp;ik=3235cf957e&amp;view=att&amp;th=144bd92f6eeb2673&amp;attid=0.1.1&amp;disp=emb&amp;zw&amp;atsh=1"/>
          <p:cNvSpPr>
            <a:spLocks noChangeAspect="1" noChangeArrowheads="1"/>
          </p:cNvSpPr>
          <p:nvPr/>
        </p:nvSpPr>
        <p:spPr bwMode="auto">
          <a:xfrm>
            <a:off x="1831975" y="7938"/>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pPr defTabSz="457200"/>
            <a:endParaRPr lang="en-US">
              <a:solidFill>
                <a:prstClr val="black"/>
              </a:solidFill>
            </a:endParaRPr>
          </a:p>
        </p:txBody>
      </p:sp>
      <p:sp>
        <p:nvSpPr>
          <p:cNvPr id="9" name="AutoShape 6" descr="https://mail.google.com/mail/u/0/?ui=2&amp;ik=3235cf957e&amp;view=att&amp;th=144bd92f6eeb2673&amp;attid=0.1.1&amp;disp=emb&amp;zw&amp;atsh=1"/>
          <p:cNvSpPr>
            <a:spLocks noChangeAspect="1" noChangeArrowheads="1"/>
          </p:cNvSpPr>
          <p:nvPr/>
        </p:nvSpPr>
        <p:spPr bwMode="auto">
          <a:xfrm>
            <a:off x="1984375" y="160338"/>
            <a:ext cx="3048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pPr defTabSz="457200"/>
            <a:endParaRPr lang="en-US">
              <a:solidFill>
                <a:prstClr val="black"/>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10" name="Slide Number Placeholder 9"/>
          <p:cNvSpPr>
            <a:spLocks noGrp="1"/>
          </p:cNvSpPr>
          <p:nvPr>
            <p:ph type="sldNum" sz="quarter" idx="12"/>
          </p:nvPr>
        </p:nvSpPr>
        <p:spPr/>
        <p:txBody>
          <a:bodyPr/>
          <a:lstStyle/>
          <a:p>
            <a:fld id="{4E82B649-9E62-D04D-8142-E7B3662BE548}" type="slidenum">
              <a:rPr lang="en-US" smtClean="0">
                <a:solidFill>
                  <a:prstClr val="black">
                    <a:tint val="75000"/>
                  </a:prstClr>
                </a:solidFill>
              </a:rPr>
              <a:pPr/>
              <a:t>26</a:t>
            </a:fld>
            <a:endParaRPr lang="en-US" dirty="0">
              <a:solidFill>
                <a:prstClr val="black">
                  <a:tint val="75000"/>
                </a:prstClr>
              </a:solidFill>
            </a:endParaRPr>
          </a:p>
        </p:txBody>
      </p:sp>
      <p:pic>
        <p:nvPicPr>
          <p:cNvPr id="11" name="Picture 10"/>
          <p:cNvPicPr>
            <a:picLocks noChangeAspect="1"/>
          </p:cNvPicPr>
          <p:nvPr/>
        </p:nvPicPr>
        <p:blipFill>
          <a:blip r:embed="rId2">
            <a:clrChange>
              <a:clrFrom>
                <a:srgbClr val="FFFFFF"/>
              </a:clrFrom>
              <a:clrTo>
                <a:srgbClr val="FFFFFF">
                  <a:alpha val="0"/>
                </a:srgbClr>
              </a:clrTo>
            </a:clrChange>
            <a:grayscl/>
            <a:extLst>
              <a:ext uri="{28A0092B-C50C-407E-A947-70E740481C1C}">
                <a14:useLocalDpi xmlns:a14="http://schemas.microsoft.com/office/drawing/2010/main" val="0"/>
              </a:ext>
            </a:extLst>
          </a:blip>
          <a:stretch>
            <a:fillRect/>
          </a:stretch>
        </p:blipFill>
        <p:spPr>
          <a:xfrm>
            <a:off x="1521145" y="3607197"/>
            <a:ext cx="4705350" cy="2400300"/>
          </a:xfrm>
          <a:prstGeom prst="rect">
            <a:avLst/>
          </a:prstGeom>
          <a:noFill/>
          <a:ln>
            <a:noFill/>
          </a:ln>
          <a:effectLst/>
        </p:spPr>
      </p:pic>
    </p:spTree>
    <p:extLst>
      <p:ext uri="{BB962C8B-B14F-4D97-AF65-F5344CB8AC3E}">
        <p14:creationId xmlns:p14="http://schemas.microsoft.com/office/powerpoint/2010/main" val="18430010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09600" y="274638"/>
            <a:ext cx="6737498" cy="1143000"/>
          </a:xfrm>
        </p:spPr>
        <p:txBody>
          <a:bodyPr>
            <a:normAutofit/>
          </a:bodyPr>
          <a:lstStyle/>
          <a:p>
            <a:pPr eaLnBrk="1" hangingPunct="1"/>
            <a:r>
              <a:rPr lang="en-US" dirty="0"/>
              <a:t>Points of Contact</a:t>
            </a:r>
          </a:p>
        </p:txBody>
      </p:sp>
      <p:sp>
        <p:nvSpPr>
          <p:cNvPr id="3" name="Content Placeholder 2"/>
          <p:cNvSpPr>
            <a:spLocks noGrp="1"/>
          </p:cNvSpPr>
          <p:nvPr>
            <p:ph idx="1"/>
          </p:nvPr>
        </p:nvSpPr>
        <p:spPr>
          <a:xfrm>
            <a:off x="1161143" y="1525773"/>
            <a:ext cx="6705600" cy="4525963"/>
          </a:xfrm>
          <a:noFill/>
          <a:ln>
            <a:noFill/>
          </a:ln>
        </p:spPr>
        <p:txBody>
          <a:bodyPr>
            <a:normAutofit fontScale="55000" lnSpcReduction="20000"/>
          </a:bodyPr>
          <a:lstStyle/>
          <a:p>
            <a:pPr marL="0" indent="0">
              <a:buNone/>
              <a:defRPr/>
            </a:pPr>
            <a:r>
              <a:rPr lang="en-US" dirty="0" smtClean="0"/>
              <a:t>Stacey Knapp, Faculty</a:t>
            </a:r>
          </a:p>
          <a:p>
            <a:pPr marL="0" indent="0">
              <a:buNone/>
              <a:defRPr/>
            </a:pPr>
            <a:r>
              <a:rPr lang="en-US" dirty="0"/>
              <a:t>	</a:t>
            </a:r>
            <a:r>
              <a:rPr lang="en-US" dirty="0" smtClean="0">
                <a:hlinkClick r:id="rId3"/>
              </a:rPr>
              <a:t>Stacey.knapp@sjsu.edu</a:t>
            </a:r>
            <a:endParaRPr lang="en-US" dirty="0" smtClean="0"/>
          </a:p>
          <a:p>
            <a:pPr marL="0" indent="0">
              <a:buNone/>
              <a:defRPr/>
            </a:pPr>
            <a:r>
              <a:rPr lang="en-US" dirty="0"/>
              <a:t>	</a:t>
            </a:r>
            <a:r>
              <a:rPr lang="en-US" dirty="0" smtClean="0"/>
              <a:t>Phone: 831-234-8430</a:t>
            </a:r>
          </a:p>
          <a:p>
            <a:pPr marL="0" indent="0">
              <a:buNone/>
              <a:defRPr/>
            </a:pPr>
            <a:endParaRPr lang="en-US" dirty="0" smtClean="0"/>
          </a:p>
          <a:p>
            <a:pPr marL="0" indent="0">
              <a:buNone/>
              <a:defRPr/>
            </a:pPr>
            <a:r>
              <a:rPr lang="en-US" dirty="0" smtClean="0"/>
              <a:t>Keith Sanders, Media Producer</a:t>
            </a:r>
          </a:p>
          <a:p>
            <a:pPr marL="0" indent="0">
              <a:buNone/>
              <a:defRPr/>
            </a:pPr>
            <a:r>
              <a:rPr lang="en-US" dirty="0"/>
              <a:t>	</a:t>
            </a:r>
            <a:r>
              <a:rPr lang="en-US" dirty="0" smtClean="0">
                <a:hlinkClick r:id="rId4"/>
              </a:rPr>
              <a:t>keith.sanders@sjsu.edu</a:t>
            </a:r>
            <a:endParaRPr lang="en-US" dirty="0" smtClean="0"/>
          </a:p>
          <a:p>
            <a:pPr marL="0" indent="0">
              <a:buNone/>
              <a:defRPr/>
            </a:pPr>
            <a:r>
              <a:rPr lang="en-US" dirty="0"/>
              <a:t>	</a:t>
            </a:r>
            <a:r>
              <a:rPr lang="en-US" dirty="0" smtClean="0"/>
              <a:t>Phone: 408.924.2866</a:t>
            </a:r>
          </a:p>
          <a:p>
            <a:pPr marL="0" indent="0">
              <a:buNone/>
              <a:defRPr/>
            </a:pPr>
            <a:endParaRPr lang="en-US" dirty="0" smtClean="0"/>
          </a:p>
          <a:p>
            <a:pPr marL="0" indent="0">
              <a:buNone/>
              <a:defRPr/>
            </a:pPr>
            <a:r>
              <a:rPr lang="en-US" dirty="0" smtClean="0"/>
              <a:t>Amy </a:t>
            </a:r>
            <a:r>
              <a:rPr lang="en-US" dirty="0" err="1" smtClean="0"/>
              <a:t>Strage</a:t>
            </a:r>
            <a:r>
              <a:rPr lang="en-US" dirty="0" smtClean="0"/>
              <a:t>, Assistant </a:t>
            </a:r>
            <a:r>
              <a:rPr lang="en-US" dirty="0"/>
              <a:t>Vice President for Faculty Development</a:t>
            </a:r>
            <a:br>
              <a:rPr lang="en-US" dirty="0"/>
            </a:br>
            <a:r>
              <a:rPr lang="en-US" dirty="0" smtClean="0"/>
              <a:t>Director, Center for Faculty Development</a:t>
            </a:r>
          </a:p>
          <a:p>
            <a:pPr marL="457200" lvl="1" indent="0">
              <a:buNone/>
              <a:defRPr/>
            </a:pPr>
            <a:r>
              <a:rPr lang="en-US" dirty="0" smtClean="0">
                <a:solidFill>
                  <a:srgbClr val="000000"/>
                </a:solidFill>
                <a:hlinkClick r:id="rId5"/>
              </a:rPr>
              <a:t>Amy.Strage@sjsu.edu</a:t>
            </a:r>
            <a:endParaRPr lang="en-US" dirty="0" smtClean="0">
              <a:solidFill>
                <a:srgbClr val="000000"/>
              </a:solidFill>
            </a:endParaRPr>
          </a:p>
          <a:p>
            <a:pPr marL="457200" lvl="1" indent="0">
              <a:buNone/>
              <a:defRPr/>
            </a:pPr>
            <a:r>
              <a:rPr lang="en-US" dirty="0" smtClean="0"/>
              <a:t>Phone</a:t>
            </a:r>
            <a:r>
              <a:rPr lang="en-US" dirty="0"/>
              <a:t>: 408.924.3715</a:t>
            </a:r>
          </a:p>
          <a:p>
            <a:pPr marL="0" indent="0">
              <a:buNone/>
              <a:defRPr/>
            </a:pPr>
            <a:endParaRPr lang="en-US" dirty="0" smtClean="0"/>
          </a:p>
          <a:p>
            <a:pPr marL="0" indent="0">
              <a:buNone/>
              <a:defRPr/>
            </a:pPr>
            <a:r>
              <a:rPr lang="en-US" dirty="0" smtClean="0"/>
              <a:t>Elizabeth Tu, Instructional Designer &amp; Instructor</a:t>
            </a:r>
          </a:p>
          <a:p>
            <a:pPr marL="457200" lvl="1" indent="0">
              <a:buNone/>
              <a:defRPr/>
            </a:pPr>
            <a:r>
              <a:rPr lang="en-US" dirty="0" smtClean="0">
                <a:hlinkClick r:id="rId6"/>
              </a:rPr>
              <a:t>Elizabeth.Tu@sjsu.edu</a:t>
            </a:r>
            <a:endParaRPr lang="en-US" dirty="0" smtClean="0"/>
          </a:p>
          <a:p>
            <a:pPr marL="457200" lvl="1" indent="0">
              <a:buNone/>
              <a:defRPr/>
            </a:pPr>
            <a:r>
              <a:rPr lang="en-US" dirty="0" smtClean="0"/>
              <a:t>Phone: 408.924.3093</a:t>
            </a:r>
          </a:p>
        </p:txBody>
      </p:sp>
      <p:sp>
        <p:nvSpPr>
          <p:cNvPr id="2" name="Footer Placeholder 1"/>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E82B649-9E62-D04D-8142-E7B3662BE548}" type="slidenum">
              <a:rPr lang="en-US" smtClean="0">
                <a:solidFill>
                  <a:prstClr val="black">
                    <a:tint val="75000"/>
                  </a:prstClr>
                </a:solidFill>
              </a:rPr>
              <a:pPr/>
              <a:t>27</a:t>
            </a:fld>
            <a:endParaRPr lang="en-US" dirty="0">
              <a:solidFill>
                <a:prstClr val="black">
                  <a:tint val="75000"/>
                </a:prstClr>
              </a:solidFill>
            </a:endParaRPr>
          </a:p>
        </p:txBody>
      </p:sp>
    </p:spTree>
    <p:extLst>
      <p:ext uri="{BB962C8B-B14F-4D97-AF65-F5344CB8AC3E}">
        <p14:creationId xmlns:p14="http://schemas.microsoft.com/office/powerpoint/2010/main" val="21684438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 Slides</a:t>
            </a:r>
            <a:endParaRPr lang="en-US" dirty="0"/>
          </a:p>
        </p:txBody>
      </p:sp>
      <p:sp>
        <p:nvSpPr>
          <p:cNvPr id="3" name="Content Placeholder 2"/>
          <p:cNvSpPr>
            <a:spLocks noGrp="1"/>
          </p:cNvSpPr>
          <p:nvPr>
            <p:ph idx="1"/>
          </p:nvPr>
        </p:nvSpPr>
        <p:spPr/>
        <p:txBody>
          <a:bodyPr/>
          <a:lstStyle/>
          <a:p>
            <a:endParaRPr lang="en-US"/>
          </a:p>
        </p:txBody>
      </p:sp>
      <p:sp>
        <p:nvSpPr>
          <p:cNvPr id="6" name="Footer Placeholder 5"/>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E82B649-9E62-D04D-8142-E7B3662BE548}" type="slidenum">
              <a:rPr lang="en-US" smtClean="0">
                <a:solidFill>
                  <a:prstClr val="black">
                    <a:tint val="75000"/>
                  </a:prstClr>
                </a:solidFill>
              </a:rPr>
              <a:pPr/>
              <a:t>28</a:t>
            </a:fld>
            <a:endParaRPr lang="en-US" dirty="0">
              <a:solidFill>
                <a:prstClr val="black">
                  <a:tint val="75000"/>
                </a:prstClr>
              </a:solidFill>
            </a:endParaRPr>
          </a:p>
        </p:txBody>
      </p:sp>
    </p:spTree>
    <p:extLst>
      <p:ext uri="{BB962C8B-B14F-4D97-AF65-F5344CB8AC3E}">
        <p14:creationId xmlns:p14="http://schemas.microsoft.com/office/powerpoint/2010/main" val="32236107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towerhall_towerlawn fad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043143" cy="6858000"/>
          </a:xfrm>
          <a:prstGeom prst="rect">
            <a:avLst/>
          </a:prstGeom>
        </p:spPr>
      </p:pic>
      <p:sp>
        <p:nvSpPr>
          <p:cNvPr id="3" name="Subtitle 2"/>
          <p:cNvSpPr>
            <a:spLocks noGrp="1"/>
          </p:cNvSpPr>
          <p:nvPr>
            <p:ph type="subTitle" idx="1"/>
          </p:nvPr>
        </p:nvSpPr>
        <p:spPr>
          <a:xfrm>
            <a:off x="6513067" y="4763385"/>
            <a:ext cx="4473647" cy="1862441"/>
          </a:xfrm>
        </p:spPr>
        <p:txBody>
          <a:bodyPr>
            <a:noAutofit/>
          </a:bodyPr>
          <a:lstStyle/>
          <a:p>
            <a:pPr algn="r"/>
            <a:r>
              <a:rPr lang="en-US" sz="2000" dirty="0" smtClean="0">
                <a:latin typeface="Arial"/>
                <a:cs typeface="Arial"/>
              </a:rPr>
              <a:t>Stacey Knapp and </a:t>
            </a:r>
            <a:r>
              <a:rPr lang="en-US" sz="2000" dirty="0">
                <a:latin typeface="Arial"/>
                <a:cs typeface="Arial"/>
              </a:rPr>
              <a:t>Elizabeth Tu</a:t>
            </a:r>
          </a:p>
          <a:p>
            <a:pPr algn="r"/>
            <a:r>
              <a:rPr lang="en-US" sz="2000" dirty="0">
                <a:latin typeface="Arial"/>
                <a:cs typeface="Arial"/>
              </a:rPr>
              <a:t>San José State University </a:t>
            </a:r>
          </a:p>
          <a:p>
            <a:pPr algn="r"/>
            <a:r>
              <a:rPr lang="en-US" sz="2000" dirty="0" smtClean="0">
                <a:latin typeface="Arial"/>
                <a:cs typeface="Arial"/>
              </a:rPr>
              <a:t>December, 2014</a:t>
            </a:r>
            <a:endParaRPr lang="en-US" sz="2000" dirty="0">
              <a:latin typeface="Arial"/>
              <a:cs typeface="Arial"/>
            </a:endParaRPr>
          </a:p>
        </p:txBody>
      </p:sp>
      <p:sp>
        <p:nvSpPr>
          <p:cNvPr id="2" name="Title 1"/>
          <p:cNvSpPr>
            <a:spLocks noGrp="1"/>
          </p:cNvSpPr>
          <p:nvPr>
            <p:ph type="ctrTitle"/>
          </p:nvPr>
        </p:nvSpPr>
        <p:spPr>
          <a:xfrm>
            <a:off x="4918250" y="397724"/>
            <a:ext cx="6068464" cy="2574076"/>
          </a:xfrm>
        </p:spPr>
        <p:txBody>
          <a:bodyPr>
            <a:normAutofit/>
          </a:bodyPr>
          <a:lstStyle/>
          <a:p>
            <a:pPr algn="r"/>
            <a:r>
              <a:rPr lang="en-US" sz="3600" dirty="0" smtClean="0">
                <a:solidFill>
                  <a:schemeClr val="tx2">
                    <a:lumMod val="75000"/>
                  </a:schemeClr>
                </a:solidFill>
                <a:latin typeface="Arial" panose="020B0604020202020204" pitchFamily="34" charset="0"/>
                <a:cs typeface="Arial" panose="020B0604020202020204" pitchFamily="34" charset="0"/>
              </a:rPr>
              <a:t>What Do Students Say about Viewing Live Speaker vs. Videos with Closed Captions</a:t>
            </a:r>
            <a:endParaRPr lang="en-US" sz="3600" dirty="0">
              <a:solidFill>
                <a:schemeClr val="tx2">
                  <a:lumMod val="75000"/>
                </a:schemeClr>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DRAFT San Jose State University </a:t>
            </a:r>
            <a:endParaRPr lang="en-US"/>
          </a:p>
        </p:txBody>
      </p:sp>
      <p:sp>
        <p:nvSpPr>
          <p:cNvPr id="5" name="Slide Number Placeholder 4"/>
          <p:cNvSpPr>
            <a:spLocks noGrp="1"/>
          </p:cNvSpPr>
          <p:nvPr>
            <p:ph type="sldNum" sz="quarter" idx="12"/>
          </p:nvPr>
        </p:nvSpPr>
        <p:spPr/>
        <p:txBody>
          <a:bodyPr/>
          <a:lstStyle/>
          <a:p>
            <a:fld id="{A867B636-42EB-4912-BF9B-E806989AD012}" type="slidenum">
              <a:rPr lang="en-US" smtClean="0"/>
              <a:t>29</a:t>
            </a:fld>
            <a:endParaRPr lang="en-US"/>
          </a:p>
        </p:txBody>
      </p:sp>
    </p:spTree>
    <p:extLst>
      <p:ext uri="{BB962C8B-B14F-4D97-AF65-F5344CB8AC3E}">
        <p14:creationId xmlns:p14="http://schemas.microsoft.com/office/powerpoint/2010/main" val="21599471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48969"/>
            <a:ext cx="8467860" cy="1119641"/>
          </a:xfrm>
        </p:spPr>
        <p:txBody>
          <a:bodyPr>
            <a:normAutofit fontScale="90000"/>
          </a:bodyPr>
          <a:lstStyle/>
          <a:p>
            <a:r>
              <a:rPr lang="en-US" dirty="0" err="1" smtClean="0"/>
              <a:t>GreenTalk</a:t>
            </a:r>
            <a:r>
              <a:rPr lang="en-US" dirty="0" smtClean="0"/>
              <a:t> Speaker Series</a:t>
            </a:r>
            <a:br>
              <a:rPr lang="en-US" dirty="0" smtClean="0"/>
            </a:br>
            <a:r>
              <a:rPr lang="en-US" dirty="0" smtClean="0"/>
              <a:t>Success Story at SJSU</a:t>
            </a:r>
            <a:endParaRPr lang="en-US" sz="2700" i="1" dirty="0"/>
          </a:p>
        </p:txBody>
      </p:sp>
      <p:sp>
        <p:nvSpPr>
          <p:cNvPr id="3" name="Content Placeholder 2"/>
          <p:cNvSpPr>
            <a:spLocks noGrp="1"/>
          </p:cNvSpPr>
          <p:nvPr>
            <p:ph idx="1"/>
          </p:nvPr>
        </p:nvSpPr>
        <p:spPr>
          <a:xfrm>
            <a:off x="609601" y="1680426"/>
            <a:ext cx="8822739" cy="4445738"/>
          </a:xfrm>
        </p:spPr>
        <p:txBody>
          <a:bodyPr>
            <a:normAutofit fontScale="85000" lnSpcReduction="10000"/>
          </a:bodyPr>
          <a:lstStyle/>
          <a:p>
            <a:r>
              <a:rPr lang="en-US" dirty="0" smtClean="0"/>
              <a:t>All Engineering students are required to take the 100W course and attend the Green Talk guest speaker series </a:t>
            </a:r>
          </a:p>
          <a:p>
            <a:endParaRPr lang="en-US" dirty="0"/>
          </a:p>
          <a:p>
            <a:r>
              <a:rPr lang="en-US" dirty="0" err="1" smtClean="0"/>
              <a:t>GreenTalk</a:t>
            </a:r>
            <a:r>
              <a:rPr lang="en-US" dirty="0" smtClean="0"/>
              <a:t> lectures feature practicing </a:t>
            </a:r>
            <a:r>
              <a:rPr lang="en-US" dirty="0"/>
              <a:t>engineers, scientists, and technical experts </a:t>
            </a:r>
            <a:r>
              <a:rPr lang="en-US" dirty="0" smtClean="0"/>
              <a:t>who deliver </a:t>
            </a:r>
            <a:r>
              <a:rPr lang="en-US" dirty="0"/>
              <a:t>up-to-date briefings on how </a:t>
            </a:r>
            <a:r>
              <a:rPr lang="en-US" dirty="0" smtClean="0"/>
              <a:t>they </a:t>
            </a:r>
            <a:r>
              <a:rPr lang="en-US" dirty="0"/>
              <a:t>deal with environmental </a:t>
            </a:r>
            <a:r>
              <a:rPr lang="en-US" dirty="0" smtClean="0"/>
              <a:t>issues </a:t>
            </a:r>
          </a:p>
          <a:p>
            <a:pPr marL="0" indent="0">
              <a:buNone/>
            </a:pPr>
            <a:endParaRPr lang="en-US" dirty="0" smtClean="0"/>
          </a:p>
          <a:p>
            <a:r>
              <a:rPr lang="en-US" dirty="0" smtClean="0"/>
              <a:t>The live lecture series is held in the Engineering Auditorium; students enrolled in evening sections have to view recorded versions of the talks on DVD</a:t>
            </a: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E82B649-9E62-D04D-8142-E7B3662BE548}" type="slidenum">
              <a:rPr lang="en-US" smtClean="0">
                <a:solidFill>
                  <a:prstClr val="black">
                    <a:tint val="75000"/>
                  </a:prstClr>
                </a:solidFill>
              </a:rPr>
              <a:pPr/>
              <a:t>3</a:t>
            </a:fld>
            <a:endParaRPr lang="en-US" dirty="0">
              <a:solidFill>
                <a:prstClr val="black">
                  <a:tint val="75000"/>
                </a:prstClr>
              </a:solidFill>
            </a:endParaRPr>
          </a:p>
        </p:txBody>
      </p:sp>
    </p:spTree>
    <p:extLst>
      <p:ext uri="{BB962C8B-B14F-4D97-AF65-F5344CB8AC3E}">
        <p14:creationId xmlns:p14="http://schemas.microsoft.com/office/powerpoint/2010/main" val="339327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07458" cy="1143000"/>
          </a:xfrm>
        </p:spPr>
        <p:txBody>
          <a:bodyPr/>
          <a:lstStyle/>
          <a:p>
            <a:r>
              <a:rPr lang="en-US" dirty="0" smtClean="0"/>
              <a:t>Agenda</a:t>
            </a:r>
            <a:endParaRPr lang="en-US" dirty="0"/>
          </a:p>
        </p:txBody>
      </p:sp>
      <p:sp>
        <p:nvSpPr>
          <p:cNvPr id="3" name="Content Placeholder 2"/>
          <p:cNvSpPr>
            <a:spLocks noGrp="1"/>
          </p:cNvSpPr>
          <p:nvPr>
            <p:ph idx="1"/>
          </p:nvPr>
        </p:nvSpPr>
        <p:spPr>
          <a:xfrm>
            <a:off x="803330" y="1624013"/>
            <a:ext cx="6770950" cy="4525963"/>
          </a:xfrm>
        </p:spPr>
        <p:txBody>
          <a:bodyPr>
            <a:normAutofit lnSpcReduction="10000"/>
          </a:bodyPr>
          <a:lstStyle/>
          <a:p>
            <a:pPr>
              <a:buFont typeface="Wingdings" charset="2"/>
              <a:buChar char="§"/>
              <a:tabLst>
                <a:tab pos="339725" algn="l"/>
              </a:tabLst>
            </a:pPr>
            <a:r>
              <a:rPr lang="en-US" sz="2800" dirty="0" smtClean="0"/>
              <a:t>The Background</a:t>
            </a:r>
            <a:endParaRPr lang="en-US" sz="2800" dirty="0"/>
          </a:p>
          <a:p>
            <a:pPr>
              <a:buFont typeface="Wingdings" charset="2"/>
              <a:buChar char="§"/>
              <a:tabLst>
                <a:tab pos="339725" algn="l"/>
              </a:tabLst>
            </a:pPr>
            <a:r>
              <a:rPr lang="en-US" sz="2800" dirty="0" smtClean="0"/>
              <a:t>Who are the students?</a:t>
            </a:r>
            <a:endParaRPr lang="en-US" sz="2800" dirty="0"/>
          </a:p>
          <a:p>
            <a:pPr>
              <a:buFont typeface="Wingdings" charset="2"/>
              <a:buChar char="§"/>
              <a:tabLst>
                <a:tab pos="339725" algn="l"/>
              </a:tabLst>
            </a:pPr>
            <a:r>
              <a:rPr lang="en-US" sz="2800" dirty="0" smtClean="0"/>
              <a:t>Is </a:t>
            </a:r>
            <a:r>
              <a:rPr lang="en-US" sz="2800" dirty="0"/>
              <a:t>video option important?</a:t>
            </a:r>
          </a:p>
          <a:p>
            <a:pPr>
              <a:buFont typeface="Wingdings" charset="2"/>
              <a:buChar char="§"/>
              <a:tabLst>
                <a:tab pos="339725" algn="l"/>
              </a:tabLst>
            </a:pPr>
            <a:r>
              <a:rPr lang="en-US" sz="2800" dirty="0"/>
              <a:t>V</a:t>
            </a:r>
            <a:r>
              <a:rPr lang="en-US" sz="2800" dirty="0" smtClean="0"/>
              <a:t>iewing preference: </a:t>
            </a:r>
            <a:r>
              <a:rPr lang="en-US" sz="2800" dirty="0"/>
              <a:t>c</a:t>
            </a:r>
            <a:r>
              <a:rPr lang="en-US" sz="2800" dirty="0" smtClean="0"/>
              <a:t>losed captioned vs. no captions</a:t>
            </a:r>
            <a:endParaRPr lang="en-US" sz="2800" dirty="0"/>
          </a:p>
          <a:p>
            <a:pPr>
              <a:buFont typeface="Wingdings" charset="2"/>
              <a:buChar char="§"/>
              <a:tabLst>
                <a:tab pos="339725" algn="l"/>
              </a:tabLst>
            </a:pPr>
            <a:r>
              <a:rPr lang="en-US" sz="2800" dirty="0" smtClean="0"/>
              <a:t>Is </a:t>
            </a:r>
            <a:r>
              <a:rPr lang="en-US" sz="2800" dirty="0"/>
              <a:t>c</a:t>
            </a:r>
            <a:r>
              <a:rPr lang="en-US" sz="2800" dirty="0" smtClean="0"/>
              <a:t>losed </a:t>
            </a:r>
            <a:r>
              <a:rPr lang="en-US" sz="2800" dirty="0"/>
              <a:t>c</a:t>
            </a:r>
            <a:r>
              <a:rPr lang="en-US" sz="2800" dirty="0" smtClean="0"/>
              <a:t>aptioning important?</a:t>
            </a:r>
          </a:p>
          <a:p>
            <a:pPr>
              <a:buFont typeface="Wingdings" charset="2"/>
              <a:buChar char="§"/>
              <a:tabLst>
                <a:tab pos="339725" algn="l"/>
              </a:tabLst>
            </a:pPr>
            <a:r>
              <a:rPr lang="en-US" sz="2800" dirty="0">
                <a:solidFill>
                  <a:srgbClr val="000000"/>
                </a:solidFill>
              </a:rPr>
              <a:t>Why </a:t>
            </a:r>
            <a:r>
              <a:rPr lang="en-US" sz="2800" dirty="0" smtClean="0">
                <a:solidFill>
                  <a:srgbClr val="000000"/>
                </a:solidFill>
              </a:rPr>
              <a:t>students find closed captions helpful </a:t>
            </a:r>
          </a:p>
          <a:p>
            <a:pPr>
              <a:buFont typeface="Wingdings" charset="2"/>
              <a:buChar char="§"/>
              <a:tabLst>
                <a:tab pos="339725" algn="l"/>
              </a:tabLst>
            </a:pPr>
            <a:r>
              <a:rPr lang="en-US" sz="2800" dirty="0"/>
              <a:t>Why </a:t>
            </a:r>
            <a:r>
              <a:rPr lang="en-US" sz="2800" dirty="0" smtClean="0"/>
              <a:t>students prefer </a:t>
            </a:r>
            <a:r>
              <a:rPr lang="en-US" sz="2800" dirty="0"/>
              <a:t/>
            </a:r>
            <a:br>
              <a:rPr lang="en-US" sz="2800" dirty="0"/>
            </a:br>
            <a:r>
              <a:rPr lang="en-US" sz="2800" dirty="0" smtClean="0"/>
              <a:t>live-speaker presentation</a:t>
            </a:r>
            <a:endParaRPr lang="en-US" sz="2800" dirty="0"/>
          </a:p>
        </p:txBody>
      </p:sp>
      <p:sp>
        <p:nvSpPr>
          <p:cNvPr id="4" name="Footer Placeholder 3"/>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4E82B649-9E62-D04D-8142-E7B3662BE548}" type="slidenum">
              <a:rPr lang="en-US" smtClean="0">
                <a:solidFill>
                  <a:prstClr val="black">
                    <a:tint val="75000"/>
                  </a:prstClr>
                </a:solidFill>
              </a:rPr>
              <a:pPr/>
              <a:t>30</a:t>
            </a:fld>
            <a:endParaRPr lang="en-US" dirty="0">
              <a:solidFill>
                <a:prstClr val="black">
                  <a:tint val="75000"/>
                </a:prstClr>
              </a:solidFill>
            </a:endParaRPr>
          </a:p>
        </p:txBody>
      </p:sp>
    </p:spTree>
    <p:extLst>
      <p:ext uri="{BB962C8B-B14F-4D97-AF65-F5344CB8AC3E}">
        <p14:creationId xmlns:p14="http://schemas.microsoft.com/office/powerpoint/2010/main" val="39217454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477250" cy="1143000"/>
          </a:xfrm>
        </p:spPr>
        <p:txBody>
          <a:bodyPr/>
          <a:lstStyle/>
          <a:p>
            <a:r>
              <a:rPr lang="en-US" dirty="0" smtClean="0"/>
              <a:t>The Background</a:t>
            </a:r>
            <a:endParaRPr lang="en-US" dirty="0"/>
          </a:p>
        </p:txBody>
      </p:sp>
      <p:sp>
        <p:nvSpPr>
          <p:cNvPr id="3" name="Content Placeholder 2"/>
          <p:cNvSpPr>
            <a:spLocks noGrp="1"/>
          </p:cNvSpPr>
          <p:nvPr>
            <p:ph idx="1"/>
          </p:nvPr>
        </p:nvSpPr>
        <p:spPr>
          <a:xfrm>
            <a:off x="609600" y="1417638"/>
            <a:ext cx="8477250" cy="4971080"/>
          </a:xfrm>
        </p:spPr>
        <p:txBody>
          <a:bodyPr>
            <a:normAutofit fontScale="55000" lnSpcReduction="20000"/>
          </a:bodyPr>
          <a:lstStyle/>
          <a:p>
            <a:r>
              <a:rPr lang="en-US" dirty="0"/>
              <a:t>During the Fall 2014 semester, SJSU’s Academic Technology unit (AT) and its Center for Faculty Development (CFD) began offering captioning or transcribing services at no cost to support faculty use of video/audio course materials in their teaching.</a:t>
            </a:r>
          </a:p>
          <a:p>
            <a:pPr marL="0" indent="0">
              <a:buNone/>
            </a:pPr>
            <a:endParaRPr lang="en-US" dirty="0"/>
          </a:p>
          <a:p>
            <a:r>
              <a:rPr lang="en-US" dirty="0"/>
              <a:t>A total of 21:53 hours of videos were transcribed by three student assistants to support nine courses, as well as a small number of non-teaching campus events. </a:t>
            </a:r>
            <a:br>
              <a:rPr lang="en-US" dirty="0"/>
            </a:br>
            <a:endParaRPr lang="en-US" dirty="0"/>
          </a:p>
          <a:p>
            <a:r>
              <a:rPr lang="en-US" dirty="0" smtClean="0"/>
              <a:t>This </a:t>
            </a:r>
            <a:r>
              <a:rPr lang="en-US" dirty="0"/>
              <a:t>presentation will focus on one of the nine courses, </a:t>
            </a:r>
            <a:r>
              <a:rPr lang="en-US" dirty="0" smtClean="0"/>
              <a:t>Engineering </a:t>
            </a:r>
            <a:r>
              <a:rPr lang="en-US" dirty="0"/>
              <a:t>100W, and the impact of adding closed captions to the </a:t>
            </a:r>
            <a:r>
              <a:rPr lang="en-US" dirty="0" err="1"/>
              <a:t>GreenTalk</a:t>
            </a:r>
            <a:r>
              <a:rPr lang="en-US" dirty="0"/>
              <a:t> series of 10 sessions.</a:t>
            </a:r>
          </a:p>
          <a:p>
            <a:pPr marL="0" indent="0">
              <a:buNone/>
            </a:pPr>
            <a:endParaRPr lang="en-US" dirty="0"/>
          </a:p>
          <a:p>
            <a:r>
              <a:rPr lang="en-US" dirty="0"/>
              <a:t>Each talk consisted of a 1-hour presentation by a live speaker, from 12noon to 1pm, on </a:t>
            </a:r>
            <a:r>
              <a:rPr lang="en-US" dirty="0" smtClean="0"/>
              <a:t>Wednesdays</a:t>
            </a:r>
            <a:r>
              <a:rPr lang="en-US" dirty="0"/>
              <a:t>.  These talks were recorded by the campus Media Service. </a:t>
            </a:r>
            <a:br>
              <a:rPr lang="en-US" dirty="0"/>
            </a:br>
            <a:endParaRPr lang="en-US" dirty="0"/>
          </a:p>
          <a:p>
            <a:r>
              <a:rPr lang="en-US" dirty="0"/>
              <a:t>A closed captioned version of each presentation was made available to students </a:t>
            </a:r>
            <a:r>
              <a:rPr lang="en-US" dirty="0" smtClean="0"/>
              <a:t>by </a:t>
            </a:r>
            <a:r>
              <a:rPr lang="en-US" dirty="0"/>
              <a:t>the following Wednesday at 6 pm.</a:t>
            </a:r>
            <a:br>
              <a:rPr lang="en-US" dirty="0"/>
            </a:br>
            <a:endParaRPr lang="en-US" dirty="0"/>
          </a:p>
          <a:p>
            <a:r>
              <a:rPr lang="en-US" dirty="0"/>
              <a:t>In early December, near the end of the course, students were asked to share their experiences in viewing live speakers and videos with closed captions</a:t>
            </a:r>
            <a:r>
              <a:rPr lang="en-US" dirty="0" smtClean="0"/>
              <a:t>.</a:t>
            </a:r>
            <a:endParaRPr lang="en-US" dirty="0"/>
          </a:p>
        </p:txBody>
      </p:sp>
      <p:sp>
        <p:nvSpPr>
          <p:cNvPr id="6" name="Footer Placeholder 5"/>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E82B649-9E62-D04D-8142-E7B3662BE548}" type="slidenum">
              <a:rPr lang="en-US" smtClean="0">
                <a:solidFill>
                  <a:prstClr val="black">
                    <a:tint val="75000"/>
                  </a:prstClr>
                </a:solidFill>
              </a:rPr>
              <a:pPr/>
              <a:t>31</a:t>
            </a:fld>
            <a:endParaRPr lang="en-US" dirty="0">
              <a:solidFill>
                <a:prstClr val="black">
                  <a:tint val="75000"/>
                </a:prstClr>
              </a:solidFill>
            </a:endParaRPr>
          </a:p>
        </p:txBody>
      </p:sp>
    </p:spTree>
    <p:extLst>
      <p:ext uri="{BB962C8B-B14F-4D97-AF65-F5344CB8AC3E}">
        <p14:creationId xmlns:p14="http://schemas.microsoft.com/office/powerpoint/2010/main" val="22159288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333232" cy="1143000"/>
          </a:xfrm>
        </p:spPr>
        <p:txBody>
          <a:bodyPr/>
          <a:lstStyle/>
          <a:p>
            <a:r>
              <a:rPr lang="en-US" dirty="0" smtClean="0"/>
              <a:t>Who are the ENGR 100W Students?</a:t>
            </a:r>
            <a:endParaRPr lang="en-US" dirty="0"/>
          </a:p>
        </p:txBody>
      </p:sp>
      <p:sp>
        <p:nvSpPr>
          <p:cNvPr id="3" name="Content Placeholder 2"/>
          <p:cNvSpPr>
            <a:spLocks noGrp="1"/>
          </p:cNvSpPr>
          <p:nvPr>
            <p:ph idx="1"/>
          </p:nvPr>
        </p:nvSpPr>
        <p:spPr>
          <a:xfrm>
            <a:off x="609600" y="1924049"/>
            <a:ext cx="8193437" cy="4306269"/>
          </a:xfrm>
        </p:spPr>
        <p:txBody>
          <a:bodyPr>
            <a:normAutofit/>
          </a:bodyPr>
          <a:lstStyle/>
          <a:p>
            <a:r>
              <a:rPr lang="en-US" dirty="0"/>
              <a:t>Their major/departments include:</a:t>
            </a:r>
          </a:p>
          <a:p>
            <a:pPr marL="457200" lvl="1" indent="0">
              <a:buNone/>
            </a:pPr>
            <a:r>
              <a:rPr lang="en-US" sz="3200" dirty="0"/>
              <a:t>mechanical engineering, aviation, computer engineering, material engineering, electronic engineer, software engineering, chemical and civil engineering, International &amp; Extended </a:t>
            </a:r>
            <a:r>
              <a:rPr lang="en-US" sz="3200" dirty="0" smtClean="0"/>
              <a:t>Studies</a:t>
            </a:r>
          </a:p>
          <a:p>
            <a:pPr lvl="1"/>
            <a:endParaRPr lang="en-US" dirty="0"/>
          </a:p>
          <a:p>
            <a:pPr marL="457200" lvl="1" indent="0">
              <a:buNone/>
            </a:pPr>
            <a:endParaRPr lang="en-US" dirty="0"/>
          </a:p>
        </p:txBody>
      </p:sp>
      <p:sp>
        <p:nvSpPr>
          <p:cNvPr id="6" name="Footer Placeholder 5"/>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E82B649-9E62-D04D-8142-E7B3662BE548}" type="slidenum">
              <a:rPr lang="en-US" smtClean="0">
                <a:solidFill>
                  <a:prstClr val="black">
                    <a:tint val="75000"/>
                  </a:prstClr>
                </a:solidFill>
              </a:rPr>
              <a:pPr/>
              <a:t>32</a:t>
            </a:fld>
            <a:endParaRPr lang="en-US" dirty="0">
              <a:solidFill>
                <a:prstClr val="black">
                  <a:tint val="75000"/>
                </a:prstClr>
              </a:solidFill>
            </a:endParaRPr>
          </a:p>
        </p:txBody>
      </p:sp>
    </p:spTree>
    <p:extLst>
      <p:ext uri="{BB962C8B-B14F-4D97-AF65-F5344CB8AC3E}">
        <p14:creationId xmlns:p14="http://schemas.microsoft.com/office/powerpoint/2010/main" val="38529212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672945" cy="1143000"/>
          </a:xfrm>
        </p:spPr>
        <p:txBody>
          <a:bodyPr>
            <a:normAutofit fontScale="90000"/>
          </a:bodyPr>
          <a:lstStyle/>
          <a:p>
            <a:r>
              <a:rPr lang="en-US" dirty="0" smtClean="0"/>
              <a:t>Questions about Video Usage (Survey #1)</a:t>
            </a:r>
            <a:endParaRPr lang="en-US" dirty="0"/>
          </a:p>
        </p:txBody>
      </p:sp>
      <p:sp>
        <p:nvSpPr>
          <p:cNvPr id="3" name="Content Placeholder 2"/>
          <p:cNvSpPr>
            <a:spLocks noGrp="1"/>
          </p:cNvSpPr>
          <p:nvPr>
            <p:ph idx="1"/>
          </p:nvPr>
        </p:nvSpPr>
        <p:spPr>
          <a:xfrm>
            <a:off x="477413" y="1456852"/>
            <a:ext cx="8666587" cy="4525963"/>
          </a:xfrm>
        </p:spPr>
        <p:txBody>
          <a:bodyPr>
            <a:normAutofit/>
          </a:bodyPr>
          <a:lstStyle/>
          <a:p>
            <a:pPr>
              <a:buFont typeface="Wingdings" panose="05000000000000000000" pitchFamily="2" charset="2"/>
              <a:buChar char="§"/>
            </a:pPr>
            <a:r>
              <a:rPr lang="en-US" sz="2800" dirty="0" smtClean="0"/>
              <a:t>Course formats</a:t>
            </a:r>
          </a:p>
          <a:p>
            <a:pPr lvl="1"/>
            <a:r>
              <a:rPr lang="en-US" sz="2400" dirty="0" smtClean="0"/>
              <a:t> Face-to-face vs. Hybrid vs. Online</a:t>
            </a:r>
            <a:endParaRPr lang="en-US" sz="2400" dirty="0"/>
          </a:p>
          <a:p>
            <a:pPr>
              <a:buFont typeface="Wingdings" panose="05000000000000000000" pitchFamily="2" charset="2"/>
              <a:buChar char="§"/>
            </a:pPr>
            <a:r>
              <a:rPr lang="en-US" sz="2800" dirty="0"/>
              <a:t>How </a:t>
            </a:r>
            <a:r>
              <a:rPr lang="en-US" sz="2800" dirty="0" smtClean="0"/>
              <a:t>are </a:t>
            </a:r>
            <a:r>
              <a:rPr lang="en-US" sz="2800" dirty="0"/>
              <a:t>videos used in their teaching?  </a:t>
            </a:r>
          </a:p>
          <a:p>
            <a:pPr lvl="1"/>
            <a:r>
              <a:rPr lang="en-US" sz="2400" dirty="0" smtClean="0"/>
              <a:t>In </a:t>
            </a:r>
            <a:r>
              <a:rPr lang="en-US" sz="2400" dirty="0"/>
              <a:t>Class vs. Outside of Class</a:t>
            </a:r>
          </a:p>
          <a:p>
            <a:r>
              <a:rPr lang="en-US" sz="2800" dirty="0"/>
              <a:t>What type of video content do faculty use? </a:t>
            </a:r>
          </a:p>
          <a:p>
            <a:r>
              <a:rPr lang="en-US" sz="2800" dirty="0"/>
              <a:t>What are the reasons for NOT showing/assigning </a:t>
            </a:r>
            <a:r>
              <a:rPr lang="en-US" sz="2800" dirty="0" smtClean="0"/>
              <a:t> videos </a:t>
            </a:r>
            <a:r>
              <a:rPr lang="en-US" sz="2800" dirty="0"/>
              <a:t>in teaching? </a:t>
            </a:r>
          </a:p>
          <a:p>
            <a:r>
              <a:rPr lang="en-US" sz="2800" dirty="0">
                <a:solidFill>
                  <a:srgbClr val="FF61AF"/>
                </a:solidFill>
              </a:rPr>
              <a:t>What proportion of the videos are captioned? </a:t>
            </a:r>
            <a:endParaRPr lang="en-US" sz="2800" dirty="0" smtClean="0">
              <a:solidFill>
                <a:srgbClr val="FF61AF"/>
              </a:solidFill>
            </a:endParaRPr>
          </a:p>
          <a:p>
            <a:pPr lvl="1"/>
            <a:r>
              <a:rPr lang="en-US" sz="2400" dirty="0" smtClean="0">
                <a:solidFill>
                  <a:srgbClr val="FF61AF"/>
                </a:solidFill>
              </a:rPr>
              <a:t>55% (in-class) and 62% (outside of class)</a:t>
            </a:r>
            <a:endParaRPr lang="en-US" sz="2400" dirty="0">
              <a:solidFill>
                <a:srgbClr val="FF61AF"/>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DRAFT San Jose State University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E82B649-9E62-D04D-8142-E7B3662BE548}" type="slidenum">
              <a:rPr lang="en-US" smtClean="0">
                <a:solidFill>
                  <a:prstClr val="black">
                    <a:tint val="75000"/>
                  </a:prstClr>
                </a:solidFill>
              </a:rPr>
              <a:pPr/>
              <a:t>33</a:t>
            </a:fld>
            <a:endParaRPr lang="en-US" dirty="0">
              <a:solidFill>
                <a:prstClr val="black">
                  <a:tint val="75000"/>
                </a:prstClr>
              </a:solidFill>
            </a:endParaRPr>
          </a:p>
        </p:txBody>
      </p:sp>
    </p:spTree>
    <p:extLst>
      <p:ext uri="{BB962C8B-B14F-4D97-AF65-F5344CB8AC3E}">
        <p14:creationId xmlns:p14="http://schemas.microsoft.com/office/powerpoint/2010/main" val="42565729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 calcmode="lin" valueType="num">
                                      <p:cBhvr>
                                        <p:cTn id="3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4" dur="500"/>
                                        <p:tgtEl>
                                          <p:spTgt spid="3">
                                            <p:txEl>
                                              <p:pRg st="6" end="6"/>
                                            </p:txEl>
                                          </p:spTgt>
                                        </p:tgtEl>
                                      </p:cBhvr>
                                    </p:animEffect>
                                  </p:childTnLst>
                                </p:cTn>
                              </p:par>
                              <p:par>
                                <p:cTn id="35" presetID="53" presetClass="entr" presetSubtype="16"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p:cTn id="3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3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38"/>
            <a:ext cx="6303818" cy="1143000"/>
          </a:xfrm>
        </p:spPr>
        <p:txBody>
          <a:bodyPr>
            <a:normAutofit/>
          </a:bodyPr>
          <a:lstStyle/>
          <a:p>
            <a:r>
              <a:rPr lang="en-US" dirty="0" smtClean="0"/>
              <a:t>Course Formats</a:t>
            </a:r>
            <a:endParaRPr lang="en-US" dirty="0"/>
          </a:p>
        </p:txBody>
      </p:sp>
      <p:sp>
        <p:nvSpPr>
          <p:cNvPr id="3" name="Content Placeholder 2"/>
          <p:cNvSpPr>
            <a:spLocks noGrp="1"/>
          </p:cNvSpPr>
          <p:nvPr>
            <p:ph idx="1"/>
          </p:nvPr>
        </p:nvSpPr>
        <p:spPr>
          <a:xfrm>
            <a:off x="886692" y="1624013"/>
            <a:ext cx="6295769" cy="4525963"/>
          </a:xfrm>
        </p:spPr>
        <p:txBody>
          <a:bodyPr>
            <a:normAutofit fontScale="92500" lnSpcReduction="10000"/>
          </a:bodyPr>
          <a:lstStyle/>
          <a:p>
            <a:pPr>
              <a:buFont typeface="Wingdings" panose="05000000000000000000" pitchFamily="2" charset="2"/>
              <a:buChar char="§"/>
            </a:pPr>
            <a:r>
              <a:rPr lang="en-US" dirty="0" smtClean="0"/>
              <a:t>Over </a:t>
            </a:r>
            <a:r>
              <a:rPr lang="en-US" dirty="0"/>
              <a:t>90% </a:t>
            </a:r>
            <a:r>
              <a:rPr lang="en-US" dirty="0" smtClean="0"/>
              <a:t>of faculty are </a:t>
            </a:r>
            <a:r>
              <a:rPr lang="en-US" dirty="0"/>
              <a:t>teaching at least one class </a:t>
            </a:r>
            <a:r>
              <a:rPr lang="en-US" dirty="0" err="1" smtClean="0"/>
              <a:t>FACE-to-FACE</a:t>
            </a:r>
            <a:endParaRPr lang="en-US" dirty="0" smtClean="0"/>
          </a:p>
          <a:p>
            <a:pPr>
              <a:buFont typeface="Wingdings" panose="05000000000000000000" pitchFamily="2" charset="2"/>
              <a:buChar char="§"/>
            </a:pPr>
            <a:endParaRPr lang="en-US" dirty="0"/>
          </a:p>
          <a:p>
            <a:pPr>
              <a:buFont typeface="Wingdings" panose="05000000000000000000" pitchFamily="2" charset="2"/>
              <a:buChar char="§"/>
            </a:pPr>
            <a:r>
              <a:rPr lang="en-US" dirty="0" smtClean="0"/>
              <a:t>Over </a:t>
            </a:r>
            <a:r>
              <a:rPr lang="en-US" dirty="0"/>
              <a:t>35% are teaching at least one </a:t>
            </a:r>
            <a:r>
              <a:rPr lang="en-US" dirty="0" smtClean="0"/>
              <a:t>class in HYBRID format (both in person and online instruction)</a:t>
            </a:r>
          </a:p>
          <a:p>
            <a:pPr>
              <a:buFont typeface="Wingdings" panose="05000000000000000000" pitchFamily="2" charset="2"/>
              <a:buChar char="§"/>
            </a:pPr>
            <a:endParaRPr lang="en-US" dirty="0"/>
          </a:p>
          <a:p>
            <a:pPr>
              <a:buFont typeface="Wingdings" panose="05000000000000000000" pitchFamily="2" charset="2"/>
              <a:buChar char="§"/>
            </a:pPr>
            <a:r>
              <a:rPr lang="en-US" dirty="0" smtClean="0"/>
              <a:t>Approximately </a:t>
            </a:r>
            <a:r>
              <a:rPr lang="en-US" dirty="0"/>
              <a:t>14% are teaching at least one </a:t>
            </a:r>
            <a:r>
              <a:rPr lang="en-US" dirty="0" smtClean="0"/>
              <a:t>class fully ONLINE</a:t>
            </a:r>
            <a:endParaRPr lang="en-US" dirty="0"/>
          </a:p>
        </p:txBody>
      </p:sp>
      <p:sp>
        <p:nvSpPr>
          <p:cNvPr id="4" name="Footer Placeholder 3"/>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E82B649-9E62-D04D-8142-E7B3662BE548}" type="slidenum">
              <a:rPr lang="en-US" smtClean="0">
                <a:solidFill>
                  <a:prstClr val="black">
                    <a:tint val="75000"/>
                  </a:prstClr>
                </a:solidFill>
              </a:rPr>
              <a:pPr/>
              <a:t>34</a:t>
            </a:fld>
            <a:endParaRPr lang="en-US" dirty="0">
              <a:solidFill>
                <a:prstClr val="black">
                  <a:tint val="75000"/>
                </a:prstClr>
              </a:solidFill>
            </a:endParaRPr>
          </a:p>
        </p:txBody>
      </p:sp>
    </p:spTree>
    <p:extLst>
      <p:ext uri="{BB962C8B-B14F-4D97-AF65-F5344CB8AC3E}">
        <p14:creationId xmlns:p14="http://schemas.microsoft.com/office/powerpoint/2010/main" val="38795536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6594764" cy="1143000"/>
          </a:xfrm>
        </p:spPr>
        <p:txBody>
          <a:bodyPr>
            <a:normAutofit/>
          </a:bodyPr>
          <a:lstStyle/>
          <a:p>
            <a:r>
              <a:rPr lang="en-US" dirty="0" smtClean="0"/>
              <a:t>Video Usage</a:t>
            </a:r>
            <a:endParaRPr lang="en-US" dirty="0"/>
          </a:p>
        </p:txBody>
      </p:sp>
      <p:sp>
        <p:nvSpPr>
          <p:cNvPr id="3" name="Content Placeholder 2"/>
          <p:cNvSpPr>
            <a:spLocks noGrp="1"/>
          </p:cNvSpPr>
          <p:nvPr>
            <p:ph idx="1"/>
          </p:nvPr>
        </p:nvSpPr>
        <p:spPr>
          <a:xfrm>
            <a:off x="1087413" y="1613190"/>
            <a:ext cx="6156373" cy="4525963"/>
          </a:xfrm>
        </p:spPr>
        <p:txBody>
          <a:bodyPr>
            <a:normAutofit fontScale="92500" lnSpcReduction="20000"/>
          </a:bodyPr>
          <a:lstStyle/>
          <a:p>
            <a:pPr>
              <a:buFont typeface="Wingdings" charset="2"/>
              <a:buChar char="§"/>
            </a:pPr>
            <a:r>
              <a:rPr lang="en-US" dirty="0"/>
              <a:t>83% of respondents </a:t>
            </a:r>
            <a:r>
              <a:rPr lang="en-US" dirty="0" smtClean="0"/>
              <a:t>reported </a:t>
            </a:r>
            <a:r>
              <a:rPr lang="en-US" dirty="0"/>
              <a:t>using videos during class </a:t>
            </a:r>
            <a:r>
              <a:rPr lang="en-US" dirty="0" smtClean="0"/>
              <a:t>time</a:t>
            </a:r>
          </a:p>
          <a:p>
            <a:pPr>
              <a:buFont typeface="Wingdings" charset="2"/>
              <a:buChar char="§"/>
            </a:pPr>
            <a:endParaRPr lang="en-US" dirty="0"/>
          </a:p>
          <a:p>
            <a:pPr>
              <a:buFont typeface="Wingdings" charset="2"/>
              <a:buChar char="§"/>
            </a:pPr>
            <a:r>
              <a:rPr lang="en-US" dirty="0" smtClean="0"/>
              <a:t>57</a:t>
            </a:r>
            <a:r>
              <a:rPr lang="en-US" dirty="0"/>
              <a:t>% reported assigning videos  for viewing outside of </a:t>
            </a:r>
            <a:r>
              <a:rPr lang="en-US" dirty="0" smtClean="0"/>
              <a:t>class</a:t>
            </a:r>
            <a:endParaRPr lang="en-US" dirty="0"/>
          </a:p>
          <a:p>
            <a:pPr marL="0" indent="0">
              <a:buNone/>
            </a:pPr>
            <a:endParaRPr lang="en-US" dirty="0" smtClean="0">
              <a:latin typeface="Arial"/>
              <a:cs typeface="Arial"/>
            </a:endParaRPr>
          </a:p>
          <a:p>
            <a:pPr marL="0" indent="0">
              <a:buNone/>
            </a:pPr>
            <a:r>
              <a:rPr lang="en-US" i="1" dirty="0" smtClean="0">
                <a:latin typeface="Arial"/>
                <a:cs typeface="Arial"/>
              </a:rPr>
              <a:t>So</a:t>
            </a:r>
            <a:r>
              <a:rPr lang="en-US" i="1" dirty="0">
                <a:latin typeface="Arial"/>
                <a:cs typeface="Arial"/>
              </a:rPr>
              <a:t>, from the point of view of accessible instructional materials, attending to videos is </a:t>
            </a:r>
            <a:r>
              <a:rPr lang="en-US" i="1" dirty="0" smtClean="0">
                <a:latin typeface="Arial"/>
                <a:cs typeface="Arial"/>
              </a:rPr>
              <a:t>important.</a:t>
            </a:r>
            <a:endParaRPr lang="en-US" i="1" dirty="0">
              <a:latin typeface="Arial"/>
              <a:cs typeface="Aria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E82B649-9E62-D04D-8142-E7B3662BE548}" type="slidenum">
              <a:rPr lang="en-US" smtClean="0">
                <a:solidFill>
                  <a:prstClr val="black">
                    <a:tint val="75000"/>
                  </a:prstClr>
                </a:solidFill>
              </a:rPr>
              <a:pPr/>
              <a:t>35</a:t>
            </a:fld>
            <a:endParaRPr lang="en-US" dirty="0">
              <a:solidFill>
                <a:prstClr val="black">
                  <a:tint val="75000"/>
                </a:prstClr>
              </a:solidFill>
            </a:endParaRPr>
          </a:p>
        </p:txBody>
      </p:sp>
    </p:spTree>
    <p:extLst>
      <p:ext uri="{BB962C8B-B14F-4D97-AF65-F5344CB8AC3E}">
        <p14:creationId xmlns:p14="http://schemas.microsoft.com/office/powerpoint/2010/main" val="31106871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09600" y="274638"/>
            <a:ext cx="7416800" cy="1143000"/>
          </a:xfrm>
        </p:spPr>
        <p:txBody>
          <a:bodyPr>
            <a:noAutofit/>
          </a:bodyPr>
          <a:lstStyle/>
          <a:p>
            <a:r>
              <a:rPr lang="en-US" dirty="0"/>
              <a:t>Type of Video Content</a:t>
            </a:r>
          </a:p>
        </p:txBody>
      </p:sp>
      <p:sp>
        <p:nvSpPr>
          <p:cNvPr id="8" name="Content Placeholder 7"/>
          <p:cNvSpPr>
            <a:spLocks noGrp="1"/>
          </p:cNvSpPr>
          <p:nvPr>
            <p:ph idx="1"/>
          </p:nvPr>
        </p:nvSpPr>
        <p:spPr>
          <a:xfrm>
            <a:off x="1092673" y="1624013"/>
            <a:ext cx="6450653" cy="4525963"/>
          </a:xfrm>
        </p:spPr>
        <p:txBody>
          <a:bodyPr>
            <a:normAutofit fontScale="77500" lnSpcReduction="20000"/>
          </a:bodyPr>
          <a:lstStyle/>
          <a:p>
            <a:pPr marL="1196975" indent="-1196975">
              <a:lnSpc>
                <a:spcPct val="120000"/>
              </a:lnSpc>
              <a:spcBef>
                <a:spcPts val="0"/>
              </a:spcBef>
              <a:spcAft>
                <a:spcPts val="900"/>
              </a:spcAft>
              <a:buNone/>
              <a:tabLst>
                <a:tab pos="1196975" algn="l"/>
              </a:tabLst>
            </a:pPr>
            <a:r>
              <a:rPr lang="en-US" dirty="0" smtClean="0"/>
              <a:t>77% = 	Complex scenes (</a:t>
            </a:r>
            <a:r>
              <a:rPr lang="en-US" sz="3100" dirty="0"/>
              <a:t>many people, lots of action and conversation, etc.)</a:t>
            </a:r>
            <a:endParaRPr lang="en-US" sz="1500" dirty="0"/>
          </a:p>
          <a:p>
            <a:pPr marL="1196975" indent="-1196975">
              <a:lnSpc>
                <a:spcPct val="120000"/>
              </a:lnSpc>
              <a:spcBef>
                <a:spcPts val="0"/>
              </a:spcBef>
              <a:spcAft>
                <a:spcPts val="900"/>
              </a:spcAft>
              <a:buNone/>
              <a:tabLst>
                <a:tab pos="1196975" algn="l"/>
              </a:tabLst>
            </a:pPr>
            <a:r>
              <a:rPr lang="en-US" dirty="0" smtClean="0"/>
              <a:t>67% = 	“</a:t>
            </a:r>
            <a:r>
              <a:rPr lang="en-US" dirty="0"/>
              <a:t>Talking heads</a:t>
            </a:r>
            <a:r>
              <a:rPr lang="en-US" dirty="0" smtClean="0"/>
              <a:t>”</a:t>
            </a:r>
            <a:r>
              <a:rPr lang="en-US" dirty="0"/>
              <a:t> </a:t>
            </a:r>
            <a:r>
              <a:rPr lang="en-US" dirty="0" smtClean="0"/>
              <a:t>(one </a:t>
            </a:r>
            <a:r>
              <a:rPr lang="en-US" dirty="0"/>
              <a:t>person </a:t>
            </a:r>
            <a:r>
              <a:rPr lang="en-US" dirty="0" smtClean="0"/>
              <a:t>talking, etc.)</a:t>
            </a:r>
            <a:endParaRPr lang="en-US" sz="1500" dirty="0"/>
          </a:p>
          <a:p>
            <a:pPr marL="1196975" indent="-1196975">
              <a:lnSpc>
                <a:spcPct val="120000"/>
              </a:lnSpc>
              <a:spcBef>
                <a:spcPts val="0"/>
              </a:spcBef>
              <a:spcAft>
                <a:spcPts val="900"/>
              </a:spcAft>
              <a:buNone/>
              <a:tabLst>
                <a:tab pos="1196975" algn="l"/>
              </a:tabLst>
            </a:pPr>
            <a:r>
              <a:rPr lang="en-US" dirty="0" smtClean="0"/>
              <a:t>63% = 	Dialogues</a:t>
            </a:r>
            <a:r>
              <a:rPr lang="en-US" dirty="0"/>
              <a:t> </a:t>
            </a:r>
            <a:r>
              <a:rPr lang="en-US" dirty="0" smtClean="0"/>
              <a:t>(interviewer </a:t>
            </a:r>
            <a:r>
              <a:rPr lang="en-US" dirty="0"/>
              <a:t>and </a:t>
            </a:r>
            <a:r>
              <a:rPr lang="en-US" dirty="0" smtClean="0"/>
              <a:t>interviewee, etc.)</a:t>
            </a:r>
            <a:endParaRPr lang="en-US" sz="1500" dirty="0"/>
          </a:p>
          <a:p>
            <a:pPr marL="1196975" indent="-1196975">
              <a:lnSpc>
                <a:spcPct val="120000"/>
              </a:lnSpc>
              <a:spcBef>
                <a:spcPts val="0"/>
              </a:spcBef>
              <a:spcAft>
                <a:spcPts val="900"/>
              </a:spcAft>
              <a:buNone/>
              <a:tabLst>
                <a:tab pos="1196975" algn="l"/>
              </a:tabLst>
            </a:pPr>
            <a:r>
              <a:rPr lang="en-US" dirty="0" smtClean="0"/>
              <a:t>59% = 	Clips with </a:t>
            </a:r>
            <a:r>
              <a:rPr lang="en-US" dirty="0"/>
              <a:t>elaborate </a:t>
            </a:r>
            <a:r>
              <a:rPr lang="en-US" dirty="0" smtClean="0"/>
              <a:t>graphics</a:t>
            </a:r>
            <a:r>
              <a:rPr lang="en-US" dirty="0"/>
              <a:t> </a:t>
            </a:r>
            <a:r>
              <a:rPr lang="en-US" dirty="0" smtClean="0"/>
              <a:t>(photographs</a:t>
            </a:r>
            <a:r>
              <a:rPr lang="en-US" dirty="0"/>
              <a:t>, data, etc</a:t>
            </a:r>
            <a:r>
              <a:rPr lang="en-US" dirty="0" smtClean="0"/>
              <a:t>.)</a:t>
            </a:r>
            <a:endParaRPr lang="en-US" sz="1500" dirty="0"/>
          </a:p>
          <a:p>
            <a:pPr marL="1196975" indent="-1196975">
              <a:lnSpc>
                <a:spcPct val="120000"/>
              </a:lnSpc>
              <a:spcBef>
                <a:spcPts val="0"/>
              </a:spcBef>
              <a:spcAft>
                <a:spcPts val="900"/>
              </a:spcAft>
              <a:buNone/>
              <a:tabLst>
                <a:tab pos="1196975" algn="l"/>
              </a:tabLst>
            </a:pPr>
            <a:r>
              <a:rPr lang="en-US" dirty="0" smtClean="0"/>
              <a:t>31% = 	Clips with </a:t>
            </a:r>
            <a:r>
              <a:rPr lang="en-US" dirty="0"/>
              <a:t>few if any </a:t>
            </a:r>
            <a:r>
              <a:rPr lang="en-US" dirty="0" smtClean="0"/>
              <a:t>words</a:t>
            </a:r>
            <a:r>
              <a:rPr lang="en-US" dirty="0"/>
              <a:t> </a:t>
            </a:r>
            <a:r>
              <a:rPr lang="en-US" dirty="0" smtClean="0"/>
              <a:t>(projections </a:t>
            </a:r>
            <a:r>
              <a:rPr lang="en-US" dirty="0"/>
              <a:t>of the night </a:t>
            </a:r>
            <a:r>
              <a:rPr lang="en-US" dirty="0" smtClean="0"/>
              <a:t>sky, etc.)</a:t>
            </a:r>
            <a:endParaRPr lang="en-US" dirty="0"/>
          </a:p>
        </p:txBody>
      </p:sp>
      <p:sp>
        <p:nvSpPr>
          <p:cNvPr id="4" name="Footer Placeholder 3"/>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E82B649-9E62-D04D-8142-E7B3662BE548}" type="slidenum">
              <a:rPr lang="en-US" smtClean="0">
                <a:solidFill>
                  <a:prstClr val="black">
                    <a:tint val="75000"/>
                  </a:prstClr>
                </a:solidFill>
              </a:rPr>
              <a:pPr/>
              <a:t>36</a:t>
            </a:fld>
            <a:endParaRPr lang="en-US" dirty="0">
              <a:solidFill>
                <a:prstClr val="black">
                  <a:tint val="75000"/>
                </a:prstClr>
              </a:solidFill>
            </a:endParaRPr>
          </a:p>
        </p:txBody>
      </p:sp>
    </p:spTree>
    <p:extLst>
      <p:ext uri="{BB962C8B-B14F-4D97-AF65-F5344CB8AC3E}">
        <p14:creationId xmlns:p14="http://schemas.microsoft.com/office/powerpoint/2010/main" val="16702517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09600" y="361078"/>
            <a:ext cx="10044546" cy="1143000"/>
          </a:xfrm>
        </p:spPr>
        <p:txBody>
          <a:bodyPr>
            <a:noAutofit/>
          </a:bodyPr>
          <a:lstStyle/>
          <a:p>
            <a:r>
              <a:rPr lang="en-US" dirty="0"/>
              <a:t>Reasons for Not Showing </a:t>
            </a:r>
            <a:br>
              <a:rPr lang="en-US" dirty="0"/>
            </a:br>
            <a:r>
              <a:rPr lang="en-US" dirty="0"/>
              <a:t>or Assigning Videos</a:t>
            </a:r>
          </a:p>
        </p:txBody>
      </p:sp>
      <p:sp>
        <p:nvSpPr>
          <p:cNvPr id="8" name="Content Placeholder 7"/>
          <p:cNvSpPr>
            <a:spLocks noGrp="1"/>
          </p:cNvSpPr>
          <p:nvPr>
            <p:ph idx="1"/>
          </p:nvPr>
        </p:nvSpPr>
        <p:spPr>
          <a:xfrm>
            <a:off x="1288021" y="1667233"/>
            <a:ext cx="6249303" cy="4525963"/>
          </a:xfrm>
        </p:spPr>
        <p:txBody>
          <a:bodyPr>
            <a:normAutofit fontScale="92500" lnSpcReduction="20000"/>
          </a:bodyPr>
          <a:lstStyle/>
          <a:p>
            <a:pPr marL="1257300" indent="-1257300">
              <a:spcBef>
                <a:spcPts val="0"/>
              </a:spcBef>
              <a:spcAft>
                <a:spcPts val="1200"/>
              </a:spcAft>
              <a:buNone/>
              <a:tabLst>
                <a:tab pos="1257300" algn="l"/>
              </a:tabLst>
            </a:pPr>
            <a:r>
              <a:rPr lang="en-US" sz="2800" dirty="0"/>
              <a:t>42% =    The hardware was too unreliable (e.g., broken, parts missing, etc.)</a:t>
            </a:r>
          </a:p>
          <a:p>
            <a:pPr marL="1257300" indent="-1257300">
              <a:spcBef>
                <a:spcPts val="0"/>
              </a:spcBef>
              <a:spcAft>
                <a:spcPts val="1200"/>
              </a:spcAft>
              <a:buNone/>
              <a:tabLst>
                <a:tab pos="1257300" algn="l"/>
              </a:tabLst>
            </a:pPr>
            <a:r>
              <a:rPr lang="en-US" sz="2800" dirty="0"/>
              <a:t>42% = 	Couldn’t find videos that were educationally worthy</a:t>
            </a:r>
          </a:p>
          <a:p>
            <a:pPr marL="1257300" indent="-1257300">
              <a:spcBef>
                <a:spcPts val="0"/>
              </a:spcBef>
              <a:spcAft>
                <a:spcPts val="1200"/>
              </a:spcAft>
              <a:buNone/>
              <a:tabLst>
                <a:tab pos="1257300" algn="l"/>
              </a:tabLst>
            </a:pPr>
            <a:r>
              <a:rPr lang="en-US" sz="2800" dirty="0"/>
              <a:t>25% =	Didn’t want to assume students (outside of class) had the equipment/access</a:t>
            </a:r>
          </a:p>
          <a:p>
            <a:pPr marL="1257300" indent="-1257300">
              <a:spcBef>
                <a:spcPts val="0"/>
              </a:spcBef>
              <a:spcAft>
                <a:spcPts val="1200"/>
              </a:spcAft>
              <a:buNone/>
              <a:tabLst>
                <a:tab pos="1257300" algn="l"/>
              </a:tabLst>
            </a:pPr>
            <a:r>
              <a:rPr lang="en-US" sz="2800" dirty="0"/>
              <a:t>24% = 	Video clips were not captioned/transcribed </a:t>
            </a:r>
          </a:p>
          <a:p>
            <a:pPr marL="1257300" indent="-1257300">
              <a:spcBef>
                <a:spcPts val="0"/>
              </a:spcBef>
              <a:spcAft>
                <a:spcPts val="1200"/>
              </a:spcAft>
              <a:buNone/>
              <a:tabLst>
                <a:tab pos="1257300" algn="l"/>
              </a:tabLst>
            </a:pPr>
            <a:r>
              <a:rPr lang="en-US" sz="2800" dirty="0"/>
              <a:t>18% = 	Didn’t know how to use the hardware in the </a:t>
            </a:r>
            <a:r>
              <a:rPr lang="en-US" sz="2800" dirty="0" smtClean="0"/>
              <a:t>room</a:t>
            </a:r>
            <a:endParaRPr lang="en-US" sz="2800" dirty="0"/>
          </a:p>
        </p:txBody>
      </p:sp>
      <p:sp>
        <p:nvSpPr>
          <p:cNvPr id="4" name="Footer Placeholder 3"/>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E82B649-9E62-D04D-8142-E7B3662BE548}" type="slidenum">
              <a:rPr lang="en-US" smtClean="0">
                <a:solidFill>
                  <a:prstClr val="black">
                    <a:tint val="75000"/>
                  </a:prstClr>
                </a:solidFill>
              </a:rPr>
              <a:pPr/>
              <a:t>37</a:t>
            </a:fld>
            <a:endParaRPr lang="en-US" dirty="0">
              <a:solidFill>
                <a:prstClr val="black">
                  <a:tint val="75000"/>
                </a:prstClr>
              </a:solidFill>
            </a:endParaRPr>
          </a:p>
        </p:txBody>
      </p:sp>
    </p:spTree>
    <p:extLst>
      <p:ext uri="{BB962C8B-B14F-4D97-AF65-F5344CB8AC3E}">
        <p14:creationId xmlns:p14="http://schemas.microsoft.com/office/powerpoint/2010/main" val="20412038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8823" y="268579"/>
            <a:ext cx="6566733" cy="1143000"/>
          </a:xfrm>
        </p:spPr>
        <p:txBody>
          <a:bodyPr>
            <a:noAutofit/>
          </a:bodyPr>
          <a:lstStyle/>
          <a:p>
            <a:r>
              <a:rPr lang="en-US" dirty="0"/>
              <a:t>Reasons for Using </a:t>
            </a:r>
            <a:br>
              <a:rPr lang="en-US" dirty="0"/>
            </a:br>
            <a:r>
              <a:rPr lang="en-US" dirty="0"/>
              <a:t>Non-captioned Videos</a:t>
            </a:r>
          </a:p>
        </p:txBody>
      </p:sp>
      <p:sp>
        <p:nvSpPr>
          <p:cNvPr id="3" name="Content Placeholder 2"/>
          <p:cNvSpPr>
            <a:spLocks noGrp="1"/>
          </p:cNvSpPr>
          <p:nvPr>
            <p:ph idx="1"/>
          </p:nvPr>
        </p:nvSpPr>
        <p:spPr>
          <a:xfrm>
            <a:off x="1166421" y="1600201"/>
            <a:ext cx="6359135" cy="4525963"/>
          </a:xfrm>
        </p:spPr>
        <p:txBody>
          <a:bodyPr>
            <a:noAutofit/>
          </a:bodyPr>
          <a:lstStyle/>
          <a:p>
            <a:pPr marL="1196975" indent="-1139825">
              <a:spcBef>
                <a:spcPts val="0"/>
              </a:spcBef>
              <a:spcAft>
                <a:spcPts val="800"/>
              </a:spcAft>
              <a:buNone/>
              <a:tabLst>
                <a:tab pos="1196975" algn="l"/>
              </a:tabLst>
            </a:pPr>
            <a:r>
              <a:rPr lang="en-US" sz="2200" dirty="0"/>
              <a:t>48% = “I didn’t know how to go about getting the materials captioned/transcribed.”</a:t>
            </a:r>
          </a:p>
          <a:p>
            <a:pPr marL="1196975" indent="-1139825">
              <a:spcBef>
                <a:spcPts val="0"/>
              </a:spcBef>
              <a:spcAft>
                <a:spcPts val="800"/>
              </a:spcAft>
              <a:buNone/>
              <a:tabLst>
                <a:tab pos="1196975" algn="l"/>
              </a:tabLst>
            </a:pPr>
            <a:r>
              <a:rPr lang="en-US" sz="2200" dirty="0"/>
              <a:t>44% = “I assumed students would ask if they needed/wanted captioning/transcription.”</a:t>
            </a:r>
          </a:p>
          <a:p>
            <a:pPr marL="1196975" indent="-1139825">
              <a:spcBef>
                <a:spcPts val="0"/>
              </a:spcBef>
              <a:spcAft>
                <a:spcPts val="800"/>
              </a:spcAft>
              <a:buNone/>
              <a:tabLst>
                <a:tab pos="1196975" algn="l"/>
              </a:tabLst>
            </a:pPr>
            <a:r>
              <a:rPr lang="en-US" sz="2200" dirty="0"/>
              <a:t>39% = “I decided to use the materials at the last minute so I didn’t have time to have them captioned/transcribed.”</a:t>
            </a:r>
          </a:p>
          <a:p>
            <a:pPr marL="1196975" indent="-1139825">
              <a:spcBef>
                <a:spcPts val="0"/>
              </a:spcBef>
              <a:spcAft>
                <a:spcPts val="800"/>
              </a:spcAft>
              <a:buNone/>
              <a:tabLst>
                <a:tab pos="1196975" algn="l"/>
              </a:tabLst>
            </a:pPr>
            <a:r>
              <a:rPr lang="en-US" sz="2200" dirty="0"/>
              <a:t>36% = “I didn’t know what my responsibilities were.”</a:t>
            </a:r>
          </a:p>
          <a:p>
            <a:pPr marL="1196975" indent="-1139825">
              <a:spcBef>
                <a:spcPts val="0"/>
              </a:spcBef>
              <a:spcAft>
                <a:spcPts val="800"/>
              </a:spcAft>
              <a:buNone/>
              <a:tabLst>
                <a:tab pos="1196975" algn="l"/>
              </a:tabLst>
            </a:pPr>
            <a:r>
              <a:rPr lang="en-US" sz="2200" dirty="0"/>
              <a:t>16% = “I was told there were no resources to provide the captioning/transcription.”</a:t>
            </a: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E82B649-9E62-D04D-8142-E7B3662BE548}" type="slidenum">
              <a:rPr lang="en-US" smtClean="0">
                <a:solidFill>
                  <a:prstClr val="black">
                    <a:tint val="75000"/>
                  </a:prstClr>
                </a:solidFill>
              </a:rPr>
              <a:pPr/>
              <a:t>38</a:t>
            </a:fld>
            <a:endParaRPr lang="en-US" dirty="0">
              <a:solidFill>
                <a:prstClr val="black">
                  <a:tint val="75000"/>
                </a:prstClr>
              </a:solidFill>
            </a:endParaRPr>
          </a:p>
        </p:txBody>
      </p:sp>
    </p:spTree>
    <p:extLst>
      <p:ext uri="{BB962C8B-B14F-4D97-AF65-F5344CB8AC3E}">
        <p14:creationId xmlns:p14="http://schemas.microsoft.com/office/powerpoint/2010/main" val="41432156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645236" cy="1143000"/>
          </a:xfrm>
        </p:spPr>
        <p:txBody>
          <a:bodyPr>
            <a:normAutofit fontScale="90000"/>
          </a:bodyPr>
          <a:lstStyle/>
          <a:p>
            <a:r>
              <a:rPr lang="en-US" dirty="0" smtClean="0"/>
              <a:t>Campus </a:t>
            </a:r>
            <a:r>
              <a:rPr lang="en-US" dirty="0"/>
              <a:t>Captioning Needs (Survey #2 </a:t>
            </a:r>
            <a:r>
              <a:rPr lang="en-US" dirty="0" smtClean="0"/>
              <a:t>)</a:t>
            </a:r>
            <a:endParaRPr lang="en-US" dirty="0"/>
          </a:p>
        </p:txBody>
      </p:sp>
      <p:sp>
        <p:nvSpPr>
          <p:cNvPr id="3" name="Content Placeholder 2"/>
          <p:cNvSpPr>
            <a:spLocks noGrp="1"/>
          </p:cNvSpPr>
          <p:nvPr>
            <p:ph idx="1"/>
          </p:nvPr>
        </p:nvSpPr>
        <p:spPr>
          <a:xfrm>
            <a:off x="1108487" y="1595057"/>
            <a:ext cx="6822378" cy="4583874"/>
          </a:xfrm>
        </p:spPr>
        <p:txBody>
          <a:bodyPr>
            <a:normAutofit/>
          </a:bodyPr>
          <a:lstStyle/>
          <a:p>
            <a:pPr marL="457200" lvl="1" indent="0">
              <a:spcBef>
                <a:spcPts val="0"/>
              </a:spcBef>
              <a:spcAft>
                <a:spcPts val="1200"/>
              </a:spcAft>
              <a:buNone/>
            </a:pPr>
            <a:r>
              <a:rPr lang="en-US" sz="3200" dirty="0"/>
              <a:t>Our </a:t>
            </a:r>
            <a:r>
              <a:rPr lang="en-US" sz="3200" dirty="0" smtClean="0"/>
              <a:t>second survey asked:</a:t>
            </a:r>
            <a:endParaRPr lang="en-US" sz="800" dirty="0"/>
          </a:p>
          <a:p>
            <a:pPr lvl="2">
              <a:spcBef>
                <a:spcPts val="0"/>
              </a:spcBef>
              <a:spcAft>
                <a:spcPts val="1200"/>
              </a:spcAft>
              <a:buFont typeface="Wingdings" charset="2"/>
              <a:buChar char="§"/>
            </a:pPr>
            <a:r>
              <a:rPr lang="en-US" sz="2800" dirty="0"/>
              <a:t>Minutes of captioning needed</a:t>
            </a:r>
          </a:p>
          <a:p>
            <a:pPr lvl="2">
              <a:spcBef>
                <a:spcPts val="0"/>
              </a:spcBef>
              <a:spcAft>
                <a:spcPts val="1200"/>
              </a:spcAft>
              <a:buFont typeface="Wingdings" charset="2"/>
              <a:buChar char="§"/>
            </a:pPr>
            <a:r>
              <a:rPr lang="en-US" sz="2800" dirty="0"/>
              <a:t>Source video format</a:t>
            </a:r>
          </a:p>
          <a:p>
            <a:pPr lvl="2">
              <a:spcBef>
                <a:spcPts val="0"/>
              </a:spcBef>
              <a:spcAft>
                <a:spcPts val="1200"/>
              </a:spcAft>
              <a:buFont typeface="Wingdings" charset="2"/>
              <a:buChar char="§"/>
            </a:pPr>
            <a:r>
              <a:rPr lang="en-US" sz="2800" dirty="0"/>
              <a:t>Copyright ownership</a:t>
            </a:r>
          </a:p>
          <a:p>
            <a:pPr lvl="2">
              <a:spcBef>
                <a:spcPts val="0"/>
              </a:spcBef>
              <a:spcAft>
                <a:spcPts val="1200"/>
              </a:spcAft>
              <a:buFont typeface="Wingdings" charset="2"/>
              <a:buChar char="§"/>
            </a:pPr>
            <a:r>
              <a:rPr lang="en-US" sz="2800" dirty="0"/>
              <a:t>Play-back preferences </a:t>
            </a:r>
          </a:p>
          <a:p>
            <a:pPr lvl="2">
              <a:spcBef>
                <a:spcPts val="0"/>
              </a:spcBef>
              <a:spcAft>
                <a:spcPts val="1200"/>
              </a:spcAft>
              <a:buFont typeface="Wingdings" charset="2"/>
              <a:buChar char="§"/>
            </a:pPr>
            <a:r>
              <a:rPr lang="en-US" sz="2800" dirty="0"/>
              <a:t>How videos will be shown/assigned? </a:t>
            </a:r>
            <a:endParaRPr lang="en-US" sz="2800" dirty="0">
              <a:solidFill>
                <a:schemeClr val="bg1">
                  <a:lumMod val="75000"/>
                </a:scheme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DRAFT San Jose State University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E82B649-9E62-D04D-8142-E7B3662BE548}" type="slidenum">
              <a:rPr lang="en-US" smtClean="0">
                <a:solidFill>
                  <a:prstClr val="black">
                    <a:tint val="75000"/>
                  </a:prstClr>
                </a:solidFill>
              </a:rPr>
              <a:pPr/>
              <a:t>39</a:t>
            </a:fld>
            <a:endParaRPr lang="en-US" dirty="0">
              <a:solidFill>
                <a:prstClr val="black">
                  <a:tint val="75000"/>
                </a:prstClr>
              </a:solidFill>
            </a:endParaRPr>
          </a:p>
        </p:txBody>
      </p:sp>
    </p:spTree>
    <p:extLst>
      <p:ext uri="{BB962C8B-B14F-4D97-AF65-F5344CB8AC3E}">
        <p14:creationId xmlns:p14="http://schemas.microsoft.com/office/powerpoint/2010/main" val="38665317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645" y="309807"/>
            <a:ext cx="9033849" cy="1143000"/>
          </a:xfrm>
        </p:spPr>
        <p:txBody>
          <a:bodyPr>
            <a:normAutofit/>
          </a:bodyPr>
          <a:lstStyle/>
          <a:p>
            <a:r>
              <a:rPr lang="en-US" dirty="0" smtClean="0"/>
              <a:t>Is This a Success Story for All?</a:t>
            </a:r>
            <a:endParaRPr lang="en-US" dirty="0"/>
          </a:p>
        </p:txBody>
      </p:sp>
      <p:sp>
        <p:nvSpPr>
          <p:cNvPr id="3" name="Content Placeholder 2"/>
          <p:cNvSpPr>
            <a:spLocks noGrp="1"/>
          </p:cNvSpPr>
          <p:nvPr>
            <p:ph idx="1"/>
          </p:nvPr>
        </p:nvSpPr>
        <p:spPr>
          <a:xfrm>
            <a:off x="1048112" y="2373923"/>
            <a:ext cx="7842570" cy="3839887"/>
          </a:xfrm>
        </p:spPr>
        <p:txBody>
          <a:bodyPr>
            <a:normAutofit/>
          </a:bodyPr>
          <a:lstStyle/>
          <a:p>
            <a:pPr marL="0" indent="0" algn="ctr">
              <a:buNone/>
            </a:pPr>
            <a:r>
              <a:rPr lang="en-US" sz="2800" dirty="0" smtClean="0"/>
              <a:t>In Fall 2014 a student registered with Accessible Education Center (AEC) enrolled in ENGR 100W and his instructor contacted me saying she needed closed captioned (cc) Green Talk videos for the student</a:t>
            </a:r>
          </a:p>
          <a:p>
            <a:endParaRPr lang="en-US" sz="2800" dirty="0" smtClean="0"/>
          </a:p>
        </p:txBody>
      </p:sp>
      <p:sp>
        <p:nvSpPr>
          <p:cNvPr id="6" name="Footer Placeholder 5"/>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E82B649-9E62-D04D-8142-E7B3662BE548}" type="slidenum">
              <a:rPr lang="en-US" smtClean="0">
                <a:solidFill>
                  <a:prstClr val="black">
                    <a:tint val="75000"/>
                  </a:prstClr>
                </a:solidFill>
              </a:rPr>
              <a:pPr/>
              <a:t>4</a:t>
            </a:fld>
            <a:endParaRPr lang="en-US" dirty="0">
              <a:solidFill>
                <a:prstClr val="black">
                  <a:tint val="75000"/>
                </a:prstClr>
              </a:solidFill>
            </a:endParaRPr>
          </a:p>
        </p:txBody>
      </p:sp>
    </p:spTree>
    <p:extLst>
      <p:ext uri="{BB962C8B-B14F-4D97-AF65-F5344CB8AC3E}">
        <p14:creationId xmlns:p14="http://schemas.microsoft.com/office/powerpoint/2010/main" val="190688446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818" y="370390"/>
            <a:ext cx="7301346" cy="1204484"/>
          </a:xfrm>
        </p:spPr>
        <p:txBody>
          <a:bodyPr>
            <a:normAutofit/>
          </a:bodyPr>
          <a:lstStyle/>
          <a:p>
            <a:r>
              <a:rPr lang="en-US" dirty="0"/>
              <a:t>Estimating Captioning Needs</a:t>
            </a:r>
          </a:p>
        </p:txBody>
      </p:sp>
      <p:sp>
        <p:nvSpPr>
          <p:cNvPr id="3" name="Content Placeholder 2"/>
          <p:cNvSpPr>
            <a:spLocks noGrp="1"/>
          </p:cNvSpPr>
          <p:nvPr>
            <p:ph idx="1"/>
          </p:nvPr>
        </p:nvSpPr>
        <p:spPr>
          <a:xfrm>
            <a:off x="1427019" y="1863229"/>
            <a:ext cx="6016977" cy="4204766"/>
          </a:xfrm>
        </p:spPr>
        <p:txBody>
          <a:bodyPr>
            <a:normAutofit/>
          </a:bodyPr>
          <a:lstStyle/>
          <a:p>
            <a:pPr marL="0" indent="0" algn="ctr">
              <a:spcBef>
                <a:spcPts val="0"/>
              </a:spcBef>
              <a:buNone/>
            </a:pPr>
            <a:r>
              <a:rPr lang="en-US" dirty="0" smtClean="0"/>
              <a:t>Number </a:t>
            </a:r>
            <a:r>
              <a:rPr lang="en-US" dirty="0"/>
              <a:t>of minutes of video needing captioning per faculty </a:t>
            </a:r>
            <a:endParaRPr lang="en-US" dirty="0" smtClean="0"/>
          </a:p>
          <a:p>
            <a:pPr marL="0" indent="0" algn="ctr">
              <a:spcBef>
                <a:spcPts val="0"/>
              </a:spcBef>
              <a:buNone/>
            </a:pPr>
            <a:endParaRPr lang="en-US" dirty="0" smtClean="0"/>
          </a:p>
          <a:p>
            <a:pPr marL="0" indent="0" algn="ctr">
              <a:spcBef>
                <a:spcPts val="0"/>
              </a:spcBef>
              <a:buNone/>
            </a:pPr>
            <a:r>
              <a:rPr lang="en-US" sz="2800" dirty="0"/>
              <a:t>Average = 223 minutes (~3.7 hours)</a:t>
            </a:r>
          </a:p>
          <a:p>
            <a:pPr marL="0" indent="0" algn="ctr">
              <a:spcBef>
                <a:spcPts val="0"/>
              </a:spcBef>
              <a:buNone/>
            </a:pPr>
            <a:endParaRPr lang="en-US" sz="2800" dirty="0"/>
          </a:p>
          <a:p>
            <a:pPr marL="0" indent="0" algn="ctr">
              <a:spcBef>
                <a:spcPts val="0"/>
              </a:spcBef>
              <a:buNone/>
            </a:pPr>
            <a:r>
              <a:rPr lang="en-US" sz="2800" dirty="0"/>
              <a:t>Range =  1 to 2000 </a:t>
            </a:r>
            <a:r>
              <a:rPr lang="en-US" sz="2800" dirty="0" smtClean="0"/>
              <a:t>minutes</a:t>
            </a:r>
            <a:endParaRPr lang="en-US" sz="2800" dirty="0"/>
          </a:p>
        </p:txBody>
      </p:sp>
      <p:sp>
        <p:nvSpPr>
          <p:cNvPr id="4" name="Footer Placeholder 3"/>
          <p:cNvSpPr>
            <a:spLocks noGrp="1"/>
          </p:cNvSpPr>
          <p:nvPr>
            <p:ph type="ftr" sz="quarter" idx="11"/>
          </p:nvPr>
        </p:nvSpPr>
        <p:spPr/>
        <p:txBody>
          <a:bodyPr/>
          <a:lstStyle/>
          <a:p>
            <a:r>
              <a:rPr lang="en-US" smtClean="0">
                <a:solidFill>
                  <a:prstClr val="black">
                    <a:tint val="75000"/>
                  </a:prstClr>
                </a:solidFill>
              </a:rPr>
              <a:t>DRAFT San Jose State University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E82B649-9E62-D04D-8142-E7B3662BE548}" type="slidenum">
              <a:rPr lang="en-US" smtClean="0">
                <a:solidFill>
                  <a:prstClr val="black">
                    <a:tint val="75000"/>
                  </a:prstClr>
                </a:solidFill>
              </a:rPr>
              <a:pPr/>
              <a:t>40</a:t>
            </a:fld>
            <a:endParaRPr lang="en-US" dirty="0">
              <a:solidFill>
                <a:prstClr val="black">
                  <a:tint val="75000"/>
                </a:prstClr>
              </a:solidFill>
            </a:endParaRPr>
          </a:p>
        </p:txBody>
      </p:sp>
    </p:spTree>
    <p:extLst>
      <p:ext uri="{BB962C8B-B14F-4D97-AF65-F5344CB8AC3E}">
        <p14:creationId xmlns:p14="http://schemas.microsoft.com/office/powerpoint/2010/main" val="129759521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6691" y="372535"/>
            <a:ext cx="8311848" cy="1143000"/>
          </a:xfrm>
        </p:spPr>
        <p:txBody>
          <a:bodyPr>
            <a:normAutofit/>
          </a:bodyPr>
          <a:lstStyle/>
          <a:p>
            <a:r>
              <a:rPr lang="en-US" dirty="0"/>
              <a:t>How Videos Are Shown/Assigned</a:t>
            </a:r>
          </a:p>
        </p:txBody>
      </p:sp>
      <p:sp>
        <p:nvSpPr>
          <p:cNvPr id="3" name="Content Placeholder 2"/>
          <p:cNvSpPr>
            <a:spLocks noGrp="1"/>
          </p:cNvSpPr>
          <p:nvPr>
            <p:ph idx="1"/>
          </p:nvPr>
        </p:nvSpPr>
        <p:spPr>
          <a:xfrm>
            <a:off x="1094949" y="1515535"/>
            <a:ext cx="8418286" cy="1230084"/>
          </a:xfrm>
        </p:spPr>
        <p:txBody>
          <a:bodyPr>
            <a:noAutofit/>
          </a:bodyPr>
          <a:lstStyle/>
          <a:p>
            <a:pPr marL="0" indent="0">
              <a:spcBef>
                <a:spcPts val="0"/>
              </a:spcBef>
              <a:buNone/>
            </a:pPr>
            <a:r>
              <a:rPr lang="en-US" sz="2400" dirty="0"/>
              <a:t>Faculty were asked to check all that apply about how videos will be shown/assigned in their teaching. </a:t>
            </a:r>
          </a:p>
        </p:txBody>
      </p:sp>
      <p:graphicFrame>
        <p:nvGraphicFramePr>
          <p:cNvPr id="8" name="Table 7" descr="A 7 X 3 table describes the instructional/pedagogy methods faculty plan to use in terms of total number and percentage distribution. The instructional/pedagogy methods include: Upload to Canvas, Upload to a website, Play back from a computer in classroom, Play back from DVD or Blue Ray in classroom, Provide students with links and exepct them to find and vide the video on their own, and other&#10;"/>
          <p:cNvGraphicFramePr>
            <a:graphicFrameLocks noGrp="1"/>
          </p:cNvGraphicFramePr>
          <p:nvPr>
            <p:extLst>
              <p:ext uri="{D42A27DB-BD31-4B8C-83A1-F6EECF244321}">
                <p14:modId xmlns:p14="http://schemas.microsoft.com/office/powerpoint/2010/main" val="4181501543"/>
              </p:ext>
            </p:extLst>
          </p:nvPr>
        </p:nvGraphicFramePr>
        <p:xfrm>
          <a:off x="1414705" y="2534694"/>
          <a:ext cx="7535333" cy="3513114"/>
        </p:xfrm>
        <a:graphic>
          <a:graphicData uri="http://schemas.openxmlformats.org/drawingml/2006/table">
            <a:tbl>
              <a:tblPr firstRow="1" bandRow="1">
                <a:effectLst>
                  <a:outerShdw blurRad="50800" dist="38100" dir="2700000" algn="tl" rotWithShape="0">
                    <a:srgbClr val="000000">
                      <a:alpha val="43000"/>
                    </a:srgbClr>
                  </a:outerShdw>
                </a:effectLst>
                <a:tableStyleId>{5C22544A-7EE6-4342-B048-85BDC9FD1C3A}</a:tableStyleId>
              </a:tblPr>
              <a:tblGrid>
                <a:gridCol w="5926666"/>
                <a:gridCol w="1608667"/>
              </a:tblGrid>
              <a:tr h="485374">
                <a:tc>
                  <a:txBody>
                    <a:bodyPr/>
                    <a:lstStyle/>
                    <a:p>
                      <a:r>
                        <a:rPr lang="en-US" sz="2000" dirty="0" smtClean="0">
                          <a:solidFill>
                            <a:srgbClr val="000000"/>
                          </a:solidFill>
                          <a:latin typeface="Arial"/>
                          <a:cs typeface="Arial"/>
                        </a:rPr>
                        <a:t>Instructional/Pedagogy Methods</a:t>
                      </a:r>
                      <a:endParaRPr lang="en-US" sz="2000" dirty="0">
                        <a:solidFill>
                          <a:srgbClr val="000000"/>
                        </a:solidFill>
                        <a:latin typeface="Arial"/>
                        <a:cs typeface="Arial"/>
                      </a:endParaRPr>
                    </a:p>
                  </a:txBody>
                  <a:tcPr/>
                </a:tc>
                <a:tc>
                  <a:txBody>
                    <a:bodyPr/>
                    <a:lstStyle/>
                    <a:p>
                      <a:r>
                        <a:rPr lang="en-US" sz="2000" dirty="0" smtClean="0">
                          <a:solidFill>
                            <a:srgbClr val="000000"/>
                          </a:solidFill>
                          <a:latin typeface="Arial"/>
                          <a:cs typeface="Arial"/>
                        </a:rPr>
                        <a:t>Percentage</a:t>
                      </a:r>
                      <a:endParaRPr lang="en-US" sz="2000" dirty="0">
                        <a:solidFill>
                          <a:srgbClr val="000000"/>
                        </a:solidFill>
                        <a:latin typeface="Arial"/>
                        <a:cs typeface="Arial"/>
                      </a:endParaRPr>
                    </a:p>
                  </a:txBody>
                  <a:tcPr/>
                </a:tc>
              </a:tr>
              <a:tr h="492187">
                <a:tc>
                  <a:txBody>
                    <a:bodyPr/>
                    <a:lstStyle/>
                    <a:p>
                      <a:r>
                        <a:rPr lang="en-US" sz="2000" dirty="0" smtClean="0">
                          <a:latin typeface="Arial"/>
                          <a:cs typeface="Arial"/>
                        </a:rPr>
                        <a:t>Play back from a computer in classroom</a:t>
                      </a:r>
                      <a:endParaRPr lang="en-US" sz="2000" dirty="0">
                        <a:latin typeface="Arial"/>
                        <a:cs typeface="Arial"/>
                      </a:endParaRPr>
                    </a:p>
                  </a:txBody>
                  <a:tcPr/>
                </a:tc>
                <a:tc>
                  <a:txBody>
                    <a:bodyPr/>
                    <a:lstStyle/>
                    <a:p>
                      <a:pPr algn="ctr"/>
                      <a:r>
                        <a:rPr lang="en-US" sz="2000" dirty="0" smtClean="0">
                          <a:latin typeface="Arial"/>
                          <a:cs typeface="Arial"/>
                        </a:rPr>
                        <a:t>28%</a:t>
                      </a:r>
                      <a:endParaRPr lang="en-US" sz="2000" dirty="0">
                        <a:latin typeface="Arial"/>
                        <a:cs typeface="Arial"/>
                      </a:endParaRPr>
                    </a:p>
                  </a:txBody>
                  <a:tcPr/>
                </a:tc>
              </a:tr>
              <a:tr h="492187">
                <a:tc>
                  <a:txBody>
                    <a:bodyPr/>
                    <a:lstStyle/>
                    <a:p>
                      <a:r>
                        <a:rPr lang="en-US" sz="2000" dirty="0" smtClean="0">
                          <a:latin typeface="Arial"/>
                          <a:cs typeface="Arial"/>
                        </a:rPr>
                        <a:t>Upload to Canvas (Learning</a:t>
                      </a:r>
                      <a:r>
                        <a:rPr lang="en-US" sz="2000" baseline="0" dirty="0" smtClean="0">
                          <a:latin typeface="Arial"/>
                          <a:cs typeface="Arial"/>
                        </a:rPr>
                        <a:t> Management System)</a:t>
                      </a:r>
                      <a:endParaRPr lang="en-US" sz="2000" dirty="0">
                        <a:latin typeface="Arial"/>
                        <a:cs typeface="Arial"/>
                      </a:endParaRPr>
                    </a:p>
                  </a:txBody>
                  <a:tcPr/>
                </a:tc>
                <a:tc>
                  <a:txBody>
                    <a:bodyPr/>
                    <a:lstStyle/>
                    <a:p>
                      <a:pPr algn="ctr"/>
                      <a:r>
                        <a:rPr lang="en-US" sz="2000" dirty="0" smtClean="0">
                          <a:latin typeface="Arial"/>
                          <a:cs typeface="Arial"/>
                        </a:rPr>
                        <a:t>22%</a:t>
                      </a:r>
                      <a:endParaRPr lang="en-US" sz="2000" dirty="0">
                        <a:latin typeface="Arial"/>
                        <a:cs typeface="Arial"/>
                      </a:endParaRPr>
                    </a:p>
                  </a:txBody>
                  <a:tcPr/>
                </a:tc>
              </a:tr>
              <a:tr h="626419">
                <a:tc>
                  <a:txBody>
                    <a:bodyPr/>
                    <a:lstStyle/>
                    <a:p>
                      <a:r>
                        <a:rPr lang="en-US" sz="2000" dirty="0" smtClean="0">
                          <a:latin typeface="Arial"/>
                          <a:cs typeface="Arial"/>
                        </a:rPr>
                        <a:t>Provide students with links and expect them to find and view</a:t>
                      </a:r>
                      <a:r>
                        <a:rPr lang="en-US" sz="2000" baseline="0" dirty="0" smtClean="0">
                          <a:latin typeface="Arial"/>
                          <a:cs typeface="Arial"/>
                        </a:rPr>
                        <a:t> the video on their own</a:t>
                      </a:r>
                      <a:endParaRPr lang="en-US" sz="2000" dirty="0">
                        <a:latin typeface="Arial"/>
                        <a:cs typeface="Arial"/>
                      </a:endParaRPr>
                    </a:p>
                  </a:txBody>
                  <a:tcPr/>
                </a:tc>
                <a:tc>
                  <a:txBody>
                    <a:bodyPr/>
                    <a:lstStyle/>
                    <a:p>
                      <a:pPr algn="ctr"/>
                      <a:r>
                        <a:rPr lang="en-US" sz="2000" dirty="0" smtClean="0">
                          <a:latin typeface="Arial"/>
                          <a:cs typeface="Arial"/>
                        </a:rPr>
                        <a:t>15%</a:t>
                      </a:r>
                      <a:endParaRPr lang="en-US" sz="2000" dirty="0">
                        <a:latin typeface="Arial"/>
                        <a:cs typeface="Arial"/>
                      </a:endParaRPr>
                    </a:p>
                  </a:txBody>
                  <a:tcPr/>
                </a:tc>
              </a:tr>
              <a:tr h="4474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latin typeface="Arial"/>
                          <a:cs typeface="Arial"/>
                        </a:rPr>
                        <a:t>Play back from DVD or Blu-Ray</a:t>
                      </a:r>
                      <a:r>
                        <a:rPr lang="en-US" sz="2000" baseline="0" dirty="0" smtClean="0">
                          <a:latin typeface="Arial"/>
                          <a:cs typeface="Arial"/>
                        </a:rPr>
                        <a:t> </a:t>
                      </a:r>
                      <a:r>
                        <a:rPr lang="en-US" sz="2000" dirty="0" smtClean="0">
                          <a:latin typeface="Arial"/>
                          <a:cs typeface="Arial"/>
                        </a:rPr>
                        <a:t>in classroom</a:t>
                      </a:r>
                    </a:p>
                  </a:txBody>
                  <a:tcPr/>
                </a:tc>
                <a:tc>
                  <a:txBody>
                    <a:bodyPr/>
                    <a:lstStyle/>
                    <a:p>
                      <a:pPr algn="ctr"/>
                      <a:r>
                        <a:rPr lang="en-US" sz="2000" dirty="0" smtClean="0">
                          <a:latin typeface="Arial"/>
                          <a:cs typeface="Arial"/>
                        </a:rPr>
                        <a:t>14%</a:t>
                      </a:r>
                      <a:endParaRPr lang="en-US" sz="2000" dirty="0">
                        <a:latin typeface="Arial"/>
                        <a:cs typeface="Arial"/>
                      </a:endParaRPr>
                    </a:p>
                  </a:txBody>
                  <a:tcPr/>
                </a:tc>
              </a:tr>
              <a:tr h="447442">
                <a:tc>
                  <a:txBody>
                    <a:bodyPr/>
                    <a:lstStyle/>
                    <a:p>
                      <a:r>
                        <a:rPr lang="en-US" sz="2000" dirty="0" smtClean="0">
                          <a:latin typeface="Arial"/>
                          <a:cs typeface="Arial"/>
                        </a:rPr>
                        <a:t>Upload to a website</a:t>
                      </a:r>
                      <a:endParaRPr lang="en-US" sz="2000" dirty="0">
                        <a:latin typeface="Arial"/>
                        <a:cs typeface="Arial"/>
                      </a:endParaRPr>
                    </a:p>
                  </a:txBody>
                  <a:tcPr/>
                </a:tc>
                <a:tc>
                  <a:txBody>
                    <a:bodyPr/>
                    <a:lstStyle/>
                    <a:p>
                      <a:pPr algn="ctr"/>
                      <a:r>
                        <a:rPr lang="en-US" sz="2000" dirty="0" smtClean="0">
                          <a:latin typeface="Arial"/>
                          <a:cs typeface="Arial"/>
                        </a:rPr>
                        <a:t>11%</a:t>
                      </a:r>
                      <a:endParaRPr lang="en-US" sz="2000" dirty="0">
                        <a:latin typeface="Arial"/>
                        <a:cs typeface="Arial"/>
                      </a:endParaRPr>
                    </a:p>
                  </a:txBody>
                  <a:tcPr/>
                </a:tc>
              </a:tr>
              <a:tr h="447442">
                <a:tc>
                  <a:txBody>
                    <a:bodyPr/>
                    <a:lstStyle/>
                    <a:p>
                      <a:r>
                        <a:rPr lang="en-US" sz="2000" dirty="0" smtClean="0">
                          <a:latin typeface="Arial"/>
                          <a:cs typeface="Arial"/>
                        </a:rPr>
                        <a:t>Other </a:t>
                      </a:r>
                      <a:endParaRPr lang="en-US" sz="2000" dirty="0">
                        <a:latin typeface="Arial"/>
                        <a:cs typeface="Arial"/>
                      </a:endParaRPr>
                    </a:p>
                  </a:txBody>
                  <a:tcPr/>
                </a:tc>
                <a:tc>
                  <a:txBody>
                    <a:bodyPr/>
                    <a:lstStyle/>
                    <a:p>
                      <a:pPr algn="ctr"/>
                      <a:r>
                        <a:rPr lang="en-US" sz="2000" dirty="0" smtClean="0">
                          <a:latin typeface="Arial"/>
                          <a:cs typeface="Arial"/>
                        </a:rPr>
                        <a:t>10%</a:t>
                      </a:r>
                      <a:endParaRPr lang="en-US" sz="2000" dirty="0">
                        <a:latin typeface="Arial"/>
                        <a:cs typeface="Arial"/>
                      </a:endParaRPr>
                    </a:p>
                  </a:txBody>
                  <a:tcPr/>
                </a:tc>
              </a:tr>
            </a:tbl>
          </a:graphicData>
        </a:graphic>
      </p:graphicFrame>
      <p:sp>
        <p:nvSpPr>
          <p:cNvPr id="4" name="Footer Placeholder 3"/>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E82B649-9E62-D04D-8142-E7B3662BE548}" type="slidenum">
              <a:rPr lang="en-US" smtClean="0">
                <a:solidFill>
                  <a:prstClr val="black">
                    <a:tint val="75000"/>
                  </a:prstClr>
                </a:solidFill>
              </a:rPr>
              <a:pPr/>
              <a:t>41</a:t>
            </a:fld>
            <a:endParaRPr lang="en-US" dirty="0">
              <a:solidFill>
                <a:prstClr val="black">
                  <a:tint val="75000"/>
                </a:prstClr>
              </a:solidFill>
            </a:endParaRPr>
          </a:p>
        </p:txBody>
      </p:sp>
    </p:spTree>
    <p:extLst>
      <p:ext uri="{BB962C8B-B14F-4D97-AF65-F5344CB8AC3E}">
        <p14:creationId xmlns:p14="http://schemas.microsoft.com/office/powerpoint/2010/main" val="230230288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74638"/>
            <a:ext cx="8084457" cy="1143000"/>
          </a:xfrm>
        </p:spPr>
        <p:txBody>
          <a:bodyPr>
            <a:normAutofit fontScale="90000"/>
          </a:bodyPr>
          <a:lstStyle/>
          <a:p>
            <a:r>
              <a:rPr lang="en-US" dirty="0" smtClean="0"/>
              <a:t>Recommendations to </a:t>
            </a:r>
            <a:r>
              <a:rPr lang="en-US" dirty="0"/>
              <a:t>Raise Awareness </a:t>
            </a:r>
          </a:p>
        </p:txBody>
      </p:sp>
      <p:sp>
        <p:nvSpPr>
          <p:cNvPr id="3" name="Content Placeholder 2"/>
          <p:cNvSpPr>
            <a:spLocks noGrp="1"/>
          </p:cNvSpPr>
          <p:nvPr>
            <p:ph idx="1"/>
          </p:nvPr>
        </p:nvSpPr>
        <p:spPr>
          <a:xfrm>
            <a:off x="1056436" y="1449879"/>
            <a:ext cx="6218327" cy="4753654"/>
          </a:xfrm>
        </p:spPr>
        <p:txBody>
          <a:bodyPr>
            <a:normAutofit fontScale="92500" lnSpcReduction="10000"/>
          </a:bodyPr>
          <a:lstStyle/>
          <a:p>
            <a:pPr>
              <a:spcBef>
                <a:spcPts val="0"/>
              </a:spcBef>
              <a:spcAft>
                <a:spcPts val="300"/>
              </a:spcAft>
              <a:buFont typeface="Wingdings" charset="2"/>
              <a:buChar char="§"/>
            </a:pPr>
            <a:r>
              <a:rPr lang="en-US" sz="2400" dirty="0"/>
              <a:t>Top-down approach</a:t>
            </a:r>
          </a:p>
          <a:p>
            <a:pPr lvl="1">
              <a:spcBef>
                <a:spcPts val="0"/>
              </a:spcBef>
              <a:spcAft>
                <a:spcPts val="300"/>
              </a:spcAft>
              <a:buFont typeface="Wingdings" charset="2"/>
              <a:buChar char="§"/>
            </a:pPr>
            <a:r>
              <a:rPr lang="en-US" sz="2000" dirty="0"/>
              <a:t>Campus Academic Affairs Leadership Team (Provost, Vice Provost, Deans, AVPs)</a:t>
            </a:r>
          </a:p>
          <a:p>
            <a:pPr lvl="1">
              <a:spcBef>
                <a:spcPts val="0"/>
              </a:spcBef>
              <a:spcAft>
                <a:spcPts val="300"/>
              </a:spcAft>
              <a:buFont typeface="Wingdings" charset="2"/>
              <a:buChar char="§"/>
            </a:pPr>
            <a:r>
              <a:rPr lang="en-US" sz="2000" dirty="0"/>
              <a:t>Academic Senate</a:t>
            </a:r>
          </a:p>
          <a:p>
            <a:pPr lvl="1">
              <a:spcBef>
                <a:spcPts val="0"/>
              </a:spcBef>
              <a:spcAft>
                <a:spcPts val="300"/>
              </a:spcAft>
              <a:buFont typeface="Wingdings" charset="2"/>
              <a:buChar char="§"/>
            </a:pPr>
            <a:r>
              <a:rPr lang="en-US" sz="2000" dirty="0"/>
              <a:t>Curriculum Review Committee</a:t>
            </a:r>
          </a:p>
          <a:p>
            <a:pPr lvl="1">
              <a:spcBef>
                <a:spcPts val="0"/>
              </a:spcBef>
              <a:spcAft>
                <a:spcPts val="300"/>
              </a:spcAft>
              <a:buFont typeface="Wingdings" charset="2"/>
              <a:buChar char="§"/>
            </a:pPr>
            <a:r>
              <a:rPr lang="en-US" sz="2000" dirty="0"/>
              <a:t>University Council of Chairs and Directors</a:t>
            </a:r>
          </a:p>
          <a:p>
            <a:pPr lvl="1">
              <a:spcBef>
                <a:spcPts val="0"/>
              </a:spcBef>
              <a:spcAft>
                <a:spcPts val="300"/>
              </a:spcAft>
              <a:buFont typeface="Wingdings" charset="2"/>
              <a:buChar char="§"/>
            </a:pPr>
            <a:r>
              <a:rPr lang="en-US" sz="2000" dirty="0"/>
              <a:t>Road shows at colleges or departments</a:t>
            </a:r>
          </a:p>
          <a:p>
            <a:pPr>
              <a:spcBef>
                <a:spcPts val="0"/>
              </a:spcBef>
              <a:spcAft>
                <a:spcPts val="300"/>
              </a:spcAft>
              <a:buFont typeface="Wingdings" charset="2"/>
              <a:buChar char="§"/>
            </a:pPr>
            <a:r>
              <a:rPr lang="en-US" sz="2400" dirty="0"/>
              <a:t>Bottom-up approach</a:t>
            </a:r>
          </a:p>
          <a:p>
            <a:pPr lvl="1">
              <a:spcBef>
                <a:spcPts val="0"/>
              </a:spcBef>
              <a:spcAft>
                <a:spcPts val="300"/>
              </a:spcAft>
              <a:buFont typeface="Wingdings" charset="2"/>
              <a:buChar char="§"/>
            </a:pPr>
            <a:r>
              <a:rPr lang="en-US" sz="2000" dirty="0"/>
              <a:t>Direct email to faculty</a:t>
            </a:r>
          </a:p>
          <a:p>
            <a:pPr lvl="1">
              <a:spcBef>
                <a:spcPts val="0"/>
              </a:spcBef>
              <a:spcAft>
                <a:spcPts val="300"/>
              </a:spcAft>
              <a:buFont typeface="Wingdings" charset="2"/>
              <a:buChar char="§"/>
            </a:pPr>
            <a:r>
              <a:rPr lang="en-US" sz="2000" dirty="0"/>
              <a:t>Open house</a:t>
            </a:r>
          </a:p>
          <a:p>
            <a:pPr lvl="1">
              <a:spcBef>
                <a:spcPts val="0"/>
              </a:spcBef>
              <a:spcAft>
                <a:spcPts val="300"/>
              </a:spcAft>
              <a:buFont typeface="Wingdings" charset="2"/>
              <a:buChar char="§"/>
            </a:pPr>
            <a:r>
              <a:rPr lang="en-US" sz="2000" dirty="0"/>
              <a:t>Accessible video workshops</a:t>
            </a:r>
          </a:p>
          <a:p>
            <a:pPr lvl="1">
              <a:spcBef>
                <a:spcPts val="0"/>
              </a:spcBef>
              <a:spcAft>
                <a:spcPts val="300"/>
              </a:spcAft>
              <a:buFont typeface="Wingdings" charset="2"/>
              <a:buChar char="§"/>
            </a:pPr>
            <a:r>
              <a:rPr lang="en-US" sz="2000" dirty="0"/>
              <a:t>Announcements via websites</a:t>
            </a:r>
          </a:p>
          <a:p>
            <a:pPr>
              <a:spcBef>
                <a:spcPts val="0"/>
              </a:spcBef>
              <a:spcAft>
                <a:spcPts val="300"/>
              </a:spcAft>
              <a:buFont typeface="Wingdings" charset="2"/>
              <a:buChar char="§"/>
            </a:pPr>
            <a:r>
              <a:rPr lang="en-US" sz="2400" dirty="0"/>
              <a:t>Other accessibility outreach plan</a:t>
            </a:r>
          </a:p>
          <a:p>
            <a:pPr lvl="1">
              <a:spcBef>
                <a:spcPts val="0"/>
              </a:spcBef>
              <a:spcAft>
                <a:spcPts val="300"/>
              </a:spcAft>
              <a:buFont typeface="Wingdings" charset="2"/>
              <a:buChar char="§"/>
            </a:pPr>
            <a:r>
              <a:rPr lang="en-US" sz="2000" dirty="0"/>
              <a:t>Campus-wide study to measure the accessibility status of PDF documents used in teaching</a:t>
            </a: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4E82B649-9E62-D04D-8142-E7B3662BE548}" type="slidenum">
              <a:rPr lang="en-US" smtClean="0">
                <a:solidFill>
                  <a:prstClr val="black">
                    <a:tint val="75000"/>
                  </a:prstClr>
                </a:solidFill>
              </a:rPr>
              <a:pPr/>
              <a:t>42</a:t>
            </a:fld>
            <a:endParaRPr lang="en-US" dirty="0">
              <a:solidFill>
                <a:prstClr val="black">
                  <a:tint val="75000"/>
                </a:prstClr>
              </a:solidFill>
            </a:endParaRPr>
          </a:p>
        </p:txBody>
      </p:sp>
    </p:spTree>
    <p:extLst>
      <p:ext uri="{BB962C8B-B14F-4D97-AF65-F5344CB8AC3E}">
        <p14:creationId xmlns:p14="http://schemas.microsoft.com/office/powerpoint/2010/main" val="4121337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500"/>
                                        <p:tgtEl>
                                          <p:spTgt spid="3">
                                            <p:txEl>
                                              <p:pRg st="9" end="9"/>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fade">
                                      <p:cBhvr>
                                        <p:cTn id="39" dur="500"/>
                                        <p:tgtEl>
                                          <p:spTgt spid="3">
                                            <p:txEl>
                                              <p:pRg st="10" end="1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
                                            <p:txEl>
                                              <p:pRg st="11" end="11"/>
                                            </p:txEl>
                                          </p:spTgt>
                                        </p:tgtEl>
                                        <p:attrNameLst>
                                          <p:attrName>style.visibility</p:attrName>
                                        </p:attrNameLst>
                                      </p:cBhvr>
                                      <p:to>
                                        <p:strVal val="visible"/>
                                      </p:to>
                                    </p:set>
                                    <p:animEffect transition="in" filter="fade">
                                      <p:cBhvr>
                                        <p:cTn id="44" dur="500"/>
                                        <p:tgtEl>
                                          <p:spTgt spid="3">
                                            <p:txEl>
                                              <p:pRg st="11" end="11"/>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fade">
                                      <p:cBhvr>
                                        <p:cTn id="4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046875" cy="1143000"/>
          </a:xfrm>
        </p:spPr>
        <p:txBody>
          <a:bodyPr>
            <a:normAutofit fontScale="90000"/>
          </a:bodyPr>
          <a:lstStyle/>
          <a:p>
            <a:r>
              <a:rPr lang="en-US" dirty="0"/>
              <a:t>Feeding Many Birds with One Piece of </a:t>
            </a:r>
            <a:r>
              <a:rPr lang="en-US" dirty="0" smtClean="0"/>
              <a:t>Bread</a:t>
            </a:r>
            <a:endParaRPr lang="en-US" dirty="0"/>
          </a:p>
        </p:txBody>
      </p:sp>
      <p:sp>
        <p:nvSpPr>
          <p:cNvPr id="3" name="Content Placeholder 2"/>
          <p:cNvSpPr>
            <a:spLocks noGrp="1"/>
          </p:cNvSpPr>
          <p:nvPr>
            <p:ph idx="1"/>
          </p:nvPr>
        </p:nvSpPr>
        <p:spPr>
          <a:xfrm>
            <a:off x="609601" y="1600202"/>
            <a:ext cx="8761270" cy="1574599"/>
          </a:xfrm>
        </p:spPr>
        <p:txBody>
          <a:bodyPr>
            <a:normAutofit fontScale="92500" lnSpcReduction="20000"/>
          </a:bodyPr>
          <a:lstStyle/>
          <a:p>
            <a:pPr marL="0" indent="0">
              <a:buNone/>
            </a:pPr>
            <a:r>
              <a:rPr lang="en-US" sz="4000" dirty="0" smtClean="0"/>
              <a:t>What if we created a YouTube channel for the Green Talk series and added Closed Captioning …</a:t>
            </a:r>
            <a:endParaRPr lang="en-US" dirty="0"/>
          </a:p>
          <a:p>
            <a:endParaRPr lang="en-US" dirty="0"/>
          </a:p>
        </p:txBody>
      </p:sp>
      <p:sp>
        <p:nvSpPr>
          <p:cNvPr id="4" name="Slide Number Placeholder 3"/>
          <p:cNvSpPr>
            <a:spLocks noGrp="1"/>
          </p:cNvSpPr>
          <p:nvPr>
            <p:ph type="sldNum" sz="quarter" idx="12"/>
          </p:nvPr>
        </p:nvSpPr>
        <p:spPr/>
        <p:txBody>
          <a:bodyPr/>
          <a:lstStyle/>
          <a:p>
            <a:fld id="{4E82B649-9E62-D04D-8142-E7B3662BE548}" type="slidenum">
              <a:rPr lang="en-US" smtClean="0">
                <a:solidFill>
                  <a:prstClr val="black">
                    <a:tint val="75000"/>
                  </a:prstClr>
                </a:solidFill>
              </a:rPr>
              <a:pPr/>
              <a:t>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pic>
        <p:nvPicPr>
          <p:cNvPr id="6" name="Picture 5"/>
          <p:cNvPicPr>
            <a:picLocks noChangeAspect="1"/>
          </p:cNvPicPr>
          <p:nvPr/>
        </p:nvPicPr>
        <p:blipFill>
          <a:blip r:embed="rId2">
            <a:clrChange>
              <a:clrFrom>
                <a:srgbClr val="FFFFFF"/>
              </a:clrFrom>
              <a:clrTo>
                <a:srgbClr val="FFFFFF">
                  <a:alpha val="0"/>
                </a:srgbClr>
              </a:clrTo>
            </a:clrChange>
            <a:grayscl/>
            <a:extLst>
              <a:ext uri="{28A0092B-C50C-407E-A947-70E740481C1C}">
                <a14:useLocalDpi xmlns:a14="http://schemas.microsoft.com/office/drawing/2010/main" val="0"/>
              </a:ext>
            </a:extLst>
          </a:blip>
          <a:stretch>
            <a:fillRect/>
          </a:stretch>
        </p:blipFill>
        <p:spPr>
          <a:xfrm>
            <a:off x="896751" y="3804264"/>
            <a:ext cx="4705350" cy="2400300"/>
          </a:xfrm>
          <a:prstGeom prst="rect">
            <a:avLst/>
          </a:prstGeom>
          <a:noFill/>
          <a:ln>
            <a:noFill/>
          </a:ln>
          <a:effectLst/>
        </p:spPr>
      </p:pic>
      <p:sp>
        <p:nvSpPr>
          <p:cNvPr id="7" name="TextBox 6"/>
          <p:cNvSpPr txBox="1"/>
          <p:nvPr/>
        </p:nvSpPr>
        <p:spPr>
          <a:xfrm>
            <a:off x="6880542" y="3230195"/>
            <a:ext cx="2458409" cy="1569660"/>
          </a:xfrm>
          <a:prstGeom prst="rect">
            <a:avLst/>
          </a:prstGeom>
          <a:noFill/>
        </p:spPr>
        <p:txBody>
          <a:bodyPr wrap="square" rtlCol="0">
            <a:spAutoFit/>
          </a:bodyPr>
          <a:lstStyle/>
          <a:p>
            <a:r>
              <a:rPr lang="en-US" sz="9600" dirty="0" smtClean="0">
                <a:solidFill>
                  <a:srgbClr val="FF6600"/>
                </a:solidFill>
                <a:latin typeface="Avenir Book"/>
                <a:cs typeface="Avenir Book"/>
              </a:rPr>
              <a:t>?</a:t>
            </a:r>
            <a:endParaRPr lang="en-US" sz="9600" dirty="0">
              <a:solidFill>
                <a:srgbClr val="FFFF00"/>
              </a:solidFill>
            </a:endParaRPr>
          </a:p>
        </p:txBody>
      </p:sp>
    </p:spTree>
    <p:extLst>
      <p:ext uri="{BB962C8B-B14F-4D97-AF65-F5344CB8AC3E}">
        <p14:creationId xmlns:p14="http://schemas.microsoft.com/office/powerpoint/2010/main" val="9882552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663" y="327392"/>
            <a:ext cx="8129952" cy="1143000"/>
          </a:xfrm>
        </p:spPr>
        <p:txBody>
          <a:bodyPr>
            <a:normAutofit fontScale="90000"/>
          </a:bodyPr>
          <a:lstStyle/>
          <a:p>
            <a:r>
              <a:rPr lang="en-US" dirty="0" smtClean="0"/>
              <a:t>The Evolution of the </a:t>
            </a:r>
            <a:r>
              <a:rPr lang="en-US" dirty="0" err="1" smtClean="0"/>
              <a:t>GreenTalk</a:t>
            </a:r>
            <a:r>
              <a:rPr lang="en-US" dirty="0" smtClean="0"/>
              <a:t> Series</a:t>
            </a:r>
            <a:endParaRPr lang="en-US" dirty="0"/>
          </a:p>
        </p:txBody>
      </p:sp>
      <p:sp>
        <p:nvSpPr>
          <p:cNvPr id="3" name="Content Placeholder 2"/>
          <p:cNvSpPr>
            <a:spLocks noGrp="1"/>
          </p:cNvSpPr>
          <p:nvPr>
            <p:ph idx="1"/>
          </p:nvPr>
        </p:nvSpPr>
        <p:spPr>
          <a:xfrm>
            <a:off x="310663" y="1470392"/>
            <a:ext cx="8440493" cy="685797"/>
          </a:xfrm>
        </p:spPr>
        <p:txBody>
          <a:bodyPr>
            <a:normAutofit fontScale="70000" lnSpcReduction="20000"/>
          </a:bodyPr>
          <a:lstStyle/>
          <a:p>
            <a:r>
              <a:rPr lang="en-US" dirty="0"/>
              <a:t>The </a:t>
            </a:r>
            <a:r>
              <a:rPr lang="en-US" dirty="0" err="1"/>
              <a:t>GreenTalk</a:t>
            </a:r>
            <a:r>
              <a:rPr lang="en-US" dirty="0"/>
              <a:t> Series – one-hour noon talks every Wednesday for 10 weeks with 400+ engineering </a:t>
            </a:r>
            <a:r>
              <a:rPr lang="en-US" dirty="0" smtClean="0"/>
              <a:t>students since 2010</a:t>
            </a:r>
            <a:endParaRPr lang="en-US" dirty="0"/>
          </a:p>
        </p:txBody>
      </p:sp>
      <p:sp>
        <p:nvSpPr>
          <p:cNvPr id="7" name="Footer Placeholder 6"/>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8" name="Slide Number Placeholder 7"/>
          <p:cNvSpPr>
            <a:spLocks noGrp="1"/>
          </p:cNvSpPr>
          <p:nvPr>
            <p:ph type="sldNum" sz="quarter" idx="12"/>
          </p:nvPr>
        </p:nvSpPr>
        <p:spPr/>
        <p:txBody>
          <a:bodyPr/>
          <a:lstStyle/>
          <a:p>
            <a:fld id="{4E82B649-9E62-D04D-8142-E7B3662BE548}" type="slidenum">
              <a:rPr lang="en-US" smtClean="0">
                <a:solidFill>
                  <a:prstClr val="black">
                    <a:tint val="75000"/>
                  </a:prstClr>
                </a:solidFill>
              </a:rPr>
              <a:pPr/>
              <a:t>6</a:t>
            </a:fld>
            <a:endParaRPr lang="en-US" dirty="0">
              <a:solidFill>
                <a:prstClr val="black">
                  <a:tint val="75000"/>
                </a:prstClr>
              </a:solidFill>
            </a:endParaRPr>
          </a:p>
        </p:txBody>
      </p:sp>
      <p:grpSp>
        <p:nvGrpSpPr>
          <p:cNvPr id="4" name="Group 3"/>
          <p:cNvGrpSpPr/>
          <p:nvPr/>
        </p:nvGrpSpPr>
        <p:grpSpPr>
          <a:xfrm>
            <a:off x="482270" y="2664802"/>
            <a:ext cx="7402775" cy="3060815"/>
            <a:chOff x="619572" y="2699124"/>
            <a:chExt cx="7402775" cy="3060815"/>
          </a:xfrm>
        </p:grpSpPr>
        <p:sp>
          <p:nvSpPr>
            <p:cNvPr id="9" name="Rounded Rectangle 8"/>
            <p:cNvSpPr/>
            <p:nvPr/>
          </p:nvSpPr>
          <p:spPr>
            <a:xfrm>
              <a:off x="619572" y="2699124"/>
              <a:ext cx="1487606" cy="859809"/>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Since 2010</a:t>
              </a:r>
              <a:endParaRPr lang="en-US" dirty="0"/>
            </a:p>
          </p:txBody>
        </p:sp>
        <p:sp>
          <p:nvSpPr>
            <p:cNvPr id="11" name="Rounded Rectangle 10"/>
            <p:cNvSpPr/>
            <p:nvPr/>
          </p:nvSpPr>
          <p:spPr>
            <a:xfrm>
              <a:off x="3043303" y="2699124"/>
              <a:ext cx="1487606" cy="859809"/>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Fall 2014</a:t>
              </a:r>
              <a:endParaRPr lang="en-US" dirty="0"/>
            </a:p>
          </p:txBody>
        </p:sp>
        <p:sp>
          <p:nvSpPr>
            <p:cNvPr id="12" name="Rounded Rectangle 11"/>
            <p:cNvSpPr/>
            <p:nvPr/>
          </p:nvSpPr>
          <p:spPr>
            <a:xfrm>
              <a:off x="5352197" y="2729552"/>
              <a:ext cx="1487606" cy="859809"/>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Spring 2015</a:t>
              </a:r>
              <a:endParaRPr lang="en-US" dirty="0"/>
            </a:p>
          </p:txBody>
        </p:sp>
        <p:grpSp>
          <p:nvGrpSpPr>
            <p:cNvPr id="15" name="Group 14"/>
            <p:cNvGrpSpPr/>
            <p:nvPr/>
          </p:nvGrpSpPr>
          <p:grpSpPr>
            <a:xfrm>
              <a:off x="2280072" y="2896103"/>
              <a:ext cx="613262" cy="447788"/>
              <a:chOff x="2087832" y="92905"/>
              <a:chExt cx="613262" cy="447788"/>
            </a:xfrm>
          </p:grpSpPr>
          <p:sp>
            <p:nvSpPr>
              <p:cNvPr id="16" name="Right Arrow 15"/>
              <p:cNvSpPr/>
              <p:nvPr/>
            </p:nvSpPr>
            <p:spPr>
              <a:xfrm>
                <a:off x="2087832" y="92905"/>
                <a:ext cx="613262" cy="447788"/>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7" name="Right Arrow 4"/>
              <p:cNvSpPr/>
              <p:nvPr/>
            </p:nvSpPr>
            <p:spPr>
              <a:xfrm>
                <a:off x="2087832" y="182463"/>
                <a:ext cx="478926" cy="2686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p:txBody>
          </p:sp>
        </p:grpSp>
        <p:grpSp>
          <p:nvGrpSpPr>
            <p:cNvPr id="18" name="Group 17"/>
            <p:cNvGrpSpPr/>
            <p:nvPr/>
          </p:nvGrpSpPr>
          <p:grpSpPr>
            <a:xfrm>
              <a:off x="4738935" y="2905134"/>
              <a:ext cx="613262" cy="447788"/>
              <a:chOff x="2087832" y="92905"/>
              <a:chExt cx="613262" cy="447788"/>
            </a:xfrm>
          </p:grpSpPr>
          <p:sp>
            <p:nvSpPr>
              <p:cNvPr id="19" name="Right Arrow 18"/>
              <p:cNvSpPr/>
              <p:nvPr/>
            </p:nvSpPr>
            <p:spPr>
              <a:xfrm>
                <a:off x="2087832" y="92905"/>
                <a:ext cx="613262" cy="447788"/>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20" name="Right Arrow 4"/>
              <p:cNvSpPr/>
              <p:nvPr/>
            </p:nvSpPr>
            <p:spPr>
              <a:xfrm>
                <a:off x="2087832" y="182463"/>
                <a:ext cx="478926" cy="26867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p:txBody>
          </p:sp>
        </p:grpSp>
        <p:grpSp>
          <p:nvGrpSpPr>
            <p:cNvPr id="21" name="Group 20"/>
            <p:cNvGrpSpPr/>
            <p:nvPr/>
          </p:nvGrpSpPr>
          <p:grpSpPr>
            <a:xfrm>
              <a:off x="5925930" y="3353623"/>
              <a:ext cx="2096417" cy="2406316"/>
              <a:chOff x="6031582" y="697446"/>
              <a:chExt cx="2096417" cy="2406316"/>
            </a:xfrm>
          </p:grpSpPr>
          <p:sp>
            <p:nvSpPr>
              <p:cNvPr id="22" name="Rounded Rectangle 21"/>
              <p:cNvSpPr/>
              <p:nvPr/>
            </p:nvSpPr>
            <p:spPr>
              <a:xfrm>
                <a:off x="6031582" y="697446"/>
                <a:ext cx="2096417" cy="2406316"/>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3" name="Rounded Rectangle 4"/>
              <p:cNvSpPr/>
              <p:nvPr/>
            </p:nvSpPr>
            <p:spPr>
              <a:xfrm>
                <a:off x="6092984" y="758848"/>
                <a:ext cx="1973613" cy="228351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ts val="600"/>
                  </a:spcAft>
                  <a:buChar char="••"/>
                </a:pPr>
                <a:r>
                  <a:rPr lang="en-US" sz="1600" kern="1200" dirty="0" smtClean="0"/>
                  <a:t>YouTube + Camtasia</a:t>
                </a:r>
                <a:endParaRPr lang="en-US" sz="1600" kern="1200" dirty="0"/>
              </a:p>
              <a:p>
                <a:pPr marL="171450" lvl="1" indent="-171450" algn="l" defTabSz="711200">
                  <a:lnSpc>
                    <a:spcPct val="90000"/>
                  </a:lnSpc>
                  <a:spcBef>
                    <a:spcPct val="0"/>
                  </a:spcBef>
                  <a:spcAft>
                    <a:spcPts val="600"/>
                  </a:spcAft>
                  <a:buChar char="••"/>
                </a:pPr>
                <a:r>
                  <a:rPr lang="en-US" sz="1600" kern="1200" dirty="0" smtClean="0"/>
                  <a:t>Online playback with streaming media by 6 pm Same Day</a:t>
                </a:r>
                <a:endParaRPr lang="en-US" sz="1600" kern="1200" dirty="0"/>
              </a:p>
              <a:p>
                <a:pPr marL="171450" lvl="1" indent="-171450" algn="l" defTabSz="711200">
                  <a:lnSpc>
                    <a:spcPct val="90000"/>
                  </a:lnSpc>
                  <a:spcBef>
                    <a:spcPct val="0"/>
                  </a:spcBef>
                  <a:spcAft>
                    <a:spcPts val="600"/>
                  </a:spcAft>
                  <a:buChar char="••"/>
                </a:pPr>
                <a:r>
                  <a:rPr lang="en-US" sz="1600" kern="1200" dirty="0" smtClean="0"/>
                  <a:t>Quality cc in </a:t>
                </a:r>
                <a:r>
                  <a:rPr lang="en-US" sz="1600" b="1" kern="1200" dirty="0" smtClean="0">
                    <a:solidFill>
                      <a:srgbClr val="FF61AF"/>
                    </a:solidFill>
                  </a:rPr>
                  <a:t>48 hours</a:t>
                </a:r>
                <a:endParaRPr lang="en-US" sz="1600" b="1" kern="1200" dirty="0">
                  <a:solidFill>
                    <a:srgbClr val="FF61AF"/>
                  </a:solidFill>
                </a:endParaRPr>
              </a:p>
            </p:txBody>
          </p:sp>
        </p:grpSp>
        <p:grpSp>
          <p:nvGrpSpPr>
            <p:cNvPr id="24" name="Group 23"/>
            <p:cNvGrpSpPr/>
            <p:nvPr/>
          </p:nvGrpSpPr>
          <p:grpSpPr>
            <a:xfrm>
              <a:off x="3292898" y="3415025"/>
              <a:ext cx="1851273" cy="2037635"/>
              <a:chOff x="3306329" y="624827"/>
              <a:chExt cx="1851273" cy="2037635"/>
            </a:xfrm>
          </p:grpSpPr>
          <p:sp>
            <p:nvSpPr>
              <p:cNvPr id="25" name="Rounded Rectangle 24"/>
              <p:cNvSpPr/>
              <p:nvPr/>
            </p:nvSpPr>
            <p:spPr>
              <a:xfrm>
                <a:off x="3306329" y="624827"/>
                <a:ext cx="1851273" cy="2037635"/>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6" name="Rounded Rectangle 4"/>
              <p:cNvSpPr/>
              <p:nvPr/>
            </p:nvSpPr>
            <p:spPr>
              <a:xfrm>
                <a:off x="3360551" y="679049"/>
                <a:ext cx="1742829" cy="192919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ts val="600"/>
                  </a:spcAft>
                  <a:buChar char="••"/>
                </a:pPr>
                <a:r>
                  <a:rPr lang="en-US" sz="1600" kern="1200" dirty="0" smtClean="0"/>
                  <a:t>YouTube</a:t>
                </a:r>
                <a:endParaRPr lang="en-US" sz="1600" kern="1200" dirty="0"/>
              </a:p>
              <a:p>
                <a:pPr marL="171450" lvl="1" indent="-171450" algn="l" defTabSz="711200">
                  <a:lnSpc>
                    <a:spcPct val="90000"/>
                  </a:lnSpc>
                  <a:spcBef>
                    <a:spcPct val="0"/>
                  </a:spcBef>
                  <a:spcAft>
                    <a:spcPts val="600"/>
                  </a:spcAft>
                  <a:buChar char="••"/>
                </a:pPr>
                <a:r>
                  <a:rPr lang="en-US" sz="1600" kern="1200" dirty="0" smtClean="0"/>
                  <a:t>Online playback with streaming media by 6 pm Same Day</a:t>
                </a:r>
                <a:endParaRPr lang="en-US" sz="1600" kern="1200" dirty="0"/>
              </a:p>
              <a:p>
                <a:pPr marL="171450" lvl="1" indent="-171450" algn="l" defTabSz="711200">
                  <a:lnSpc>
                    <a:spcPct val="90000"/>
                  </a:lnSpc>
                  <a:spcBef>
                    <a:spcPct val="0"/>
                  </a:spcBef>
                  <a:spcAft>
                    <a:spcPts val="600"/>
                  </a:spcAft>
                  <a:buChar char="••"/>
                </a:pPr>
                <a:r>
                  <a:rPr lang="en-US" sz="1600" kern="1200" dirty="0" smtClean="0"/>
                  <a:t>Quality cc in one week</a:t>
                </a:r>
                <a:endParaRPr lang="en-US" sz="1600" kern="1200" dirty="0"/>
              </a:p>
            </p:txBody>
          </p:sp>
        </p:grpSp>
        <p:grpSp>
          <p:nvGrpSpPr>
            <p:cNvPr id="27" name="Group 26"/>
            <p:cNvGrpSpPr/>
            <p:nvPr/>
          </p:nvGrpSpPr>
          <p:grpSpPr>
            <a:xfrm>
              <a:off x="1083696" y="3426424"/>
              <a:ext cx="1427443" cy="1145985"/>
              <a:chOff x="330614" y="569161"/>
              <a:chExt cx="1798558" cy="1130356"/>
            </a:xfrm>
          </p:grpSpPr>
          <p:sp>
            <p:nvSpPr>
              <p:cNvPr id="28" name="Rounded Rectangle 27"/>
              <p:cNvSpPr/>
              <p:nvPr/>
            </p:nvSpPr>
            <p:spPr>
              <a:xfrm>
                <a:off x="330614" y="569161"/>
                <a:ext cx="1798558" cy="1130356"/>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9" name="Rounded Rectangle 4"/>
              <p:cNvSpPr/>
              <p:nvPr/>
            </p:nvSpPr>
            <p:spPr>
              <a:xfrm>
                <a:off x="363721" y="602268"/>
                <a:ext cx="1732344" cy="106414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DVD only</a:t>
                </a:r>
                <a:endParaRPr lang="en-US" sz="1600" kern="1200" dirty="0"/>
              </a:p>
            </p:txBody>
          </p:sp>
        </p:grpSp>
      </p:grpSp>
    </p:spTree>
    <p:extLst>
      <p:ext uri="{BB962C8B-B14F-4D97-AF65-F5344CB8AC3E}">
        <p14:creationId xmlns:p14="http://schemas.microsoft.com/office/powerpoint/2010/main" val="4433689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38"/>
            <a:ext cx="8878774" cy="1143000"/>
          </a:xfrm>
        </p:spPr>
        <p:txBody>
          <a:bodyPr/>
          <a:lstStyle/>
          <a:p>
            <a:r>
              <a:rPr lang="en-US" dirty="0" smtClean="0"/>
              <a:t>Feeding the Flock?!</a:t>
            </a:r>
            <a:endParaRPr lang="en-US" dirty="0"/>
          </a:p>
        </p:txBody>
      </p:sp>
      <p:sp>
        <p:nvSpPr>
          <p:cNvPr id="3" name="Content Placeholder 2"/>
          <p:cNvSpPr>
            <a:spLocks noGrp="1"/>
          </p:cNvSpPr>
          <p:nvPr>
            <p:ph idx="1"/>
          </p:nvPr>
        </p:nvSpPr>
        <p:spPr>
          <a:xfrm>
            <a:off x="609600" y="1600201"/>
            <a:ext cx="8990841" cy="4525963"/>
          </a:xfrm>
        </p:spPr>
        <p:txBody>
          <a:bodyPr>
            <a:normAutofit fontScale="85000" lnSpcReduction="20000"/>
          </a:bodyPr>
          <a:lstStyle/>
          <a:p>
            <a:r>
              <a:rPr lang="en-US" sz="4000" dirty="0" smtClean="0"/>
              <a:t>I distributed a name</a:t>
            </a:r>
            <a:r>
              <a:rPr lang="en-US" sz="4000" dirty="0"/>
              <a:t>-optional survey </a:t>
            </a:r>
            <a:r>
              <a:rPr lang="en-US" sz="4000" dirty="0" smtClean="0"/>
              <a:t>electronically </a:t>
            </a:r>
            <a:r>
              <a:rPr lang="en-US" sz="4000" dirty="0"/>
              <a:t>to </a:t>
            </a:r>
            <a:r>
              <a:rPr lang="en-US" sz="4000" dirty="0" smtClean="0"/>
              <a:t>two </a:t>
            </a:r>
            <a:r>
              <a:rPr lang="en-US" sz="4000" dirty="0"/>
              <a:t>sections of Engineering 100W (Day and evening sections-both had access to </a:t>
            </a:r>
            <a:r>
              <a:rPr lang="en-US" sz="4000" dirty="0" smtClean="0"/>
              <a:t>YouTube)</a:t>
            </a:r>
          </a:p>
          <a:p>
            <a:endParaRPr lang="en-US" sz="4000" dirty="0"/>
          </a:p>
          <a:p>
            <a:r>
              <a:rPr lang="en-US" sz="4000" dirty="0"/>
              <a:t>A total of 33 (out of 48</a:t>
            </a:r>
            <a:r>
              <a:rPr lang="en-US" sz="4000" dirty="0" smtClean="0"/>
              <a:t>) </a:t>
            </a:r>
            <a:r>
              <a:rPr lang="en-US" sz="4000" dirty="0"/>
              <a:t>students responded to the survey (69%) </a:t>
            </a:r>
            <a:endParaRPr lang="en-US" sz="4000" dirty="0" smtClean="0"/>
          </a:p>
          <a:p>
            <a:endParaRPr lang="en-US" sz="4000" dirty="0"/>
          </a:p>
          <a:p>
            <a:r>
              <a:rPr lang="en-US" sz="4000" dirty="0" smtClean="0"/>
              <a:t>The results were surprising…</a:t>
            </a:r>
          </a:p>
        </p:txBody>
      </p:sp>
      <p:sp>
        <p:nvSpPr>
          <p:cNvPr id="4" name="Slide Number Placeholder 3"/>
          <p:cNvSpPr>
            <a:spLocks noGrp="1"/>
          </p:cNvSpPr>
          <p:nvPr>
            <p:ph type="sldNum" sz="quarter" idx="12"/>
          </p:nvPr>
        </p:nvSpPr>
        <p:spPr/>
        <p:txBody>
          <a:bodyPr/>
          <a:lstStyle/>
          <a:p>
            <a:fld id="{4E82B649-9E62-D04D-8142-E7B3662BE548}" type="slidenum">
              <a:rPr lang="en-US" smtClean="0">
                <a:solidFill>
                  <a:prstClr val="black">
                    <a:tint val="75000"/>
                  </a:prstClr>
                </a:solidFill>
              </a:rPr>
              <a:pPr/>
              <a:t>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Tree>
    <p:extLst>
      <p:ext uri="{BB962C8B-B14F-4D97-AF65-F5344CB8AC3E}">
        <p14:creationId xmlns:p14="http://schemas.microsoft.com/office/powerpoint/2010/main" val="26323862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801100" cy="1143000"/>
          </a:xfrm>
        </p:spPr>
        <p:txBody>
          <a:bodyPr/>
          <a:lstStyle/>
          <a:p>
            <a:r>
              <a:rPr lang="en-US" dirty="0" smtClean="0"/>
              <a:t>Is Video </a:t>
            </a:r>
            <a:r>
              <a:rPr lang="en-US" dirty="0"/>
              <a:t>O</a:t>
            </a:r>
            <a:r>
              <a:rPr lang="en-US" dirty="0" smtClean="0"/>
              <a:t>ption </a:t>
            </a:r>
            <a:r>
              <a:rPr lang="en-US" dirty="0"/>
              <a:t>I</a:t>
            </a:r>
            <a:r>
              <a:rPr lang="en-US" dirty="0" smtClean="0"/>
              <a:t>mportant?</a:t>
            </a:r>
            <a:endParaRPr lang="en-US" dirty="0"/>
          </a:p>
        </p:txBody>
      </p:sp>
      <p:sp>
        <p:nvSpPr>
          <p:cNvPr id="3" name="Content Placeholder 2"/>
          <p:cNvSpPr>
            <a:spLocks noGrp="1"/>
          </p:cNvSpPr>
          <p:nvPr>
            <p:ph idx="1"/>
          </p:nvPr>
        </p:nvSpPr>
        <p:spPr>
          <a:xfrm>
            <a:off x="609600" y="1600201"/>
            <a:ext cx="8801100" cy="2343149"/>
          </a:xfrm>
        </p:spPr>
        <p:txBody>
          <a:bodyPr/>
          <a:lstStyle/>
          <a:p>
            <a:r>
              <a:rPr lang="en-US" dirty="0"/>
              <a:t>Do you think having the option to view the </a:t>
            </a:r>
            <a:r>
              <a:rPr lang="en-US" dirty="0" smtClean="0"/>
              <a:t>YouTube </a:t>
            </a:r>
            <a:r>
              <a:rPr lang="en-US" dirty="0"/>
              <a:t>video, in addition to the live speaker, is important</a:t>
            </a:r>
            <a:r>
              <a:rPr lang="en-US" dirty="0" smtClean="0"/>
              <a:t>?</a:t>
            </a:r>
          </a:p>
          <a:p>
            <a:pPr lvl="1"/>
            <a:r>
              <a:rPr lang="en-US" dirty="0" smtClean="0"/>
              <a:t>Yes vs. No = 94% vs. 6%</a:t>
            </a:r>
            <a:endParaRPr lang="en-US" dirty="0"/>
          </a:p>
        </p:txBody>
      </p:sp>
      <p:pic>
        <p:nvPicPr>
          <p:cNvPr id="6" name="Picture 2" descr="https://chart.googleapis.com/chart?cht=p&amp;chs=345x150&amp;chl=Yes%20%5B31%5D%7CNo%20%5B2%5D&amp;chco=d00000&amp;chd=e%3A8GD4"/>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17625" y="3943350"/>
            <a:ext cx="5170170" cy="224790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Footer Placeholder 6"/>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8" name="Slide Number Placeholder 7"/>
          <p:cNvSpPr>
            <a:spLocks noGrp="1"/>
          </p:cNvSpPr>
          <p:nvPr>
            <p:ph type="sldNum" sz="quarter" idx="12"/>
          </p:nvPr>
        </p:nvSpPr>
        <p:spPr/>
        <p:txBody>
          <a:bodyPr/>
          <a:lstStyle/>
          <a:p>
            <a:fld id="{4E82B649-9E62-D04D-8142-E7B3662BE548}" type="slidenum">
              <a:rPr lang="en-US" smtClean="0">
                <a:solidFill>
                  <a:prstClr val="black">
                    <a:tint val="75000"/>
                  </a:prstClr>
                </a:solidFill>
              </a:rPr>
              <a:pPr/>
              <a:t>8</a:t>
            </a:fld>
            <a:endParaRPr lang="en-US" dirty="0">
              <a:solidFill>
                <a:prstClr val="black">
                  <a:tint val="75000"/>
                </a:prstClr>
              </a:solidFill>
            </a:endParaRPr>
          </a:p>
        </p:txBody>
      </p:sp>
    </p:spTree>
    <p:extLst>
      <p:ext uri="{BB962C8B-B14F-4D97-AF65-F5344CB8AC3E}">
        <p14:creationId xmlns:p14="http://schemas.microsoft.com/office/powerpoint/2010/main" val="28837378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305800" cy="1143000"/>
          </a:xfrm>
        </p:spPr>
        <p:txBody>
          <a:bodyPr/>
          <a:lstStyle/>
          <a:p>
            <a:r>
              <a:rPr lang="en-US" dirty="0" smtClean="0"/>
              <a:t>Is Closed Captioning Important? </a:t>
            </a:r>
            <a:endParaRPr lang="en-US" dirty="0"/>
          </a:p>
        </p:txBody>
      </p:sp>
      <p:sp>
        <p:nvSpPr>
          <p:cNvPr id="3" name="Content Placeholder 2"/>
          <p:cNvSpPr>
            <a:spLocks noGrp="1"/>
          </p:cNvSpPr>
          <p:nvPr>
            <p:ph idx="1"/>
          </p:nvPr>
        </p:nvSpPr>
        <p:spPr>
          <a:xfrm>
            <a:off x="609600" y="1600201"/>
            <a:ext cx="8305800" cy="1790699"/>
          </a:xfrm>
        </p:spPr>
        <p:txBody>
          <a:bodyPr>
            <a:normAutofit fontScale="92500" lnSpcReduction="10000"/>
          </a:bodyPr>
          <a:lstStyle/>
          <a:p>
            <a:r>
              <a:rPr lang="en-US" dirty="0"/>
              <a:t>Do you think having Closed Captioning on the video is important</a:t>
            </a:r>
            <a:r>
              <a:rPr lang="en-US" dirty="0" smtClean="0"/>
              <a:t>?</a:t>
            </a:r>
          </a:p>
          <a:p>
            <a:pPr lvl="1"/>
            <a:r>
              <a:rPr lang="en-US" dirty="0"/>
              <a:t>Yes </a:t>
            </a:r>
            <a:r>
              <a:rPr lang="en-US" dirty="0" smtClean="0"/>
              <a:t>= 91% </a:t>
            </a:r>
            <a:endParaRPr lang="en-US" dirty="0"/>
          </a:p>
          <a:p>
            <a:pPr lvl="1"/>
            <a:r>
              <a:rPr lang="en-US" dirty="0" smtClean="0"/>
              <a:t>No </a:t>
            </a:r>
            <a:r>
              <a:rPr lang="en-US" dirty="0"/>
              <a:t>= </a:t>
            </a:r>
            <a:r>
              <a:rPr lang="en-US" dirty="0" smtClean="0"/>
              <a:t>9%</a:t>
            </a:r>
            <a:endParaRPr lang="en-US" dirty="0"/>
          </a:p>
        </p:txBody>
      </p:sp>
      <p:pic>
        <p:nvPicPr>
          <p:cNvPr id="6" name="Picture 2" descr="https://chart.googleapis.com/chart?cht=p&amp;chs=345x150&amp;chl=Yes%20%5B30%5D%7CNo%20%5B3%5D&amp;chco=dcca02&amp;chd=e%3A6KF0"/>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76375" y="3444874"/>
            <a:ext cx="6097588" cy="2651125"/>
          </a:xfrm>
          <a:prstGeom prst="rect">
            <a:avLst/>
          </a:prstGeom>
          <a:noFill/>
          <a:extLst>
            <a:ext uri="{909E8E84-426E-40dd-AFC4-6F175D3DCCD1}">
              <a14:hiddenFill xmlns:a14="http://schemas.microsoft.com/office/drawing/2010/main" xmlns="">
                <a:solidFill>
                  <a:srgbClr val="FFFFFF"/>
                </a:solidFill>
              </a14:hiddenFill>
            </a:ext>
          </a:extLst>
        </p:spPr>
      </p:pic>
      <p:sp>
        <p:nvSpPr>
          <p:cNvPr id="7" name="Footer Placeholder 6"/>
          <p:cNvSpPr>
            <a:spLocks noGrp="1"/>
          </p:cNvSpPr>
          <p:nvPr>
            <p:ph type="ftr" sz="quarter" idx="11"/>
          </p:nvPr>
        </p:nvSpPr>
        <p:spPr/>
        <p:txBody>
          <a:bodyPr/>
          <a:lstStyle/>
          <a:p>
            <a:r>
              <a:rPr lang="en-US" smtClean="0">
                <a:solidFill>
                  <a:prstClr val="black">
                    <a:tint val="75000"/>
                  </a:prstClr>
                </a:solidFill>
              </a:rPr>
              <a:t>San Jose State University </a:t>
            </a:r>
            <a:endParaRPr lang="en-US" dirty="0">
              <a:solidFill>
                <a:prstClr val="black">
                  <a:tint val="75000"/>
                </a:prstClr>
              </a:solidFill>
            </a:endParaRPr>
          </a:p>
        </p:txBody>
      </p:sp>
      <p:sp>
        <p:nvSpPr>
          <p:cNvPr id="8" name="Slide Number Placeholder 7"/>
          <p:cNvSpPr>
            <a:spLocks noGrp="1"/>
          </p:cNvSpPr>
          <p:nvPr>
            <p:ph type="sldNum" sz="quarter" idx="12"/>
          </p:nvPr>
        </p:nvSpPr>
        <p:spPr/>
        <p:txBody>
          <a:bodyPr/>
          <a:lstStyle/>
          <a:p>
            <a:fld id="{4E82B649-9E62-D04D-8142-E7B3662BE548}" type="slidenum">
              <a:rPr lang="en-US" smtClean="0">
                <a:solidFill>
                  <a:prstClr val="black">
                    <a:tint val="75000"/>
                  </a:prstClr>
                </a:solidFill>
              </a:rPr>
              <a:pPr/>
              <a:t>9</a:t>
            </a:fld>
            <a:endParaRPr lang="en-US" dirty="0">
              <a:solidFill>
                <a:prstClr val="black">
                  <a:tint val="75000"/>
                </a:prstClr>
              </a:solidFill>
            </a:endParaRPr>
          </a:p>
        </p:txBody>
      </p:sp>
    </p:spTree>
    <p:extLst>
      <p:ext uri="{BB962C8B-B14F-4D97-AF65-F5344CB8AC3E}">
        <p14:creationId xmlns:p14="http://schemas.microsoft.com/office/powerpoint/2010/main" val="1555385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2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2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1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1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1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1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1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3291</TotalTime>
  <Words>2552</Words>
  <Application>Microsoft Office PowerPoint</Application>
  <PresentationFormat>Widescreen</PresentationFormat>
  <Paragraphs>551</Paragraphs>
  <Slides>42</Slides>
  <Notes>9</Notes>
  <HiddenSlides>0</HiddenSlides>
  <MMClips>0</MMClips>
  <ScaleCrop>false</ScaleCrop>
  <HeadingPairs>
    <vt:vector size="6" baseType="variant">
      <vt:variant>
        <vt:lpstr>Fonts Used</vt:lpstr>
      </vt:variant>
      <vt:variant>
        <vt:i4>8</vt:i4>
      </vt:variant>
      <vt:variant>
        <vt:lpstr>Theme</vt:lpstr>
      </vt:variant>
      <vt:variant>
        <vt:i4>11</vt:i4>
      </vt:variant>
      <vt:variant>
        <vt:lpstr>Slide Titles</vt:lpstr>
      </vt:variant>
      <vt:variant>
        <vt:i4>42</vt:i4>
      </vt:variant>
    </vt:vector>
  </HeadingPairs>
  <TitlesOfParts>
    <vt:vector size="61" baseType="lpstr">
      <vt:lpstr>MS PGothic</vt:lpstr>
      <vt:lpstr>MS PGothic</vt:lpstr>
      <vt:lpstr>Arial</vt:lpstr>
      <vt:lpstr>Avenir Book</vt:lpstr>
      <vt:lpstr>Bookman Old Style</vt:lpstr>
      <vt:lpstr>Calibri</vt:lpstr>
      <vt:lpstr>Calisto MT</vt:lpstr>
      <vt:lpstr>Wingdings</vt:lpstr>
      <vt:lpstr>1_Office Theme</vt:lpstr>
      <vt:lpstr>2_Office Theme</vt:lpstr>
      <vt:lpstr>4_Office Theme</vt:lpstr>
      <vt:lpstr>5_Office Theme</vt:lpstr>
      <vt:lpstr>15_Office Theme</vt:lpstr>
      <vt:lpstr>16_Office Theme</vt:lpstr>
      <vt:lpstr>17_Office Theme</vt:lpstr>
      <vt:lpstr>18_Office Theme</vt:lpstr>
      <vt:lpstr>19_Office Theme</vt:lpstr>
      <vt:lpstr>22_Office Theme</vt:lpstr>
      <vt:lpstr>23_Office Theme</vt:lpstr>
      <vt:lpstr>Feeding Many Birds with One Piece of Bread: Process and Impact of Providing Accessible Multimedia Course Materials</vt:lpstr>
      <vt:lpstr>Agenda</vt:lpstr>
      <vt:lpstr>GreenTalk Speaker Series Success Story at SJSU</vt:lpstr>
      <vt:lpstr>Is This a Success Story for All?</vt:lpstr>
      <vt:lpstr>Feeding Many Birds with One Piece of Bread</vt:lpstr>
      <vt:lpstr>The Evolution of the GreenTalk Series</vt:lpstr>
      <vt:lpstr>Feeding the Flock?!</vt:lpstr>
      <vt:lpstr>Is Video Option Important?</vt:lpstr>
      <vt:lpstr>Is Closed Captioning Important? </vt:lpstr>
      <vt:lpstr>Viewing Preference: Closed Captioned vs. No Caption</vt:lpstr>
      <vt:lpstr>Why Students Find Closed Captions Helpful  Part I</vt:lpstr>
      <vt:lpstr>Why Students Find Closed Captions Helpful  Part II</vt:lpstr>
      <vt:lpstr>Why Students Prefer  Live-Speaker Presentation</vt:lpstr>
      <vt:lpstr>The Aviary: The Campus Context</vt:lpstr>
      <vt:lpstr>Assessing Faculty &amp; Student Needs</vt:lpstr>
      <vt:lpstr>Portions of Videos Captioned</vt:lpstr>
      <vt:lpstr>Source Video Format</vt:lpstr>
      <vt:lpstr>Copyright Ownership of Videos</vt:lpstr>
      <vt:lpstr>Play-back Methods</vt:lpstr>
      <vt:lpstr>Introducing Captioning Services</vt:lpstr>
      <vt:lpstr>Captioning Services Infrastructure</vt:lpstr>
      <vt:lpstr>Transcription Workflow  </vt:lpstr>
      <vt:lpstr>Wrap-up: Take-Away #1 </vt:lpstr>
      <vt:lpstr>Wrap-up: Take-Away #2</vt:lpstr>
      <vt:lpstr>Wrap-up: Take-Away # 3</vt:lpstr>
      <vt:lpstr>Thank you!!</vt:lpstr>
      <vt:lpstr>Points of Contact</vt:lpstr>
      <vt:lpstr>Back-up Slides</vt:lpstr>
      <vt:lpstr>What Do Students Say about Viewing Live Speaker vs. Videos with Closed Captions</vt:lpstr>
      <vt:lpstr>Agenda</vt:lpstr>
      <vt:lpstr>The Background</vt:lpstr>
      <vt:lpstr>Who are the ENGR 100W Students?</vt:lpstr>
      <vt:lpstr>Questions about Video Usage (Survey #1)</vt:lpstr>
      <vt:lpstr>Course Formats</vt:lpstr>
      <vt:lpstr>Video Usage</vt:lpstr>
      <vt:lpstr>Type of Video Content</vt:lpstr>
      <vt:lpstr>Reasons for Not Showing  or Assigning Videos</vt:lpstr>
      <vt:lpstr>Reasons for Using  Non-captioned Videos</vt:lpstr>
      <vt:lpstr>Campus Captioning Needs (Survey #2 )</vt:lpstr>
      <vt:lpstr>Estimating Captioning Needs</vt:lpstr>
      <vt:lpstr>How Videos Are Shown/Assigned</vt:lpstr>
      <vt:lpstr>Recommendations to Raise Awareness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Elizabeth Tu</dc:creator>
  <cp:lastModifiedBy>Beth</cp:lastModifiedBy>
  <cp:revision>124</cp:revision>
  <dcterms:created xsi:type="dcterms:W3CDTF">2015-03-03T23:18:16Z</dcterms:created>
  <dcterms:modified xsi:type="dcterms:W3CDTF">2015-04-01T13:02:36Z</dcterms:modified>
</cp:coreProperties>
</file>